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51"/>
  </p:notesMasterIdLst>
  <p:handoutMasterIdLst>
    <p:handoutMasterId r:id="rId52"/>
  </p:handoutMasterIdLst>
  <p:sldIdLst>
    <p:sldId id="269" r:id="rId2"/>
    <p:sldId id="302" r:id="rId3"/>
    <p:sldId id="300" r:id="rId4"/>
    <p:sldId id="295" r:id="rId5"/>
    <p:sldId id="298" r:id="rId6"/>
    <p:sldId id="503" r:id="rId7"/>
    <p:sldId id="738" r:id="rId8"/>
    <p:sldId id="306" r:id="rId9"/>
    <p:sldId id="516" r:id="rId10"/>
    <p:sldId id="515" r:id="rId11"/>
    <p:sldId id="1095" r:id="rId12"/>
    <p:sldId id="1096" r:id="rId13"/>
    <p:sldId id="1425" r:id="rId14"/>
    <p:sldId id="1495" r:id="rId15"/>
    <p:sldId id="1426" r:id="rId16"/>
    <p:sldId id="1409" r:id="rId17"/>
    <p:sldId id="1466" r:id="rId18"/>
    <p:sldId id="1490" r:id="rId19"/>
    <p:sldId id="1491" r:id="rId20"/>
    <p:sldId id="1494" r:id="rId21"/>
    <p:sldId id="1492" r:id="rId22"/>
    <p:sldId id="1493" r:id="rId23"/>
    <p:sldId id="1470" r:id="rId24"/>
    <p:sldId id="1471" r:id="rId25"/>
    <p:sldId id="1472" r:id="rId26"/>
    <p:sldId id="1473" r:id="rId27"/>
    <p:sldId id="1475" r:id="rId28"/>
    <p:sldId id="1476" r:id="rId29"/>
    <p:sldId id="1486" r:id="rId30"/>
    <p:sldId id="1477" r:id="rId31"/>
    <p:sldId id="1478" r:id="rId32"/>
    <p:sldId id="1479" r:id="rId33"/>
    <p:sldId id="1480" r:id="rId34"/>
    <p:sldId id="1474" r:id="rId35"/>
    <p:sldId id="1484" r:id="rId36"/>
    <p:sldId id="1485" r:id="rId37"/>
    <p:sldId id="1483" r:id="rId38"/>
    <p:sldId id="1487" r:id="rId39"/>
    <p:sldId id="1488" r:id="rId40"/>
    <p:sldId id="1482" r:id="rId41"/>
    <p:sldId id="1489" r:id="rId42"/>
    <p:sldId id="1215" r:id="rId43"/>
    <p:sldId id="1465" r:id="rId44"/>
    <p:sldId id="1467" r:id="rId45"/>
    <p:sldId id="1468" r:id="rId46"/>
    <p:sldId id="1469" r:id="rId47"/>
    <p:sldId id="868" r:id="rId48"/>
    <p:sldId id="874" r:id="rId49"/>
    <p:sldId id="305" r:id="rId5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FF99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66" d="100"/>
          <a:sy n="66" d="100"/>
        </p:scale>
        <p:origin x="1436"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303871" y="363379"/>
            <a:ext cx="314162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802.11-19/1145r1</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010-00-coex-may-2019-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1110-00-coex-definition-of-success.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Vienna </a:t>
            </a:r>
            <a:r>
              <a:rPr lang="en-US" dirty="0" smtClean="0">
                <a:solidFill>
                  <a:schemeClr val="accent6"/>
                </a:solidFill>
              </a:rPr>
              <a:t>in July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5 July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err="1"/>
              <a:t>Coex</a:t>
            </a:r>
            <a:r>
              <a:rPr lang="en-AU" i="1" dirty="0"/>
              <a:t>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err="1"/>
              <a:t>Coex</a:t>
            </a:r>
            <a:r>
              <a:rPr lang="en-AU" i="1" dirty="0"/>
              <a:t> SC </a:t>
            </a:r>
            <a:r>
              <a:rPr lang="en-AU" dirty="0" smtClean="0"/>
              <a:t>will consider approval of the meeting minutes from Atlanta in May 2019</a:t>
            </a:r>
            <a:endParaRPr lang="en-AU" dirty="0"/>
          </a:p>
        </p:txBody>
      </p:sp>
      <p:sp>
        <p:nvSpPr>
          <p:cNvPr id="3" name="Content Placeholder 2"/>
          <p:cNvSpPr>
            <a:spLocks noGrp="1"/>
          </p:cNvSpPr>
          <p:nvPr>
            <p:ph idx="1"/>
          </p:nvPr>
        </p:nvSpPr>
        <p:spPr/>
        <p:txBody>
          <a:bodyPr/>
          <a:lstStyle/>
          <a:p>
            <a:pPr lvl="1"/>
            <a:r>
              <a:rPr lang="en-AU" dirty="0" smtClean="0"/>
              <a:t>The minutes for the </a:t>
            </a:r>
            <a:r>
              <a:rPr lang="en-AU" i="1" dirty="0" err="1"/>
              <a:t>Coex</a:t>
            </a:r>
            <a:r>
              <a:rPr lang="en-AU" i="1" dirty="0"/>
              <a:t> SC </a:t>
            </a:r>
            <a:r>
              <a:rPr lang="en-AU" dirty="0" smtClean="0"/>
              <a:t>at the </a:t>
            </a:r>
            <a:r>
              <a:rPr lang="en-AU" dirty="0"/>
              <a:t>Vancouver meeting </a:t>
            </a:r>
            <a:r>
              <a:rPr lang="en-AU" dirty="0" smtClean="0"/>
              <a:t>in March  2019 are available on Mentor:</a:t>
            </a:r>
          </a:p>
          <a:p>
            <a:pPr lvl="2"/>
            <a:r>
              <a:rPr lang="en-AU" dirty="0" smtClean="0"/>
              <a:t>See </a:t>
            </a:r>
            <a:r>
              <a:rPr lang="en-AU" dirty="0" smtClean="0">
                <a:hlinkClick r:id="rId2"/>
              </a:rPr>
              <a:t>11-19-1010-00</a:t>
            </a:r>
            <a:endParaRPr lang="en-AU" dirty="0" smtClean="0"/>
          </a:p>
          <a:p>
            <a:pPr lvl="1"/>
            <a:r>
              <a:rPr lang="en-AU" dirty="0" smtClean="0"/>
              <a:t>Motion:</a:t>
            </a:r>
          </a:p>
          <a:p>
            <a:pPr lvl="2"/>
            <a:r>
              <a:rPr lang="en-AU" i="1" dirty="0" smtClean="0"/>
              <a:t>The IEEE 802 </a:t>
            </a:r>
            <a:r>
              <a:rPr lang="en-AU" i="1" dirty="0" err="1" smtClean="0"/>
              <a:t>Coex</a:t>
            </a:r>
            <a:r>
              <a:rPr lang="en-AU" i="1" dirty="0" smtClean="0"/>
              <a:t> SC approves </a:t>
            </a:r>
            <a:r>
              <a:rPr lang="en-AU" i="1" dirty="0">
                <a:hlinkClick r:id="rId2"/>
              </a:rPr>
              <a:t>11-19-1010-00</a:t>
            </a:r>
            <a:r>
              <a:rPr lang="en-AU" i="1" dirty="0" smtClean="0">
                <a:solidFill>
                  <a:srgbClr val="FF0000"/>
                </a:solidFill>
              </a:rPr>
              <a:t> </a:t>
            </a:r>
            <a:r>
              <a:rPr lang="en-AU" i="1" dirty="0" smtClean="0"/>
              <a:t>as minutes of its meeting in Atlanta in May 2019</a:t>
            </a:r>
          </a:p>
          <a:p>
            <a:pPr lvl="2"/>
            <a:r>
              <a:rPr lang="en-AU" dirty="0" smtClean="0"/>
              <a:t>Moved: </a:t>
            </a:r>
          </a:p>
          <a:p>
            <a:pPr lvl="2"/>
            <a:r>
              <a:rPr lang="en-AU" dirty="0" smtClean="0"/>
              <a:t>Seconded:</a:t>
            </a:r>
          </a:p>
          <a:p>
            <a:pPr lvl="2"/>
            <a:r>
              <a:rPr lang="en-AU" dirty="0" smtClean="0"/>
              <a:t>Result: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Workshop post mortem</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9609563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some initial follow up steps after the coexistence workshop</a:t>
            </a:r>
            <a:endParaRPr lang="en-AU" dirty="0"/>
          </a:p>
        </p:txBody>
      </p:sp>
      <p:sp>
        <p:nvSpPr>
          <p:cNvPr id="3" name="Content Placeholder 2"/>
          <p:cNvSpPr>
            <a:spLocks noGrp="1"/>
          </p:cNvSpPr>
          <p:nvPr>
            <p:ph idx="1"/>
          </p:nvPr>
        </p:nvSpPr>
        <p:spPr/>
        <p:txBody>
          <a:bodyPr/>
          <a:lstStyle/>
          <a:p>
            <a:r>
              <a:rPr lang="en-AU" dirty="0" smtClean="0"/>
              <a:t>Tasks</a:t>
            </a:r>
          </a:p>
          <a:p>
            <a:pPr lvl="1"/>
            <a:r>
              <a:rPr lang="en-AU" dirty="0" smtClean="0"/>
              <a:t>Finalise the budget</a:t>
            </a:r>
          </a:p>
          <a:p>
            <a:pPr lvl="2"/>
            <a:r>
              <a:rPr lang="en-AU" dirty="0" smtClean="0"/>
              <a:t>Went a little over budget ($767)</a:t>
            </a:r>
          </a:p>
          <a:p>
            <a:pPr lvl="1"/>
            <a:r>
              <a:rPr lang="en-AU" dirty="0" smtClean="0"/>
              <a:t>Ensure all documents are available</a:t>
            </a:r>
          </a:p>
          <a:p>
            <a:pPr lvl="1"/>
            <a:r>
              <a:rPr lang="en-AU" dirty="0" smtClean="0"/>
              <a:t>Feedback survey for participants, </a:t>
            </a:r>
            <a:r>
              <a:rPr lang="en-AU" dirty="0" err="1" smtClean="0"/>
              <a:t>inc</a:t>
            </a:r>
            <a:endParaRPr lang="en-AU" dirty="0" smtClean="0"/>
          </a:p>
          <a:p>
            <a:pPr lvl="2"/>
            <a:r>
              <a:rPr lang="en-AU" dirty="0" smtClean="0"/>
              <a:t>Logistical feedback</a:t>
            </a:r>
          </a:p>
          <a:p>
            <a:pPr lvl="2"/>
            <a:r>
              <a:rPr lang="en-AU" dirty="0" smtClean="0"/>
              <a:t>Views on issues raised in workshop</a:t>
            </a:r>
          </a:p>
          <a:p>
            <a:pPr lvl="2"/>
            <a:r>
              <a:rPr lang="en-AU" dirty="0" smtClean="0"/>
              <a:t>Perspectives on next steps</a:t>
            </a:r>
          </a:p>
          <a:p>
            <a:pPr lvl="2"/>
            <a:r>
              <a:rPr lang="en-AU" dirty="0" smtClean="0"/>
              <a:t>…</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1060916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the success or otherwise of the Coexistence Workshop</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Potential discussion questions </a:t>
            </a:r>
            <a:r>
              <a:rPr lang="en-AU" dirty="0"/>
              <a:t>wrt Coexistence Workshop</a:t>
            </a:r>
            <a:endParaRPr lang="en-AU" dirty="0" smtClean="0"/>
          </a:p>
          <a:p>
            <a:pPr lvl="1"/>
            <a:r>
              <a:rPr lang="en-AU" dirty="0" smtClean="0"/>
              <a:t>What went well?</a:t>
            </a:r>
          </a:p>
          <a:p>
            <a:pPr lvl="1"/>
            <a:r>
              <a:rPr lang="en-AU" dirty="0" smtClean="0"/>
              <a:t>What did not go so well?</a:t>
            </a:r>
          </a:p>
          <a:p>
            <a:pPr lvl="1"/>
            <a:r>
              <a:rPr lang="en-AU" dirty="0" smtClean="0"/>
              <a:t>Was it a worthwhile effort</a:t>
            </a:r>
            <a:r>
              <a:rPr lang="en-AU" dirty="0" smtClean="0"/>
              <a:t>?</a:t>
            </a:r>
          </a:p>
          <a:p>
            <a:pPr lvl="1"/>
            <a:r>
              <a:rPr lang="en-AU" dirty="0" smtClean="0"/>
              <a:t>What were the main issues</a:t>
            </a:r>
          </a:p>
          <a:p>
            <a:pPr lvl="2"/>
            <a:r>
              <a:rPr lang="en-AU" dirty="0" smtClean="0"/>
              <a:t>Staring point for 6GHz? 5GHz rules or something else?</a:t>
            </a:r>
          </a:p>
          <a:p>
            <a:pPr lvl="2"/>
            <a:r>
              <a:rPr lang="en-AU" dirty="0" smtClean="0"/>
              <a:t>Option or mandatory use of common preamble? Which preamble?</a:t>
            </a:r>
          </a:p>
          <a:p>
            <a:pPr lvl="2"/>
            <a:r>
              <a:rPr lang="en-AU" dirty="0" smtClean="0"/>
              <a:t>Does u</a:t>
            </a:r>
            <a:r>
              <a:rPr lang="en-AU" dirty="0" smtClean="0"/>
              <a:t>se of short LBT for DRS have adverse effect on coexistence?</a:t>
            </a:r>
            <a:endParaRPr lang="en-AU" dirty="0" smtClean="0"/>
          </a:p>
          <a:p>
            <a:pPr lvl="1"/>
            <a:r>
              <a:rPr lang="en-AU" dirty="0" smtClean="0"/>
              <a:t>What are next steps</a:t>
            </a:r>
            <a:r>
              <a:rPr lang="en-AU" dirty="0" smtClean="0"/>
              <a:t>? And goals for next steps</a:t>
            </a:r>
          </a:p>
          <a:p>
            <a:pPr lvl="2"/>
            <a:r>
              <a:rPr lang="en-AU" dirty="0" smtClean="0"/>
              <a:t>More LS ping pong</a:t>
            </a:r>
          </a:p>
          <a:p>
            <a:pPr lvl="2"/>
            <a:r>
              <a:rPr lang="en-AU" dirty="0" smtClean="0"/>
              <a:t>More workshops</a:t>
            </a:r>
          </a:p>
          <a:p>
            <a:pPr lvl="2"/>
            <a:r>
              <a:rPr lang="en-AU" dirty="0" smtClean="0"/>
              <a:t>…</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p14="http://schemas.microsoft.com/office/powerpoint/2010/main" val="3947910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ETSI BRAN#102 review</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076156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items of interest from the BRAN#102 in June 2019 </a:t>
            </a:r>
            <a:endParaRPr lang="en-AU" dirty="0"/>
          </a:p>
        </p:txBody>
      </p:sp>
      <p:sp>
        <p:nvSpPr>
          <p:cNvPr id="3" name="Content Placeholder 2"/>
          <p:cNvSpPr>
            <a:spLocks noGrp="1"/>
          </p:cNvSpPr>
          <p:nvPr>
            <p:ph idx="1"/>
          </p:nvPr>
        </p:nvSpPr>
        <p:spPr/>
        <p:txBody>
          <a:bodyPr/>
          <a:lstStyle/>
          <a:p>
            <a:r>
              <a:rPr lang="en-AU" dirty="0" smtClean="0"/>
              <a:t>Topics for discussion</a:t>
            </a:r>
          </a:p>
          <a:p>
            <a:pPr lvl="1"/>
            <a:r>
              <a:rPr lang="en-AU" dirty="0"/>
              <a:t>Adoption of 6GHz </a:t>
            </a:r>
            <a:r>
              <a:rPr lang="en-AU" dirty="0" smtClean="0"/>
              <a:t>NWI (New Work Item)</a:t>
            </a:r>
          </a:p>
          <a:p>
            <a:pPr lvl="1"/>
            <a:r>
              <a:rPr lang="en-AU" dirty="0" smtClean="0"/>
              <a:t>Technical discussions at BRAN#102 for summary today</a:t>
            </a:r>
          </a:p>
          <a:p>
            <a:pPr lvl="2"/>
            <a:r>
              <a:rPr lang="en-AU" dirty="0"/>
              <a:t>N</a:t>
            </a:r>
            <a:r>
              <a:rPr lang="en-AU" dirty="0" smtClean="0"/>
              <a:t>o/short LBT</a:t>
            </a:r>
          </a:p>
          <a:p>
            <a:pPr lvl="2"/>
            <a:r>
              <a:rPr lang="en-AU" dirty="0" smtClean="0"/>
              <a:t>Use of no/short LBT by Wi-Fi</a:t>
            </a:r>
          </a:p>
          <a:p>
            <a:pPr lvl="2"/>
            <a:r>
              <a:rPr lang="en-AU" dirty="0" smtClean="0"/>
              <a:t>CW adjustment for delayed feedback and broadcast</a:t>
            </a:r>
          </a:p>
          <a:p>
            <a:pPr lvl="2"/>
            <a:r>
              <a:rPr lang="en-AU" dirty="0" smtClean="0"/>
              <a:t>Definition of success driving CW adjustment</a:t>
            </a:r>
          </a:p>
          <a:p>
            <a:pPr lvl="2"/>
            <a:r>
              <a:rPr lang="en-AU" dirty="0" smtClean="0"/>
              <a:t>Relative </a:t>
            </a:r>
            <a:r>
              <a:rPr lang="en-AU" dirty="0"/>
              <a:t>vs absolute </a:t>
            </a:r>
            <a:r>
              <a:rPr lang="en-AU" dirty="0" smtClean="0"/>
              <a:t>ED/PD thresholds</a:t>
            </a:r>
          </a:p>
          <a:p>
            <a:pPr lvl="2"/>
            <a:r>
              <a:rPr lang="en-AU" dirty="0" smtClean="0"/>
              <a:t>Spectral </a:t>
            </a:r>
            <a:r>
              <a:rPr lang="en-AU" dirty="0"/>
              <a:t>mask requirements</a:t>
            </a:r>
          </a:p>
          <a:p>
            <a:pPr lvl="2"/>
            <a:r>
              <a:rPr lang="en-AU" dirty="0" smtClean="0"/>
              <a:t>Paused COT</a:t>
            </a:r>
          </a:p>
          <a:p>
            <a:pPr lvl="2"/>
            <a:r>
              <a:rPr lang="en-AU" dirty="0" smtClean="0"/>
              <a:t>Discussion of issues discovered in testing preambles</a:t>
            </a:r>
          </a:p>
          <a:p>
            <a:pPr lvl="1"/>
            <a:r>
              <a:rPr lang="en-AU" dirty="0" smtClean="0"/>
              <a:t>Next ETSI BRAN meetings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808097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discussed a proposal for a NWI for 6GHz operation</a:t>
            </a:r>
            <a:endParaRPr lang="en-AU" dirty="0"/>
          </a:p>
        </p:txBody>
      </p:sp>
      <p:sp>
        <p:nvSpPr>
          <p:cNvPr id="3" name="Content Placeholder 2"/>
          <p:cNvSpPr>
            <a:spLocks noGrp="1"/>
          </p:cNvSpPr>
          <p:nvPr>
            <p:ph idx="1"/>
          </p:nvPr>
        </p:nvSpPr>
        <p:spPr/>
        <p:txBody>
          <a:bodyPr/>
          <a:lstStyle/>
          <a:p>
            <a:pPr lvl="1"/>
            <a:r>
              <a:rPr lang="en-AU" dirty="0" smtClean="0"/>
              <a:t>Six companies proposed a NWI for “</a:t>
            </a:r>
            <a:r>
              <a:rPr lang="en-GB" i="1" dirty="0"/>
              <a:t>6 GHz </a:t>
            </a:r>
            <a:r>
              <a:rPr lang="en-GB" i="1" dirty="0" smtClean="0"/>
              <a:t>RLAN Harmonised </a:t>
            </a:r>
            <a:r>
              <a:rPr lang="en-GB" i="1" dirty="0"/>
              <a:t>Standard for access to radio </a:t>
            </a:r>
            <a:r>
              <a:rPr lang="en-GB" i="1" dirty="0" smtClean="0"/>
              <a:t>spectrum</a:t>
            </a:r>
            <a:r>
              <a:rPr lang="en-GB" dirty="0" smtClean="0"/>
              <a:t>”</a:t>
            </a:r>
          </a:p>
          <a:p>
            <a:pPr lvl="2"/>
            <a:r>
              <a:rPr lang="en-AU" dirty="0" smtClean="0"/>
              <a:t>HPE</a:t>
            </a:r>
          </a:p>
          <a:p>
            <a:pPr lvl="2"/>
            <a:r>
              <a:rPr lang="en-AU" dirty="0" smtClean="0"/>
              <a:t>Cisco</a:t>
            </a:r>
            <a:endParaRPr lang="en-AU" dirty="0"/>
          </a:p>
          <a:p>
            <a:pPr lvl="2"/>
            <a:r>
              <a:rPr lang="en-AU" dirty="0" smtClean="0"/>
              <a:t>Microsoft</a:t>
            </a:r>
          </a:p>
          <a:p>
            <a:pPr lvl="2"/>
            <a:r>
              <a:rPr lang="en-AU" dirty="0" smtClean="0"/>
              <a:t>Broadcom</a:t>
            </a:r>
            <a:endParaRPr lang="en-AU" dirty="0"/>
          </a:p>
          <a:p>
            <a:pPr lvl="2"/>
            <a:r>
              <a:rPr lang="en-AU" dirty="0" smtClean="0"/>
              <a:t>Intel </a:t>
            </a:r>
          </a:p>
          <a:p>
            <a:pPr lvl="2"/>
            <a:r>
              <a:rPr lang="en-AU" dirty="0"/>
              <a:t>R</a:t>
            </a:r>
            <a:r>
              <a:rPr lang="en-AU" dirty="0" smtClean="0"/>
              <a:t>uckus</a:t>
            </a:r>
            <a:endParaRPr lang="en-AU" dirty="0"/>
          </a:p>
          <a:p>
            <a:pPr lvl="1"/>
            <a:r>
              <a:rPr lang="en-AU" dirty="0" smtClean="0"/>
              <a:t>The proposed scope was </a:t>
            </a:r>
          </a:p>
          <a:p>
            <a:pPr lvl="2"/>
            <a:r>
              <a:rPr lang="en-GB" i="1" dirty="0"/>
              <a:t>This Harmonised standard will specify technical characteristics and methods of measurements for Wireless access systems including radio local area networks (WAS/RLANs) operating in the band 5 925 MHz to 6 425 MHz and as further described in ETSI TR 103 524 and ECC Report 302.</a:t>
            </a:r>
            <a:endParaRPr lang="en-AU" dirty="0" smtClean="0"/>
          </a:p>
          <a:p>
            <a:pPr lvl="1"/>
            <a:r>
              <a:rPr lang="en-AU" dirty="0" smtClean="0"/>
              <a:t>The proposed </a:t>
            </a:r>
            <a:r>
              <a:rPr lang="fr-FR" dirty="0" smtClean="0"/>
              <a:t>rapporteur </a:t>
            </a:r>
            <a:r>
              <a:rPr lang="fr-FR" dirty="0" err="1" smtClean="0"/>
              <a:t>was</a:t>
            </a:r>
            <a:r>
              <a:rPr lang="fr-FR" dirty="0" smtClean="0"/>
              <a:t> </a:t>
            </a:r>
            <a:r>
              <a:rPr lang="fr-FR" dirty="0" smtClean="0"/>
              <a:t>David Boldy (</a:t>
            </a:r>
            <a:r>
              <a:rPr lang="fr-FR" dirty="0" err="1" smtClean="0"/>
              <a:t>Broadcom</a:t>
            </a:r>
            <a:r>
              <a:rPr lang="fr-FR" dirty="0" smtClean="0"/>
              <a:t>)</a:t>
            </a:r>
            <a:r>
              <a:rPr lang="fr-FR" b="1" dirty="0" smtClean="0"/>
              <a:t> </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424945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6GHz NWI proposal turned out to be very controversial</a:t>
            </a:r>
            <a:br>
              <a:rPr lang="en-AU" dirty="0" smtClean="0"/>
            </a:b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US" dirty="0"/>
              <a:t>Qualcomm, Ericsson, Huawei </a:t>
            </a:r>
            <a:r>
              <a:rPr lang="en-US" dirty="0" smtClean="0"/>
              <a:t>&amp; Nokia objected </a:t>
            </a:r>
            <a:r>
              <a:rPr lang="en-US" dirty="0"/>
              <a:t>t</a:t>
            </a:r>
            <a:r>
              <a:rPr lang="en-US" dirty="0" smtClean="0"/>
              <a:t>o</a:t>
            </a:r>
            <a:r>
              <a:rPr lang="en-AU" dirty="0" smtClean="0"/>
              <a:t> the NWI approval</a:t>
            </a:r>
          </a:p>
          <a:p>
            <a:pPr lvl="1"/>
            <a:r>
              <a:rPr lang="en-AU" dirty="0" smtClean="0"/>
              <a:t>They objected to a sentence in the scope proposing EN 301 893 (from 5Ghz band) as a starting point</a:t>
            </a:r>
          </a:p>
          <a:p>
            <a:pPr lvl="2"/>
            <a:r>
              <a:rPr lang="en-AU" dirty="0" smtClean="0"/>
              <a:t>The objections were on the basis that 6GHz is “greenfield” and should not have any/many restrictions, such as adaptivity</a:t>
            </a:r>
          </a:p>
          <a:p>
            <a:pPr lvl="2"/>
            <a:r>
              <a:rPr lang="en-AU" dirty="0" smtClean="0"/>
              <a:t>The sentence was then moved to the remarks section as a compromise, and after the meeting it was removed altogether; they are still objecting but it is not clear why</a:t>
            </a:r>
          </a:p>
          <a:p>
            <a:pPr lvl="1"/>
            <a:r>
              <a:rPr lang="en-US" dirty="0" smtClean="0"/>
              <a:t>They objected </a:t>
            </a:r>
            <a:r>
              <a:rPr lang="en-US" smtClean="0"/>
              <a:t>to </a:t>
            </a:r>
            <a:r>
              <a:rPr lang="en-US" smtClean="0"/>
              <a:t>the </a:t>
            </a:r>
            <a:r>
              <a:rPr lang="fr-FR" dirty="0" smtClean="0"/>
              <a:t>rapporteur</a:t>
            </a:r>
          </a:p>
          <a:p>
            <a:pPr lvl="2"/>
            <a:r>
              <a:rPr lang="en-AU" dirty="0"/>
              <a:t>The objections</a:t>
            </a:r>
            <a:r>
              <a:rPr lang="en-AU" dirty="0" smtClean="0"/>
              <a:t> were that he </a:t>
            </a:r>
            <a:r>
              <a:rPr lang="en-AU" dirty="0"/>
              <a:t>is </a:t>
            </a:r>
            <a:r>
              <a:rPr lang="en-AU" dirty="0" smtClean="0"/>
              <a:t>“Wi-Fi aligned/biased”; their alternative was someone neutral or from a company with both Wi-Fi and NR-U interests </a:t>
            </a:r>
          </a:p>
          <a:p>
            <a:pPr lvl="1"/>
            <a:r>
              <a:rPr lang="en-AU" dirty="0" smtClean="0"/>
              <a:t>They objected to the ETSI BRAN Chair making a decision to adopt the NWI because it was compliant with ETSI Directive</a:t>
            </a:r>
          </a:p>
          <a:p>
            <a:pPr lvl="2"/>
            <a:r>
              <a:rPr lang="en-AU" dirty="0"/>
              <a:t>The </a:t>
            </a:r>
            <a:r>
              <a:rPr lang="en-AU" dirty="0" smtClean="0"/>
              <a:t>objections were that there was not consensus, not enough time for discussion, and the decision was taken 5 min after scheduled adjournment</a:t>
            </a:r>
            <a:endParaRPr lang="en-AU" dirty="0"/>
          </a:p>
          <a:p>
            <a:pPr lvl="1"/>
            <a:endParaRPr lang="fr-FR" b="1"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3522152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13th F2F meeting of the </a:t>
            </a:r>
            <a:r>
              <a:rPr lang="en-AU" i="1" dirty="0" err="1" smtClean="0"/>
              <a:t>Coex</a:t>
            </a:r>
            <a:r>
              <a:rPr lang="en-AU" i="1" dirty="0" smtClean="0"/>
              <a:t> SC </a:t>
            </a:r>
            <a:r>
              <a:rPr lang="en-AU" dirty="0" smtClean="0"/>
              <a:t>in Vienna in July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2018), </a:t>
            </a:r>
            <a:r>
              <a:rPr lang="en-AU" dirty="0"/>
              <a:t>St </a:t>
            </a:r>
            <a:r>
              <a:rPr lang="en-AU" dirty="0" smtClean="0"/>
              <a:t>Louis (Jan 2019), Vancouver (Mar 2019), Atlanta (May 2019) and will meet once this week</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 alternative 6GHz NWI was uploaded (late) but not discussed in any detail</a:t>
            </a:r>
            <a:br>
              <a:rPr lang="en-AU" dirty="0" smtClean="0"/>
            </a:br>
            <a:r>
              <a:rPr lang="en-AU" dirty="0" smtClean="0"/>
              <a:t> </a:t>
            </a:r>
            <a:endParaRPr lang="en-AU" dirty="0"/>
          </a:p>
        </p:txBody>
      </p:sp>
      <p:sp>
        <p:nvSpPr>
          <p:cNvPr id="3" name="Content Placeholder 2"/>
          <p:cNvSpPr>
            <a:spLocks noGrp="1"/>
          </p:cNvSpPr>
          <p:nvPr>
            <p:ph idx="1"/>
          </p:nvPr>
        </p:nvSpPr>
        <p:spPr>
          <a:xfrm>
            <a:off x="685800" y="1752600"/>
            <a:ext cx="7772400" cy="4114800"/>
          </a:xfrm>
        </p:spPr>
        <p:txBody>
          <a:bodyPr/>
          <a:lstStyle/>
          <a:p>
            <a:pPr lvl="1"/>
            <a:r>
              <a:rPr lang="en-AU" dirty="0" smtClean="0"/>
              <a:t>Four </a:t>
            </a:r>
            <a:r>
              <a:rPr lang="en-AU" dirty="0"/>
              <a:t>companies proposed </a:t>
            </a:r>
            <a:r>
              <a:rPr lang="en-AU" dirty="0" smtClean="0"/>
              <a:t>an alternative </a:t>
            </a:r>
            <a:r>
              <a:rPr lang="en-AU" dirty="0"/>
              <a:t>NWI for “</a:t>
            </a:r>
            <a:r>
              <a:rPr lang="en-GB" i="1" dirty="0"/>
              <a:t>6 GHz RLAN Harmonised Standard for access to radio spectrum</a:t>
            </a:r>
            <a:r>
              <a:rPr lang="en-GB" dirty="0"/>
              <a:t>”</a:t>
            </a:r>
          </a:p>
          <a:p>
            <a:pPr lvl="2"/>
            <a:r>
              <a:rPr lang="en-AU" dirty="0" smtClean="0"/>
              <a:t>Ericsson</a:t>
            </a:r>
          </a:p>
          <a:p>
            <a:pPr lvl="2"/>
            <a:r>
              <a:rPr lang="en-AU" dirty="0" smtClean="0"/>
              <a:t>Nokia</a:t>
            </a:r>
            <a:endParaRPr lang="en-AU" dirty="0"/>
          </a:p>
          <a:p>
            <a:pPr lvl="2"/>
            <a:r>
              <a:rPr lang="en-AU" dirty="0" smtClean="0"/>
              <a:t>Deutsche Telekom</a:t>
            </a:r>
          </a:p>
          <a:p>
            <a:pPr lvl="2"/>
            <a:r>
              <a:rPr lang="en-AU" dirty="0" smtClean="0"/>
              <a:t>Qualcomm</a:t>
            </a:r>
            <a:endParaRPr lang="en-AU" dirty="0"/>
          </a:p>
          <a:p>
            <a:pPr lvl="1"/>
            <a:r>
              <a:rPr lang="en-AU" dirty="0" smtClean="0"/>
              <a:t>The </a:t>
            </a:r>
            <a:r>
              <a:rPr lang="en-AU" dirty="0"/>
              <a:t>proposed scope was </a:t>
            </a:r>
          </a:p>
          <a:p>
            <a:pPr lvl="2"/>
            <a:r>
              <a:rPr lang="en-AU" i="1" dirty="0"/>
              <a:t>This new Harmonised standard will cover Wireless Access Systems including Radio LANs (WAS/RLANs) operating in the frequency band 5 925 MHz - 6 425 MHz as described by ETSI TR 103 524 and ECC Report 302. The standard shall  align with the (draft) ECC decision on 6 GHz RLAN being developed by FM57. The standard will be developed according to the EC mandate to CEPT (Ares(2017)6222764 - 19/12/2017), for supporting the principles of service and technological neutrality, non-discrimination and proportionality insofar as technically possible</a:t>
            </a:r>
            <a:r>
              <a:rPr lang="en-GB" i="1" dirty="0" smtClean="0"/>
              <a:t>.</a:t>
            </a:r>
            <a:endParaRPr lang="en-AU" dirty="0"/>
          </a:p>
          <a:p>
            <a:pPr lvl="1"/>
            <a:r>
              <a:rPr lang="en-AU" dirty="0"/>
              <a:t>The proposed </a:t>
            </a:r>
            <a:r>
              <a:rPr lang="fr-FR" dirty="0"/>
              <a:t>rapporteur </a:t>
            </a:r>
            <a:r>
              <a:rPr lang="fr-FR" dirty="0" err="1" smtClean="0"/>
              <a:t>was</a:t>
            </a:r>
            <a:r>
              <a:rPr lang="fr-FR" dirty="0" smtClean="0"/>
              <a:t> </a:t>
            </a:r>
            <a:r>
              <a:rPr lang="en-AU" dirty="0" smtClean="0"/>
              <a:t>Narendar Madhavan (Ericsson)</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911201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discussion about 6GHz NWI in ETSI BRAN suggested sharing is not a goal of al stakeholders</a:t>
            </a:r>
            <a:endParaRPr lang="en-AU" dirty="0"/>
          </a:p>
        </p:txBody>
      </p:sp>
      <p:sp>
        <p:nvSpPr>
          <p:cNvPr id="3" name="Content Placeholder 2"/>
          <p:cNvSpPr>
            <a:spLocks noGrp="1"/>
          </p:cNvSpPr>
          <p:nvPr>
            <p:ph idx="1"/>
          </p:nvPr>
        </p:nvSpPr>
        <p:spPr/>
        <p:txBody>
          <a:bodyPr/>
          <a:lstStyle/>
          <a:p>
            <a:r>
              <a:rPr lang="en-AU" dirty="0" smtClean="0"/>
              <a:t>Editorialising by Andrew Myles (Cisco)</a:t>
            </a:r>
          </a:p>
          <a:p>
            <a:pPr lvl="1"/>
            <a:r>
              <a:rPr lang="en-AU" dirty="0"/>
              <a:t>T</a:t>
            </a:r>
            <a:r>
              <a:rPr lang="en-AU" dirty="0" smtClean="0"/>
              <a:t>he </a:t>
            </a:r>
            <a:r>
              <a:rPr lang="en-AU" dirty="0" smtClean="0"/>
              <a:t>discussion in ETSI BRAN was revealing in that it was very clear at least some NR-U aligned companies are not interested </a:t>
            </a:r>
            <a:r>
              <a:rPr lang="en-AU" dirty="0" smtClean="0"/>
              <a:t>in </a:t>
            </a:r>
            <a:r>
              <a:rPr lang="en-AU" dirty="0" smtClean="0"/>
              <a:t>sharing based on the 5GHz adaptivity mechanism</a:t>
            </a:r>
          </a:p>
          <a:p>
            <a:pPr lvl="2"/>
            <a:r>
              <a:rPr lang="en-AU" dirty="0"/>
              <a:t>O</a:t>
            </a:r>
            <a:r>
              <a:rPr lang="en-AU" dirty="0" smtClean="0"/>
              <a:t>r maybe in any restrictions on NR-U operation in 6GHz …</a:t>
            </a:r>
          </a:p>
          <a:p>
            <a:pPr lvl="2"/>
            <a:r>
              <a:rPr lang="en-AU" dirty="0" smtClean="0"/>
              <a:t>… which seems to be goal of the extra (somewhat ill defined) sentence in the alternate NWI</a:t>
            </a:r>
          </a:p>
          <a:p>
            <a:pPr lvl="1"/>
            <a:r>
              <a:rPr lang="en-AU" dirty="0" smtClean="0"/>
              <a:t>This should be of concern for anyone who wants fair and efficient sharing of 6GHz band by all technologies, including 802.11ax/be &amp; NR-U/LAA</a:t>
            </a:r>
          </a:p>
          <a:p>
            <a:pPr lvl="2"/>
            <a:r>
              <a:rPr lang="en-AU" dirty="0" smtClean="0"/>
              <a:t>Is there an alternative sharing mechanism (to LBT) that we can agree on?</a:t>
            </a:r>
          </a:p>
          <a:p>
            <a:pPr lvl="2"/>
            <a:r>
              <a:rPr lang="en-AU" dirty="0" smtClean="0"/>
              <a:t>Is 3GPP RAN1 going to make decisions that impact Wi-Fi for which we have no control?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721048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appears the 6GHz NWI has been adopted by ETSI BRAN </a:t>
            </a:r>
            <a:r>
              <a:rPr lang="en-AU" dirty="0" smtClean="0"/>
              <a:t>…</a:t>
            </a:r>
            <a:endParaRPr lang="en-AU" dirty="0"/>
          </a:p>
        </p:txBody>
      </p:sp>
      <p:sp>
        <p:nvSpPr>
          <p:cNvPr id="3" name="Content Placeholder 2"/>
          <p:cNvSpPr>
            <a:spLocks noGrp="1"/>
          </p:cNvSpPr>
          <p:nvPr>
            <p:ph idx="1"/>
          </p:nvPr>
        </p:nvSpPr>
        <p:spPr/>
        <p:txBody>
          <a:bodyPr/>
          <a:lstStyle/>
          <a:p>
            <a:pPr lvl="1"/>
            <a:r>
              <a:rPr lang="en-AU" dirty="0" smtClean="0"/>
              <a:t>At this point it appears the 6GHz NWI has been adopted </a:t>
            </a:r>
            <a:r>
              <a:rPr lang="en-AU" dirty="0" smtClean="0"/>
              <a:t>…</a:t>
            </a:r>
          </a:p>
          <a:p>
            <a:pPr lvl="2"/>
            <a:r>
              <a:rPr lang="en-AU" dirty="0" smtClean="0"/>
              <a:t>It will be called EN </a:t>
            </a:r>
            <a:r>
              <a:rPr lang="en-AU" dirty="0"/>
              <a:t>303 </a:t>
            </a:r>
            <a:r>
              <a:rPr lang="en-AU" dirty="0" smtClean="0"/>
              <a:t>687</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129143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from 3GPP RAN1 addressed the issue of the use of no/short LBT for short control signalling</a:t>
            </a:r>
            <a:endParaRPr lang="en-AU" dirty="0"/>
          </a:p>
        </p:txBody>
      </p:sp>
      <p:sp>
        <p:nvSpPr>
          <p:cNvPr id="3" name="Content Placeholder 2"/>
          <p:cNvSpPr>
            <a:spLocks noGrp="1"/>
          </p:cNvSpPr>
          <p:nvPr>
            <p:ph idx="1"/>
          </p:nvPr>
        </p:nvSpPr>
        <p:spPr/>
        <p:txBody>
          <a:bodyPr/>
          <a:lstStyle/>
          <a:p>
            <a:r>
              <a:rPr lang="en-AU" dirty="0" smtClean="0"/>
              <a:t>Submission</a:t>
            </a:r>
          </a:p>
          <a:p>
            <a:pPr lvl="1"/>
            <a:r>
              <a:rPr lang="en-AU" i="1" dirty="0" smtClean="0"/>
              <a:t>BRAN(19)102003: </a:t>
            </a:r>
            <a:r>
              <a:rPr lang="en-GB" i="1" dirty="0"/>
              <a:t>LS to ETSI BRAN on EN 301 </a:t>
            </a:r>
            <a:r>
              <a:rPr lang="en-GB" i="1" dirty="0" smtClean="0"/>
              <a:t>893</a:t>
            </a:r>
          </a:p>
          <a:p>
            <a:r>
              <a:rPr lang="en-GB" dirty="0" smtClean="0"/>
              <a:t>Summary</a:t>
            </a:r>
          </a:p>
          <a:p>
            <a:pPr lvl="1"/>
            <a:r>
              <a:rPr lang="en-AU" dirty="0" smtClean="0"/>
              <a:t>3GPP RAN1 </a:t>
            </a:r>
          </a:p>
          <a:p>
            <a:pPr lvl="2"/>
            <a:r>
              <a:rPr lang="en-AU" dirty="0" smtClean="0"/>
              <a:t>Noted that short LBT is used by LAA for DRS</a:t>
            </a:r>
          </a:p>
          <a:p>
            <a:pPr lvl="2"/>
            <a:r>
              <a:rPr lang="en-AU" dirty="0" smtClean="0"/>
              <a:t>Noted that there is no consensus in 3GPP RAN1 on any proposals to ban or restrict the use of no/short LBT for short control signalling</a:t>
            </a:r>
          </a:p>
          <a:p>
            <a:pPr lvl="2"/>
            <a:r>
              <a:rPr lang="en-AU" dirty="0" smtClean="0"/>
              <a:t>Asked whether resolution of the proposal is important for completion of next revision of EN 301 893</a:t>
            </a:r>
          </a:p>
          <a:p>
            <a:r>
              <a:rPr lang="en-AU" dirty="0" smtClean="0"/>
              <a:t>Discussion </a:t>
            </a:r>
          </a:p>
          <a:p>
            <a:pPr lvl="1"/>
            <a:r>
              <a:rPr lang="en-AU" dirty="0" smtClean="0"/>
              <a:t>Discussion in ETSI BRAN postponed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2345106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Cisco proposed a response to 3GPP RAN1 notifying them that the no/short LBT issue is important</a:t>
            </a:r>
            <a:endParaRPr lang="en-AU" dirty="0"/>
          </a:p>
        </p:txBody>
      </p:sp>
      <p:sp>
        <p:nvSpPr>
          <p:cNvPr id="3" name="Content Placeholder 2"/>
          <p:cNvSpPr>
            <a:spLocks noGrp="1"/>
          </p:cNvSpPr>
          <p:nvPr>
            <p:ph idx="1"/>
          </p:nvPr>
        </p:nvSpPr>
        <p:spPr>
          <a:xfrm>
            <a:off x="685800" y="1981200"/>
            <a:ext cx="7772400" cy="4114800"/>
          </a:xfrm>
        </p:spPr>
        <p:txBody>
          <a:bodyPr/>
          <a:lstStyle/>
          <a:p>
            <a:r>
              <a:rPr lang="en-AU" dirty="0"/>
              <a:t>Submission</a:t>
            </a:r>
          </a:p>
          <a:p>
            <a:pPr lvl="1"/>
            <a:r>
              <a:rPr lang="en-AU" i="1" dirty="0" smtClean="0"/>
              <a:t>BRAN(19)102013</a:t>
            </a:r>
            <a:r>
              <a:rPr lang="en-AU" i="1" dirty="0"/>
              <a:t>: Update of no and short LBT </a:t>
            </a:r>
            <a:r>
              <a:rPr lang="en-AU" i="1" dirty="0" smtClean="0"/>
              <a:t>issue </a:t>
            </a:r>
            <a:r>
              <a:rPr lang="en-AU" dirty="0" smtClean="0"/>
              <a:t>(Cisco)</a:t>
            </a:r>
          </a:p>
          <a:p>
            <a:r>
              <a:rPr lang="en-GB" dirty="0" smtClean="0"/>
              <a:t>Summary</a:t>
            </a:r>
            <a:endParaRPr lang="en-GB" dirty="0"/>
          </a:p>
          <a:p>
            <a:pPr lvl="1"/>
            <a:r>
              <a:rPr lang="en-AU" dirty="0" smtClean="0"/>
              <a:t>Cisco summarised the history of no/short LBT issue &amp;</a:t>
            </a:r>
            <a:r>
              <a:rPr lang="en-AU" dirty="0"/>
              <a:t> </a:t>
            </a:r>
            <a:r>
              <a:rPr lang="en-AU" dirty="0" smtClean="0"/>
              <a:t>proposed a response to 3GPP RAN1’s LS:</a:t>
            </a:r>
          </a:p>
          <a:p>
            <a:pPr lvl="2"/>
            <a:r>
              <a:rPr lang="en-AU" dirty="0" smtClean="0"/>
              <a:t>Noting </a:t>
            </a:r>
            <a:r>
              <a:rPr lang="en-US" dirty="0" smtClean="0"/>
              <a:t>the </a:t>
            </a:r>
            <a:r>
              <a:rPr lang="en-US" dirty="0"/>
              <a:t>short control signaling cause is currently considered </a:t>
            </a:r>
            <a:r>
              <a:rPr lang="en-US" dirty="0" smtClean="0"/>
              <a:t>essential</a:t>
            </a:r>
            <a:endParaRPr lang="en-AU" dirty="0" smtClean="0"/>
          </a:p>
          <a:p>
            <a:pPr lvl="2"/>
            <a:r>
              <a:rPr lang="en-AU" dirty="0" smtClean="0"/>
              <a:t>Requesting evidence </a:t>
            </a:r>
            <a:r>
              <a:rPr lang="en-AU" dirty="0"/>
              <a:t>that </a:t>
            </a:r>
            <a:r>
              <a:rPr lang="en-AU" dirty="0" smtClean="0"/>
              <a:t>(over) use the current </a:t>
            </a:r>
            <a:r>
              <a:rPr lang="en-US" dirty="0" smtClean="0"/>
              <a:t>clause </a:t>
            </a:r>
            <a:r>
              <a:rPr lang="en-US" dirty="0"/>
              <a:t>will not have an adverse affect on fair </a:t>
            </a:r>
            <a:r>
              <a:rPr lang="en-US" dirty="0" smtClean="0"/>
              <a:t>&amp; </a:t>
            </a:r>
            <a:r>
              <a:rPr lang="en-US" dirty="0"/>
              <a:t>efficient </a:t>
            </a:r>
            <a:r>
              <a:rPr lang="en-US" dirty="0" smtClean="0"/>
              <a:t>use of </a:t>
            </a:r>
            <a:r>
              <a:rPr lang="en-US" dirty="0"/>
              <a:t>spectrum</a:t>
            </a:r>
          </a:p>
          <a:p>
            <a:pPr lvl="2"/>
            <a:r>
              <a:rPr lang="en-US" dirty="0" smtClean="0"/>
              <a:t>Asking why </a:t>
            </a:r>
            <a:r>
              <a:rPr lang="en-US" dirty="0"/>
              <a:t>NR-U </a:t>
            </a:r>
            <a:r>
              <a:rPr lang="en-US" dirty="0" smtClean="0"/>
              <a:t>(&amp; </a:t>
            </a:r>
            <a:r>
              <a:rPr lang="en-US" dirty="0"/>
              <a:t>LAA) cannot </a:t>
            </a:r>
            <a:r>
              <a:rPr lang="en-US" dirty="0" smtClean="0"/>
              <a:t>make </a:t>
            </a:r>
            <a:r>
              <a:rPr lang="en-US" dirty="0"/>
              <a:t>use of Cat 4 </a:t>
            </a:r>
            <a:r>
              <a:rPr lang="en-US" dirty="0" smtClean="0"/>
              <a:t>for short control signaling?</a:t>
            </a:r>
            <a:endParaRPr lang="en-AU" dirty="0"/>
          </a:p>
          <a:p>
            <a:r>
              <a:rPr lang="en-AU" dirty="0" smtClean="0"/>
              <a:t>Discussion </a:t>
            </a:r>
            <a:endParaRPr lang="en-AU" dirty="0"/>
          </a:p>
          <a:p>
            <a:pPr lvl="1"/>
            <a:r>
              <a:rPr lang="en-AU" dirty="0"/>
              <a:t>There was no </a:t>
            </a:r>
            <a:r>
              <a:rPr lang="en-AU" dirty="0" smtClean="0"/>
              <a:t>consensus in ETSI BRAN on Cisco’s proposal, beyond </a:t>
            </a:r>
            <a:r>
              <a:rPr lang="en-AU" dirty="0"/>
              <a:t>agreeing </a:t>
            </a:r>
            <a:r>
              <a:rPr lang="en-AU" dirty="0" smtClean="0"/>
              <a:t>the </a:t>
            </a:r>
            <a:r>
              <a:rPr lang="en-AU" dirty="0" err="1"/>
              <a:t>Coex</a:t>
            </a:r>
            <a:r>
              <a:rPr lang="en-AU" dirty="0"/>
              <a:t> </a:t>
            </a:r>
            <a:r>
              <a:rPr lang="en-AU" dirty="0" smtClean="0"/>
              <a:t>Workshop may provide further insight on the topic</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4473834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R&amp;S asserted that Wi-Fi gear typically makes use of </a:t>
            </a:r>
            <a:r>
              <a:rPr lang="en-AU" i="1" dirty="0" smtClean="0"/>
              <a:t>no/short LBT </a:t>
            </a:r>
            <a:r>
              <a:rPr lang="en-AU" dirty="0" smtClean="0"/>
              <a:t>exception in EN 301 893</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R&amp;S noted they have been observing the use of </a:t>
            </a:r>
            <a:r>
              <a:rPr lang="en-AU" i="1" dirty="0" smtClean="0"/>
              <a:t>Short Control </a:t>
            </a:r>
            <a:r>
              <a:rPr lang="en-AU" i="1" dirty="0"/>
              <a:t>Signalling </a:t>
            </a:r>
            <a:r>
              <a:rPr lang="en-AU" dirty="0" smtClean="0"/>
              <a:t>by real Wi-Fi gear</a:t>
            </a:r>
          </a:p>
          <a:p>
            <a:pPr lvl="1"/>
            <a:r>
              <a:rPr lang="en-AU" dirty="0" smtClean="0"/>
              <a:t>They asserted that Wi-Fi gear typically used </a:t>
            </a:r>
            <a:r>
              <a:rPr lang="en-AU" i="1" dirty="0" smtClean="0"/>
              <a:t>no/short LBT </a:t>
            </a:r>
            <a:r>
              <a:rPr lang="en-AU" dirty="0" smtClean="0"/>
              <a:t>with </a:t>
            </a:r>
            <a:r>
              <a:rPr lang="en-AU" i="1" dirty="0"/>
              <a:t>Short Control Signalling </a:t>
            </a:r>
            <a:r>
              <a:rPr lang="en-AU" dirty="0" smtClean="0"/>
              <a:t>between 1-5% of time</a:t>
            </a:r>
          </a:p>
          <a:p>
            <a:pPr lvl="1"/>
            <a:r>
              <a:rPr lang="en-AU" dirty="0" smtClean="0"/>
              <a:t>They committed to providing detailed measurements at the next ETSI BRAN meeting</a:t>
            </a:r>
          </a:p>
          <a:p>
            <a:r>
              <a:rPr lang="en-AU" dirty="0" smtClean="0"/>
              <a:t>Discussion</a:t>
            </a:r>
          </a:p>
          <a:p>
            <a:pPr lvl="1"/>
            <a:r>
              <a:rPr lang="en-AU" dirty="0" smtClean="0"/>
              <a:t>It is not clear how R&amp;S made their measurements or how they can distinguish Wi-Fi’s use of </a:t>
            </a:r>
            <a:r>
              <a:rPr lang="en-AU" i="1" dirty="0" smtClean="0"/>
              <a:t>short LBT </a:t>
            </a:r>
            <a:r>
              <a:rPr lang="en-AU" dirty="0" smtClean="0"/>
              <a:t>for </a:t>
            </a:r>
            <a:r>
              <a:rPr lang="en-AU" i="1" dirty="0" smtClean="0"/>
              <a:t>Short </a:t>
            </a:r>
            <a:r>
              <a:rPr lang="en-AU" i="1" dirty="0"/>
              <a:t>C</a:t>
            </a:r>
            <a:r>
              <a:rPr lang="en-AU" i="1" dirty="0" smtClean="0"/>
              <a:t>ontrol </a:t>
            </a:r>
            <a:r>
              <a:rPr lang="en-AU" i="1" dirty="0"/>
              <a:t>S</a:t>
            </a:r>
            <a:r>
              <a:rPr lang="en-AU" i="1" dirty="0" smtClean="0"/>
              <a:t>ignalling </a:t>
            </a:r>
            <a:r>
              <a:rPr lang="en-AU" dirty="0" smtClean="0"/>
              <a:t>from normal access</a:t>
            </a:r>
          </a:p>
          <a:p>
            <a:pPr lvl="1"/>
            <a:r>
              <a:rPr lang="en-AU" dirty="0" smtClean="0"/>
              <a:t>Does anyone know of Wi-Fi gear taking advantage of </a:t>
            </a:r>
            <a:r>
              <a:rPr lang="en-AU" i="1" dirty="0" smtClean="0"/>
              <a:t>no/short LBT </a:t>
            </a:r>
            <a:r>
              <a:rPr lang="en-AU" dirty="0" smtClean="0"/>
              <a:t>for </a:t>
            </a:r>
            <a:r>
              <a:rPr lang="en-AU" i="1" dirty="0" smtClean="0"/>
              <a:t>Short Control Signalling</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3616042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no initial consensus on how to adjust CW for delayed feedback and broadcasts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a:t>Submission</a:t>
            </a:r>
          </a:p>
          <a:p>
            <a:pPr lvl="1"/>
            <a:r>
              <a:rPr lang="en-AU" i="1" dirty="0" smtClean="0"/>
              <a:t>BRAN(19)102004</a:t>
            </a:r>
            <a:r>
              <a:rPr lang="en-AU" i="1" dirty="0"/>
              <a:t>: Steps seven and eight in </a:t>
            </a:r>
            <a:r>
              <a:rPr lang="en-AU" i="1" dirty="0" smtClean="0"/>
              <a:t>4.2.7.3.2.6</a:t>
            </a:r>
            <a:r>
              <a:rPr lang="en-AU" dirty="0" smtClean="0"/>
              <a:t> (Ericsson)</a:t>
            </a:r>
          </a:p>
          <a:p>
            <a:pPr lvl="1"/>
            <a:r>
              <a:rPr lang="en-AU" i="1" dirty="0" smtClean="0"/>
              <a:t>BRAN(19)102014</a:t>
            </a:r>
            <a:r>
              <a:rPr lang="en-AU" i="1" dirty="0"/>
              <a:t>: Update of CW adjustment with delayed feedback issue </a:t>
            </a:r>
            <a:r>
              <a:rPr lang="en-AU" dirty="0"/>
              <a:t>(</a:t>
            </a:r>
            <a:r>
              <a:rPr lang="en-AU" dirty="0" smtClean="0"/>
              <a:t>Cisco)</a:t>
            </a:r>
          </a:p>
          <a:p>
            <a:pPr lvl="1"/>
            <a:r>
              <a:rPr lang="en-AU" i="1" dirty="0"/>
              <a:t>BRAN(19)102018: </a:t>
            </a:r>
            <a:r>
              <a:rPr lang="en-GB" i="1" dirty="0"/>
              <a:t>Discussion on CWS updates mechanisms in EN 301 893 </a:t>
            </a:r>
            <a:r>
              <a:rPr lang="en-GB" dirty="0" smtClean="0"/>
              <a:t>(Huawei)</a:t>
            </a:r>
          </a:p>
          <a:p>
            <a:r>
              <a:rPr lang="en-GB" dirty="0" smtClean="0"/>
              <a:t>Summary</a:t>
            </a:r>
            <a:endParaRPr lang="en-GB" dirty="0"/>
          </a:p>
          <a:p>
            <a:pPr lvl="1"/>
            <a:r>
              <a:rPr lang="en-AU" dirty="0" smtClean="0"/>
              <a:t>Ericsson proposed a CW adjustment mechanism for delayed feedback</a:t>
            </a:r>
          </a:p>
          <a:p>
            <a:pPr lvl="2"/>
            <a:r>
              <a:rPr lang="en-AU" dirty="0" smtClean="0"/>
              <a:t>Ignored any feedback if it was not </a:t>
            </a:r>
            <a:r>
              <a:rPr lang="en-AU" dirty="0" err="1" smtClean="0"/>
              <a:t>rx’ed</a:t>
            </a:r>
            <a:r>
              <a:rPr lang="en-AU" dirty="0" smtClean="0"/>
              <a:t> before next attempted COT access</a:t>
            </a:r>
          </a:p>
          <a:p>
            <a:pPr lvl="1"/>
            <a:r>
              <a:rPr lang="en-AU" dirty="0" smtClean="0"/>
              <a:t>Cisco offered a different proposal for CW adjustment</a:t>
            </a:r>
          </a:p>
          <a:p>
            <a:pPr lvl="2"/>
            <a:r>
              <a:rPr lang="en-AU" dirty="0" smtClean="0"/>
              <a:t>Assumed failure (and so doubled CW) until proven otherwise</a:t>
            </a:r>
          </a:p>
          <a:p>
            <a:pPr lvl="2"/>
            <a:r>
              <a:rPr lang="en-AU" dirty="0" smtClean="0"/>
              <a:t>Proposed making CW reset after broadcast explicit</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4263021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initial consensus on how to adjust CW for delayed feedback and broadcasts</a:t>
            </a:r>
          </a:p>
        </p:txBody>
      </p:sp>
      <p:sp>
        <p:nvSpPr>
          <p:cNvPr id="3" name="Content Placeholder 2"/>
          <p:cNvSpPr>
            <a:spLocks noGrp="1"/>
          </p:cNvSpPr>
          <p:nvPr>
            <p:ph idx="1"/>
          </p:nvPr>
        </p:nvSpPr>
        <p:spPr/>
        <p:txBody>
          <a:bodyPr/>
          <a:lstStyle/>
          <a:p>
            <a:pPr lvl="1"/>
            <a:r>
              <a:rPr lang="en-AU" dirty="0" smtClean="0"/>
              <a:t>…</a:t>
            </a:r>
          </a:p>
          <a:p>
            <a:pPr lvl="1"/>
            <a:r>
              <a:rPr lang="en-AU" dirty="0" smtClean="0"/>
              <a:t>Huawei observed CW adjustment in EN 301 893 does not cover:</a:t>
            </a:r>
          </a:p>
          <a:p>
            <a:pPr lvl="2"/>
            <a:r>
              <a:rPr lang="en-GB" dirty="0"/>
              <a:t>M</a:t>
            </a:r>
            <a:r>
              <a:rPr lang="en-GB" dirty="0" smtClean="0"/>
              <a:t>ultiple </a:t>
            </a:r>
            <a:r>
              <a:rPr lang="en-GB" dirty="0"/>
              <a:t>HARQ process </a:t>
            </a:r>
            <a:r>
              <a:rPr lang="en-GB" dirty="0" err="1" smtClean="0"/>
              <a:t>retx</a:t>
            </a:r>
            <a:r>
              <a:rPr lang="en-GB" dirty="0" smtClean="0"/>
              <a:t>; the issue/proposal was unclear</a:t>
            </a:r>
          </a:p>
          <a:p>
            <a:pPr lvl="2"/>
            <a:r>
              <a:rPr lang="en-GB" dirty="0"/>
              <a:t>D</a:t>
            </a:r>
            <a:r>
              <a:rPr lang="en-GB" dirty="0" smtClean="0"/>
              <a:t>elayed ACK: proposed maintaining CW until feedback </a:t>
            </a:r>
            <a:r>
              <a:rPr lang="en-GB" dirty="0" err="1" smtClean="0"/>
              <a:t>rx’ed</a:t>
            </a:r>
            <a:endParaRPr lang="en-GB" dirty="0" smtClean="0"/>
          </a:p>
          <a:p>
            <a:pPr lvl="2"/>
            <a:r>
              <a:rPr lang="en-GB" dirty="0"/>
              <a:t>B</a:t>
            </a:r>
            <a:r>
              <a:rPr lang="en-GB" dirty="0" smtClean="0"/>
              <a:t>roadcast: proposed not resetting CW in this case (unlike 802.11)</a:t>
            </a:r>
            <a:endParaRPr lang="en-AU" b="1" dirty="0" smtClean="0"/>
          </a:p>
          <a:p>
            <a:r>
              <a:rPr lang="en-AU" dirty="0" smtClean="0"/>
              <a:t>Discussion</a:t>
            </a:r>
          </a:p>
          <a:p>
            <a:pPr lvl="1"/>
            <a:r>
              <a:rPr lang="en-AU" dirty="0" smtClean="0"/>
              <a:t>There was consensus that the CW rules needed to be refined to:</a:t>
            </a:r>
          </a:p>
          <a:p>
            <a:pPr lvl="2"/>
            <a:r>
              <a:rPr lang="en-AU" dirty="0" smtClean="0"/>
              <a:t>Make behaviour clearer for broadcasts</a:t>
            </a:r>
          </a:p>
          <a:p>
            <a:pPr lvl="2"/>
            <a:r>
              <a:rPr lang="en-AU" dirty="0" smtClean="0"/>
              <a:t>Enable LAA operation – technically it is not allowed under current rules</a:t>
            </a:r>
          </a:p>
          <a:p>
            <a:pPr lvl="1"/>
            <a:r>
              <a:rPr lang="en-AU" dirty="0" smtClean="0"/>
              <a:t>There was no consensus at the time on how to adjust CW with delayed feedback </a:t>
            </a:r>
            <a:r>
              <a:rPr lang="en-AU" dirty="0"/>
              <a:t>but an ad hoc was </a:t>
            </a:r>
            <a:r>
              <a:rPr lang="en-AU" dirty="0" smtClean="0"/>
              <a:t>formed</a:t>
            </a:r>
          </a:p>
          <a:p>
            <a:pPr lvl="2"/>
            <a:r>
              <a:rPr lang="en-AU" dirty="0" smtClean="0"/>
              <a:t>Qualcomm proposed a pipeline of delayed feedback</a:t>
            </a:r>
          </a:p>
          <a:p>
            <a:pPr lvl="1"/>
            <a:r>
              <a:rPr lang="en-AU" dirty="0" smtClean="0"/>
              <a:t>There was no significant discussion of CW adjustment for broadcast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1473468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ad hoc on CW with delayed feedback reached consensus that previous proposals were flawed</a:t>
            </a:r>
            <a:endParaRPr lang="en-AU" dirty="0"/>
          </a:p>
        </p:txBody>
      </p:sp>
      <p:sp>
        <p:nvSpPr>
          <p:cNvPr id="3" name="Content Placeholder 2"/>
          <p:cNvSpPr>
            <a:spLocks noGrp="1"/>
          </p:cNvSpPr>
          <p:nvPr>
            <p:ph idx="1"/>
          </p:nvPr>
        </p:nvSpPr>
        <p:spPr/>
        <p:txBody>
          <a:bodyPr/>
          <a:lstStyle/>
          <a:p>
            <a:pPr lvl="1"/>
            <a:r>
              <a:rPr lang="en-AU" dirty="0" smtClean="0"/>
              <a:t>The ad hoc discussed a number of approaches</a:t>
            </a:r>
          </a:p>
          <a:p>
            <a:pPr lvl="2"/>
            <a:r>
              <a:rPr lang="en-AU" dirty="0" smtClean="0"/>
              <a:t>Cisco’s proposal to assume failure until proven otherwise</a:t>
            </a:r>
          </a:p>
          <a:p>
            <a:pPr lvl="2"/>
            <a:r>
              <a:rPr lang="en-AU" dirty="0" smtClean="0"/>
              <a:t>Ericsson’s proposal to maintain CW when feedback delayed, ignoring all feed back after the next attempt to gain access</a:t>
            </a:r>
          </a:p>
          <a:p>
            <a:pPr lvl="2"/>
            <a:r>
              <a:rPr lang="en-AU" dirty="0" smtClean="0"/>
              <a:t>Qualcomm’s proposal to </a:t>
            </a:r>
            <a:r>
              <a:rPr lang="en-AU" dirty="0"/>
              <a:t>maintain CW when feedback </a:t>
            </a:r>
            <a:r>
              <a:rPr lang="en-AU" dirty="0" smtClean="0"/>
              <a:t>delayed, processing delayed feedback through a pipeline</a:t>
            </a:r>
          </a:p>
          <a:p>
            <a:pPr lvl="2"/>
            <a:r>
              <a:rPr lang="en-AU" dirty="0" smtClean="0"/>
              <a:t>LAA approach: which was different to all of these and the current EN 301 893 rules</a:t>
            </a:r>
          </a:p>
          <a:p>
            <a:pPr lvl="1"/>
            <a:r>
              <a:rPr lang="en-AU" dirty="0" smtClean="0"/>
              <a:t>It was noted that all of these approaches were problematic</a:t>
            </a:r>
          </a:p>
          <a:p>
            <a:pPr lvl="2"/>
            <a:r>
              <a:rPr lang="en-AU" dirty="0" smtClean="0"/>
              <a:t>Cisco’s approach was too conservative</a:t>
            </a:r>
          </a:p>
          <a:p>
            <a:pPr lvl="2"/>
            <a:r>
              <a:rPr lang="en-AU" dirty="0" smtClean="0"/>
              <a:t>Ericsson’s approach was too aggressive, sometimes resulting in CW never increasing</a:t>
            </a:r>
          </a:p>
          <a:p>
            <a:pPr lvl="2"/>
            <a:r>
              <a:rPr lang="en-AU" dirty="0" smtClean="0"/>
              <a:t>Qualcomm’s approach was too complex</a:t>
            </a:r>
          </a:p>
          <a:p>
            <a:pPr lvl="2"/>
            <a:r>
              <a:rPr lang="en-AU" dirty="0" smtClean="0"/>
              <a:t>The LAA approach had a problem too, but I can’t recall what it was </a:t>
            </a:r>
            <a:r>
              <a:rPr lang="en-AU" dirty="0" smtClean="0">
                <a:sym typeface="Wingdings" panose="05000000000000000000" pitchFamily="2" charset="2"/>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422847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ad hoc on CW with delayed feedback had consensus on some of the issues </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The ad hoc agreed that it was ok to:</a:t>
            </a:r>
          </a:p>
          <a:p>
            <a:pPr lvl="2"/>
            <a:r>
              <a:rPr lang="en-AU" dirty="0">
                <a:solidFill>
                  <a:srgbClr val="00B050"/>
                </a:solidFill>
              </a:rPr>
              <a:t>R</a:t>
            </a:r>
            <a:r>
              <a:rPr lang="en-AU" dirty="0" smtClean="0">
                <a:solidFill>
                  <a:srgbClr val="00B050"/>
                </a:solidFill>
              </a:rPr>
              <a:t>ely on delayed feedback to drive CW adjustment</a:t>
            </a:r>
          </a:p>
          <a:p>
            <a:pPr lvl="2"/>
            <a:r>
              <a:rPr lang="en-AU" dirty="0" smtClean="0">
                <a:solidFill>
                  <a:srgbClr val="00B050"/>
                </a:solidFill>
              </a:rPr>
              <a:t>Use </a:t>
            </a:r>
            <a:r>
              <a:rPr lang="en-AU" dirty="0">
                <a:solidFill>
                  <a:srgbClr val="00B050"/>
                </a:solidFill>
              </a:rPr>
              <a:t>a random selection of delayed </a:t>
            </a:r>
            <a:r>
              <a:rPr lang="en-AU" dirty="0" smtClean="0">
                <a:solidFill>
                  <a:srgbClr val="00B050"/>
                </a:solidFill>
              </a:rPr>
              <a:t>feedback as a proxy for using all off the feedback</a:t>
            </a:r>
          </a:p>
          <a:p>
            <a:pPr lvl="1"/>
            <a:r>
              <a:rPr lang="en-AU" dirty="0" smtClean="0"/>
              <a:t>The ad hoc could not agree on:</a:t>
            </a:r>
          </a:p>
          <a:p>
            <a:pPr lvl="2"/>
            <a:r>
              <a:rPr lang="en-AU" dirty="0" smtClean="0">
                <a:solidFill>
                  <a:srgbClr val="FF0000"/>
                </a:solidFill>
              </a:rPr>
              <a:t>The definition of “success” that drives CW adjustment</a:t>
            </a:r>
          </a:p>
          <a:p>
            <a:pPr lvl="1"/>
            <a:r>
              <a:rPr lang="en-AU" dirty="0" smtClean="0"/>
              <a:t>ETSI agreed to progress on these issues by:</a:t>
            </a:r>
          </a:p>
          <a:p>
            <a:pPr lvl="2"/>
            <a:r>
              <a:rPr lang="en-AU" dirty="0" smtClean="0"/>
              <a:t>Menzo </a:t>
            </a:r>
            <a:r>
              <a:rPr lang="en-AU" dirty="0" err="1" smtClean="0"/>
              <a:t>Wentik</a:t>
            </a:r>
            <a:r>
              <a:rPr lang="en-AU" dirty="0" smtClean="0"/>
              <a:t> (Qualcomm) leading an effort, with support from </a:t>
            </a:r>
            <a:r>
              <a:rPr lang="en-AU" dirty="0" err="1" smtClean="0"/>
              <a:t>Navendar</a:t>
            </a:r>
            <a:r>
              <a:rPr lang="en-AU" dirty="0" smtClean="0"/>
              <a:t> Madhavan (Ericsson) and Andrew Myles (Cisco), to define new CW update text by 1 September</a:t>
            </a:r>
          </a:p>
          <a:p>
            <a:pPr lvl="2"/>
            <a:r>
              <a:rPr lang="en-AU" dirty="0" smtClean="0"/>
              <a:t>Issuing a call for new/updates proposals on </a:t>
            </a:r>
            <a:r>
              <a:rPr lang="en-AU" dirty="0" smtClean="0"/>
              <a:t>the </a:t>
            </a:r>
            <a:r>
              <a:rPr lang="en-AU" dirty="0" smtClean="0"/>
              <a:t>question of the definition of “success” driving CW updates</a:t>
            </a: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29</a:t>
            </a:fld>
            <a:endParaRPr lang="en-US"/>
          </a:p>
        </p:txBody>
      </p:sp>
    </p:spTree>
    <p:extLst>
      <p:ext uri="{BB962C8B-B14F-4D97-AF65-F5344CB8AC3E}">
        <p14:creationId xmlns:p14="http://schemas.microsoft.com/office/powerpoint/2010/main" val="2128719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err="1"/>
              <a:t>Coex</a:t>
            </a:r>
            <a:r>
              <a:rPr lang="en-AU" i="1" dirty="0"/>
              <a:t>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ad hoc agreed that it was ok to rely on delayed feedback to drive CW adjustment</a:t>
            </a:r>
            <a:endParaRPr lang="en-AU" dirty="0"/>
          </a:p>
        </p:txBody>
      </p:sp>
      <p:sp>
        <p:nvSpPr>
          <p:cNvPr id="3" name="Content Placeholder 2"/>
          <p:cNvSpPr>
            <a:spLocks noGrp="1"/>
          </p:cNvSpPr>
          <p:nvPr>
            <p:ph idx="1"/>
          </p:nvPr>
        </p:nvSpPr>
        <p:spPr/>
        <p:txBody>
          <a:bodyPr/>
          <a:lstStyle/>
          <a:p>
            <a:r>
              <a:rPr lang="en-AU" dirty="0" smtClean="0"/>
              <a:t>Consensus in ad hoc on using delayed feedback</a:t>
            </a:r>
          </a:p>
          <a:p>
            <a:pPr lvl="1"/>
            <a:r>
              <a:rPr lang="en-AU" dirty="0" smtClean="0"/>
              <a:t>It was agreed that while it was not ideal to rely on delayed feedback to drive CW adjustment  …</a:t>
            </a:r>
          </a:p>
          <a:p>
            <a:pPr lvl="2"/>
            <a:r>
              <a:rPr lang="en-AU" dirty="0" smtClean="0"/>
              <a:t>The longer feedback is delayed, the less likely it represents the channel condition</a:t>
            </a:r>
          </a:p>
          <a:p>
            <a:pPr lvl="1"/>
            <a:r>
              <a:rPr lang="en-AU" dirty="0" smtClean="0"/>
              <a:t>… there was not a great alternative</a:t>
            </a:r>
          </a:p>
          <a:p>
            <a:pPr lvl="1"/>
            <a:r>
              <a:rPr lang="en-AU" dirty="0" smtClean="0"/>
              <a:t>… and the lack of timeliness was probably in the noise compared to other faults of LBT with exponential backoff</a:t>
            </a:r>
            <a:endParaRPr lang="en-AU" dirty="0"/>
          </a:p>
          <a:p>
            <a:pPr lvl="1"/>
            <a:r>
              <a:rPr lang="en-AU" dirty="0" smtClean="0"/>
              <a:t>Note: this was more of a “finger in the air” conclusion, rather than being based on any hard science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40434576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ad hoc agreed that it was </a:t>
            </a:r>
            <a:r>
              <a:rPr lang="en-AU" dirty="0" smtClean="0"/>
              <a:t>ok to use a random selection of delayed feedback</a:t>
            </a:r>
            <a:endParaRPr lang="en-AU" dirty="0"/>
          </a:p>
        </p:txBody>
      </p:sp>
      <p:sp>
        <p:nvSpPr>
          <p:cNvPr id="3" name="Content Placeholder 2"/>
          <p:cNvSpPr>
            <a:spLocks noGrp="1"/>
          </p:cNvSpPr>
          <p:nvPr>
            <p:ph idx="1"/>
          </p:nvPr>
        </p:nvSpPr>
        <p:spPr/>
        <p:txBody>
          <a:bodyPr/>
          <a:lstStyle/>
          <a:p>
            <a:r>
              <a:rPr lang="en-AU" dirty="0"/>
              <a:t>Consensus in ad </a:t>
            </a:r>
            <a:r>
              <a:rPr lang="en-AU" dirty="0" smtClean="0"/>
              <a:t>hoc on using only some feedback</a:t>
            </a:r>
            <a:endParaRPr lang="en-AU" dirty="0"/>
          </a:p>
          <a:p>
            <a:pPr lvl="1"/>
            <a:r>
              <a:rPr lang="en-AU" dirty="0" smtClean="0"/>
              <a:t>The goal of any CW adjustment mechanism with delayed feedback is to end up with same CW “average” as with immediate feedback</a:t>
            </a:r>
          </a:p>
          <a:p>
            <a:pPr lvl="1"/>
            <a:r>
              <a:rPr lang="en-AU" dirty="0" smtClean="0"/>
              <a:t>If one takes a random selection of the feedbacks (assuming collisions are random) then the result should be the same </a:t>
            </a:r>
            <a:r>
              <a:rPr lang="en-AU" dirty="0"/>
              <a:t>CW “average” </a:t>
            </a:r>
            <a:endParaRPr lang="en-AU" dirty="0" smtClean="0"/>
          </a:p>
          <a:p>
            <a:pPr lvl="1"/>
            <a:r>
              <a:rPr lang="en-AU" dirty="0" smtClean="0"/>
              <a:t>This means one can drop feedback as long as it is done using a random process</a:t>
            </a:r>
          </a:p>
          <a:p>
            <a:pPr lvl="2"/>
            <a:r>
              <a:rPr lang="en-AU" dirty="0" smtClean="0"/>
              <a:t>Dropping all feedback after next COT access attempt could end up not selecting any feedback, making it not very random, or very little feedback, making the average very long term (old Ericsson approach)</a:t>
            </a:r>
          </a:p>
          <a:p>
            <a:pPr lvl="2"/>
            <a:r>
              <a:rPr lang="en-AU" dirty="0" smtClean="0"/>
              <a:t>Using all feedback that arrives “in order” probably is random (new approach discussed in ad hoc)</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573089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small group will propose a CW update mechanism aligned with ad hoc consensus</a:t>
            </a:r>
            <a:endParaRPr lang="en-AU" dirty="0"/>
          </a:p>
        </p:txBody>
      </p:sp>
      <p:sp>
        <p:nvSpPr>
          <p:cNvPr id="3" name="Content Placeholder 2"/>
          <p:cNvSpPr>
            <a:spLocks noGrp="1"/>
          </p:cNvSpPr>
          <p:nvPr>
            <p:ph idx="1"/>
          </p:nvPr>
        </p:nvSpPr>
        <p:spPr/>
        <p:txBody>
          <a:bodyPr/>
          <a:lstStyle/>
          <a:p>
            <a:r>
              <a:rPr lang="en-AU" dirty="0" smtClean="0"/>
              <a:t>Next steps for ad hoc are to specify a CW update mechanism in text</a:t>
            </a:r>
          </a:p>
          <a:p>
            <a:pPr lvl="1"/>
            <a:r>
              <a:rPr lang="en-GB" dirty="0" smtClean="0"/>
              <a:t>Menzo Wentink (Qualcomm) </a:t>
            </a:r>
            <a:r>
              <a:rPr lang="en-GB" dirty="0"/>
              <a:t>will provide revised </a:t>
            </a:r>
            <a:r>
              <a:rPr lang="en-GB" dirty="0" smtClean="0"/>
              <a:t>CW update text </a:t>
            </a:r>
            <a:r>
              <a:rPr lang="en-GB" dirty="0"/>
              <a:t>to the BRAN </a:t>
            </a:r>
            <a:r>
              <a:rPr lang="en-GB" dirty="0" smtClean="0"/>
              <a:t>reflector before </a:t>
            </a:r>
            <a:r>
              <a:rPr lang="en-GB" dirty="0"/>
              <a:t>1</a:t>
            </a:r>
            <a:r>
              <a:rPr lang="en-GB" baseline="30000" dirty="0"/>
              <a:t>st</a:t>
            </a:r>
            <a:r>
              <a:rPr lang="en-GB" dirty="0"/>
              <a:t> </a:t>
            </a:r>
            <a:r>
              <a:rPr lang="en-GB" dirty="0" smtClean="0"/>
              <a:t>September …</a:t>
            </a:r>
          </a:p>
          <a:p>
            <a:pPr lvl="1"/>
            <a:r>
              <a:rPr lang="en-GB" dirty="0" smtClean="0"/>
              <a:t>… with </a:t>
            </a:r>
            <a:r>
              <a:rPr lang="en-GB" dirty="0"/>
              <a:t>input from </a:t>
            </a:r>
            <a:r>
              <a:rPr lang="en-GB" dirty="0" err="1"/>
              <a:t>Navendar</a:t>
            </a:r>
            <a:r>
              <a:rPr lang="en-GB" dirty="0"/>
              <a:t> </a:t>
            </a:r>
            <a:r>
              <a:rPr lang="en-AU" dirty="0"/>
              <a:t>Madhavan</a:t>
            </a:r>
            <a:r>
              <a:rPr lang="en-GB" dirty="0" smtClean="0"/>
              <a:t> (Ericsson) and Andrew Myles (Cisco)</a:t>
            </a:r>
          </a:p>
          <a:p>
            <a:pPr lvl="1"/>
            <a:r>
              <a:rPr lang="en-GB" dirty="0" smtClean="0"/>
              <a:t>After the meeting, Andrew Myles suggested a starting point, but it has not yet been reviewed by </a:t>
            </a:r>
            <a:r>
              <a:rPr lang="en-GB" dirty="0" err="1" smtClean="0"/>
              <a:t>Navendar</a:t>
            </a:r>
            <a:r>
              <a:rPr lang="en-GB" dirty="0" smtClean="0"/>
              <a:t> or Menzo …</a:t>
            </a:r>
          </a:p>
          <a:p>
            <a:pPr lvl="1"/>
            <a:r>
              <a:rPr lang="en-GB" dirty="0" smtClean="0"/>
              <a:t>… and it is probably not compatible with current version of LAA</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298550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At least one suggestion is on the table for a CW update procedure </a:t>
            </a:r>
            <a:endParaRPr lang="en-AU" dirty="0"/>
          </a:p>
        </p:txBody>
      </p:sp>
      <p:sp>
        <p:nvSpPr>
          <p:cNvPr id="3" name="Content Placeholder 2"/>
          <p:cNvSpPr>
            <a:spLocks noGrp="1"/>
          </p:cNvSpPr>
          <p:nvPr>
            <p:ph idx="1"/>
          </p:nvPr>
        </p:nvSpPr>
        <p:spPr/>
        <p:txBody>
          <a:bodyPr/>
          <a:lstStyle/>
          <a:p>
            <a:r>
              <a:rPr lang="en-AU" dirty="0" smtClean="0"/>
              <a:t>Andrew Myles (Cisco) suggestion for CW update</a:t>
            </a:r>
          </a:p>
          <a:p>
            <a:pPr lvl="1"/>
            <a:r>
              <a:rPr lang="en-AU" dirty="0"/>
              <a:t>x is a storage variable, initiated with x = </a:t>
            </a:r>
            <a:r>
              <a:rPr lang="en-AU" dirty="0" smtClean="0"/>
              <a:t>CW</a:t>
            </a:r>
            <a:r>
              <a:rPr lang="en-AU" baseline="-25000" dirty="0" smtClean="0"/>
              <a:t>min</a:t>
            </a:r>
          </a:p>
          <a:p>
            <a:pPr lvl="1"/>
            <a:r>
              <a:rPr lang="en-AU" dirty="0" smtClean="0"/>
              <a:t>Parallel procedures to execute CW update</a:t>
            </a:r>
          </a:p>
          <a:p>
            <a:pPr lvl="2"/>
            <a:r>
              <a:rPr lang="en-AU" b="1" dirty="0" smtClean="0"/>
              <a:t>Send </a:t>
            </a:r>
            <a:r>
              <a:rPr lang="en-AU" b="1" dirty="0"/>
              <a:t>frame</a:t>
            </a:r>
          </a:p>
          <a:p>
            <a:pPr lvl="3"/>
            <a:r>
              <a:rPr lang="en-AU" dirty="0"/>
              <a:t>If immediate response then x </a:t>
            </a:r>
            <a:r>
              <a:rPr lang="en-AU" dirty="0" smtClean="0"/>
              <a:t>doubled </a:t>
            </a:r>
            <a:r>
              <a:rPr lang="en-AU" dirty="0"/>
              <a:t>or reset as appropriate</a:t>
            </a:r>
          </a:p>
          <a:p>
            <a:pPr lvl="2"/>
            <a:r>
              <a:rPr lang="en-AU" b="1" dirty="0"/>
              <a:t>Process delayed feedback (at any time)</a:t>
            </a:r>
          </a:p>
          <a:p>
            <a:pPr lvl="3"/>
            <a:r>
              <a:rPr lang="en-AU" dirty="0"/>
              <a:t>For each delayed response received, x </a:t>
            </a:r>
            <a:r>
              <a:rPr lang="en-AU" dirty="0" smtClean="0"/>
              <a:t>doubled </a:t>
            </a:r>
            <a:r>
              <a:rPr lang="en-AU" dirty="0"/>
              <a:t>or reset as appropriate</a:t>
            </a:r>
          </a:p>
          <a:p>
            <a:pPr lvl="4"/>
            <a:r>
              <a:rPr lang="en-AU" sz="1400" dirty="0"/>
              <a:t>Unless the delayed feedback is older than delayed or immediate feedback already processed; in this case drop the older feedback to avoid problems related to reordering</a:t>
            </a:r>
          </a:p>
          <a:p>
            <a:pPr lvl="2"/>
            <a:r>
              <a:rPr lang="en-AU" b="1" dirty="0"/>
              <a:t>Execute backoff</a:t>
            </a:r>
          </a:p>
          <a:p>
            <a:pPr lvl="3"/>
            <a:r>
              <a:rPr lang="en-AU" dirty="0"/>
              <a:t>CW = </a:t>
            </a:r>
            <a:r>
              <a:rPr lang="en-AU" dirty="0" smtClean="0"/>
              <a:t>x</a:t>
            </a:r>
          </a:p>
          <a:p>
            <a:pPr lvl="1"/>
            <a:r>
              <a:rPr lang="en-AU" dirty="0"/>
              <a:t>The effect </a:t>
            </a:r>
            <a:r>
              <a:rPr lang="en-AU" dirty="0" smtClean="0"/>
              <a:t>of these procedures </a:t>
            </a:r>
            <a:r>
              <a:rPr lang="en-AU" dirty="0"/>
              <a:t>is to only process the “latest” feedback, </a:t>
            </a:r>
            <a:r>
              <a:rPr lang="en-AU" dirty="0" smtClean="0"/>
              <a:t>randomly dropping </a:t>
            </a:r>
            <a:r>
              <a:rPr lang="en-AU" dirty="0"/>
              <a:t>feedback that is out of order</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25737025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a:t>
            </a:r>
            <a:r>
              <a:rPr lang="en-AU" dirty="0" smtClean="0"/>
              <a:t>consensus on whether “success” at the start of the COT drove CW updates </a:t>
            </a:r>
            <a:endParaRPr lang="en-AU" dirty="0"/>
          </a:p>
        </p:txBody>
      </p:sp>
      <p:sp>
        <p:nvSpPr>
          <p:cNvPr id="3" name="Content Placeholder 2"/>
          <p:cNvSpPr>
            <a:spLocks noGrp="1"/>
          </p:cNvSpPr>
          <p:nvPr>
            <p:ph idx="1"/>
          </p:nvPr>
        </p:nvSpPr>
        <p:spPr/>
        <p:txBody>
          <a:bodyPr/>
          <a:lstStyle/>
          <a:p>
            <a:r>
              <a:rPr lang="en-AU" dirty="0"/>
              <a:t>Submission</a:t>
            </a:r>
          </a:p>
          <a:p>
            <a:pPr lvl="1"/>
            <a:r>
              <a:rPr lang="en-AU" i="1" dirty="0" smtClean="0"/>
              <a:t>BRAN(19)102015</a:t>
            </a:r>
            <a:r>
              <a:rPr lang="en-AU" i="1" dirty="0"/>
              <a:t>: Update of the success issue </a:t>
            </a:r>
            <a:r>
              <a:rPr lang="en-AU" dirty="0" smtClean="0"/>
              <a:t>(Cisco)</a:t>
            </a:r>
            <a:endParaRPr lang="en-GB" dirty="0"/>
          </a:p>
          <a:p>
            <a:r>
              <a:rPr lang="en-GB" dirty="0"/>
              <a:t>Summary</a:t>
            </a:r>
          </a:p>
          <a:p>
            <a:pPr lvl="1"/>
            <a:r>
              <a:rPr lang="en-AU" dirty="0" smtClean="0"/>
              <a:t>Cisco asserted the importance of CW updates being driven by the “success” at the start of a COT</a:t>
            </a:r>
          </a:p>
          <a:p>
            <a:r>
              <a:rPr lang="en-AU" dirty="0" smtClean="0"/>
              <a:t>Discussion</a:t>
            </a:r>
          </a:p>
          <a:p>
            <a:pPr lvl="1"/>
            <a:r>
              <a:rPr lang="en-AU" dirty="0" smtClean="0"/>
              <a:t>There was significant support for the idea that CW adjustments should be driven by success or failure at the start of the COT (and not later)</a:t>
            </a:r>
          </a:p>
          <a:p>
            <a:pPr lvl="2"/>
            <a:r>
              <a:rPr lang="en-AU" dirty="0" smtClean="0"/>
              <a:t>Qualcomm, Cisco, Broadcom</a:t>
            </a:r>
            <a:r>
              <a:rPr lang="en-AU" dirty="0"/>
              <a:t> </a:t>
            </a:r>
            <a:r>
              <a:rPr lang="en-AU" dirty="0" smtClean="0"/>
              <a:t>and others supported</a:t>
            </a:r>
          </a:p>
          <a:p>
            <a:pPr lvl="2"/>
            <a:r>
              <a:rPr lang="en-AU" dirty="0" smtClean="0"/>
              <a:t>Ericsson and others did not support</a:t>
            </a:r>
          </a:p>
          <a:p>
            <a:pPr lvl="1"/>
            <a:r>
              <a:rPr lang="en-AU" dirty="0" smtClean="0"/>
              <a:t>However, there was not consensus, and an ad hoc was formed</a:t>
            </a:r>
          </a:p>
          <a:p>
            <a:pPr lvl="1"/>
            <a:r>
              <a:rPr lang="en-AU" dirty="0" smtClean="0"/>
              <a:t>There was also no consensus in the ad hoc on this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0467089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is discussing whether ED/PD thresholds should be defined in absolute or relative terms</a:t>
            </a:r>
            <a:endParaRPr lang="en-AU" dirty="0"/>
          </a:p>
        </p:txBody>
      </p:sp>
      <p:sp>
        <p:nvSpPr>
          <p:cNvPr id="3" name="Content Placeholder 2"/>
          <p:cNvSpPr>
            <a:spLocks noGrp="1"/>
          </p:cNvSpPr>
          <p:nvPr>
            <p:ph idx="1"/>
          </p:nvPr>
        </p:nvSpPr>
        <p:spPr/>
        <p:txBody>
          <a:bodyPr/>
          <a:lstStyle/>
          <a:p>
            <a:r>
              <a:rPr lang="en-GB" dirty="0" smtClean="0"/>
              <a:t>Summary</a:t>
            </a:r>
            <a:endParaRPr lang="en-GB" dirty="0"/>
          </a:p>
          <a:p>
            <a:pPr lvl="1"/>
            <a:r>
              <a:rPr lang="en-AU" dirty="0" smtClean="0"/>
              <a:t>There was a proposal that a LS be sent to </a:t>
            </a:r>
            <a:r>
              <a:rPr lang="en-US" dirty="0" smtClean="0"/>
              <a:t>3GPP RAN1 explaining </a:t>
            </a:r>
            <a:r>
              <a:rPr lang="en-US" dirty="0"/>
              <a:t>that the ED </a:t>
            </a:r>
            <a:r>
              <a:rPr lang="en-US" dirty="0" smtClean="0"/>
              <a:t>thresholds in </a:t>
            </a:r>
            <a:r>
              <a:rPr lang="en-US" dirty="0"/>
              <a:t>EN 301 893 standard are </a:t>
            </a:r>
            <a:r>
              <a:rPr lang="en-US" dirty="0" smtClean="0"/>
              <a:t>defined using absolute levels</a:t>
            </a:r>
          </a:p>
          <a:p>
            <a:pPr lvl="1"/>
            <a:r>
              <a:rPr lang="en-US" dirty="0" smtClean="0"/>
              <a:t>Some participants at the meeting suggested that the ED (and presumably PD) thresholds should be defined as relative levels (</a:t>
            </a:r>
            <a:r>
              <a:rPr lang="en-US" dirty="0"/>
              <a:t>r</a:t>
            </a:r>
            <a:r>
              <a:rPr lang="en-US" dirty="0" smtClean="0"/>
              <a:t>elative to what?)</a:t>
            </a:r>
          </a:p>
          <a:p>
            <a:pPr lvl="2"/>
            <a:r>
              <a:rPr lang="en-US" dirty="0" smtClean="0"/>
              <a:t>On basis that is how real devices are built</a:t>
            </a:r>
          </a:p>
          <a:p>
            <a:pPr lvl="1"/>
            <a:r>
              <a:rPr lang="en-US" dirty="0" smtClean="0"/>
              <a:t>An ad hoc has been set up to discuss this issue, meeting on 1 August 2019 at 15:00-18:00 CET</a:t>
            </a:r>
          </a:p>
          <a:p>
            <a:r>
              <a:rPr lang="en-US"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7399555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IEEE 802.11 have a position on whether ED/PD thresholds are absolute or relative?</a:t>
            </a:r>
            <a:endParaRPr lang="en-AU" dirty="0"/>
          </a:p>
        </p:txBody>
      </p:sp>
      <p:sp>
        <p:nvSpPr>
          <p:cNvPr id="3" name="Content Placeholder 2"/>
          <p:cNvSpPr>
            <a:spLocks noGrp="1"/>
          </p:cNvSpPr>
          <p:nvPr>
            <p:ph idx="1"/>
          </p:nvPr>
        </p:nvSpPr>
        <p:spPr/>
        <p:txBody>
          <a:bodyPr/>
          <a:lstStyle/>
          <a:p>
            <a:r>
              <a:rPr lang="en-US" dirty="0" smtClean="0"/>
              <a:t>...</a:t>
            </a:r>
          </a:p>
          <a:p>
            <a:r>
              <a:rPr lang="en-US" dirty="0" smtClean="0"/>
              <a:t>Discussion</a:t>
            </a:r>
          </a:p>
          <a:p>
            <a:pPr lvl="1"/>
            <a:r>
              <a:rPr lang="en-US" dirty="0" smtClean="0"/>
              <a:t>Even if real devices implement </a:t>
            </a:r>
            <a:r>
              <a:rPr lang="en-US" dirty="0"/>
              <a:t>relative </a:t>
            </a:r>
            <a:r>
              <a:rPr lang="en-US" dirty="0" smtClean="0"/>
              <a:t>ED/PD thresholds that </a:t>
            </a:r>
            <a:r>
              <a:rPr lang="en-US" dirty="0"/>
              <a:t>does not mean they will not satisfy </a:t>
            </a:r>
            <a:r>
              <a:rPr lang="en-US" dirty="0" smtClean="0"/>
              <a:t>absolute thresholds</a:t>
            </a:r>
          </a:p>
          <a:p>
            <a:pPr lvl="2"/>
            <a:r>
              <a:rPr lang="en-US" dirty="0" smtClean="0"/>
              <a:t>IEEE 802.11 standards is based on absolute levels</a:t>
            </a:r>
            <a:endParaRPr lang="en-US" dirty="0"/>
          </a:p>
          <a:p>
            <a:pPr lvl="1"/>
            <a:r>
              <a:rPr lang="en-US" dirty="0" smtClean="0"/>
              <a:t>Do any IEEE 802.11 WG stakeholders have an issue with the </a:t>
            </a:r>
            <a:r>
              <a:rPr lang="en-US" i="1" dirty="0" smtClean="0"/>
              <a:t>status quo</a:t>
            </a:r>
            <a:r>
              <a:rPr lang="en-US" dirty="0"/>
              <a:t> </a:t>
            </a:r>
            <a:r>
              <a:rPr lang="en-US" dirty="0" smtClean="0"/>
              <a:t>of ED/PD </a:t>
            </a:r>
            <a:r>
              <a:rPr lang="en-US" dirty="0"/>
              <a:t>thresholds </a:t>
            </a:r>
            <a:r>
              <a:rPr lang="en-US" dirty="0" smtClean="0"/>
              <a:t>defined in absolute terms?</a:t>
            </a:r>
          </a:p>
          <a:p>
            <a:pPr lvl="1"/>
            <a:r>
              <a:rPr lang="en-US" dirty="0" smtClean="0"/>
              <a:t>What are the pro’s/con’s of absolute and relative ED/PD thresholds?</a:t>
            </a:r>
          </a:p>
          <a:p>
            <a:pPr lvl="1"/>
            <a:r>
              <a:rPr lang="en-US" dirty="0" smtClean="0"/>
              <a:t>Should IEEE 802.11 WG have a position on this question?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2180960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could not achieve consensus on some spectral mask questions from 3GPP RAN4</a:t>
            </a:r>
            <a:endParaRPr lang="en-AU" dirty="0"/>
          </a:p>
        </p:txBody>
      </p:sp>
      <p:sp>
        <p:nvSpPr>
          <p:cNvPr id="3" name="Content Placeholder 2"/>
          <p:cNvSpPr>
            <a:spLocks noGrp="1"/>
          </p:cNvSpPr>
          <p:nvPr>
            <p:ph idx="1"/>
          </p:nvPr>
        </p:nvSpPr>
        <p:spPr/>
        <p:txBody>
          <a:bodyPr/>
          <a:lstStyle/>
          <a:p>
            <a:r>
              <a:rPr lang="en-AU" dirty="0"/>
              <a:t>Submission</a:t>
            </a:r>
          </a:p>
          <a:p>
            <a:pPr lvl="1"/>
            <a:r>
              <a:rPr lang="en-GB" i="1" dirty="0" smtClean="0"/>
              <a:t>BRAN(19)102009r1</a:t>
            </a:r>
            <a:r>
              <a:rPr lang="en-GB" dirty="0" smtClean="0"/>
              <a:t>: </a:t>
            </a:r>
            <a:r>
              <a:rPr lang="en-AU" i="1" dirty="0"/>
              <a:t>LS from 3GPP </a:t>
            </a:r>
            <a:r>
              <a:rPr lang="en-AU" i="1" dirty="0" smtClean="0"/>
              <a:t>RAN4 </a:t>
            </a:r>
            <a:r>
              <a:rPr lang="en-AU" i="1" dirty="0"/>
              <a:t>on Interpretations of EN 301 893 for NR-U (spectrum mask</a:t>
            </a:r>
            <a:r>
              <a:rPr lang="en-AU" i="1" dirty="0" smtClean="0"/>
              <a:t>) </a:t>
            </a:r>
            <a:r>
              <a:rPr lang="en-AU" dirty="0" smtClean="0"/>
              <a:t>(introduced by Ericsson)</a:t>
            </a:r>
            <a:endParaRPr lang="en-GB" dirty="0"/>
          </a:p>
          <a:p>
            <a:pPr lvl="1"/>
            <a:r>
              <a:rPr lang="en-GB" i="1" dirty="0" smtClean="0"/>
              <a:t>BRAN(19)102021r1: </a:t>
            </a:r>
            <a:r>
              <a:rPr lang="en-GB" i="1" dirty="0"/>
              <a:t>Proposed answers to questions on the ETSI spectrum mask asked by 3GPP RAN4 </a:t>
            </a:r>
            <a:r>
              <a:rPr lang="en-AU" dirty="0" smtClean="0"/>
              <a:t>(</a:t>
            </a:r>
            <a:r>
              <a:rPr lang="en-AU" dirty="0"/>
              <a:t>Ericsson</a:t>
            </a:r>
            <a:r>
              <a:rPr lang="en-AU" dirty="0" smtClean="0"/>
              <a:t>)</a:t>
            </a:r>
            <a:endParaRPr lang="en-AU" dirty="0"/>
          </a:p>
          <a:p>
            <a:r>
              <a:rPr lang="en-AU" dirty="0" smtClean="0"/>
              <a:t>Summary </a:t>
            </a:r>
          </a:p>
          <a:p>
            <a:pPr lvl="1"/>
            <a:r>
              <a:rPr lang="en-AU" dirty="0" smtClean="0"/>
              <a:t>RAN4 had some questions about the spectral mask </a:t>
            </a:r>
          </a:p>
          <a:p>
            <a:pPr lvl="2"/>
            <a:r>
              <a:rPr lang="en-GB" dirty="0" smtClean="0"/>
              <a:t>How the </a:t>
            </a:r>
            <a:r>
              <a:rPr lang="en-GB" dirty="0"/>
              <a:t>roll off region of the spectrum mask </a:t>
            </a:r>
            <a:r>
              <a:rPr lang="en-GB" dirty="0" smtClean="0"/>
              <a:t>is dependent </a:t>
            </a:r>
            <a:r>
              <a:rPr lang="en-GB" dirty="0"/>
              <a:t>upon </a:t>
            </a:r>
            <a:r>
              <a:rPr lang="en-GB" dirty="0" err="1"/>
              <a:t>Tx</a:t>
            </a:r>
            <a:r>
              <a:rPr lang="en-GB" dirty="0"/>
              <a:t> </a:t>
            </a:r>
            <a:r>
              <a:rPr lang="en-GB" dirty="0" smtClean="0"/>
              <a:t>BW?</a:t>
            </a:r>
          </a:p>
          <a:p>
            <a:pPr lvl="2"/>
            <a:r>
              <a:rPr lang="en-GB" dirty="0" smtClean="0"/>
              <a:t>How </a:t>
            </a:r>
            <a:r>
              <a:rPr lang="en-GB" dirty="0"/>
              <a:t>to interpret the spectrum mask during </a:t>
            </a:r>
            <a:r>
              <a:rPr lang="en-GB" dirty="0" smtClean="0"/>
              <a:t>puncturing? </a:t>
            </a:r>
          </a:p>
          <a:p>
            <a:pPr lvl="1"/>
            <a:r>
              <a:rPr lang="en-AU" dirty="0" smtClean="0"/>
              <a:t>There was not consensus on how to respond but it was agreed to have an ad hoc meeting on 31 July 2019 @15:00-18:00 CET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4338924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802.11 WG have a position on the mask during puncturing?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pic>
        <p:nvPicPr>
          <p:cNvPr id="6" name="Picture 5"/>
          <p:cNvPicPr>
            <a:picLocks noChangeAspect="1"/>
          </p:cNvPicPr>
          <p:nvPr/>
        </p:nvPicPr>
        <p:blipFill>
          <a:blip r:embed="rId2"/>
          <a:stretch>
            <a:fillRect/>
          </a:stretch>
        </p:blipFill>
        <p:spPr>
          <a:xfrm>
            <a:off x="228600" y="2057400"/>
            <a:ext cx="8617287" cy="2971800"/>
          </a:xfrm>
          <a:prstGeom prst="rect">
            <a:avLst/>
          </a:prstGeom>
        </p:spPr>
      </p:pic>
      <p:cxnSp>
        <p:nvCxnSpPr>
          <p:cNvPr id="8" name="Straight Connector 7"/>
          <p:cNvCxnSpPr/>
          <p:nvPr/>
        </p:nvCxnSpPr>
        <p:spPr bwMode="auto">
          <a:xfrm>
            <a:off x="4892675" y="3886200"/>
            <a:ext cx="898525" cy="0"/>
          </a:xfrm>
          <a:prstGeom prst="line">
            <a:avLst/>
          </a:prstGeom>
          <a:solidFill>
            <a:schemeClr val="accent1"/>
          </a:solidFill>
          <a:ln w="76200" cap="flat" cmpd="sng" algn="ctr">
            <a:solidFill>
              <a:srgbClr val="00B0F0"/>
            </a:solidFill>
            <a:prstDash val="solid"/>
            <a:round/>
            <a:headEnd type="none" w="sm" len="sm"/>
            <a:tailEnd type="none" w="sm" len="sm"/>
          </a:ln>
          <a:effectLst/>
        </p:spPr>
      </p:cxnSp>
      <p:cxnSp>
        <p:nvCxnSpPr>
          <p:cNvPr id="10" name="Straight Connector 9"/>
          <p:cNvCxnSpPr/>
          <p:nvPr/>
        </p:nvCxnSpPr>
        <p:spPr bwMode="auto">
          <a:xfrm flipH="1" flipV="1">
            <a:off x="5867400" y="3886200"/>
            <a:ext cx="152400" cy="76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610502" y="5382144"/>
            <a:ext cx="3717023"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00B0F0"/>
                </a:solidFill>
                <a:effectLst/>
                <a:latin typeface="+mj-lt"/>
              </a:rPr>
              <a:t>IEEE 802.11ax seems to assume</a:t>
            </a:r>
            <a:r>
              <a:rPr lang="en-AU" sz="1800" dirty="0">
                <a:solidFill>
                  <a:srgbClr val="00B0F0"/>
                </a:solidFill>
                <a:latin typeface="+mj-lt"/>
              </a:rPr>
              <a:t/>
            </a:r>
            <a:br>
              <a:rPr lang="en-AU" sz="1800" dirty="0">
                <a:solidFill>
                  <a:srgbClr val="00B0F0"/>
                </a:solidFill>
                <a:latin typeface="+mj-lt"/>
              </a:rPr>
            </a:br>
            <a:r>
              <a:rPr kumimoji="0" lang="en-AU" sz="1800" b="0" i="0" u="none" strike="noStrike" cap="none" normalizeH="0" dirty="0" smtClean="0">
                <a:ln>
                  <a:noFill/>
                </a:ln>
                <a:solidFill>
                  <a:srgbClr val="00B0F0"/>
                </a:solidFill>
                <a:effectLst/>
                <a:latin typeface="+mj-lt"/>
              </a:rPr>
              <a:t>-20dBr. Is th</a:t>
            </a:r>
            <a:r>
              <a:rPr lang="en-AU" sz="1800" dirty="0" smtClean="0">
                <a:solidFill>
                  <a:srgbClr val="00B0F0"/>
                </a:solidFill>
                <a:latin typeface="+mj-lt"/>
              </a:rPr>
              <a:t>is a problem for which the WG should express a view?</a:t>
            </a:r>
            <a:endParaRPr kumimoji="0" lang="en-AU" sz="1800" b="0" i="0" u="none" strike="noStrike" cap="none" normalizeH="0" baseline="0" dirty="0" smtClean="0">
              <a:ln>
                <a:noFill/>
              </a:ln>
              <a:solidFill>
                <a:srgbClr val="00B0F0"/>
              </a:solidFill>
              <a:effectLst/>
              <a:latin typeface="+mj-lt"/>
            </a:endParaRPr>
          </a:p>
        </p:txBody>
      </p:sp>
      <p:cxnSp>
        <p:nvCxnSpPr>
          <p:cNvPr id="14" name="Curved Connector 13"/>
          <p:cNvCxnSpPr>
            <a:stCxn id="12" idx="3"/>
          </p:cNvCxnSpPr>
          <p:nvPr/>
        </p:nvCxnSpPr>
        <p:spPr bwMode="auto">
          <a:xfrm flipV="1">
            <a:off x="4327525" y="3886200"/>
            <a:ext cx="1014412" cy="1953144"/>
          </a:xfrm>
          <a:prstGeom prst="curvedConnector2">
            <a:avLst/>
          </a:prstGeom>
          <a:solidFill>
            <a:schemeClr val="accent1"/>
          </a:solidFill>
          <a:ln w="38100" cap="flat" cmpd="sng" algn="ctr">
            <a:solidFill>
              <a:srgbClr val="00B0F0"/>
            </a:solidFill>
            <a:prstDash val="solid"/>
            <a:round/>
            <a:headEnd type="none" w="sm" len="sm"/>
            <a:tailEnd type="triangle"/>
          </a:ln>
          <a:effectLst/>
        </p:spPr>
      </p:cxnSp>
    </p:spTree>
    <p:extLst>
      <p:ext uri="{BB962C8B-B14F-4D97-AF65-F5344CB8AC3E}">
        <p14:creationId xmlns:p14="http://schemas.microsoft.com/office/powerpoint/2010/main" val="7822004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802.11 WG have a position on the mask </a:t>
            </a:r>
            <a:r>
              <a:rPr lang="en-AU" dirty="0" smtClean="0"/>
              <a:t>roll of being related to the BW?</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pic>
        <p:nvPicPr>
          <p:cNvPr id="5" name="Picture 4"/>
          <p:cNvPicPr>
            <a:picLocks noChangeAspect="1"/>
          </p:cNvPicPr>
          <p:nvPr/>
        </p:nvPicPr>
        <p:blipFill>
          <a:blip r:embed="rId2"/>
          <a:stretch>
            <a:fillRect/>
          </a:stretch>
        </p:blipFill>
        <p:spPr>
          <a:xfrm>
            <a:off x="412717" y="1980337"/>
            <a:ext cx="8168907" cy="4267339"/>
          </a:xfrm>
          <a:prstGeom prst="rect">
            <a:avLst/>
          </a:prstGeom>
        </p:spPr>
      </p:pic>
      <p:sp>
        <p:nvSpPr>
          <p:cNvPr id="6" name="Rounded Rectangle 5"/>
          <p:cNvSpPr/>
          <p:nvPr/>
        </p:nvSpPr>
        <p:spPr bwMode="auto">
          <a:xfrm>
            <a:off x="4495800" y="5638800"/>
            <a:ext cx="1371600" cy="381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6248400" y="2133600"/>
            <a:ext cx="28956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Roll off</a:t>
            </a:r>
            <a:r>
              <a:rPr kumimoji="0" lang="en-AU" sz="1800" b="0" i="0" u="none" strike="noStrike" cap="none" normalizeH="0" dirty="0" smtClean="0">
                <a:ln>
                  <a:noFill/>
                </a:ln>
                <a:solidFill>
                  <a:srgbClr val="FF0000"/>
                </a:solidFill>
                <a:effectLst/>
                <a:latin typeface="+mj-lt"/>
              </a:rPr>
              <a:t> is a function of the BW (20/40/80/160MHz). Does IEEE 802.11 WG have a position on this issue?</a:t>
            </a:r>
            <a:endParaRPr kumimoji="0" lang="en-AU" sz="1800" b="0" i="0" u="none" strike="noStrike" cap="none" normalizeH="0" baseline="0" dirty="0" smtClean="0">
              <a:ln>
                <a:noFill/>
              </a:ln>
              <a:solidFill>
                <a:srgbClr val="FF0000"/>
              </a:solidFill>
              <a:effectLst/>
              <a:latin typeface="+mj-lt"/>
            </a:endParaRPr>
          </a:p>
        </p:txBody>
      </p:sp>
      <p:cxnSp>
        <p:nvCxnSpPr>
          <p:cNvPr id="9" name="Curved Connector 8"/>
          <p:cNvCxnSpPr>
            <a:stCxn id="7" idx="1"/>
            <a:endCxn id="6" idx="0"/>
          </p:cNvCxnSpPr>
          <p:nvPr/>
        </p:nvCxnSpPr>
        <p:spPr bwMode="auto">
          <a:xfrm rot="10800000" flipV="1">
            <a:off x="5181600" y="2857500"/>
            <a:ext cx="1066800" cy="2781300"/>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82150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err="1"/>
              <a:t>Coex</a:t>
            </a:r>
            <a:r>
              <a:rPr lang="en-AU" i="1" dirty="0"/>
              <a:t>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Little progress was made on the question of expanding the </a:t>
            </a:r>
            <a:r>
              <a:rPr lang="en-AU" i="1" dirty="0" smtClean="0"/>
              <a:t>status quo </a:t>
            </a:r>
            <a:r>
              <a:rPr lang="en-AU" dirty="0" smtClean="0"/>
              <a:t>for Paused COT </a:t>
            </a:r>
            <a:endParaRPr lang="en-AU" dirty="0"/>
          </a:p>
        </p:txBody>
      </p:sp>
      <p:sp>
        <p:nvSpPr>
          <p:cNvPr id="3" name="Content Placeholder 2"/>
          <p:cNvSpPr>
            <a:spLocks noGrp="1"/>
          </p:cNvSpPr>
          <p:nvPr>
            <p:ph idx="1"/>
          </p:nvPr>
        </p:nvSpPr>
        <p:spPr/>
        <p:txBody>
          <a:bodyPr/>
          <a:lstStyle/>
          <a:p>
            <a:r>
              <a:rPr lang="en-AU" dirty="0"/>
              <a:t>Submission</a:t>
            </a:r>
          </a:p>
          <a:p>
            <a:pPr lvl="1"/>
            <a:r>
              <a:rPr lang="en-AU" i="1" dirty="0" smtClean="0"/>
              <a:t>BRAN(19)102006r1</a:t>
            </a:r>
            <a:r>
              <a:rPr lang="en-AU" i="1" dirty="0"/>
              <a:t>: Paused COT clarification </a:t>
            </a:r>
            <a:r>
              <a:rPr lang="en-AU" dirty="0" smtClean="0"/>
              <a:t>(Ericsson)</a:t>
            </a:r>
          </a:p>
          <a:p>
            <a:pPr lvl="1"/>
            <a:r>
              <a:rPr lang="en-AU" i="1" dirty="0" smtClean="0"/>
              <a:t>BRAN(19)1020010: </a:t>
            </a:r>
            <a:r>
              <a:rPr lang="en-AU" i="1" dirty="0"/>
              <a:t>Status update for ED For Paused COT </a:t>
            </a:r>
            <a:r>
              <a:rPr lang="en-AU" i="1" dirty="0" smtClean="0"/>
              <a:t>issue</a:t>
            </a:r>
            <a:r>
              <a:rPr lang="en-AU" dirty="0" smtClean="0"/>
              <a:t> (Cisco)</a:t>
            </a:r>
          </a:p>
          <a:p>
            <a:pPr lvl="1"/>
            <a:r>
              <a:rPr lang="en-AU" i="1" dirty="0" smtClean="0"/>
              <a:t>BRAN(19)1020011</a:t>
            </a:r>
            <a:r>
              <a:rPr lang="en-AU" i="1" dirty="0"/>
              <a:t>: Update on reducing interference from paused </a:t>
            </a:r>
            <a:r>
              <a:rPr lang="en-AU" i="1" dirty="0" smtClean="0"/>
              <a:t>COT </a:t>
            </a:r>
            <a:r>
              <a:rPr lang="en-AU" dirty="0" smtClean="0"/>
              <a:t>(Cisco)</a:t>
            </a:r>
            <a:endParaRPr lang="en-AU" dirty="0"/>
          </a:p>
          <a:p>
            <a:r>
              <a:rPr lang="en-GB" dirty="0" smtClean="0"/>
              <a:t>Summary</a:t>
            </a:r>
            <a:endParaRPr lang="en-GB" dirty="0"/>
          </a:p>
          <a:p>
            <a:pPr lvl="1"/>
            <a:r>
              <a:rPr lang="en-AU" dirty="0"/>
              <a:t>Not much progress was </a:t>
            </a:r>
            <a:r>
              <a:rPr lang="en-AU" dirty="0" smtClean="0"/>
              <a:t> made on the question of whether </a:t>
            </a:r>
            <a:r>
              <a:rPr lang="en-AU" i="1" dirty="0" smtClean="0"/>
              <a:t>Paused COT </a:t>
            </a:r>
            <a:r>
              <a:rPr lang="en-AU" dirty="0" smtClean="0"/>
              <a:t>should be forced to continue to use ED-only (@ -72dBm), </a:t>
            </a:r>
            <a:r>
              <a:rPr lang="en-AU" dirty="0" err="1" smtClean="0"/>
              <a:t>ie</a:t>
            </a:r>
            <a:r>
              <a:rPr lang="en-AU" dirty="0" smtClean="0"/>
              <a:t> </a:t>
            </a:r>
            <a:r>
              <a:rPr lang="en-AU" i="1" dirty="0" smtClean="0"/>
              <a:t>status quo</a:t>
            </a:r>
          </a:p>
          <a:p>
            <a:pPr lvl="2"/>
            <a:r>
              <a:rPr lang="en-AU" dirty="0" smtClean="0"/>
              <a:t>Cisco explained why this made sense, and Ericsson said they disagreed</a:t>
            </a:r>
          </a:p>
          <a:p>
            <a:pPr lvl="1"/>
            <a:r>
              <a:rPr lang="en-AU" dirty="0" smtClean="0"/>
              <a:t>It was agreed by Cisco that the proposal to protect a SIFS gap from a Paused COT starting is probably not necessary in practice</a:t>
            </a:r>
          </a:p>
          <a:p>
            <a:pPr lvl="2"/>
            <a:r>
              <a:rPr lang="en-AU" dirty="0" smtClean="0"/>
              <a:t>The probability of the problem occurring is small</a:t>
            </a:r>
          </a:p>
          <a:p>
            <a:pPr lvl="1"/>
            <a:endParaRPr lang="en-AU" dirty="0"/>
          </a:p>
          <a:p>
            <a:r>
              <a:rPr lang="en-AU" dirty="0"/>
              <a:t>Outcome</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377633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R&amp;S highlighted some difficulties they were having in testing preamble operation</a:t>
            </a:r>
            <a:endParaRPr lang="en-AU" dirty="0"/>
          </a:p>
        </p:txBody>
      </p:sp>
      <p:sp>
        <p:nvSpPr>
          <p:cNvPr id="3" name="Content Placeholder 2"/>
          <p:cNvSpPr>
            <a:spLocks noGrp="1"/>
          </p:cNvSpPr>
          <p:nvPr>
            <p:ph idx="1"/>
          </p:nvPr>
        </p:nvSpPr>
        <p:spPr/>
        <p:txBody>
          <a:bodyPr/>
          <a:lstStyle/>
          <a:p>
            <a:r>
              <a:rPr lang="en-AU" dirty="0"/>
              <a:t>Submission</a:t>
            </a:r>
          </a:p>
          <a:p>
            <a:pPr lvl="1"/>
            <a:r>
              <a:rPr lang="en-US" i="1" dirty="0" smtClean="0"/>
              <a:t>BRAN(19)102040: </a:t>
            </a:r>
            <a:r>
              <a:rPr lang="en-GB" i="1" dirty="0"/>
              <a:t>EN 301 893 Preamble Test for </a:t>
            </a:r>
            <a:r>
              <a:rPr lang="en-GB" i="1" dirty="0" smtClean="0"/>
              <a:t>Adaptivity </a:t>
            </a:r>
            <a:r>
              <a:rPr lang="en-GB" dirty="0" smtClean="0"/>
              <a:t>(R&amp;S)</a:t>
            </a:r>
            <a:endParaRPr lang="en-AU" dirty="0"/>
          </a:p>
          <a:p>
            <a:r>
              <a:rPr lang="en-GB" dirty="0"/>
              <a:t>Summary</a:t>
            </a:r>
          </a:p>
          <a:p>
            <a:pPr lvl="1"/>
            <a:r>
              <a:rPr lang="en-AU" dirty="0" smtClean="0"/>
              <a:t>One of the goals of EN 301 893 is to test the requirements</a:t>
            </a:r>
          </a:p>
          <a:p>
            <a:pPr lvl="1"/>
            <a:r>
              <a:rPr lang="en-AU" dirty="0" smtClean="0"/>
              <a:t>R&amp;S has been experiencing difficulty defining a preamble test</a:t>
            </a:r>
          </a:p>
          <a:p>
            <a:pPr lvl="2"/>
            <a:r>
              <a:rPr lang="en-AU" dirty="0" smtClean="0"/>
              <a:t>It is believed original issue was no gap before preamble</a:t>
            </a:r>
          </a:p>
          <a:p>
            <a:pPr lvl="2"/>
            <a:r>
              <a:rPr lang="en-AU" dirty="0" smtClean="0"/>
              <a:t>Now they assert that a preamble only “works” when followed by an 802.11 MAC frame</a:t>
            </a:r>
          </a:p>
          <a:p>
            <a:r>
              <a:rPr lang="en-AU" dirty="0" smtClean="0"/>
              <a:t>Discussion</a:t>
            </a:r>
          </a:p>
          <a:p>
            <a:pPr lvl="1"/>
            <a:r>
              <a:rPr lang="en-AU" dirty="0" smtClean="0"/>
              <a:t>This seemed odd to many because the 802.11a preamble is used with all sorts of following modulation (for backwards compatibility reasons)</a:t>
            </a:r>
          </a:p>
          <a:p>
            <a:pPr lvl="1"/>
            <a:r>
              <a:rPr lang="en-AU" dirty="0" smtClean="0"/>
              <a:t>R&amp;S are hosting a session in Munich on 20 August to investigate further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17251642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will next meet at BRAN#103 in Oct 2019</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smtClean="0"/>
              <a:t>BRAN #103</a:t>
            </a:r>
          </a:p>
          <a:p>
            <a:pPr lvl="2"/>
            <a:r>
              <a:rPr lang="en-GB" dirty="0" smtClean="0"/>
              <a:t>7-10 October 2019 – Sophia Antipolis</a:t>
            </a:r>
          </a:p>
          <a:p>
            <a:pPr lvl="2"/>
            <a:r>
              <a:rPr lang="en-GB" dirty="0" smtClean="0"/>
              <a:t>Chair election will be held</a:t>
            </a:r>
            <a:endParaRPr lang="en-AU" dirty="0" smtClean="0"/>
          </a:p>
          <a:p>
            <a:pPr lvl="1"/>
            <a:r>
              <a:rPr lang="en-GB" dirty="0"/>
              <a:t>BRAN #</a:t>
            </a:r>
            <a:r>
              <a:rPr lang="en-GB" dirty="0" smtClean="0"/>
              <a:t>104</a:t>
            </a:r>
            <a:endParaRPr lang="en-GB" dirty="0"/>
          </a:p>
          <a:p>
            <a:pPr lvl="2"/>
            <a:r>
              <a:rPr lang="en-GB" dirty="0" smtClean="0"/>
              <a:t>2-5 December </a:t>
            </a:r>
            <a:r>
              <a:rPr lang="en-GB" dirty="0"/>
              <a:t>2019 – Sophia </a:t>
            </a:r>
            <a:r>
              <a:rPr lang="en-GB" dirty="0" smtClean="0"/>
              <a:t>Antipolis</a:t>
            </a:r>
          </a:p>
          <a:p>
            <a:pPr lvl="1"/>
            <a:r>
              <a:rPr lang="en-GB" dirty="0"/>
              <a:t>BRAN #</a:t>
            </a:r>
            <a:r>
              <a:rPr lang="en-GB" dirty="0" smtClean="0"/>
              <a:t>105</a:t>
            </a:r>
            <a:endParaRPr lang="en-GB" dirty="0"/>
          </a:p>
          <a:p>
            <a:pPr lvl="2"/>
            <a:r>
              <a:rPr lang="en-GB" dirty="0" smtClean="0"/>
              <a:t>24-27 March </a:t>
            </a:r>
            <a:r>
              <a:rPr lang="en-GB" dirty="0"/>
              <a:t>2019 – Sophia Antipolis</a:t>
            </a:r>
          </a:p>
          <a:p>
            <a:pPr lvl="2"/>
            <a:endParaRPr lang="en-GB" dirty="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42</a:t>
            </a:fld>
            <a:endParaRPr lang="en-US"/>
          </a:p>
        </p:txBody>
      </p:sp>
    </p:spTree>
    <p:extLst>
      <p:ext uri="{BB962C8B-B14F-4D97-AF65-F5344CB8AC3E}">
        <p14:creationId xmlns:p14="http://schemas.microsoft.com/office/powerpoint/2010/main" val="318096936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3GPP RAN/RAN1 review</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28349668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review recent activities in 3GPP RAN/RAN1</a:t>
            </a:r>
            <a:endParaRPr lang="en-AU" dirty="0"/>
          </a:p>
        </p:txBody>
      </p:sp>
      <p:sp>
        <p:nvSpPr>
          <p:cNvPr id="3" name="Content Placeholder 2"/>
          <p:cNvSpPr>
            <a:spLocks noGrp="1"/>
          </p:cNvSpPr>
          <p:nvPr>
            <p:ph idx="1"/>
          </p:nvPr>
        </p:nvSpPr>
        <p:spPr/>
        <p:txBody>
          <a:bodyPr/>
          <a:lstStyle/>
          <a:p>
            <a:pPr lvl="1"/>
            <a:r>
              <a:rPr lang="en-AU" dirty="0"/>
              <a:t>The </a:t>
            </a:r>
            <a:r>
              <a:rPr lang="en-AU" dirty="0" err="1"/>
              <a:t>Coex</a:t>
            </a:r>
            <a:r>
              <a:rPr lang="en-AU" dirty="0"/>
              <a:t> SC may review recent activities in 3GPP </a:t>
            </a:r>
            <a:r>
              <a:rPr lang="en-AU" dirty="0" smtClean="0"/>
              <a:t>RAN/RAN1</a:t>
            </a:r>
          </a:p>
          <a:p>
            <a:pPr lvl="2"/>
            <a:r>
              <a:rPr lang="en-AU" dirty="0" smtClean="0"/>
              <a:t>Is there a volunteer?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31308564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i="1" dirty="0" smtClean="0">
                <a:solidFill>
                  <a:srgbClr val="FF0000"/>
                </a:solidFill>
              </a:rPr>
              <a:t>CW Adjustment issues</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3542213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CW adjustment issues</a:t>
            </a:r>
            <a:endParaRPr lang="en-AU" dirty="0"/>
          </a:p>
        </p:txBody>
      </p:sp>
      <p:sp>
        <p:nvSpPr>
          <p:cNvPr id="3" name="Content Placeholder 2"/>
          <p:cNvSpPr>
            <a:spLocks noGrp="1"/>
          </p:cNvSpPr>
          <p:nvPr>
            <p:ph idx="1"/>
          </p:nvPr>
        </p:nvSpPr>
        <p:spPr/>
        <p:txBody>
          <a:bodyPr/>
          <a:lstStyle/>
          <a:p>
            <a:pPr lvl="1"/>
            <a:r>
              <a:rPr lang="en-AU" dirty="0" smtClean="0"/>
              <a:t>A topic of recent interest in ETSI BRAN &amp; the </a:t>
            </a:r>
            <a:r>
              <a:rPr lang="en-AU" dirty="0" err="1" smtClean="0"/>
              <a:t>Coex</a:t>
            </a:r>
            <a:r>
              <a:rPr lang="en-AU" dirty="0" smtClean="0"/>
              <a:t> SC is how CW is adjusted with delayed </a:t>
            </a:r>
            <a:r>
              <a:rPr lang="en-AU" dirty="0" err="1" smtClean="0"/>
              <a:t>acks</a:t>
            </a:r>
            <a:endParaRPr lang="en-AU" dirty="0" smtClean="0"/>
          </a:p>
          <a:p>
            <a:pPr lvl="1"/>
            <a:r>
              <a:rPr lang="en-AU" dirty="0" smtClean="0"/>
              <a:t>The </a:t>
            </a:r>
            <a:r>
              <a:rPr lang="en-AU" dirty="0" err="1" smtClean="0"/>
              <a:t>Coex</a:t>
            </a:r>
            <a:r>
              <a:rPr lang="en-AU" dirty="0" smtClean="0"/>
              <a:t> SC may hear a summary of the current status based on a “reserve” presentation for the Coexistence Workshop</a:t>
            </a:r>
          </a:p>
          <a:p>
            <a:pPr lvl="2"/>
            <a:r>
              <a:rPr lang="en-AU" dirty="0" smtClean="0">
                <a:hlinkClick r:id="rId2"/>
              </a:rPr>
              <a:t>11-19-1110-00</a:t>
            </a:r>
            <a:r>
              <a:rPr lang="en-AU" dirty="0" smtClean="0"/>
              <a:t>: Definition of success</a:t>
            </a:r>
          </a:p>
          <a:p>
            <a:pPr lvl="2"/>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28591061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will get back to normal business in Sept  2019</a:t>
            </a:r>
            <a:endParaRPr lang="en-AU" dirty="0"/>
          </a:p>
        </p:txBody>
      </p:sp>
      <p:sp>
        <p:nvSpPr>
          <p:cNvPr id="3" name="Content Placeholder 2"/>
          <p:cNvSpPr>
            <a:spLocks noGrp="1"/>
          </p:cNvSpPr>
          <p:nvPr>
            <p:ph idx="1"/>
          </p:nvPr>
        </p:nvSpPr>
        <p:spPr/>
        <p:txBody>
          <a:bodyPr/>
          <a:lstStyle/>
          <a:p>
            <a:r>
              <a:rPr lang="en-AU" dirty="0" smtClean="0"/>
              <a:t>Possible agenda items</a:t>
            </a:r>
            <a:endParaRPr lang="en-AU" dirty="0"/>
          </a:p>
          <a:p>
            <a:pPr lvl="1"/>
            <a:r>
              <a:rPr lang="en-AU" dirty="0" smtClean="0"/>
              <a:t>Follow up on </a:t>
            </a:r>
            <a:r>
              <a:rPr lang="en-AU" dirty="0" err="1" smtClean="0"/>
              <a:t>Coex</a:t>
            </a:r>
            <a:r>
              <a:rPr lang="en-AU" dirty="0" smtClean="0"/>
              <a:t> Workshop</a:t>
            </a:r>
          </a:p>
          <a:p>
            <a:pPr lvl="1"/>
            <a:r>
              <a:rPr lang="en-AU" dirty="0" smtClean="0"/>
              <a:t>Prepare for ETSI BRAN meeting in October 2019</a:t>
            </a:r>
          </a:p>
          <a:p>
            <a:pPr lvl="1"/>
            <a:r>
              <a:rPr lang="en-AU" dirty="0" smtClean="0"/>
              <a:t>Review recent 3GPP RAN/RAN1 activities</a:t>
            </a:r>
          </a:p>
          <a:p>
            <a:pPr lvl="1"/>
            <a:r>
              <a:rPr lang="en-AU" dirty="0" smtClean="0"/>
              <a:t>Discuss various technical topics</a:t>
            </a:r>
          </a:p>
          <a:p>
            <a:pPr lvl="1"/>
            <a:r>
              <a:rPr lang="en-AU" dirty="0" smtClean="0"/>
              <a:t>Discuss extension of SC scope beyond life of 802.11ax</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24619790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Vienna in July 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err="1"/>
              <a:t>Coex</a:t>
            </a:r>
            <a:r>
              <a:rPr lang="en-AU" i="1" dirty="0"/>
              <a:t> SC </a:t>
            </a:r>
            <a:r>
              <a:rPr lang="en-AU" dirty="0" smtClean="0"/>
              <a:t>will consider a proposed agenda for Vienna in July 2019</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a:t>
            </a:r>
          </a:p>
          <a:p>
            <a:pPr lvl="2"/>
            <a:r>
              <a:rPr lang="en-AU" dirty="0"/>
              <a:t>Scope of IEEE 802.11 Coexistence SC (a reminder)</a:t>
            </a:r>
          </a:p>
          <a:p>
            <a:pPr lvl="2"/>
            <a:r>
              <a:rPr lang="en-AU" dirty="0" smtClean="0"/>
              <a:t>Approve minutes</a:t>
            </a:r>
          </a:p>
          <a:p>
            <a:pPr lvl="1"/>
            <a:r>
              <a:rPr lang="en-AU" dirty="0" smtClean="0"/>
              <a:t>What is happening this week? (in no particular order)</a:t>
            </a:r>
          </a:p>
          <a:p>
            <a:pPr lvl="2"/>
            <a:r>
              <a:rPr lang="en-AU" dirty="0" smtClean="0"/>
              <a:t>Post mortem for Coexistence Workshop</a:t>
            </a:r>
          </a:p>
          <a:p>
            <a:pPr lvl="2"/>
            <a:r>
              <a:rPr lang="en-AU" dirty="0" smtClean="0"/>
              <a:t>Relationships</a:t>
            </a:r>
          </a:p>
          <a:p>
            <a:pPr lvl="3">
              <a:defRPr/>
            </a:pPr>
            <a:r>
              <a:rPr lang="en-AU" dirty="0"/>
              <a:t>Review </a:t>
            </a:r>
            <a:r>
              <a:rPr lang="en-AU" dirty="0" smtClean="0"/>
              <a:t>of recent </a:t>
            </a:r>
            <a:r>
              <a:rPr lang="en-AU" dirty="0"/>
              <a:t>ETSI BRAN </a:t>
            </a:r>
            <a:r>
              <a:rPr lang="en-AU" dirty="0" smtClean="0"/>
              <a:t>meeting</a:t>
            </a:r>
          </a:p>
          <a:p>
            <a:pPr lvl="3">
              <a:defRPr/>
            </a:pPr>
            <a:r>
              <a:rPr lang="en-AU" dirty="0" smtClean="0"/>
              <a:t>Review of recent 3GPP RAN/RAN1 activities</a:t>
            </a:r>
          </a:p>
          <a:p>
            <a:pPr lvl="3">
              <a:defRPr/>
            </a:pPr>
            <a:r>
              <a:rPr lang="en-AU" dirty="0" smtClean="0"/>
              <a:t>…</a:t>
            </a:r>
          </a:p>
          <a:p>
            <a:pPr lvl="2">
              <a:defRPr/>
            </a:pPr>
            <a:r>
              <a:rPr lang="en-AU" dirty="0"/>
              <a:t>Technical issues</a:t>
            </a:r>
          </a:p>
          <a:p>
            <a:pPr lvl="3">
              <a:defRPr/>
            </a:pPr>
            <a:r>
              <a:rPr lang="en-AU" dirty="0" smtClean="0"/>
              <a:t>Success for CW adjustment</a:t>
            </a:r>
          </a:p>
          <a:p>
            <a:pPr lvl="3">
              <a:defRPr/>
            </a:pPr>
            <a:r>
              <a:rPr lang="en-AU" dirty="0" smtClean="0"/>
              <a:t>…</a:t>
            </a:r>
            <a:endParaRPr lang="en-AU" dirty="0"/>
          </a:p>
          <a:p>
            <a:pPr lvl="1"/>
            <a:r>
              <a:rPr lang="en-AU" dirty="0"/>
              <a:t>Other </a:t>
            </a:r>
            <a:r>
              <a:rPr lang="en-AU" dirty="0" smtClean="0"/>
              <a:t>business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400800" y="51816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err="1"/>
              <a:t>Coex</a:t>
            </a:r>
            <a:r>
              <a:rPr lang="en-AU" i="1" dirty="0"/>
              <a:t>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4196</Words>
  <Application>Microsoft Office PowerPoint</Application>
  <PresentationFormat>On-screen Show (4:3)</PresentationFormat>
  <Paragraphs>463</Paragraphs>
  <Slides>49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Times New Roman</vt:lpstr>
      <vt:lpstr>Wingdings</vt:lpstr>
      <vt:lpstr>802-11-Submission</vt:lpstr>
      <vt:lpstr>Agenda for IEEE 802.11 Coexistence SC meeting in Vienna in July 2019</vt:lpstr>
      <vt:lpstr>Welcome to the 13th F2F meeting of the Coex SC in Vienna in July 2019</vt:lpstr>
      <vt:lpstr>The first task for the Coex SC today is not to appoint a secretary</vt:lpstr>
      <vt:lpstr>The Coex SC will review the official IEEE-SA patent material for pre-PAR groups</vt:lpstr>
      <vt:lpstr>The Coex SC will operate using accepted principles of meeting etiquette</vt:lpstr>
      <vt:lpstr>The Coex SC will review the modified “Participation in IEEE 802 Meetings” slide</vt:lpstr>
      <vt:lpstr>The Coex SC will consider a proposed agenda for Vienna in July 2019</vt:lpstr>
      <vt:lpstr>PowerPoint Presentation</vt:lpstr>
      <vt:lpstr>The agreed Coex SC scope focuses on ensuring 802.11ax has fair access to global unlicensed spectrum </vt:lpstr>
      <vt:lpstr>Coex SC will close when determined by the 802.11 WG or 802.11ax is ratified</vt:lpstr>
      <vt:lpstr>PowerPoint Presentation</vt:lpstr>
      <vt:lpstr>The Coex SC will consider approval of the meeting minutes from Atlanta in May 2019</vt:lpstr>
      <vt:lpstr>PowerPoint Presentation</vt:lpstr>
      <vt:lpstr>There are some initial follow up steps after the coexistence workshop</vt:lpstr>
      <vt:lpstr>The Coex SC will discuss the success or otherwise of the Coexistence Workshop</vt:lpstr>
      <vt:lpstr>PowerPoint Presentation</vt:lpstr>
      <vt:lpstr>The Coex SC will review items of interest from the BRAN#102 in June 2019 </vt:lpstr>
      <vt:lpstr>ETSI BRAN discussed a proposal for a NWI for 6GHz operation</vt:lpstr>
      <vt:lpstr>The 6GHz NWI proposal turned out to be very controversial </vt:lpstr>
      <vt:lpstr>An alternative 6GHz NWI was uploaded (late) but not discussed in any detail  </vt:lpstr>
      <vt:lpstr>The discussion about 6GHz NWI in ETSI BRAN suggested sharing is not a goal of al stakeholders</vt:lpstr>
      <vt:lpstr>It appears the 6GHz NWI has been adopted by ETSI BRAN …</vt:lpstr>
      <vt:lpstr>A LS from 3GPP RAN1 addressed the issue of the use of no/short LBT for short control signalling</vt:lpstr>
      <vt:lpstr>Cisco proposed a response to 3GPP RAN1 notifying them that the no/short LBT issue is important</vt:lpstr>
      <vt:lpstr>R&amp;S asserted that Wi-Fi gear typically makes use of no/short LBT exception in EN 301 893</vt:lpstr>
      <vt:lpstr>There was no initial consensus on how to adjust CW for delayed feedback and broadcasts</vt:lpstr>
      <vt:lpstr>There was no initial consensus on how to adjust CW for delayed feedback and broadcasts</vt:lpstr>
      <vt:lpstr>The ad hoc on CW with delayed feedback reached consensus that previous proposals were flawed</vt:lpstr>
      <vt:lpstr>The ad hoc on CW with delayed feedback had consensus on some of the issues </vt:lpstr>
      <vt:lpstr>The ad hoc agreed that it was ok to rely on delayed feedback to drive CW adjustment</vt:lpstr>
      <vt:lpstr>The ad hoc agreed that it was ok to use a random selection of delayed feedback</vt:lpstr>
      <vt:lpstr>A small group will propose a CW update mechanism aligned with ad hoc consensus</vt:lpstr>
      <vt:lpstr>At least one suggestion is on the table for a CW update procedure </vt:lpstr>
      <vt:lpstr>There was no consensus on whether “success” at the start of the COT drove CW updates </vt:lpstr>
      <vt:lpstr>ETSI BRAN is discussing whether ED/PD thresholds should be defined in absolute or relative terms</vt:lpstr>
      <vt:lpstr>Should IEEE 802.11 have a position on whether ED/PD thresholds are absolute or relative?</vt:lpstr>
      <vt:lpstr>ETSI BRAN could not achieve consensus on some spectral mask questions from 3GPP RAN4</vt:lpstr>
      <vt:lpstr>Should 802.11 WG have a position on the mask during puncturing?</vt:lpstr>
      <vt:lpstr>Should 802.11 WG have a position on the mask roll of being related to the BW?</vt:lpstr>
      <vt:lpstr>Little progress was made on the question of expanding the status quo for Paused COT </vt:lpstr>
      <vt:lpstr>R&amp;S highlighted some difficulties they were having in testing preamble operation</vt:lpstr>
      <vt:lpstr>ETSI BRAN will next meet at BRAN#103 in Oct 2019</vt:lpstr>
      <vt:lpstr>PowerPoint Presentation</vt:lpstr>
      <vt:lpstr>The Coex SC may review recent activities in 3GPP RAN/RAN1</vt:lpstr>
      <vt:lpstr>PowerPoint Presentation</vt:lpstr>
      <vt:lpstr>The Coex SC may discuss CW adjustment issues</vt:lpstr>
      <vt:lpstr>PowerPoint Presentation</vt:lpstr>
      <vt:lpstr>The Coex SC will get back to normal business in Sept  2019</vt:lpstr>
      <vt:lpstr>The IEEE 802.11 Coexistence SC meeting in Vienna in July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2019-07-18T11:26:30Z</dcterms:modified>
</cp:coreProperties>
</file>