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50"/>
  </p:notesMasterIdLst>
  <p:handoutMasterIdLst>
    <p:handoutMasterId r:id="rId51"/>
  </p:handoutMasterIdLst>
  <p:sldIdLst>
    <p:sldId id="269" r:id="rId2"/>
    <p:sldId id="302" r:id="rId3"/>
    <p:sldId id="300" r:id="rId4"/>
    <p:sldId id="295" r:id="rId5"/>
    <p:sldId id="298" r:id="rId6"/>
    <p:sldId id="503" r:id="rId7"/>
    <p:sldId id="738" r:id="rId8"/>
    <p:sldId id="306" r:id="rId9"/>
    <p:sldId id="516" r:id="rId10"/>
    <p:sldId id="515" r:id="rId11"/>
    <p:sldId id="1095" r:id="rId12"/>
    <p:sldId id="1096" r:id="rId13"/>
    <p:sldId id="1425" r:id="rId14"/>
    <p:sldId id="1426" r:id="rId15"/>
    <p:sldId id="1409" r:id="rId16"/>
    <p:sldId id="1466" r:id="rId17"/>
    <p:sldId id="1490" r:id="rId18"/>
    <p:sldId id="1491" r:id="rId19"/>
    <p:sldId id="1494" r:id="rId20"/>
    <p:sldId id="1492" r:id="rId21"/>
    <p:sldId id="1493" r:id="rId22"/>
    <p:sldId id="1470" r:id="rId23"/>
    <p:sldId id="1471" r:id="rId24"/>
    <p:sldId id="1472" r:id="rId25"/>
    <p:sldId id="1473" r:id="rId26"/>
    <p:sldId id="1475" r:id="rId27"/>
    <p:sldId id="1476" r:id="rId28"/>
    <p:sldId id="1486" r:id="rId29"/>
    <p:sldId id="1477" r:id="rId30"/>
    <p:sldId id="1478" r:id="rId31"/>
    <p:sldId id="1479" r:id="rId32"/>
    <p:sldId id="1480" r:id="rId33"/>
    <p:sldId id="1474" r:id="rId34"/>
    <p:sldId id="1484" r:id="rId35"/>
    <p:sldId id="1485" r:id="rId36"/>
    <p:sldId id="1483" r:id="rId37"/>
    <p:sldId id="1487" r:id="rId38"/>
    <p:sldId id="1488" r:id="rId39"/>
    <p:sldId id="1482" r:id="rId40"/>
    <p:sldId id="1489" r:id="rId41"/>
    <p:sldId id="1215" r:id="rId42"/>
    <p:sldId id="1465" r:id="rId43"/>
    <p:sldId id="1467" r:id="rId44"/>
    <p:sldId id="1468" r:id="rId45"/>
    <p:sldId id="1469" r:id="rId46"/>
    <p:sldId id="868" r:id="rId47"/>
    <p:sldId id="874" r:id="rId48"/>
    <p:sldId id="305" r:id="rId4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0000"/>
    <a:srgbClr val="FF9999"/>
    <a:srgbClr val="B2B2B2"/>
    <a:srgbClr val="FFCCCC"/>
    <a:srgbClr val="FF6600"/>
    <a:srgbClr val="2D2DB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18" autoAdjust="0"/>
    <p:restoredTop sz="71403" autoAdjust="0"/>
  </p:normalViewPr>
  <p:slideViewPr>
    <p:cSldViewPr>
      <p:cViewPr varScale="1">
        <p:scale>
          <a:sx n="66" d="100"/>
          <a:sy n="66" d="100"/>
        </p:scale>
        <p:origin x="1436" y="3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102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5</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29059255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303871" y="363379"/>
            <a:ext cx="314162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802.11-19/1145r0</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63379"/>
            <a:ext cx="92333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July 2019</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9/11-19-1010-00-coex-may-2019-meeting-minutes.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19/11-19-1110-00-coex-definition-of-success.ppt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Agenda for </a:t>
            </a:r>
            <a:r>
              <a:rPr lang="en-US" i="1" dirty="0" smtClean="0">
                <a:solidFill>
                  <a:schemeClr val="accent6"/>
                </a:solidFill>
              </a:rPr>
              <a:t>IEEE 802.11 Coexistence SC </a:t>
            </a:r>
            <a:r>
              <a:rPr lang="en-US" dirty="0" smtClean="0">
                <a:solidFill>
                  <a:schemeClr val="accent6"/>
                </a:solidFill>
              </a:rPr>
              <a:t>meeting in </a:t>
            </a:r>
            <a:r>
              <a:rPr lang="en-AU" dirty="0" smtClean="0">
                <a:solidFill>
                  <a:schemeClr val="accent6"/>
                </a:solidFill>
              </a:rPr>
              <a:t>Vienna </a:t>
            </a:r>
            <a:r>
              <a:rPr lang="en-US" dirty="0" smtClean="0">
                <a:solidFill>
                  <a:schemeClr val="accent6"/>
                </a:solidFill>
              </a:rPr>
              <a:t>in July 2019</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5 July 2019</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83578594"/>
              </p:ext>
            </p:extLst>
          </p:nvPr>
        </p:nvGraphicFramePr>
        <p:xfrm>
          <a:off x="685800" y="3429000"/>
          <a:ext cx="7696200" cy="762000"/>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91318">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err="1"/>
              <a:t>Coex</a:t>
            </a:r>
            <a:r>
              <a:rPr lang="en-AU" i="1" dirty="0"/>
              <a:t> SC </a:t>
            </a:r>
            <a:r>
              <a:rPr lang="en-AU" dirty="0" smtClean="0"/>
              <a:t>will close when determined by the 802.11 WG or 802.11ax is ratified</a:t>
            </a:r>
            <a:endParaRPr lang="en-AU" dirty="0"/>
          </a:p>
        </p:txBody>
      </p:sp>
      <p:sp>
        <p:nvSpPr>
          <p:cNvPr id="3" name="Content Placeholder 2"/>
          <p:cNvSpPr>
            <a:spLocks noGrp="1"/>
          </p:cNvSpPr>
          <p:nvPr>
            <p:ph idx="1"/>
          </p:nvPr>
        </p:nvSpPr>
        <p:spPr/>
        <p:txBody>
          <a:bodyPr/>
          <a:lstStyle/>
          <a:p>
            <a:r>
              <a:rPr lang="en-AU" dirty="0"/>
              <a:t>IEEE 802.11 Coexistence SC </a:t>
            </a:r>
            <a:r>
              <a:rPr lang="en-AU" dirty="0" smtClean="0"/>
              <a:t>close down criteria</a:t>
            </a:r>
            <a:endParaRPr lang="en-AU" i="1" dirty="0"/>
          </a:p>
          <a:p>
            <a:pPr lvl="1"/>
            <a:r>
              <a:rPr lang="en-AU" i="1" dirty="0" smtClean="0"/>
              <a:t>The SC is closed by the IEEE 802.11 WG </a:t>
            </a:r>
          </a:p>
          <a:p>
            <a:pPr lvl="2"/>
            <a:r>
              <a:rPr lang="en-AU" i="1" dirty="0" smtClean="0"/>
              <a:t>… </a:t>
            </a:r>
            <a:r>
              <a:rPr lang="en-AU" i="1" dirty="0"/>
              <a:t>after it is determined </a:t>
            </a:r>
            <a:r>
              <a:rPr lang="en-AU" i="1" dirty="0" smtClean="0"/>
              <a:t>that </a:t>
            </a:r>
            <a:r>
              <a:rPr lang="en-AU" i="1" dirty="0"/>
              <a:t>the SC is unlikely to make further progress towards its goals</a:t>
            </a:r>
          </a:p>
          <a:p>
            <a:pPr lvl="1"/>
            <a:r>
              <a:rPr lang="en-AU" i="1" dirty="0" smtClean="0"/>
              <a:t>IEEE 802.11ax completes Sponsor Ballot</a:t>
            </a:r>
          </a:p>
          <a:p>
            <a:pPr lvl="2"/>
            <a:r>
              <a:rPr lang="en-AU" i="1" dirty="0" smtClean="0"/>
              <a:t>… noting that the Coexistence SC ad hoc is unlikely to be relevant at that point anyway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Tree>
    <p:extLst>
      <p:ext uri="{BB962C8B-B14F-4D97-AF65-F5344CB8AC3E}">
        <p14:creationId xmlns:p14="http://schemas.microsoft.com/office/powerpoint/2010/main" val="29419208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i="1" dirty="0" smtClean="0">
                <a:solidFill>
                  <a:schemeClr val="accent2"/>
                </a:solidFill>
              </a:rPr>
              <a:t>Minutes</a:t>
            </a:r>
            <a:endParaRPr lang="en-AU" sz="2400" b="1" i="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Tree>
    <p:extLst>
      <p:ext uri="{BB962C8B-B14F-4D97-AF65-F5344CB8AC3E}">
        <p14:creationId xmlns:p14="http://schemas.microsoft.com/office/powerpoint/2010/main" val="27717284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err="1"/>
              <a:t>Coex</a:t>
            </a:r>
            <a:r>
              <a:rPr lang="en-AU" i="1" dirty="0"/>
              <a:t> SC </a:t>
            </a:r>
            <a:r>
              <a:rPr lang="en-AU" dirty="0" smtClean="0"/>
              <a:t>will consider approval of the meeting minutes from Atlanta in May 2019</a:t>
            </a:r>
            <a:endParaRPr lang="en-AU" dirty="0"/>
          </a:p>
        </p:txBody>
      </p:sp>
      <p:sp>
        <p:nvSpPr>
          <p:cNvPr id="3" name="Content Placeholder 2"/>
          <p:cNvSpPr>
            <a:spLocks noGrp="1"/>
          </p:cNvSpPr>
          <p:nvPr>
            <p:ph idx="1"/>
          </p:nvPr>
        </p:nvSpPr>
        <p:spPr/>
        <p:txBody>
          <a:bodyPr/>
          <a:lstStyle/>
          <a:p>
            <a:pPr lvl="1"/>
            <a:r>
              <a:rPr lang="en-AU" dirty="0" smtClean="0"/>
              <a:t>The minutes for the </a:t>
            </a:r>
            <a:r>
              <a:rPr lang="en-AU" i="1" dirty="0" err="1"/>
              <a:t>Coex</a:t>
            </a:r>
            <a:r>
              <a:rPr lang="en-AU" i="1" dirty="0"/>
              <a:t> SC </a:t>
            </a:r>
            <a:r>
              <a:rPr lang="en-AU" dirty="0" smtClean="0"/>
              <a:t>at the </a:t>
            </a:r>
            <a:r>
              <a:rPr lang="en-AU" dirty="0"/>
              <a:t>Vancouver meeting </a:t>
            </a:r>
            <a:r>
              <a:rPr lang="en-AU" dirty="0" smtClean="0"/>
              <a:t>in March  2019 are available on Mentor:</a:t>
            </a:r>
          </a:p>
          <a:p>
            <a:pPr lvl="2"/>
            <a:r>
              <a:rPr lang="en-AU" dirty="0" smtClean="0"/>
              <a:t>See </a:t>
            </a:r>
            <a:r>
              <a:rPr lang="en-AU" dirty="0" smtClean="0">
                <a:hlinkClick r:id="rId2"/>
              </a:rPr>
              <a:t>11-19-1010-00</a:t>
            </a:r>
            <a:endParaRPr lang="en-AU" dirty="0" smtClean="0"/>
          </a:p>
          <a:p>
            <a:pPr lvl="1"/>
            <a:r>
              <a:rPr lang="en-AU" dirty="0" smtClean="0"/>
              <a:t>Motion:</a:t>
            </a:r>
          </a:p>
          <a:p>
            <a:pPr lvl="2"/>
            <a:r>
              <a:rPr lang="en-AU" i="1" dirty="0" smtClean="0"/>
              <a:t>The IEEE 802 </a:t>
            </a:r>
            <a:r>
              <a:rPr lang="en-AU" i="1" dirty="0" err="1" smtClean="0"/>
              <a:t>Coex</a:t>
            </a:r>
            <a:r>
              <a:rPr lang="en-AU" i="1" dirty="0" smtClean="0"/>
              <a:t> SC approves </a:t>
            </a:r>
            <a:r>
              <a:rPr lang="en-AU" i="1" dirty="0">
                <a:hlinkClick r:id="rId2"/>
              </a:rPr>
              <a:t>11-19-1010-00</a:t>
            </a:r>
            <a:r>
              <a:rPr lang="en-AU" i="1" dirty="0" smtClean="0">
                <a:solidFill>
                  <a:srgbClr val="FF0000"/>
                </a:solidFill>
              </a:rPr>
              <a:t> </a:t>
            </a:r>
            <a:r>
              <a:rPr lang="en-AU" i="1" dirty="0" smtClean="0"/>
              <a:t>as minutes of its meeting in Atlanta in May 2019</a:t>
            </a:r>
          </a:p>
          <a:p>
            <a:pPr lvl="2"/>
            <a:r>
              <a:rPr lang="en-AU" dirty="0" smtClean="0"/>
              <a:t>Moved: </a:t>
            </a:r>
          </a:p>
          <a:p>
            <a:pPr lvl="2"/>
            <a:r>
              <a:rPr lang="en-AU" dirty="0" smtClean="0"/>
              <a:t>Seconded:</a:t>
            </a:r>
          </a:p>
          <a:p>
            <a:pPr lvl="2"/>
            <a:r>
              <a:rPr lang="en-AU" dirty="0" smtClean="0"/>
              <a:t>Result:</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spTree>
    <p:extLst>
      <p:ext uri="{BB962C8B-B14F-4D97-AF65-F5344CB8AC3E}">
        <p14:creationId xmlns:p14="http://schemas.microsoft.com/office/powerpoint/2010/main" val="10244884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Workshop post mortem</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9609563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discuss the success or otherwise of the Coexistence Workshop</a:t>
            </a:r>
            <a:endParaRPr lang="en-AU" dirty="0"/>
          </a:p>
        </p:txBody>
      </p:sp>
      <p:sp>
        <p:nvSpPr>
          <p:cNvPr id="3" name="Content Placeholder 2"/>
          <p:cNvSpPr>
            <a:spLocks noGrp="1"/>
          </p:cNvSpPr>
          <p:nvPr>
            <p:ph idx="1"/>
          </p:nvPr>
        </p:nvSpPr>
        <p:spPr/>
        <p:txBody>
          <a:bodyPr/>
          <a:lstStyle/>
          <a:p>
            <a:r>
              <a:rPr lang="en-AU" dirty="0" smtClean="0"/>
              <a:t>Potential discussion questions </a:t>
            </a:r>
            <a:r>
              <a:rPr lang="en-AU" dirty="0"/>
              <a:t>wrt Coexistence Workshop</a:t>
            </a:r>
            <a:endParaRPr lang="en-AU" dirty="0" smtClean="0"/>
          </a:p>
          <a:p>
            <a:pPr lvl="1"/>
            <a:r>
              <a:rPr lang="en-AU" dirty="0" smtClean="0"/>
              <a:t>What went well?</a:t>
            </a:r>
          </a:p>
          <a:p>
            <a:pPr lvl="1"/>
            <a:r>
              <a:rPr lang="en-AU" dirty="0" smtClean="0"/>
              <a:t>What did not go so well?</a:t>
            </a:r>
          </a:p>
          <a:p>
            <a:pPr lvl="1"/>
            <a:r>
              <a:rPr lang="en-AU" dirty="0" smtClean="0"/>
              <a:t>Was it a worthwhile effort?</a:t>
            </a:r>
          </a:p>
          <a:p>
            <a:pPr lvl="1"/>
            <a:r>
              <a:rPr lang="en-AU" dirty="0" smtClean="0"/>
              <a:t>What are next steps?</a:t>
            </a:r>
          </a:p>
          <a:p>
            <a:pPr lvl="1"/>
            <a:r>
              <a:rPr lang="en-AU" dirty="0" smtClean="0"/>
              <a:t>…</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14</a:t>
            </a:fld>
            <a:endParaRPr lang="en-US"/>
          </a:p>
        </p:txBody>
      </p:sp>
    </p:spTree>
    <p:extLst>
      <p:ext uri="{BB962C8B-B14F-4D97-AF65-F5344CB8AC3E}">
        <p14:creationId xmlns:p14="http://schemas.microsoft.com/office/powerpoint/2010/main" val="39479106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ETSI </a:t>
            </a:r>
            <a:r>
              <a:rPr lang="en-AU" sz="2400" b="1" dirty="0" smtClean="0">
                <a:solidFill>
                  <a:srgbClr val="FF0000"/>
                </a:solidFill>
              </a:rPr>
              <a:t>BRAN#102 review</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10761561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review items of interest from the BRAN#102 in June 2019 </a:t>
            </a:r>
            <a:endParaRPr lang="en-AU" dirty="0"/>
          </a:p>
        </p:txBody>
      </p:sp>
      <p:sp>
        <p:nvSpPr>
          <p:cNvPr id="3" name="Content Placeholder 2"/>
          <p:cNvSpPr>
            <a:spLocks noGrp="1"/>
          </p:cNvSpPr>
          <p:nvPr>
            <p:ph idx="1"/>
          </p:nvPr>
        </p:nvSpPr>
        <p:spPr/>
        <p:txBody>
          <a:bodyPr/>
          <a:lstStyle/>
          <a:p>
            <a:r>
              <a:rPr lang="en-AU" dirty="0" smtClean="0"/>
              <a:t>Topics for discussion</a:t>
            </a:r>
          </a:p>
          <a:p>
            <a:pPr lvl="1"/>
            <a:r>
              <a:rPr lang="en-AU" dirty="0"/>
              <a:t>Adoption of 6GHz </a:t>
            </a:r>
            <a:r>
              <a:rPr lang="en-AU" dirty="0" smtClean="0"/>
              <a:t>NWI (New Work Item)</a:t>
            </a:r>
            <a:endParaRPr lang="en-AU" dirty="0" smtClean="0"/>
          </a:p>
          <a:p>
            <a:pPr lvl="1"/>
            <a:r>
              <a:rPr lang="en-AU" dirty="0" smtClean="0"/>
              <a:t>Technical discussions at </a:t>
            </a:r>
            <a:r>
              <a:rPr lang="en-AU" dirty="0" smtClean="0"/>
              <a:t>BRAN#102 </a:t>
            </a:r>
            <a:r>
              <a:rPr lang="en-AU" dirty="0" smtClean="0"/>
              <a:t>for summary today</a:t>
            </a:r>
            <a:endParaRPr lang="en-AU" dirty="0" smtClean="0"/>
          </a:p>
          <a:p>
            <a:pPr lvl="2"/>
            <a:r>
              <a:rPr lang="en-AU" dirty="0"/>
              <a:t>N</a:t>
            </a:r>
            <a:r>
              <a:rPr lang="en-AU" dirty="0" smtClean="0"/>
              <a:t>o/short LBT</a:t>
            </a:r>
          </a:p>
          <a:p>
            <a:pPr lvl="2"/>
            <a:r>
              <a:rPr lang="en-AU" dirty="0" smtClean="0"/>
              <a:t>Use of no/short LBT by Wi-Fi</a:t>
            </a:r>
          </a:p>
          <a:p>
            <a:pPr lvl="2"/>
            <a:r>
              <a:rPr lang="en-AU" dirty="0" smtClean="0"/>
              <a:t>CW adjustment for delayed feedback and broadcast</a:t>
            </a:r>
          </a:p>
          <a:p>
            <a:pPr lvl="2"/>
            <a:r>
              <a:rPr lang="en-AU" dirty="0" smtClean="0"/>
              <a:t>Definition of success driving CW adjustment</a:t>
            </a:r>
          </a:p>
          <a:p>
            <a:pPr lvl="2"/>
            <a:r>
              <a:rPr lang="en-AU" dirty="0" smtClean="0"/>
              <a:t>Relative </a:t>
            </a:r>
            <a:r>
              <a:rPr lang="en-AU" dirty="0"/>
              <a:t>vs absolute </a:t>
            </a:r>
            <a:r>
              <a:rPr lang="en-AU" dirty="0" smtClean="0"/>
              <a:t>ED/PD thresholds</a:t>
            </a:r>
          </a:p>
          <a:p>
            <a:pPr lvl="2"/>
            <a:r>
              <a:rPr lang="en-AU" dirty="0" smtClean="0"/>
              <a:t>Spectral </a:t>
            </a:r>
            <a:r>
              <a:rPr lang="en-AU" dirty="0"/>
              <a:t>mask requirements</a:t>
            </a:r>
          </a:p>
          <a:p>
            <a:pPr lvl="2"/>
            <a:r>
              <a:rPr lang="en-AU" dirty="0" smtClean="0"/>
              <a:t>Paused COT</a:t>
            </a:r>
          </a:p>
          <a:p>
            <a:pPr lvl="2"/>
            <a:r>
              <a:rPr lang="en-AU" dirty="0" smtClean="0"/>
              <a:t>Discussion </a:t>
            </a:r>
            <a:r>
              <a:rPr lang="en-AU" dirty="0" smtClean="0"/>
              <a:t>of issues discovered in testing </a:t>
            </a:r>
            <a:r>
              <a:rPr lang="en-AU" dirty="0" smtClean="0"/>
              <a:t>preambles</a:t>
            </a:r>
          </a:p>
          <a:p>
            <a:pPr lvl="1"/>
            <a:r>
              <a:rPr lang="en-AU" dirty="0" smtClean="0"/>
              <a:t>Next ETSI BRAN meetings</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8080971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ETSI BRAN discussed a proposal for a NWI for 6GHz operation</a:t>
            </a:r>
            <a:endParaRPr lang="en-AU" dirty="0"/>
          </a:p>
        </p:txBody>
      </p:sp>
      <p:sp>
        <p:nvSpPr>
          <p:cNvPr id="3" name="Content Placeholder 2"/>
          <p:cNvSpPr>
            <a:spLocks noGrp="1"/>
          </p:cNvSpPr>
          <p:nvPr>
            <p:ph idx="1"/>
          </p:nvPr>
        </p:nvSpPr>
        <p:spPr/>
        <p:txBody>
          <a:bodyPr/>
          <a:lstStyle/>
          <a:p>
            <a:pPr lvl="1"/>
            <a:r>
              <a:rPr lang="en-AU" dirty="0" smtClean="0"/>
              <a:t>Six companies proposed a NWI for “</a:t>
            </a:r>
            <a:r>
              <a:rPr lang="en-GB" i="1" dirty="0"/>
              <a:t>6 GHz </a:t>
            </a:r>
            <a:r>
              <a:rPr lang="en-GB" i="1" dirty="0" smtClean="0"/>
              <a:t>RLAN Harmonised </a:t>
            </a:r>
            <a:r>
              <a:rPr lang="en-GB" i="1" dirty="0"/>
              <a:t>Standard for access to radio </a:t>
            </a:r>
            <a:r>
              <a:rPr lang="en-GB" i="1" dirty="0" smtClean="0"/>
              <a:t>spectrum</a:t>
            </a:r>
            <a:r>
              <a:rPr lang="en-GB" dirty="0" smtClean="0"/>
              <a:t>”</a:t>
            </a:r>
          </a:p>
          <a:p>
            <a:pPr lvl="2"/>
            <a:r>
              <a:rPr lang="en-AU" dirty="0" smtClean="0"/>
              <a:t>HPE</a:t>
            </a:r>
          </a:p>
          <a:p>
            <a:pPr lvl="2"/>
            <a:r>
              <a:rPr lang="en-AU" dirty="0" smtClean="0"/>
              <a:t>Cisco</a:t>
            </a:r>
            <a:endParaRPr lang="en-AU" dirty="0"/>
          </a:p>
          <a:p>
            <a:pPr lvl="2"/>
            <a:r>
              <a:rPr lang="en-AU" dirty="0" smtClean="0"/>
              <a:t>Microsoft</a:t>
            </a:r>
          </a:p>
          <a:p>
            <a:pPr lvl="2"/>
            <a:r>
              <a:rPr lang="en-AU" dirty="0" smtClean="0"/>
              <a:t>Broadcom</a:t>
            </a:r>
            <a:endParaRPr lang="en-AU" dirty="0"/>
          </a:p>
          <a:p>
            <a:pPr lvl="2"/>
            <a:r>
              <a:rPr lang="en-AU" dirty="0" smtClean="0"/>
              <a:t>Intel </a:t>
            </a:r>
          </a:p>
          <a:p>
            <a:pPr lvl="2"/>
            <a:r>
              <a:rPr lang="en-AU" dirty="0"/>
              <a:t>R</a:t>
            </a:r>
            <a:r>
              <a:rPr lang="en-AU" dirty="0" smtClean="0"/>
              <a:t>uckus</a:t>
            </a:r>
            <a:endParaRPr lang="en-AU" dirty="0"/>
          </a:p>
          <a:p>
            <a:pPr lvl="1"/>
            <a:r>
              <a:rPr lang="en-AU" dirty="0" smtClean="0"/>
              <a:t>The proposed scope was </a:t>
            </a:r>
          </a:p>
          <a:p>
            <a:pPr lvl="2"/>
            <a:r>
              <a:rPr lang="en-GB" i="1" dirty="0"/>
              <a:t>This Harmonised standard will specify technical characteristics and methods of measurements for Wireless access systems including radio local area networks (WAS/RLANs) operating in the band 5 925 MHz to 6 425 MHz and as further described in ETSI TR 103 524 and ECC Report 302.</a:t>
            </a:r>
            <a:endParaRPr lang="en-AU" dirty="0" smtClean="0"/>
          </a:p>
          <a:p>
            <a:pPr lvl="1"/>
            <a:r>
              <a:rPr lang="en-AU" dirty="0" smtClean="0"/>
              <a:t>The proposed </a:t>
            </a:r>
            <a:r>
              <a:rPr lang="fr-FR" dirty="0" smtClean="0"/>
              <a:t>rapporteur </a:t>
            </a:r>
            <a:r>
              <a:rPr lang="fr-FR" dirty="0" err="1" smtClean="0"/>
              <a:t>is</a:t>
            </a:r>
            <a:r>
              <a:rPr lang="fr-FR" dirty="0" smtClean="0"/>
              <a:t> David Boldy (</a:t>
            </a:r>
            <a:r>
              <a:rPr lang="fr-FR" dirty="0" err="1" smtClean="0"/>
              <a:t>Broadcom</a:t>
            </a:r>
            <a:r>
              <a:rPr lang="fr-FR" dirty="0" smtClean="0"/>
              <a:t>)</a:t>
            </a:r>
            <a:r>
              <a:rPr lang="fr-FR" b="1" dirty="0" smtClean="0"/>
              <a:t> </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24249457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6GHz NWI proposal turned out to be very controversial</a:t>
            </a:r>
            <a:br>
              <a:rPr lang="en-AU" dirty="0" smtClean="0"/>
            </a:br>
            <a:endParaRPr lang="en-AU" dirty="0"/>
          </a:p>
        </p:txBody>
      </p:sp>
      <p:sp>
        <p:nvSpPr>
          <p:cNvPr id="3" name="Content Placeholder 2"/>
          <p:cNvSpPr>
            <a:spLocks noGrp="1"/>
          </p:cNvSpPr>
          <p:nvPr>
            <p:ph idx="1"/>
          </p:nvPr>
        </p:nvSpPr>
        <p:spPr>
          <a:xfrm>
            <a:off x="685800" y="1905000"/>
            <a:ext cx="7772400" cy="4114800"/>
          </a:xfrm>
        </p:spPr>
        <p:txBody>
          <a:bodyPr/>
          <a:lstStyle/>
          <a:p>
            <a:pPr lvl="1"/>
            <a:r>
              <a:rPr lang="en-US" dirty="0"/>
              <a:t>Qualcomm, Ericsson, Huawei </a:t>
            </a:r>
            <a:r>
              <a:rPr lang="en-US" dirty="0" smtClean="0"/>
              <a:t>&amp; Nokia objected </a:t>
            </a:r>
            <a:r>
              <a:rPr lang="en-US" dirty="0"/>
              <a:t>t</a:t>
            </a:r>
            <a:r>
              <a:rPr lang="en-US" dirty="0" smtClean="0"/>
              <a:t>o</a:t>
            </a:r>
            <a:r>
              <a:rPr lang="en-AU" dirty="0" smtClean="0"/>
              <a:t> the NWI approval</a:t>
            </a:r>
          </a:p>
          <a:p>
            <a:pPr lvl="1"/>
            <a:r>
              <a:rPr lang="en-AU" dirty="0" smtClean="0"/>
              <a:t>They objected to a sentence in the scope proposing EN 301 893 (from 5Ghz band) as a starting point</a:t>
            </a:r>
          </a:p>
          <a:p>
            <a:pPr lvl="2"/>
            <a:r>
              <a:rPr lang="en-AU" dirty="0" smtClean="0"/>
              <a:t>The objections were on the basis that 6GHz is “greenfield” and should not have any/many restrictions, such as adaptivity</a:t>
            </a:r>
          </a:p>
          <a:p>
            <a:pPr lvl="2"/>
            <a:r>
              <a:rPr lang="en-AU" dirty="0" smtClean="0"/>
              <a:t>The sentence was then moved to the remarks section as a compromise, and after the meeting it was removed altogether; they are still objecting but it is not clear why</a:t>
            </a:r>
          </a:p>
          <a:p>
            <a:pPr lvl="1"/>
            <a:r>
              <a:rPr lang="en-US" dirty="0" smtClean="0"/>
              <a:t>They objected to David Boldy (</a:t>
            </a:r>
            <a:r>
              <a:rPr lang="en-US" dirty="0" err="1" smtClean="0"/>
              <a:t>Broadscom</a:t>
            </a:r>
            <a:r>
              <a:rPr lang="en-US" dirty="0" smtClean="0"/>
              <a:t>) as the </a:t>
            </a:r>
            <a:r>
              <a:rPr lang="fr-FR" dirty="0" smtClean="0"/>
              <a:t>rapporteur</a:t>
            </a:r>
          </a:p>
          <a:p>
            <a:pPr lvl="2"/>
            <a:r>
              <a:rPr lang="en-AU" dirty="0"/>
              <a:t>The objections</a:t>
            </a:r>
            <a:r>
              <a:rPr lang="en-AU" dirty="0" smtClean="0"/>
              <a:t> were that he </a:t>
            </a:r>
            <a:r>
              <a:rPr lang="en-AU" dirty="0"/>
              <a:t>is </a:t>
            </a:r>
            <a:r>
              <a:rPr lang="en-AU" dirty="0" smtClean="0"/>
              <a:t>“Wi-Fi aligned/biased”; their alternative was someone neutral or from a company with both Wi-Fi and NR-U interests </a:t>
            </a:r>
          </a:p>
          <a:p>
            <a:pPr lvl="1"/>
            <a:r>
              <a:rPr lang="en-AU" dirty="0" smtClean="0"/>
              <a:t>They objected to the ETSI BRAN Chair making a decision to adopt the NWI because it was compliant with ETSI Directive</a:t>
            </a:r>
          </a:p>
          <a:p>
            <a:pPr lvl="2"/>
            <a:r>
              <a:rPr lang="en-AU" dirty="0"/>
              <a:t>The </a:t>
            </a:r>
            <a:r>
              <a:rPr lang="en-AU" dirty="0" smtClean="0"/>
              <a:t>objections were that there was not consensus, not enough time for discussion, and the decision was taken 5 min after scheduled adjournment</a:t>
            </a:r>
            <a:endParaRPr lang="en-AU" dirty="0"/>
          </a:p>
          <a:p>
            <a:pPr lvl="1"/>
            <a:endParaRPr lang="fr-FR" b="1"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35221525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An alternative 6GHz NWI was uploaded (late) but not discussed in any detail</a:t>
            </a:r>
            <a:br>
              <a:rPr lang="en-AU" dirty="0" smtClean="0"/>
            </a:br>
            <a:r>
              <a:rPr lang="en-AU" dirty="0" smtClean="0"/>
              <a:t> </a:t>
            </a:r>
            <a:endParaRPr lang="en-AU" dirty="0"/>
          </a:p>
        </p:txBody>
      </p:sp>
      <p:sp>
        <p:nvSpPr>
          <p:cNvPr id="3" name="Content Placeholder 2"/>
          <p:cNvSpPr>
            <a:spLocks noGrp="1"/>
          </p:cNvSpPr>
          <p:nvPr>
            <p:ph idx="1"/>
          </p:nvPr>
        </p:nvSpPr>
        <p:spPr>
          <a:xfrm>
            <a:off x="685800" y="1752600"/>
            <a:ext cx="7772400" cy="4114800"/>
          </a:xfrm>
        </p:spPr>
        <p:txBody>
          <a:bodyPr/>
          <a:lstStyle/>
          <a:p>
            <a:pPr lvl="1"/>
            <a:r>
              <a:rPr lang="en-AU" dirty="0" smtClean="0"/>
              <a:t>Four </a:t>
            </a:r>
            <a:r>
              <a:rPr lang="en-AU" dirty="0"/>
              <a:t>companies proposed </a:t>
            </a:r>
            <a:r>
              <a:rPr lang="en-AU" dirty="0" smtClean="0"/>
              <a:t>an alternative </a:t>
            </a:r>
            <a:r>
              <a:rPr lang="en-AU" dirty="0"/>
              <a:t>NWI for “</a:t>
            </a:r>
            <a:r>
              <a:rPr lang="en-GB" i="1" dirty="0"/>
              <a:t>6 GHz RLAN Harmonised Standard for access to radio spectrum</a:t>
            </a:r>
            <a:r>
              <a:rPr lang="en-GB" dirty="0"/>
              <a:t>”</a:t>
            </a:r>
          </a:p>
          <a:p>
            <a:pPr lvl="2"/>
            <a:r>
              <a:rPr lang="en-AU" dirty="0" smtClean="0"/>
              <a:t>Ericsson</a:t>
            </a:r>
          </a:p>
          <a:p>
            <a:pPr lvl="2"/>
            <a:r>
              <a:rPr lang="en-AU" dirty="0" smtClean="0"/>
              <a:t>Nokia</a:t>
            </a:r>
            <a:endParaRPr lang="en-AU" dirty="0"/>
          </a:p>
          <a:p>
            <a:pPr lvl="2"/>
            <a:r>
              <a:rPr lang="en-AU" dirty="0" smtClean="0"/>
              <a:t>Deutsche Telekom</a:t>
            </a:r>
          </a:p>
          <a:p>
            <a:pPr lvl="2"/>
            <a:r>
              <a:rPr lang="en-AU" dirty="0" smtClean="0"/>
              <a:t>Qualcomm</a:t>
            </a:r>
            <a:endParaRPr lang="en-AU" dirty="0"/>
          </a:p>
          <a:p>
            <a:pPr lvl="1"/>
            <a:r>
              <a:rPr lang="en-AU" dirty="0" smtClean="0"/>
              <a:t>The </a:t>
            </a:r>
            <a:r>
              <a:rPr lang="en-AU" dirty="0"/>
              <a:t>proposed scope was </a:t>
            </a:r>
          </a:p>
          <a:p>
            <a:pPr lvl="2"/>
            <a:r>
              <a:rPr lang="en-AU" i="1" dirty="0"/>
              <a:t>This new Harmonised standard will cover Wireless Access Systems including Radio LANs (WAS/RLANs) operating in the frequency band 5 925 MHz - 6 425 MHz as described by ETSI TR 103 524 and ECC Report 302. The standard shall  align with the (draft) ECC decision on 6 GHz RLAN being developed by FM57. </a:t>
            </a:r>
            <a:r>
              <a:rPr lang="en-AU" i="1" dirty="0"/>
              <a:t>The standard will be developed according to the EC mandate to CEPT (Ares(2017)6222764 - 19/12/2017), for supporting the principles of service and technological neutrality, non-discrimination and proportionality insofar as technically possible</a:t>
            </a:r>
            <a:r>
              <a:rPr lang="en-GB" i="1" dirty="0" smtClean="0"/>
              <a:t>.</a:t>
            </a:r>
            <a:endParaRPr lang="en-AU" dirty="0"/>
          </a:p>
          <a:p>
            <a:pPr lvl="1"/>
            <a:r>
              <a:rPr lang="en-AU" dirty="0"/>
              <a:t>The proposed </a:t>
            </a:r>
            <a:r>
              <a:rPr lang="fr-FR" dirty="0"/>
              <a:t>rapporteur </a:t>
            </a:r>
            <a:r>
              <a:rPr lang="fr-FR" dirty="0" err="1"/>
              <a:t>is</a:t>
            </a:r>
            <a:r>
              <a:rPr lang="fr-FR" dirty="0"/>
              <a:t> </a:t>
            </a:r>
            <a:r>
              <a:rPr lang="en-AU" dirty="0" smtClean="0"/>
              <a:t>Narendar Madhavan (Ericsson)</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911201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24800" cy="1066800"/>
          </a:xfrm>
        </p:spPr>
        <p:txBody>
          <a:bodyPr/>
          <a:lstStyle/>
          <a:p>
            <a:r>
              <a:rPr lang="en-AU" dirty="0" smtClean="0"/>
              <a:t>Welcome to the 13th F2F meeting of the </a:t>
            </a:r>
            <a:r>
              <a:rPr lang="en-AU" i="1" dirty="0" err="1" smtClean="0"/>
              <a:t>Coex</a:t>
            </a:r>
            <a:r>
              <a:rPr lang="en-AU" i="1" dirty="0" smtClean="0"/>
              <a:t> SC </a:t>
            </a:r>
            <a:r>
              <a:rPr lang="en-AU" dirty="0" smtClean="0"/>
              <a:t>in Vienna in July 2019</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IEEE 802.11 PDED ad hoc </a:t>
            </a:r>
            <a:r>
              <a:rPr lang="en-AU" dirty="0" smtClean="0"/>
              <a:t>was formed in September 2016 at the Warsaw interim meeting</a:t>
            </a:r>
          </a:p>
          <a:p>
            <a:pPr lvl="1"/>
            <a:r>
              <a:rPr lang="en-AU" dirty="0" smtClean="0"/>
              <a:t>The </a:t>
            </a:r>
            <a:r>
              <a:rPr lang="en-AU" i="1" dirty="0"/>
              <a:t>IEEE 802.11 PDED ad hoc </a:t>
            </a:r>
            <a:r>
              <a:rPr lang="en-AU" dirty="0" smtClean="0"/>
              <a:t>met in San Antonio (Nov 2016), Atlanta (Jan 2017), Vancouver (Mar 2017</a:t>
            </a:r>
            <a:r>
              <a:rPr lang="en-AU" dirty="0"/>
              <a:t>) and Daejeon (May 2017)</a:t>
            </a:r>
          </a:p>
          <a:p>
            <a:pPr lvl="1"/>
            <a:r>
              <a:rPr lang="en-AU" dirty="0"/>
              <a:t>In </a:t>
            </a:r>
            <a:r>
              <a:rPr lang="en-AU" dirty="0" smtClean="0"/>
              <a:t>Daejeon in May 2017 it was decided to convert the </a:t>
            </a:r>
            <a:r>
              <a:rPr lang="en-AU" i="1" dirty="0"/>
              <a:t>IEEE 802.11 PDED ad </a:t>
            </a:r>
            <a:r>
              <a:rPr lang="en-AU" i="1" dirty="0" smtClean="0"/>
              <a:t>hoc </a:t>
            </a:r>
            <a:r>
              <a:rPr lang="en-AU" dirty="0" smtClean="0"/>
              <a:t>into the </a:t>
            </a:r>
            <a:r>
              <a:rPr lang="en-AU" i="1" dirty="0" smtClean="0"/>
              <a:t>IEEE 802.11 Coexistence SC</a:t>
            </a:r>
            <a:endParaRPr lang="en-AU" dirty="0"/>
          </a:p>
          <a:p>
            <a:pPr lvl="1"/>
            <a:r>
              <a:rPr lang="en-AU" dirty="0" smtClean="0"/>
              <a:t>The </a:t>
            </a:r>
            <a:r>
              <a:rPr lang="en-AU" i="1" dirty="0"/>
              <a:t>IEEE 802.11 Coexistence </a:t>
            </a:r>
            <a:r>
              <a:rPr lang="en-AU" i="1" dirty="0" smtClean="0"/>
              <a:t>SC </a:t>
            </a:r>
            <a:r>
              <a:rPr lang="en-AU" dirty="0" smtClean="0"/>
              <a:t>met in Berlin (July 2017), Hawaii (Sept 2017), Orlando (Nov 2017), Irvine (Jan 2018), Chicago (Mar 2018), Warsaw (May 2018), San Diego (July 2018), Hawaii (Sept 2018), Bangkok (Nov 2018), </a:t>
            </a:r>
            <a:r>
              <a:rPr lang="en-AU" dirty="0"/>
              <a:t>St </a:t>
            </a:r>
            <a:r>
              <a:rPr lang="en-AU" dirty="0" smtClean="0"/>
              <a:t>Louis (Jan 2019), Vancouver (Mar 2019), Atlanta (May 2019) and will meet once this week</a:t>
            </a:r>
          </a:p>
          <a:p>
            <a:pPr lvl="2"/>
            <a:r>
              <a:rPr lang="en-AU" dirty="0" smtClean="0"/>
              <a:t>Thu PM1</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discussion about 6GHz NWI in ETSI BRAN suggested sharing is not a goal of al stakeholders</a:t>
            </a:r>
            <a:endParaRPr lang="en-AU" dirty="0"/>
          </a:p>
        </p:txBody>
      </p:sp>
      <p:sp>
        <p:nvSpPr>
          <p:cNvPr id="3" name="Content Placeholder 2"/>
          <p:cNvSpPr>
            <a:spLocks noGrp="1"/>
          </p:cNvSpPr>
          <p:nvPr>
            <p:ph idx="1"/>
          </p:nvPr>
        </p:nvSpPr>
        <p:spPr/>
        <p:txBody>
          <a:bodyPr/>
          <a:lstStyle/>
          <a:p>
            <a:r>
              <a:rPr lang="en-AU" dirty="0" smtClean="0"/>
              <a:t>Editorialising by Andrew Myles (Cisco)</a:t>
            </a:r>
          </a:p>
          <a:p>
            <a:pPr lvl="1"/>
            <a:r>
              <a:rPr lang="en-AU" dirty="0" smtClean="0"/>
              <a:t>It is not the role of the </a:t>
            </a:r>
            <a:r>
              <a:rPr lang="en-AU" dirty="0" err="1" smtClean="0"/>
              <a:t>Coex</a:t>
            </a:r>
            <a:r>
              <a:rPr lang="en-AU" dirty="0" smtClean="0"/>
              <a:t> SC to discuss ETSI BRAN process issues, although they are very different from IEEE 802!</a:t>
            </a:r>
          </a:p>
          <a:p>
            <a:pPr lvl="1"/>
            <a:r>
              <a:rPr lang="en-AU" dirty="0" smtClean="0"/>
              <a:t>However the discussion in ETSI BRAN was revealing in that it was very clear at least some NR-U aligned companies are not interested at all in sharing based on the 5GHz adaptivity mechanism</a:t>
            </a:r>
          </a:p>
          <a:p>
            <a:pPr lvl="2"/>
            <a:r>
              <a:rPr lang="en-AU" dirty="0"/>
              <a:t>O</a:t>
            </a:r>
            <a:r>
              <a:rPr lang="en-AU" dirty="0" smtClean="0"/>
              <a:t>r maybe in any restrictions on NR-U operation in 6GHz …</a:t>
            </a:r>
          </a:p>
          <a:p>
            <a:pPr lvl="2"/>
            <a:r>
              <a:rPr lang="en-AU" dirty="0" smtClean="0"/>
              <a:t>… which seems to be goal of the extra (somewhat ill defined) sentence in the alternate NWI</a:t>
            </a:r>
          </a:p>
          <a:p>
            <a:pPr lvl="1"/>
            <a:r>
              <a:rPr lang="en-AU" dirty="0" smtClean="0"/>
              <a:t>This should be of concern for anyone who wants fair and efficient sharing of 6GHz band by all technologies, including 802.11ax/be &amp; NR-U/LAA</a:t>
            </a:r>
          </a:p>
          <a:p>
            <a:pPr lvl="2"/>
            <a:r>
              <a:rPr lang="en-AU" dirty="0" smtClean="0"/>
              <a:t>Is there an alternative sharing mechanism (to LBT) that we can agree on?</a:t>
            </a:r>
          </a:p>
          <a:p>
            <a:pPr lvl="2"/>
            <a:r>
              <a:rPr lang="en-AU" dirty="0" smtClean="0"/>
              <a:t>Is 3GPP RAN1 going to make decisions that impact Wi-Fi for which we have no control? </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27210481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appears the 6GHz NWI has been adopted by ETSI BRAN … maybe!</a:t>
            </a:r>
            <a:endParaRPr lang="en-AU" dirty="0"/>
          </a:p>
        </p:txBody>
      </p:sp>
      <p:sp>
        <p:nvSpPr>
          <p:cNvPr id="3" name="Content Placeholder 2"/>
          <p:cNvSpPr>
            <a:spLocks noGrp="1"/>
          </p:cNvSpPr>
          <p:nvPr>
            <p:ph idx="1"/>
          </p:nvPr>
        </p:nvSpPr>
        <p:spPr/>
        <p:txBody>
          <a:bodyPr/>
          <a:lstStyle/>
          <a:p>
            <a:pPr lvl="1"/>
            <a:r>
              <a:rPr lang="en-AU" dirty="0" smtClean="0"/>
              <a:t>At this point it appears the 6GHz NWI has been adopted …</a:t>
            </a:r>
          </a:p>
          <a:p>
            <a:pPr lvl="1"/>
            <a:r>
              <a:rPr lang="en-AU" dirty="0" smtClean="0"/>
              <a:t>.. although there are possible appeal processes</a:t>
            </a:r>
          </a:p>
          <a:p>
            <a:pPr lvl="1"/>
            <a:r>
              <a:rPr lang="en-AU" dirty="0" smtClean="0"/>
              <a:t>Watch this space …</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21291437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LS from 3GPP RAN1 addressed the issue of the use of no/short LBT for short control signalling</a:t>
            </a:r>
            <a:endParaRPr lang="en-AU" dirty="0"/>
          </a:p>
        </p:txBody>
      </p:sp>
      <p:sp>
        <p:nvSpPr>
          <p:cNvPr id="3" name="Content Placeholder 2"/>
          <p:cNvSpPr>
            <a:spLocks noGrp="1"/>
          </p:cNvSpPr>
          <p:nvPr>
            <p:ph idx="1"/>
          </p:nvPr>
        </p:nvSpPr>
        <p:spPr/>
        <p:txBody>
          <a:bodyPr/>
          <a:lstStyle/>
          <a:p>
            <a:r>
              <a:rPr lang="en-AU" dirty="0" smtClean="0"/>
              <a:t>Submission</a:t>
            </a:r>
          </a:p>
          <a:p>
            <a:pPr lvl="1"/>
            <a:r>
              <a:rPr lang="en-AU" i="1" dirty="0" smtClean="0"/>
              <a:t>BRAN(19)102003: </a:t>
            </a:r>
            <a:r>
              <a:rPr lang="en-GB" i="1" dirty="0"/>
              <a:t>LS to ETSI BRAN on EN 301 </a:t>
            </a:r>
            <a:r>
              <a:rPr lang="en-GB" i="1" dirty="0" smtClean="0"/>
              <a:t>893</a:t>
            </a:r>
          </a:p>
          <a:p>
            <a:r>
              <a:rPr lang="en-GB" dirty="0" smtClean="0"/>
              <a:t>Summary</a:t>
            </a:r>
          </a:p>
          <a:p>
            <a:pPr lvl="1"/>
            <a:r>
              <a:rPr lang="en-AU" dirty="0" smtClean="0"/>
              <a:t>3GPP RAN1 </a:t>
            </a:r>
          </a:p>
          <a:p>
            <a:pPr lvl="2"/>
            <a:r>
              <a:rPr lang="en-AU" dirty="0" smtClean="0"/>
              <a:t>Noted that short LBT is used by LAA for DRS</a:t>
            </a:r>
          </a:p>
          <a:p>
            <a:pPr lvl="2"/>
            <a:r>
              <a:rPr lang="en-AU" dirty="0" smtClean="0"/>
              <a:t>Noted that there is no consensus in 3GPP RAN1 on any proposals to ban or restrict the use of no/short LBT for short control signalling</a:t>
            </a:r>
          </a:p>
          <a:p>
            <a:pPr lvl="2"/>
            <a:r>
              <a:rPr lang="en-AU" dirty="0" smtClean="0"/>
              <a:t>Asked whether resolution of the proposal is important for completion of next revision of EN 301 893</a:t>
            </a:r>
          </a:p>
          <a:p>
            <a:r>
              <a:rPr lang="en-AU" dirty="0" smtClean="0"/>
              <a:t>Discussion </a:t>
            </a:r>
            <a:endParaRPr lang="en-AU" dirty="0" smtClean="0"/>
          </a:p>
          <a:p>
            <a:pPr lvl="1"/>
            <a:r>
              <a:rPr lang="en-AU" dirty="0" smtClean="0"/>
              <a:t>Discussion in ETSI BRAN postponed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23451064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Cisco proposed a response to 3GPP RAN1 notifying them that the no/short LBT issue is important</a:t>
            </a:r>
            <a:endParaRPr lang="en-AU" dirty="0"/>
          </a:p>
        </p:txBody>
      </p:sp>
      <p:sp>
        <p:nvSpPr>
          <p:cNvPr id="3" name="Content Placeholder 2"/>
          <p:cNvSpPr>
            <a:spLocks noGrp="1"/>
          </p:cNvSpPr>
          <p:nvPr>
            <p:ph idx="1"/>
          </p:nvPr>
        </p:nvSpPr>
        <p:spPr>
          <a:xfrm>
            <a:off x="685800" y="1981200"/>
            <a:ext cx="7772400" cy="4114800"/>
          </a:xfrm>
        </p:spPr>
        <p:txBody>
          <a:bodyPr/>
          <a:lstStyle/>
          <a:p>
            <a:r>
              <a:rPr lang="en-AU" dirty="0"/>
              <a:t>Submission</a:t>
            </a:r>
          </a:p>
          <a:p>
            <a:pPr lvl="1"/>
            <a:r>
              <a:rPr lang="en-AU" i="1" dirty="0" smtClean="0"/>
              <a:t>BRAN(19)102013</a:t>
            </a:r>
            <a:r>
              <a:rPr lang="en-AU" i="1" dirty="0"/>
              <a:t>: Update of no and short LBT </a:t>
            </a:r>
            <a:r>
              <a:rPr lang="en-AU" i="1" dirty="0" smtClean="0"/>
              <a:t>issue </a:t>
            </a:r>
            <a:r>
              <a:rPr lang="en-AU" dirty="0" smtClean="0"/>
              <a:t>(Cisco</a:t>
            </a:r>
            <a:r>
              <a:rPr lang="en-AU" dirty="0" smtClean="0"/>
              <a:t>)</a:t>
            </a:r>
          </a:p>
          <a:p>
            <a:r>
              <a:rPr lang="en-GB" dirty="0" smtClean="0"/>
              <a:t>Summary</a:t>
            </a:r>
            <a:endParaRPr lang="en-GB" dirty="0"/>
          </a:p>
          <a:p>
            <a:pPr lvl="1"/>
            <a:r>
              <a:rPr lang="en-AU" dirty="0" smtClean="0"/>
              <a:t>Cisco summarised the history of no/short LBT issue &amp;</a:t>
            </a:r>
            <a:r>
              <a:rPr lang="en-AU" dirty="0"/>
              <a:t> </a:t>
            </a:r>
            <a:r>
              <a:rPr lang="en-AU" dirty="0" smtClean="0"/>
              <a:t>proposed a response to 3GPP RAN1’s LS:</a:t>
            </a:r>
          </a:p>
          <a:p>
            <a:pPr lvl="2"/>
            <a:r>
              <a:rPr lang="en-AU" dirty="0" smtClean="0"/>
              <a:t>Noting </a:t>
            </a:r>
            <a:r>
              <a:rPr lang="en-US" dirty="0" smtClean="0"/>
              <a:t>the </a:t>
            </a:r>
            <a:r>
              <a:rPr lang="en-US" dirty="0"/>
              <a:t>short control signaling cause is currently considered </a:t>
            </a:r>
            <a:r>
              <a:rPr lang="en-US" dirty="0" smtClean="0"/>
              <a:t>essential</a:t>
            </a:r>
            <a:endParaRPr lang="en-AU" dirty="0" smtClean="0"/>
          </a:p>
          <a:p>
            <a:pPr lvl="2"/>
            <a:r>
              <a:rPr lang="en-AU" dirty="0" smtClean="0"/>
              <a:t>Requesting evidence </a:t>
            </a:r>
            <a:r>
              <a:rPr lang="en-AU" dirty="0"/>
              <a:t>that </a:t>
            </a:r>
            <a:r>
              <a:rPr lang="en-AU" dirty="0" smtClean="0"/>
              <a:t>(over) </a:t>
            </a:r>
            <a:r>
              <a:rPr lang="en-AU" dirty="0" smtClean="0"/>
              <a:t>use </a:t>
            </a:r>
            <a:r>
              <a:rPr lang="en-AU" dirty="0" smtClean="0"/>
              <a:t>the </a:t>
            </a:r>
            <a:r>
              <a:rPr lang="en-AU" dirty="0" smtClean="0"/>
              <a:t>current </a:t>
            </a:r>
            <a:r>
              <a:rPr lang="en-US" dirty="0" smtClean="0"/>
              <a:t>clause </a:t>
            </a:r>
            <a:r>
              <a:rPr lang="en-US" dirty="0"/>
              <a:t>will not have an adverse affect on fair </a:t>
            </a:r>
            <a:r>
              <a:rPr lang="en-US" dirty="0" smtClean="0"/>
              <a:t>&amp; </a:t>
            </a:r>
            <a:r>
              <a:rPr lang="en-US" dirty="0"/>
              <a:t>efficient </a:t>
            </a:r>
            <a:r>
              <a:rPr lang="en-US" dirty="0" smtClean="0"/>
              <a:t>use of </a:t>
            </a:r>
            <a:r>
              <a:rPr lang="en-US" dirty="0"/>
              <a:t>spectrum</a:t>
            </a:r>
          </a:p>
          <a:p>
            <a:pPr lvl="2"/>
            <a:r>
              <a:rPr lang="en-US" dirty="0" smtClean="0"/>
              <a:t>Asking why </a:t>
            </a:r>
            <a:r>
              <a:rPr lang="en-US" dirty="0"/>
              <a:t>NR-U </a:t>
            </a:r>
            <a:r>
              <a:rPr lang="en-US" dirty="0" smtClean="0"/>
              <a:t>(&amp; </a:t>
            </a:r>
            <a:r>
              <a:rPr lang="en-US" dirty="0"/>
              <a:t>LAA) cannot </a:t>
            </a:r>
            <a:r>
              <a:rPr lang="en-US" dirty="0" smtClean="0"/>
              <a:t>make </a:t>
            </a:r>
            <a:r>
              <a:rPr lang="en-US" dirty="0"/>
              <a:t>use of Cat 4 </a:t>
            </a:r>
            <a:r>
              <a:rPr lang="en-US" dirty="0" smtClean="0"/>
              <a:t>for </a:t>
            </a:r>
            <a:r>
              <a:rPr lang="en-US" dirty="0" smtClean="0"/>
              <a:t>short control </a:t>
            </a:r>
            <a:r>
              <a:rPr lang="en-US" dirty="0" smtClean="0"/>
              <a:t>signaling?</a:t>
            </a:r>
            <a:endParaRPr lang="en-AU" dirty="0"/>
          </a:p>
          <a:p>
            <a:r>
              <a:rPr lang="en-AU" dirty="0" smtClean="0"/>
              <a:t>Discussion </a:t>
            </a:r>
            <a:endParaRPr lang="en-AU" dirty="0"/>
          </a:p>
          <a:p>
            <a:pPr lvl="1"/>
            <a:r>
              <a:rPr lang="en-AU" dirty="0"/>
              <a:t>There was no </a:t>
            </a:r>
            <a:r>
              <a:rPr lang="en-AU" dirty="0" smtClean="0"/>
              <a:t>consensus in ETSI BRAN on Cisco’s proposal, beyond </a:t>
            </a:r>
            <a:r>
              <a:rPr lang="en-AU" dirty="0"/>
              <a:t>agreeing </a:t>
            </a:r>
            <a:r>
              <a:rPr lang="en-AU" dirty="0" smtClean="0"/>
              <a:t>the </a:t>
            </a:r>
            <a:r>
              <a:rPr lang="en-AU" dirty="0" err="1"/>
              <a:t>Coex</a:t>
            </a:r>
            <a:r>
              <a:rPr lang="en-AU" dirty="0"/>
              <a:t> </a:t>
            </a:r>
            <a:r>
              <a:rPr lang="en-AU" dirty="0" smtClean="0"/>
              <a:t>Workshop may provide further insight on the topic</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spTree>
    <p:extLst>
      <p:ext uri="{BB962C8B-B14F-4D97-AF65-F5344CB8AC3E}">
        <p14:creationId xmlns:p14="http://schemas.microsoft.com/office/powerpoint/2010/main" val="4473834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R&amp;S asserted that Wi-Fi gear typically makes use of </a:t>
            </a:r>
            <a:r>
              <a:rPr lang="en-AU" i="1" dirty="0" smtClean="0"/>
              <a:t>no/short LBT </a:t>
            </a:r>
            <a:r>
              <a:rPr lang="en-AU" dirty="0" smtClean="0"/>
              <a:t>exception in EN 301 893</a:t>
            </a:r>
            <a:endParaRPr lang="en-AU" dirty="0"/>
          </a:p>
        </p:txBody>
      </p:sp>
      <p:sp>
        <p:nvSpPr>
          <p:cNvPr id="3" name="Content Placeholder 2"/>
          <p:cNvSpPr>
            <a:spLocks noGrp="1"/>
          </p:cNvSpPr>
          <p:nvPr>
            <p:ph idx="1"/>
          </p:nvPr>
        </p:nvSpPr>
        <p:spPr/>
        <p:txBody>
          <a:bodyPr/>
          <a:lstStyle/>
          <a:p>
            <a:r>
              <a:rPr lang="en-AU" dirty="0" smtClean="0"/>
              <a:t>Summary</a:t>
            </a:r>
          </a:p>
          <a:p>
            <a:pPr lvl="1"/>
            <a:r>
              <a:rPr lang="en-AU" dirty="0" smtClean="0"/>
              <a:t>R&amp;S noted they have been observing the use of </a:t>
            </a:r>
            <a:r>
              <a:rPr lang="en-AU" i="1" dirty="0" smtClean="0"/>
              <a:t>Short Control </a:t>
            </a:r>
            <a:r>
              <a:rPr lang="en-AU" i="1" dirty="0"/>
              <a:t>Signalling </a:t>
            </a:r>
            <a:r>
              <a:rPr lang="en-AU" dirty="0" smtClean="0"/>
              <a:t>by real Wi-Fi gear</a:t>
            </a:r>
          </a:p>
          <a:p>
            <a:pPr lvl="1"/>
            <a:r>
              <a:rPr lang="en-AU" dirty="0" smtClean="0"/>
              <a:t>They asserted that Wi-Fi gear typically used </a:t>
            </a:r>
            <a:r>
              <a:rPr lang="en-AU" i="1" dirty="0" smtClean="0"/>
              <a:t>no/short LBT </a:t>
            </a:r>
            <a:r>
              <a:rPr lang="en-AU" dirty="0" smtClean="0"/>
              <a:t>with </a:t>
            </a:r>
            <a:r>
              <a:rPr lang="en-AU" i="1" dirty="0"/>
              <a:t>Short Control Signalling </a:t>
            </a:r>
            <a:r>
              <a:rPr lang="en-AU" dirty="0" smtClean="0"/>
              <a:t>between 1-5% of time</a:t>
            </a:r>
          </a:p>
          <a:p>
            <a:pPr lvl="1"/>
            <a:r>
              <a:rPr lang="en-AU" dirty="0" smtClean="0"/>
              <a:t>They committed to providing detailed measurements at the next ETSI BRAN meeting</a:t>
            </a:r>
          </a:p>
          <a:p>
            <a:r>
              <a:rPr lang="en-AU" dirty="0" smtClean="0"/>
              <a:t>Discussion</a:t>
            </a:r>
          </a:p>
          <a:p>
            <a:pPr lvl="1"/>
            <a:r>
              <a:rPr lang="en-AU" dirty="0" smtClean="0"/>
              <a:t>It is not clear how R&amp;S made their measurements or how they can distinguish Wi-Fi’s use of </a:t>
            </a:r>
            <a:r>
              <a:rPr lang="en-AU" i="1" dirty="0" smtClean="0"/>
              <a:t>short LBT </a:t>
            </a:r>
            <a:r>
              <a:rPr lang="en-AU" dirty="0" smtClean="0"/>
              <a:t>for </a:t>
            </a:r>
            <a:r>
              <a:rPr lang="en-AU" i="1" dirty="0" smtClean="0"/>
              <a:t>Short </a:t>
            </a:r>
            <a:r>
              <a:rPr lang="en-AU" i="1" dirty="0"/>
              <a:t>C</a:t>
            </a:r>
            <a:r>
              <a:rPr lang="en-AU" i="1" dirty="0" smtClean="0"/>
              <a:t>ontrol </a:t>
            </a:r>
            <a:r>
              <a:rPr lang="en-AU" i="1" dirty="0"/>
              <a:t>S</a:t>
            </a:r>
            <a:r>
              <a:rPr lang="en-AU" i="1" dirty="0" smtClean="0"/>
              <a:t>ignalling </a:t>
            </a:r>
            <a:r>
              <a:rPr lang="en-AU" dirty="0" smtClean="0"/>
              <a:t>from normal access</a:t>
            </a:r>
          </a:p>
          <a:p>
            <a:pPr lvl="1"/>
            <a:r>
              <a:rPr lang="en-AU" dirty="0" smtClean="0"/>
              <a:t>Does anyone know of Wi-Fi gear taking advantage of </a:t>
            </a:r>
            <a:r>
              <a:rPr lang="en-AU" i="1" dirty="0" smtClean="0"/>
              <a:t>no/short LBT </a:t>
            </a:r>
            <a:r>
              <a:rPr lang="en-AU" dirty="0" smtClean="0"/>
              <a:t>for </a:t>
            </a:r>
            <a:r>
              <a:rPr lang="en-AU" i="1" dirty="0" smtClean="0"/>
              <a:t>Short Control Signalling</a:t>
            </a:r>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36160429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was no initial consensus on how to adjust CW for delayed feedback and broadcasts</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a:t>Submission</a:t>
            </a:r>
          </a:p>
          <a:p>
            <a:pPr lvl="1"/>
            <a:r>
              <a:rPr lang="en-AU" i="1" dirty="0" smtClean="0"/>
              <a:t>BRAN(19)102004</a:t>
            </a:r>
            <a:r>
              <a:rPr lang="en-AU" i="1" dirty="0"/>
              <a:t>: Steps seven and eight in </a:t>
            </a:r>
            <a:r>
              <a:rPr lang="en-AU" i="1" dirty="0" smtClean="0"/>
              <a:t>4.2.7.3.2.6</a:t>
            </a:r>
            <a:r>
              <a:rPr lang="en-AU" dirty="0" smtClean="0"/>
              <a:t> (Ericsson)</a:t>
            </a:r>
          </a:p>
          <a:p>
            <a:pPr lvl="1"/>
            <a:r>
              <a:rPr lang="en-AU" i="1" dirty="0" smtClean="0"/>
              <a:t>BRAN(19)102014</a:t>
            </a:r>
            <a:r>
              <a:rPr lang="en-AU" i="1" dirty="0"/>
              <a:t>: Update of CW adjustment with delayed feedback issue </a:t>
            </a:r>
            <a:r>
              <a:rPr lang="en-AU" dirty="0"/>
              <a:t>(</a:t>
            </a:r>
            <a:r>
              <a:rPr lang="en-AU" dirty="0" smtClean="0"/>
              <a:t>Cisco)</a:t>
            </a:r>
          </a:p>
          <a:p>
            <a:pPr lvl="1"/>
            <a:r>
              <a:rPr lang="en-AU" i="1" dirty="0"/>
              <a:t>BRAN(19)102018: </a:t>
            </a:r>
            <a:r>
              <a:rPr lang="en-GB" i="1" dirty="0"/>
              <a:t>Discussion on CWS updates mechanisms in EN 301 893 </a:t>
            </a:r>
            <a:r>
              <a:rPr lang="en-GB" dirty="0" smtClean="0"/>
              <a:t>(Huawei)</a:t>
            </a:r>
          </a:p>
          <a:p>
            <a:r>
              <a:rPr lang="en-GB" dirty="0" smtClean="0"/>
              <a:t>Summary</a:t>
            </a:r>
            <a:endParaRPr lang="en-GB" dirty="0"/>
          </a:p>
          <a:p>
            <a:pPr lvl="1"/>
            <a:r>
              <a:rPr lang="en-AU" dirty="0" smtClean="0"/>
              <a:t>Ericsson proposed a CW adjustment mechanism for delayed feedback</a:t>
            </a:r>
          </a:p>
          <a:p>
            <a:pPr lvl="2"/>
            <a:r>
              <a:rPr lang="en-AU" dirty="0" smtClean="0"/>
              <a:t>Ignored any feedback if it was not </a:t>
            </a:r>
            <a:r>
              <a:rPr lang="en-AU" dirty="0" err="1" smtClean="0"/>
              <a:t>rx’ed</a:t>
            </a:r>
            <a:r>
              <a:rPr lang="en-AU" dirty="0" smtClean="0"/>
              <a:t> before next attempted COT access</a:t>
            </a:r>
          </a:p>
          <a:p>
            <a:pPr lvl="1"/>
            <a:r>
              <a:rPr lang="en-AU" dirty="0" smtClean="0"/>
              <a:t>Cisco offered a different proposal for CW adjustment</a:t>
            </a:r>
          </a:p>
          <a:p>
            <a:pPr lvl="2"/>
            <a:r>
              <a:rPr lang="en-AU" dirty="0" smtClean="0"/>
              <a:t>Assumed failure (and so doubled CW) until proven otherwise</a:t>
            </a:r>
          </a:p>
          <a:p>
            <a:pPr lvl="2"/>
            <a:r>
              <a:rPr lang="en-AU" dirty="0" smtClean="0"/>
              <a:t>Proposed making CW reset after broadcast explicit</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4263021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There was no initial consensus on how to adjust CW for delayed feedback and broadcasts</a:t>
            </a:r>
          </a:p>
        </p:txBody>
      </p:sp>
      <p:sp>
        <p:nvSpPr>
          <p:cNvPr id="3" name="Content Placeholder 2"/>
          <p:cNvSpPr>
            <a:spLocks noGrp="1"/>
          </p:cNvSpPr>
          <p:nvPr>
            <p:ph idx="1"/>
          </p:nvPr>
        </p:nvSpPr>
        <p:spPr/>
        <p:txBody>
          <a:bodyPr/>
          <a:lstStyle/>
          <a:p>
            <a:pPr lvl="1"/>
            <a:r>
              <a:rPr lang="en-AU" dirty="0" smtClean="0"/>
              <a:t>…</a:t>
            </a:r>
          </a:p>
          <a:p>
            <a:pPr lvl="1"/>
            <a:r>
              <a:rPr lang="en-AU" dirty="0" smtClean="0"/>
              <a:t>Huawei observed CW adjustment in EN 301 893 does not cover:</a:t>
            </a:r>
          </a:p>
          <a:p>
            <a:pPr lvl="2"/>
            <a:r>
              <a:rPr lang="en-GB" dirty="0"/>
              <a:t>M</a:t>
            </a:r>
            <a:r>
              <a:rPr lang="en-GB" dirty="0" smtClean="0"/>
              <a:t>ultiple </a:t>
            </a:r>
            <a:r>
              <a:rPr lang="en-GB" dirty="0"/>
              <a:t>HARQ process </a:t>
            </a:r>
            <a:r>
              <a:rPr lang="en-GB" dirty="0" err="1" smtClean="0"/>
              <a:t>retx</a:t>
            </a:r>
            <a:r>
              <a:rPr lang="en-GB" dirty="0" smtClean="0"/>
              <a:t>; the issue/proposal was unclear</a:t>
            </a:r>
          </a:p>
          <a:p>
            <a:pPr lvl="2"/>
            <a:r>
              <a:rPr lang="en-GB" dirty="0"/>
              <a:t>D</a:t>
            </a:r>
            <a:r>
              <a:rPr lang="en-GB" dirty="0" smtClean="0"/>
              <a:t>elayed ACK: proposed maintaining CW until feedback </a:t>
            </a:r>
            <a:r>
              <a:rPr lang="en-GB" dirty="0" err="1" smtClean="0"/>
              <a:t>rx’ed</a:t>
            </a:r>
            <a:endParaRPr lang="en-GB" dirty="0" smtClean="0"/>
          </a:p>
          <a:p>
            <a:pPr lvl="2"/>
            <a:r>
              <a:rPr lang="en-GB" dirty="0"/>
              <a:t>B</a:t>
            </a:r>
            <a:r>
              <a:rPr lang="en-GB" dirty="0" smtClean="0"/>
              <a:t>roadcast: proposed not resetting CW in this case (unlike 802.11)</a:t>
            </a:r>
            <a:endParaRPr lang="en-AU" b="1" dirty="0" smtClean="0"/>
          </a:p>
          <a:p>
            <a:r>
              <a:rPr lang="en-AU" dirty="0" smtClean="0"/>
              <a:t>Discussion</a:t>
            </a:r>
            <a:endParaRPr lang="en-AU" dirty="0" smtClean="0"/>
          </a:p>
          <a:p>
            <a:pPr lvl="1"/>
            <a:r>
              <a:rPr lang="en-AU" dirty="0" smtClean="0"/>
              <a:t>There was consensus that the CW rules needed to be refined to:</a:t>
            </a:r>
          </a:p>
          <a:p>
            <a:pPr lvl="2"/>
            <a:r>
              <a:rPr lang="en-AU" dirty="0" smtClean="0"/>
              <a:t>Make behaviour clearer for broadcasts</a:t>
            </a:r>
          </a:p>
          <a:p>
            <a:pPr lvl="2"/>
            <a:r>
              <a:rPr lang="en-AU" dirty="0" smtClean="0"/>
              <a:t>Enable LAA operation – technically it is not allowed under current rules</a:t>
            </a:r>
          </a:p>
          <a:p>
            <a:pPr lvl="1"/>
            <a:r>
              <a:rPr lang="en-AU" dirty="0" smtClean="0"/>
              <a:t>There was no consensus at the time on how to adjust CW with delayed feedback </a:t>
            </a:r>
            <a:r>
              <a:rPr lang="en-AU" dirty="0"/>
              <a:t>but an ad hoc was </a:t>
            </a:r>
            <a:r>
              <a:rPr lang="en-AU" dirty="0" smtClean="0"/>
              <a:t>formed</a:t>
            </a:r>
          </a:p>
          <a:p>
            <a:pPr lvl="2"/>
            <a:r>
              <a:rPr lang="en-AU" dirty="0" smtClean="0"/>
              <a:t>Qualcomm proposed a pipeline of delayed feedback</a:t>
            </a:r>
          </a:p>
          <a:p>
            <a:pPr lvl="1"/>
            <a:r>
              <a:rPr lang="en-AU" dirty="0" smtClean="0"/>
              <a:t>There was no significant discussion of CW adjustment for broadcast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1473468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ad hoc on CW </a:t>
            </a:r>
            <a:r>
              <a:rPr lang="en-AU" dirty="0" smtClean="0"/>
              <a:t>with delayed feedback </a:t>
            </a:r>
            <a:r>
              <a:rPr lang="en-AU" dirty="0" smtClean="0"/>
              <a:t>reached consensus </a:t>
            </a:r>
            <a:r>
              <a:rPr lang="en-AU" dirty="0" smtClean="0"/>
              <a:t>that previous proposals were flawed</a:t>
            </a:r>
            <a:endParaRPr lang="en-AU" dirty="0"/>
          </a:p>
        </p:txBody>
      </p:sp>
      <p:sp>
        <p:nvSpPr>
          <p:cNvPr id="3" name="Content Placeholder 2"/>
          <p:cNvSpPr>
            <a:spLocks noGrp="1"/>
          </p:cNvSpPr>
          <p:nvPr>
            <p:ph idx="1"/>
          </p:nvPr>
        </p:nvSpPr>
        <p:spPr/>
        <p:txBody>
          <a:bodyPr/>
          <a:lstStyle/>
          <a:p>
            <a:pPr lvl="1"/>
            <a:r>
              <a:rPr lang="en-AU" dirty="0" smtClean="0"/>
              <a:t>The ad hoc discussed a number of approaches</a:t>
            </a:r>
          </a:p>
          <a:p>
            <a:pPr lvl="2"/>
            <a:r>
              <a:rPr lang="en-AU" dirty="0" smtClean="0"/>
              <a:t>Cisco’s proposal to assume failure until proven otherwise</a:t>
            </a:r>
          </a:p>
          <a:p>
            <a:pPr lvl="2"/>
            <a:r>
              <a:rPr lang="en-AU" dirty="0" smtClean="0"/>
              <a:t>Ericsson’s proposal to maintain CW when feedback delayed, ignoring all feed back after the next attempt to gain access</a:t>
            </a:r>
          </a:p>
          <a:p>
            <a:pPr lvl="2"/>
            <a:r>
              <a:rPr lang="en-AU" dirty="0" smtClean="0"/>
              <a:t>Qualcomm’s proposal to </a:t>
            </a:r>
            <a:r>
              <a:rPr lang="en-AU" dirty="0"/>
              <a:t>maintain CW when feedback </a:t>
            </a:r>
            <a:r>
              <a:rPr lang="en-AU" dirty="0" smtClean="0"/>
              <a:t>delayed, processing delayed feedback through a pipeline</a:t>
            </a:r>
          </a:p>
          <a:p>
            <a:pPr lvl="2"/>
            <a:r>
              <a:rPr lang="en-AU" dirty="0" smtClean="0"/>
              <a:t>LAA approach: which was different to all of these and the current EN 301 893 rules</a:t>
            </a:r>
          </a:p>
          <a:p>
            <a:pPr lvl="1"/>
            <a:r>
              <a:rPr lang="en-AU" dirty="0" smtClean="0"/>
              <a:t>It was noted that all of these approaches were problematic</a:t>
            </a:r>
          </a:p>
          <a:p>
            <a:pPr lvl="2"/>
            <a:r>
              <a:rPr lang="en-AU" dirty="0" smtClean="0"/>
              <a:t>Cisco’s approach was too conservative</a:t>
            </a:r>
          </a:p>
          <a:p>
            <a:pPr lvl="2"/>
            <a:r>
              <a:rPr lang="en-AU" dirty="0" smtClean="0"/>
              <a:t>Ericsson’s approach was too aggressive, sometimes resulting in CW never increasing</a:t>
            </a:r>
          </a:p>
          <a:p>
            <a:pPr lvl="2"/>
            <a:r>
              <a:rPr lang="en-AU" dirty="0" smtClean="0"/>
              <a:t>Qualcomm’s approach was too complex</a:t>
            </a:r>
          </a:p>
          <a:p>
            <a:pPr lvl="2"/>
            <a:r>
              <a:rPr lang="en-AU" dirty="0" smtClean="0"/>
              <a:t>The LAA approach had a problem too, but </a:t>
            </a:r>
            <a:r>
              <a:rPr lang="en-AU" dirty="0" smtClean="0"/>
              <a:t>I can’t </a:t>
            </a:r>
            <a:r>
              <a:rPr lang="en-AU" dirty="0" smtClean="0"/>
              <a:t>recall what it was </a:t>
            </a:r>
            <a:r>
              <a:rPr lang="en-AU" dirty="0" smtClean="0">
                <a:sym typeface="Wingdings" panose="05000000000000000000" pitchFamily="2" charset="2"/>
              </a:rPr>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14228472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ad hoc on CW with delayed feedback had consensus on some of the issues </a:t>
            </a:r>
            <a:endParaRPr lang="en-AU" dirty="0"/>
          </a:p>
        </p:txBody>
      </p:sp>
      <p:sp>
        <p:nvSpPr>
          <p:cNvPr id="3" name="Content Placeholder 2"/>
          <p:cNvSpPr>
            <a:spLocks noGrp="1"/>
          </p:cNvSpPr>
          <p:nvPr>
            <p:ph idx="1"/>
          </p:nvPr>
        </p:nvSpPr>
        <p:spPr/>
        <p:txBody>
          <a:bodyPr/>
          <a:lstStyle/>
          <a:p>
            <a:r>
              <a:rPr lang="en-AU" dirty="0" smtClean="0"/>
              <a:t>Summary</a:t>
            </a:r>
          </a:p>
          <a:p>
            <a:pPr lvl="1"/>
            <a:r>
              <a:rPr lang="en-AU" dirty="0" smtClean="0"/>
              <a:t>The ad hoc agreed that it was ok to:</a:t>
            </a:r>
          </a:p>
          <a:p>
            <a:pPr lvl="2"/>
            <a:r>
              <a:rPr lang="en-AU" dirty="0">
                <a:solidFill>
                  <a:srgbClr val="00B050"/>
                </a:solidFill>
              </a:rPr>
              <a:t>R</a:t>
            </a:r>
            <a:r>
              <a:rPr lang="en-AU" dirty="0" smtClean="0">
                <a:solidFill>
                  <a:srgbClr val="00B050"/>
                </a:solidFill>
              </a:rPr>
              <a:t>ely on delayed feedback to drive CW adjustment</a:t>
            </a:r>
          </a:p>
          <a:p>
            <a:pPr lvl="2"/>
            <a:r>
              <a:rPr lang="en-AU" dirty="0" smtClean="0">
                <a:solidFill>
                  <a:srgbClr val="00B050"/>
                </a:solidFill>
              </a:rPr>
              <a:t>Use </a:t>
            </a:r>
            <a:r>
              <a:rPr lang="en-AU" dirty="0">
                <a:solidFill>
                  <a:srgbClr val="00B050"/>
                </a:solidFill>
              </a:rPr>
              <a:t>a random selection of delayed </a:t>
            </a:r>
            <a:r>
              <a:rPr lang="en-AU" dirty="0" smtClean="0">
                <a:solidFill>
                  <a:srgbClr val="00B050"/>
                </a:solidFill>
              </a:rPr>
              <a:t>feedback as a proxy for using all off the feedback</a:t>
            </a:r>
          </a:p>
          <a:p>
            <a:pPr lvl="1"/>
            <a:r>
              <a:rPr lang="en-AU" dirty="0" smtClean="0"/>
              <a:t>The ad hoc could not agree on:</a:t>
            </a:r>
          </a:p>
          <a:p>
            <a:pPr lvl="2"/>
            <a:r>
              <a:rPr lang="en-AU" dirty="0" smtClean="0">
                <a:solidFill>
                  <a:srgbClr val="FF0000"/>
                </a:solidFill>
              </a:rPr>
              <a:t>The definition of “success” that drives CW adjustment</a:t>
            </a:r>
          </a:p>
          <a:p>
            <a:pPr lvl="1"/>
            <a:r>
              <a:rPr lang="en-AU" dirty="0" smtClean="0"/>
              <a:t>ETSI agreed to progress on these issues by:</a:t>
            </a:r>
          </a:p>
          <a:p>
            <a:pPr lvl="2"/>
            <a:r>
              <a:rPr lang="en-AU" dirty="0" smtClean="0"/>
              <a:t>Menzo </a:t>
            </a:r>
            <a:r>
              <a:rPr lang="en-AU" dirty="0" err="1" smtClean="0"/>
              <a:t>Wentik</a:t>
            </a:r>
            <a:r>
              <a:rPr lang="en-AU" dirty="0" smtClean="0"/>
              <a:t> (Qualcomm) leading an effort, with support from </a:t>
            </a:r>
            <a:r>
              <a:rPr lang="en-AU" dirty="0" err="1" smtClean="0"/>
              <a:t>Navendar</a:t>
            </a:r>
            <a:r>
              <a:rPr lang="en-AU" dirty="0" smtClean="0"/>
              <a:t> Madhavan (Ericsson) and Andrew Myles (Cisco), to define new CW update text by 1 September</a:t>
            </a:r>
          </a:p>
          <a:p>
            <a:pPr lvl="2"/>
            <a:r>
              <a:rPr lang="en-AU" dirty="0" smtClean="0"/>
              <a:t>Issuing a call for new/updates proposals on he question of the definition of “success” driving CW updates</a:t>
            </a:r>
          </a:p>
          <a:p>
            <a:pPr lvl="2"/>
            <a:endParaRPr lang="en-AU" dirty="0">
              <a:solidFill>
                <a:srgbClr val="FF0000"/>
              </a:solidFill>
            </a:endParaRP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28</a:t>
            </a:fld>
            <a:endParaRPr lang="en-US"/>
          </a:p>
        </p:txBody>
      </p:sp>
    </p:spTree>
    <p:extLst>
      <p:ext uri="{BB962C8B-B14F-4D97-AF65-F5344CB8AC3E}">
        <p14:creationId xmlns:p14="http://schemas.microsoft.com/office/powerpoint/2010/main" val="21287198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ad hoc agreed that it was ok to rely on delayed feedback to drive CW adjustment</a:t>
            </a:r>
            <a:endParaRPr lang="en-AU" dirty="0"/>
          </a:p>
        </p:txBody>
      </p:sp>
      <p:sp>
        <p:nvSpPr>
          <p:cNvPr id="3" name="Content Placeholder 2"/>
          <p:cNvSpPr>
            <a:spLocks noGrp="1"/>
          </p:cNvSpPr>
          <p:nvPr>
            <p:ph idx="1"/>
          </p:nvPr>
        </p:nvSpPr>
        <p:spPr/>
        <p:txBody>
          <a:bodyPr/>
          <a:lstStyle/>
          <a:p>
            <a:r>
              <a:rPr lang="en-AU" dirty="0" smtClean="0"/>
              <a:t>Consensus in ad </a:t>
            </a:r>
            <a:r>
              <a:rPr lang="en-AU" dirty="0" smtClean="0"/>
              <a:t>hoc on using delayed feedback</a:t>
            </a:r>
            <a:endParaRPr lang="en-AU" dirty="0" smtClean="0"/>
          </a:p>
          <a:p>
            <a:pPr lvl="1"/>
            <a:r>
              <a:rPr lang="en-AU" dirty="0" smtClean="0"/>
              <a:t>It was agreed that while it was not ideal to rely on delayed feedback to drive CW adjustment  …</a:t>
            </a:r>
          </a:p>
          <a:p>
            <a:pPr lvl="2"/>
            <a:r>
              <a:rPr lang="en-AU" dirty="0" smtClean="0"/>
              <a:t>The longer feedback is delayed, the less likely it represents the channel condition</a:t>
            </a:r>
          </a:p>
          <a:p>
            <a:pPr lvl="1"/>
            <a:r>
              <a:rPr lang="en-AU" dirty="0" smtClean="0"/>
              <a:t>… there was not a great alternative</a:t>
            </a:r>
          </a:p>
          <a:p>
            <a:pPr lvl="1"/>
            <a:r>
              <a:rPr lang="en-AU" dirty="0" smtClean="0"/>
              <a:t>… and the lack of timeliness was probably in the noise compared to other faults of LBT with exponential </a:t>
            </a:r>
            <a:r>
              <a:rPr lang="en-AU" dirty="0" smtClean="0"/>
              <a:t>backoff</a:t>
            </a:r>
            <a:endParaRPr lang="en-AU" dirty="0"/>
          </a:p>
          <a:p>
            <a:pPr lvl="1"/>
            <a:r>
              <a:rPr lang="en-AU" dirty="0" smtClean="0"/>
              <a:t>Note: this was more of a “finger in the air” conclusion, rather than being based on any hard science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4043457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a:t>
            </a:r>
            <a:r>
              <a:rPr lang="en-AU" i="1" dirty="0" err="1"/>
              <a:t>Coex</a:t>
            </a:r>
            <a:r>
              <a:rPr lang="en-AU" i="1" dirty="0"/>
              <a:t> SC </a:t>
            </a:r>
            <a:r>
              <a:rPr lang="en-AU" dirty="0" smtClean="0"/>
              <a:t>today is not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Coexistence SC meetings</a:t>
            </a:r>
          </a:p>
          <a:p>
            <a:pPr lvl="1"/>
            <a:r>
              <a:rPr lang="en-AU" dirty="0" smtClean="0">
                <a:sym typeface="Wingdings" panose="05000000000000000000" pitchFamily="2" charset="2"/>
              </a:rPr>
              <a:t>Fortunately, Guido Hiertz (Ericsson) agreed in Berlin (in July 2017) to be appointed the IEEE 802.11 Coexistence SC’s permanent Secretary …</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a:t>
            </a:fld>
            <a:endParaRPr lang="en-US"/>
          </a:p>
        </p:txBody>
      </p:sp>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ad hoc agreed that it was </a:t>
            </a:r>
            <a:r>
              <a:rPr lang="en-AU" dirty="0" smtClean="0"/>
              <a:t>ok to use a random selection of delayed feedback</a:t>
            </a:r>
            <a:endParaRPr lang="en-AU" dirty="0"/>
          </a:p>
        </p:txBody>
      </p:sp>
      <p:sp>
        <p:nvSpPr>
          <p:cNvPr id="3" name="Content Placeholder 2"/>
          <p:cNvSpPr>
            <a:spLocks noGrp="1"/>
          </p:cNvSpPr>
          <p:nvPr>
            <p:ph idx="1"/>
          </p:nvPr>
        </p:nvSpPr>
        <p:spPr/>
        <p:txBody>
          <a:bodyPr/>
          <a:lstStyle/>
          <a:p>
            <a:r>
              <a:rPr lang="en-AU" dirty="0"/>
              <a:t>Consensus in ad </a:t>
            </a:r>
            <a:r>
              <a:rPr lang="en-AU" dirty="0" smtClean="0"/>
              <a:t>hoc on using only some feedback</a:t>
            </a:r>
            <a:endParaRPr lang="en-AU" dirty="0"/>
          </a:p>
          <a:p>
            <a:pPr lvl="1"/>
            <a:r>
              <a:rPr lang="en-AU" dirty="0" smtClean="0"/>
              <a:t>The goal of any CW adjustment mechanism with delayed feedback is to end up with same CW “average” </a:t>
            </a:r>
            <a:r>
              <a:rPr lang="en-AU" dirty="0" smtClean="0"/>
              <a:t>as with immediate feedback</a:t>
            </a:r>
            <a:endParaRPr lang="en-AU" dirty="0" smtClean="0"/>
          </a:p>
          <a:p>
            <a:pPr lvl="1"/>
            <a:r>
              <a:rPr lang="en-AU" dirty="0" smtClean="0"/>
              <a:t>If one takes a random selection of </a:t>
            </a:r>
            <a:r>
              <a:rPr lang="en-AU" dirty="0" smtClean="0"/>
              <a:t>the feedbacks </a:t>
            </a:r>
            <a:r>
              <a:rPr lang="en-AU" dirty="0" smtClean="0"/>
              <a:t>(assuming collisions are random) then the result should </a:t>
            </a:r>
            <a:r>
              <a:rPr lang="en-AU" dirty="0" smtClean="0"/>
              <a:t>be the </a:t>
            </a:r>
            <a:r>
              <a:rPr lang="en-AU" dirty="0" smtClean="0"/>
              <a:t>same </a:t>
            </a:r>
            <a:r>
              <a:rPr lang="en-AU" dirty="0"/>
              <a:t>CW “average” </a:t>
            </a:r>
            <a:endParaRPr lang="en-AU" dirty="0" smtClean="0"/>
          </a:p>
          <a:p>
            <a:pPr lvl="1"/>
            <a:r>
              <a:rPr lang="en-AU" dirty="0" smtClean="0"/>
              <a:t>This means one can drop feedback as long as it </a:t>
            </a:r>
            <a:r>
              <a:rPr lang="en-AU" dirty="0" smtClean="0"/>
              <a:t>is done using </a:t>
            </a:r>
            <a:r>
              <a:rPr lang="en-AU" dirty="0" smtClean="0"/>
              <a:t>a random process</a:t>
            </a:r>
          </a:p>
          <a:p>
            <a:pPr lvl="2"/>
            <a:r>
              <a:rPr lang="en-AU" dirty="0" smtClean="0"/>
              <a:t>Dropping all feedback after next COT access attempt could end up not selecting any feedback, making it not </a:t>
            </a:r>
            <a:r>
              <a:rPr lang="en-AU" dirty="0" smtClean="0"/>
              <a:t>very random</a:t>
            </a:r>
            <a:r>
              <a:rPr lang="en-AU" dirty="0" smtClean="0"/>
              <a:t>, or very little feedback, making the average </a:t>
            </a:r>
            <a:r>
              <a:rPr lang="en-AU" dirty="0" smtClean="0"/>
              <a:t>very long </a:t>
            </a:r>
            <a:r>
              <a:rPr lang="en-AU" dirty="0" smtClean="0"/>
              <a:t>term </a:t>
            </a:r>
            <a:r>
              <a:rPr lang="en-AU" dirty="0" smtClean="0"/>
              <a:t>(old Ericsson </a:t>
            </a:r>
            <a:r>
              <a:rPr lang="en-AU" dirty="0" smtClean="0"/>
              <a:t>approach)</a:t>
            </a:r>
          </a:p>
          <a:p>
            <a:pPr lvl="2"/>
            <a:r>
              <a:rPr lang="en-AU" dirty="0" smtClean="0"/>
              <a:t>Using all feedback that arrives “in order” probably is random (new approach discussed in ad hoc)</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15730891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small group will propose a CW update mechanism aligned with ad hoc consensus</a:t>
            </a:r>
            <a:endParaRPr lang="en-AU" dirty="0"/>
          </a:p>
        </p:txBody>
      </p:sp>
      <p:sp>
        <p:nvSpPr>
          <p:cNvPr id="3" name="Content Placeholder 2"/>
          <p:cNvSpPr>
            <a:spLocks noGrp="1"/>
          </p:cNvSpPr>
          <p:nvPr>
            <p:ph idx="1"/>
          </p:nvPr>
        </p:nvSpPr>
        <p:spPr/>
        <p:txBody>
          <a:bodyPr/>
          <a:lstStyle/>
          <a:p>
            <a:r>
              <a:rPr lang="en-AU" dirty="0" smtClean="0"/>
              <a:t>Next steps for ad </a:t>
            </a:r>
            <a:r>
              <a:rPr lang="en-AU" dirty="0" smtClean="0"/>
              <a:t>hoc are to specify a CW update mechanism in text</a:t>
            </a:r>
            <a:endParaRPr lang="en-AU" dirty="0" smtClean="0"/>
          </a:p>
          <a:p>
            <a:pPr lvl="1"/>
            <a:r>
              <a:rPr lang="en-GB" dirty="0" smtClean="0"/>
              <a:t>Menzo Wentink (Qualcomm) </a:t>
            </a:r>
            <a:r>
              <a:rPr lang="en-GB" dirty="0"/>
              <a:t>will provide revised </a:t>
            </a:r>
            <a:r>
              <a:rPr lang="en-GB" dirty="0" smtClean="0"/>
              <a:t>CW update text </a:t>
            </a:r>
            <a:r>
              <a:rPr lang="en-GB" dirty="0"/>
              <a:t>to the BRAN </a:t>
            </a:r>
            <a:r>
              <a:rPr lang="en-GB" dirty="0" smtClean="0"/>
              <a:t>reflector before </a:t>
            </a:r>
            <a:r>
              <a:rPr lang="en-GB" dirty="0"/>
              <a:t>1</a:t>
            </a:r>
            <a:r>
              <a:rPr lang="en-GB" baseline="30000" dirty="0"/>
              <a:t>st</a:t>
            </a:r>
            <a:r>
              <a:rPr lang="en-GB" dirty="0"/>
              <a:t> </a:t>
            </a:r>
            <a:r>
              <a:rPr lang="en-GB" dirty="0" smtClean="0"/>
              <a:t>September …</a:t>
            </a:r>
          </a:p>
          <a:p>
            <a:pPr lvl="1"/>
            <a:r>
              <a:rPr lang="en-GB" dirty="0" smtClean="0"/>
              <a:t>… with </a:t>
            </a:r>
            <a:r>
              <a:rPr lang="en-GB" dirty="0"/>
              <a:t>input from </a:t>
            </a:r>
            <a:r>
              <a:rPr lang="en-GB" dirty="0" err="1"/>
              <a:t>Navendar</a:t>
            </a:r>
            <a:r>
              <a:rPr lang="en-GB" dirty="0"/>
              <a:t> </a:t>
            </a:r>
            <a:r>
              <a:rPr lang="en-AU" dirty="0"/>
              <a:t>Madhavan</a:t>
            </a:r>
            <a:r>
              <a:rPr lang="en-GB" dirty="0" smtClean="0"/>
              <a:t> </a:t>
            </a:r>
            <a:r>
              <a:rPr lang="en-GB" dirty="0" smtClean="0"/>
              <a:t>(Ericsson) and Andrew Myles (Cisco)</a:t>
            </a:r>
          </a:p>
          <a:p>
            <a:pPr lvl="1"/>
            <a:r>
              <a:rPr lang="en-GB" dirty="0" smtClean="0"/>
              <a:t>After the meeting, Andrew </a:t>
            </a:r>
            <a:r>
              <a:rPr lang="en-GB" dirty="0" smtClean="0"/>
              <a:t>Myles </a:t>
            </a:r>
            <a:r>
              <a:rPr lang="en-GB" dirty="0" smtClean="0"/>
              <a:t>suggested </a:t>
            </a:r>
            <a:r>
              <a:rPr lang="en-GB" dirty="0" smtClean="0"/>
              <a:t>a starting point, but it has not yet been reviewed by </a:t>
            </a:r>
            <a:r>
              <a:rPr lang="en-GB" dirty="0" err="1" smtClean="0"/>
              <a:t>Navendar</a:t>
            </a:r>
            <a:r>
              <a:rPr lang="en-GB" dirty="0" smtClean="0"/>
              <a:t> or Menzo …</a:t>
            </a:r>
          </a:p>
          <a:p>
            <a:pPr lvl="1"/>
            <a:r>
              <a:rPr lang="en-GB" dirty="0" smtClean="0"/>
              <a:t>… and it is probably not compatible with current version of LAA</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32985507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At least one suggestion is on the table for a CW update procedure </a:t>
            </a:r>
            <a:endParaRPr lang="en-AU" dirty="0"/>
          </a:p>
        </p:txBody>
      </p:sp>
      <p:sp>
        <p:nvSpPr>
          <p:cNvPr id="3" name="Content Placeholder 2"/>
          <p:cNvSpPr>
            <a:spLocks noGrp="1"/>
          </p:cNvSpPr>
          <p:nvPr>
            <p:ph idx="1"/>
          </p:nvPr>
        </p:nvSpPr>
        <p:spPr/>
        <p:txBody>
          <a:bodyPr/>
          <a:lstStyle/>
          <a:p>
            <a:r>
              <a:rPr lang="en-AU" dirty="0" smtClean="0"/>
              <a:t>Andrew Myles </a:t>
            </a:r>
            <a:r>
              <a:rPr lang="en-AU" dirty="0" smtClean="0"/>
              <a:t>(Cisco) suggestion for </a:t>
            </a:r>
            <a:r>
              <a:rPr lang="en-AU" dirty="0" smtClean="0"/>
              <a:t>CW update</a:t>
            </a:r>
          </a:p>
          <a:p>
            <a:pPr lvl="1"/>
            <a:r>
              <a:rPr lang="en-AU" dirty="0"/>
              <a:t>x is a storage variable, initiated with x = </a:t>
            </a:r>
            <a:r>
              <a:rPr lang="en-AU" dirty="0" smtClean="0"/>
              <a:t>CW</a:t>
            </a:r>
            <a:r>
              <a:rPr lang="en-AU" baseline="-25000" dirty="0" smtClean="0"/>
              <a:t>min</a:t>
            </a:r>
            <a:endParaRPr lang="en-AU" baseline="-25000" dirty="0" smtClean="0"/>
          </a:p>
          <a:p>
            <a:pPr lvl="1"/>
            <a:r>
              <a:rPr lang="en-AU" dirty="0" smtClean="0"/>
              <a:t>Parallel procedures to execute CW update</a:t>
            </a:r>
          </a:p>
          <a:p>
            <a:pPr lvl="2"/>
            <a:r>
              <a:rPr lang="en-AU" b="1" dirty="0" smtClean="0"/>
              <a:t>Send </a:t>
            </a:r>
            <a:r>
              <a:rPr lang="en-AU" b="1" dirty="0"/>
              <a:t>frame</a:t>
            </a:r>
          </a:p>
          <a:p>
            <a:pPr lvl="3"/>
            <a:r>
              <a:rPr lang="en-AU" dirty="0"/>
              <a:t>If immediate response then x </a:t>
            </a:r>
            <a:r>
              <a:rPr lang="en-AU" dirty="0" smtClean="0"/>
              <a:t>doubled </a:t>
            </a:r>
            <a:r>
              <a:rPr lang="en-AU" dirty="0"/>
              <a:t>or reset as appropriate</a:t>
            </a:r>
          </a:p>
          <a:p>
            <a:pPr lvl="2"/>
            <a:r>
              <a:rPr lang="en-AU" b="1" dirty="0"/>
              <a:t>Process delayed feedback (at any time)</a:t>
            </a:r>
          </a:p>
          <a:p>
            <a:pPr lvl="3"/>
            <a:r>
              <a:rPr lang="en-AU" dirty="0"/>
              <a:t>For each delayed response received, x </a:t>
            </a:r>
            <a:r>
              <a:rPr lang="en-AU" dirty="0" smtClean="0"/>
              <a:t>doubled </a:t>
            </a:r>
            <a:r>
              <a:rPr lang="en-AU" dirty="0"/>
              <a:t>or reset as appropriate</a:t>
            </a:r>
          </a:p>
          <a:p>
            <a:pPr lvl="4"/>
            <a:r>
              <a:rPr lang="en-AU" sz="1400" dirty="0"/>
              <a:t>Unless the delayed feedback is older than delayed or immediate feedback already processed; in this case drop the older feedback to avoid problems related to reordering</a:t>
            </a:r>
          </a:p>
          <a:p>
            <a:pPr lvl="2"/>
            <a:r>
              <a:rPr lang="en-AU" b="1" dirty="0"/>
              <a:t>Execute backoff</a:t>
            </a:r>
          </a:p>
          <a:p>
            <a:pPr lvl="3"/>
            <a:r>
              <a:rPr lang="en-AU" dirty="0"/>
              <a:t>CW = </a:t>
            </a:r>
            <a:r>
              <a:rPr lang="en-AU" dirty="0" smtClean="0"/>
              <a:t>x</a:t>
            </a:r>
          </a:p>
          <a:p>
            <a:pPr lvl="1"/>
            <a:r>
              <a:rPr lang="en-AU" dirty="0"/>
              <a:t>The effect </a:t>
            </a:r>
            <a:r>
              <a:rPr lang="en-AU" dirty="0" smtClean="0"/>
              <a:t>of these </a:t>
            </a:r>
            <a:r>
              <a:rPr lang="en-AU" dirty="0" smtClean="0"/>
              <a:t>procedures </a:t>
            </a:r>
            <a:r>
              <a:rPr lang="en-AU" dirty="0"/>
              <a:t>is to only process the “latest” feedback, </a:t>
            </a:r>
            <a:r>
              <a:rPr lang="en-AU" dirty="0" smtClean="0"/>
              <a:t>randomly dropping </a:t>
            </a:r>
            <a:r>
              <a:rPr lang="en-AU" dirty="0"/>
              <a:t>feedback that is out of order</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25737025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There was no </a:t>
            </a:r>
            <a:r>
              <a:rPr lang="en-AU" dirty="0" smtClean="0"/>
              <a:t>consensus on whether </a:t>
            </a:r>
            <a:r>
              <a:rPr lang="en-AU" dirty="0" smtClean="0"/>
              <a:t>“success” </a:t>
            </a:r>
            <a:r>
              <a:rPr lang="en-AU" dirty="0" smtClean="0"/>
              <a:t>at the start of the COT drove CW updates </a:t>
            </a:r>
            <a:endParaRPr lang="en-AU" dirty="0"/>
          </a:p>
        </p:txBody>
      </p:sp>
      <p:sp>
        <p:nvSpPr>
          <p:cNvPr id="3" name="Content Placeholder 2"/>
          <p:cNvSpPr>
            <a:spLocks noGrp="1"/>
          </p:cNvSpPr>
          <p:nvPr>
            <p:ph idx="1"/>
          </p:nvPr>
        </p:nvSpPr>
        <p:spPr/>
        <p:txBody>
          <a:bodyPr/>
          <a:lstStyle/>
          <a:p>
            <a:r>
              <a:rPr lang="en-AU" dirty="0"/>
              <a:t>Submission</a:t>
            </a:r>
          </a:p>
          <a:p>
            <a:pPr lvl="1"/>
            <a:r>
              <a:rPr lang="en-AU" i="1" dirty="0" smtClean="0"/>
              <a:t>BRAN(19)102015</a:t>
            </a:r>
            <a:r>
              <a:rPr lang="en-AU" i="1" dirty="0"/>
              <a:t>: Update of the success issue </a:t>
            </a:r>
            <a:r>
              <a:rPr lang="en-AU" dirty="0" smtClean="0"/>
              <a:t>(Cisco)</a:t>
            </a:r>
            <a:endParaRPr lang="en-GB" dirty="0"/>
          </a:p>
          <a:p>
            <a:r>
              <a:rPr lang="en-GB" dirty="0"/>
              <a:t>Summary</a:t>
            </a:r>
          </a:p>
          <a:p>
            <a:pPr lvl="1"/>
            <a:r>
              <a:rPr lang="en-AU" dirty="0" smtClean="0"/>
              <a:t>Cisco asserted the importance of CW updates being driven by the </a:t>
            </a:r>
            <a:r>
              <a:rPr lang="en-AU" dirty="0" smtClean="0"/>
              <a:t>“success” </a:t>
            </a:r>
            <a:r>
              <a:rPr lang="en-AU" dirty="0" smtClean="0"/>
              <a:t>at the start of a COT</a:t>
            </a:r>
          </a:p>
          <a:p>
            <a:r>
              <a:rPr lang="en-AU" dirty="0" smtClean="0"/>
              <a:t>Discussion</a:t>
            </a:r>
            <a:endParaRPr lang="en-AU" dirty="0" smtClean="0"/>
          </a:p>
          <a:p>
            <a:pPr lvl="1"/>
            <a:r>
              <a:rPr lang="en-AU" dirty="0" smtClean="0"/>
              <a:t>There was significant support for the idea that CW adjustments should be driven by success or failure at the start of the COT (and not later)</a:t>
            </a:r>
          </a:p>
          <a:p>
            <a:pPr lvl="2"/>
            <a:r>
              <a:rPr lang="en-AU" dirty="0" smtClean="0"/>
              <a:t>Qualcomm, Cisco, </a:t>
            </a:r>
            <a:r>
              <a:rPr lang="en-AU" dirty="0" smtClean="0"/>
              <a:t>Broadcom</a:t>
            </a:r>
            <a:r>
              <a:rPr lang="en-AU" dirty="0"/>
              <a:t> </a:t>
            </a:r>
            <a:r>
              <a:rPr lang="en-AU" dirty="0" smtClean="0"/>
              <a:t>and others</a:t>
            </a:r>
            <a:r>
              <a:rPr lang="en-AU" dirty="0" smtClean="0"/>
              <a:t> supported</a:t>
            </a:r>
          </a:p>
          <a:p>
            <a:pPr lvl="2"/>
            <a:r>
              <a:rPr lang="en-AU" dirty="0" smtClean="0"/>
              <a:t>Ericsson and others did not support</a:t>
            </a:r>
            <a:endParaRPr lang="en-AU" dirty="0" smtClean="0"/>
          </a:p>
          <a:p>
            <a:pPr lvl="1"/>
            <a:r>
              <a:rPr lang="en-AU" dirty="0" smtClean="0"/>
              <a:t>However, there was not consensus, and an ad hoc was formed</a:t>
            </a:r>
          </a:p>
          <a:p>
            <a:pPr lvl="1"/>
            <a:r>
              <a:rPr lang="en-AU" dirty="0" smtClean="0"/>
              <a:t>There was also no consensus in the ad </a:t>
            </a:r>
            <a:r>
              <a:rPr lang="en-AU" dirty="0" smtClean="0"/>
              <a:t>hoc on this issue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10467089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ETSI BRAN is discussing whether ED/PD thresholds should be defined in absolute or relative terms</a:t>
            </a:r>
            <a:endParaRPr lang="en-AU" dirty="0"/>
          </a:p>
        </p:txBody>
      </p:sp>
      <p:sp>
        <p:nvSpPr>
          <p:cNvPr id="3" name="Content Placeholder 2"/>
          <p:cNvSpPr>
            <a:spLocks noGrp="1"/>
          </p:cNvSpPr>
          <p:nvPr>
            <p:ph idx="1"/>
          </p:nvPr>
        </p:nvSpPr>
        <p:spPr/>
        <p:txBody>
          <a:bodyPr/>
          <a:lstStyle/>
          <a:p>
            <a:r>
              <a:rPr lang="en-GB" dirty="0" smtClean="0"/>
              <a:t>Summary</a:t>
            </a:r>
            <a:endParaRPr lang="en-GB" dirty="0"/>
          </a:p>
          <a:p>
            <a:pPr lvl="1"/>
            <a:r>
              <a:rPr lang="en-AU" dirty="0" smtClean="0"/>
              <a:t>There was a proposal that a LS be sent to </a:t>
            </a:r>
            <a:r>
              <a:rPr lang="en-US" dirty="0" smtClean="0"/>
              <a:t>3GPP RAN1 explaining </a:t>
            </a:r>
            <a:r>
              <a:rPr lang="en-US" dirty="0"/>
              <a:t>that the ED </a:t>
            </a:r>
            <a:r>
              <a:rPr lang="en-US" dirty="0" smtClean="0"/>
              <a:t>thresholds in </a:t>
            </a:r>
            <a:r>
              <a:rPr lang="en-US" dirty="0"/>
              <a:t>EN 301 893 standard are </a:t>
            </a:r>
            <a:r>
              <a:rPr lang="en-US" dirty="0" smtClean="0"/>
              <a:t>defined using absolute levels</a:t>
            </a:r>
          </a:p>
          <a:p>
            <a:pPr lvl="1"/>
            <a:r>
              <a:rPr lang="en-US" dirty="0" smtClean="0"/>
              <a:t>Some participants at the meeting suggested that the ED (and presumably PD) thresholds should be defined as relative levels (</a:t>
            </a:r>
            <a:r>
              <a:rPr lang="en-US" dirty="0"/>
              <a:t>r</a:t>
            </a:r>
            <a:r>
              <a:rPr lang="en-US" dirty="0" smtClean="0"/>
              <a:t>elative to what?)</a:t>
            </a:r>
          </a:p>
          <a:p>
            <a:pPr lvl="2"/>
            <a:r>
              <a:rPr lang="en-US" dirty="0" smtClean="0"/>
              <a:t>On basis that is how real devices are built</a:t>
            </a:r>
          </a:p>
          <a:p>
            <a:pPr lvl="1"/>
            <a:r>
              <a:rPr lang="en-US" dirty="0" smtClean="0"/>
              <a:t>An ad hoc has been set up to discuss this issue, meeting on 1 August 2019 at 15:00-18:00 CET</a:t>
            </a:r>
          </a:p>
          <a:p>
            <a:r>
              <a:rPr lang="en-US"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17399555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Should IEEE 802.11 have a position on whether ED/PD thresholds are absolute or relative?</a:t>
            </a:r>
            <a:endParaRPr lang="en-AU" dirty="0"/>
          </a:p>
        </p:txBody>
      </p:sp>
      <p:sp>
        <p:nvSpPr>
          <p:cNvPr id="3" name="Content Placeholder 2"/>
          <p:cNvSpPr>
            <a:spLocks noGrp="1"/>
          </p:cNvSpPr>
          <p:nvPr>
            <p:ph idx="1"/>
          </p:nvPr>
        </p:nvSpPr>
        <p:spPr/>
        <p:txBody>
          <a:bodyPr/>
          <a:lstStyle/>
          <a:p>
            <a:r>
              <a:rPr lang="en-US" dirty="0" smtClean="0"/>
              <a:t>...</a:t>
            </a:r>
          </a:p>
          <a:p>
            <a:r>
              <a:rPr lang="en-US" dirty="0" smtClean="0"/>
              <a:t>Discussion</a:t>
            </a:r>
          </a:p>
          <a:p>
            <a:pPr lvl="1"/>
            <a:r>
              <a:rPr lang="en-US" dirty="0" smtClean="0"/>
              <a:t>Even if real devices implement </a:t>
            </a:r>
            <a:r>
              <a:rPr lang="en-US" dirty="0"/>
              <a:t>relative </a:t>
            </a:r>
            <a:r>
              <a:rPr lang="en-US" dirty="0" smtClean="0"/>
              <a:t>ED/PD thresholds that </a:t>
            </a:r>
            <a:r>
              <a:rPr lang="en-US" dirty="0"/>
              <a:t>does not mean they will not satisfy </a:t>
            </a:r>
            <a:r>
              <a:rPr lang="en-US" dirty="0" smtClean="0"/>
              <a:t>absolute thresholds</a:t>
            </a:r>
          </a:p>
          <a:p>
            <a:pPr lvl="2"/>
            <a:r>
              <a:rPr lang="en-US" dirty="0" smtClean="0"/>
              <a:t>IEEE 802.11 standards is based on absolute levels</a:t>
            </a:r>
            <a:endParaRPr lang="en-US" dirty="0"/>
          </a:p>
          <a:p>
            <a:pPr lvl="1"/>
            <a:r>
              <a:rPr lang="en-US" dirty="0" smtClean="0"/>
              <a:t>Do any IEEE 802.11 WG stakeholders have an issue with the </a:t>
            </a:r>
            <a:r>
              <a:rPr lang="en-US" i="1" dirty="0" smtClean="0"/>
              <a:t>status quo</a:t>
            </a:r>
            <a:r>
              <a:rPr lang="en-US" dirty="0"/>
              <a:t> </a:t>
            </a:r>
            <a:r>
              <a:rPr lang="en-US" dirty="0" smtClean="0"/>
              <a:t>of ED/PD </a:t>
            </a:r>
            <a:r>
              <a:rPr lang="en-US" dirty="0"/>
              <a:t>thresholds </a:t>
            </a:r>
            <a:r>
              <a:rPr lang="en-US" dirty="0" smtClean="0"/>
              <a:t>defined in absolute terms?</a:t>
            </a:r>
          </a:p>
          <a:p>
            <a:pPr lvl="1"/>
            <a:r>
              <a:rPr lang="en-US" dirty="0" smtClean="0"/>
              <a:t>What are the pro’s/con’s of absolute and relative ED/PD thresholds?</a:t>
            </a:r>
          </a:p>
          <a:p>
            <a:pPr lvl="1"/>
            <a:r>
              <a:rPr lang="en-US" dirty="0" smtClean="0"/>
              <a:t>Should IEEE 802.11 WG have a position on this question?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22180960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ETSI BRAN could not achieve consensus on some spectral mask questions from 3GPP RAN4</a:t>
            </a:r>
            <a:endParaRPr lang="en-AU" dirty="0"/>
          </a:p>
        </p:txBody>
      </p:sp>
      <p:sp>
        <p:nvSpPr>
          <p:cNvPr id="3" name="Content Placeholder 2"/>
          <p:cNvSpPr>
            <a:spLocks noGrp="1"/>
          </p:cNvSpPr>
          <p:nvPr>
            <p:ph idx="1"/>
          </p:nvPr>
        </p:nvSpPr>
        <p:spPr/>
        <p:txBody>
          <a:bodyPr/>
          <a:lstStyle/>
          <a:p>
            <a:r>
              <a:rPr lang="en-AU" dirty="0"/>
              <a:t>Submission</a:t>
            </a:r>
          </a:p>
          <a:p>
            <a:pPr lvl="1"/>
            <a:r>
              <a:rPr lang="en-GB" i="1" dirty="0" smtClean="0"/>
              <a:t>BRAN(19)102009r1</a:t>
            </a:r>
            <a:r>
              <a:rPr lang="en-GB" dirty="0" smtClean="0"/>
              <a:t>: </a:t>
            </a:r>
            <a:r>
              <a:rPr lang="en-AU" i="1" dirty="0"/>
              <a:t>LS from 3GPP </a:t>
            </a:r>
            <a:r>
              <a:rPr lang="en-AU" i="1" dirty="0" smtClean="0"/>
              <a:t>RAN4 </a:t>
            </a:r>
            <a:r>
              <a:rPr lang="en-AU" i="1" dirty="0"/>
              <a:t>on Interpretations of EN 301 893 for NR-U (spectrum mask</a:t>
            </a:r>
            <a:r>
              <a:rPr lang="en-AU" i="1" dirty="0" smtClean="0"/>
              <a:t>) </a:t>
            </a:r>
            <a:r>
              <a:rPr lang="en-AU" dirty="0" smtClean="0"/>
              <a:t>(introduced by Ericsson)</a:t>
            </a:r>
            <a:endParaRPr lang="en-GB" dirty="0"/>
          </a:p>
          <a:p>
            <a:pPr lvl="1"/>
            <a:r>
              <a:rPr lang="en-GB" i="1" dirty="0" smtClean="0"/>
              <a:t>BRAN(19)102021r1: </a:t>
            </a:r>
            <a:r>
              <a:rPr lang="en-GB" i="1" dirty="0"/>
              <a:t>Proposed answers to questions on the ETSI spectrum mask asked by 3GPP RAN4 </a:t>
            </a:r>
            <a:r>
              <a:rPr lang="en-AU" dirty="0" smtClean="0"/>
              <a:t>(</a:t>
            </a:r>
            <a:r>
              <a:rPr lang="en-AU" dirty="0"/>
              <a:t>Ericsson</a:t>
            </a:r>
            <a:r>
              <a:rPr lang="en-AU" dirty="0" smtClean="0"/>
              <a:t>)</a:t>
            </a:r>
            <a:endParaRPr lang="en-AU" dirty="0"/>
          </a:p>
          <a:p>
            <a:r>
              <a:rPr lang="en-AU" dirty="0" smtClean="0"/>
              <a:t>Summary </a:t>
            </a:r>
          </a:p>
          <a:p>
            <a:pPr lvl="1"/>
            <a:r>
              <a:rPr lang="en-AU" dirty="0" smtClean="0"/>
              <a:t>RAN4 had some questions about the spectral mask </a:t>
            </a:r>
          </a:p>
          <a:p>
            <a:pPr lvl="2"/>
            <a:r>
              <a:rPr lang="en-GB" dirty="0" smtClean="0"/>
              <a:t>How the </a:t>
            </a:r>
            <a:r>
              <a:rPr lang="en-GB" dirty="0"/>
              <a:t>roll off region of the spectrum mask </a:t>
            </a:r>
            <a:r>
              <a:rPr lang="en-GB" dirty="0" smtClean="0"/>
              <a:t>is dependent </a:t>
            </a:r>
            <a:r>
              <a:rPr lang="en-GB" dirty="0"/>
              <a:t>upon </a:t>
            </a:r>
            <a:r>
              <a:rPr lang="en-GB" dirty="0" err="1"/>
              <a:t>Tx</a:t>
            </a:r>
            <a:r>
              <a:rPr lang="en-GB" dirty="0"/>
              <a:t> </a:t>
            </a:r>
            <a:r>
              <a:rPr lang="en-GB" dirty="0" smtClean="0"/>
              <a:t>BW?</a:t>
            </a:r>
          </a:p>
          <a:p>
            <a:pPr lvl="2"/>
            <a:r>
              <a:rPr lang="en-GB" dirty="0" smtClean="0"/>
              <a:t>How </a:t>
            </a:r>
            <a:r>
              <a:rPr lang="en-GB" dirty="0"/>
              <a:t>to interpret the spectrum mask during </a:t>
            </a:r>
            <a:r>
              <a:rPr lang="en-GB" dirty="0" smtClean="0"/>
              <a:t>puncturing? </a:t>
            </a:r>
          </a:p>
          <a:p>
            <a:pPr lvl="1"/>
            <a:r>
              <a:rPr lang="en-AU" dirty="0" smtClean="0"/>
              <a:t>There was not consensus on how to respond but it was agreed to have an ad hoc meeting on 31 July 2019 @15:00-18:00 CET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4338924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Should 802.11 WG have a position on the mask during puncturing?</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pic>
        <p:nvPicPr>
          <p:cNvPr id="6" name="Picture 5"/>
          <p:cNvPicPr>
            <a:picLocks noChangeAspect="1"/>
          </p:cNvPicPr>
          <p:nvPr/>
        </p:nvPicPr>
        <p:blipFill>
          <a:blip r:embed="rId2"/>
          <a:stretch>
            <a:fillRect/>
          </a:stretch>
        </p:blipFill>
        <p:spPr>
          <a:xfrm>
            <a:off x="228600" y="2057400"/>
            <a:ext cx="8617287" cy="2971800"/>
          </a:xfrm>
          <a:prstGeom prst="rect">
            <a:avLst/>
          </a:prstGeom>
        </p:spPr>
      </p:pic>
      <p:cxnSp>
        <p:nvCxnSpPr>
          <p:cNvPr id="8" name="Straight Connector 7"/>
          <p:cNvCxnSpPr/>
          <p:nvPr/>
        </p:nvCxnSpPr>
        <p:spPr bwMode="auto">
          <a:xfrm>
            <a:off x="4892675" y="3886200"/>
            <a:ext cx="898525" cy="0"/>
          </a:xfrm>
          <a:prstGeom prst="line">
            <a:avLst/>
          </a:prstGeom>
          <a:solidFill>
            <a:schemeClr val="accent1"/>
          </a:solidFill>
          <a:ln w="76200" cap="flat" cmpd="sng" algn="ctr">
            <a:solidFill>
              <a:srgbClr val="00B0F0"/>
            </a:solidFill>
            <a:prstDash val="solid"/>
            <a:round/>
            <a:headEnd type="none" w="sm" len="sm"/>
            <a:tailEnd type="none" w="sm" len="sm"/>
          </a:ln>
          <a:effectLst/>
        </p:spPr>
      </p:cxnSp>
      <p:cxnSp>
        <p:nvCxnSpPr>
          <p:cNvPr id="10" name="Straight Connector 9"/>
          <p:cNvCxnSpPr/>
          <p:nvPr/>
        </p:nvCxnSpPr>
        <p:spPr bwMode="auto">
          <a:xfrm flipH="1" flipV="1">
            <a:off x="5867400" y="3886200"/>
            <a:ext cx="152400" cy="762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2" name="Rectangle 11"/>
          <p:cNvSpPr/>
          <p:nvPr/>
        </p:nvSpPr>
        <p:spPr bwMode="auto">
          <a:xfrm>
            <a:off x="610502" y="5382144"/>
            <a:ext cx="3717023"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800" b="0" i="0" u="none" strike="noStrike" cap="none" normalizeH="0" baseline="0" dirty="0" smtClean="0">
                <a:ln>
                  <a:noFill/>
                </a:ln>
                <a:solidFill>
                  <a:srgbClr val="00B0F0"/>
                </a:solidFill>
                <a:effectLst/>
                <a:latin typeface="+mj-lt"/>
              </a:rPr>
              <a:t>IEEE 802.11ax seems to assume</a:t>
            </a:r>
            <a:r>
              <a:rPr lang="en-AU" sz="1800" dirty="0">
                <a:solidFill>
                  <a:srgbClr val="00B0F0"/>
                </a:solidFill>
                <a:latin typeface="+mj-lt"/>
              </a:rPr>
              <a:t/>
            </a:r>
            <a:br>
              <a:rPr lang="en-AU" sz="1800" dirty="0">
                <a:solidFill>
                  <a:srgbClr val="00B0F0"/>
                </a:solidFill>
                <a:latin typeface="+mj-lt"/>
              </a:rPr>
            </a:br>
            <a:r>
              <a:rPr kumimoji="0" lang="en-AU" sz="1800" b="0" i="0" u="none" strike="noStrike" cap="none" normalizeH="0" dirty="0" smtClean="0">
                <a:ln>
                  <a:noFill/>
                </a:ln>
                <a:solidFill>
                  <a:srgbClr val="00B0F0"/>
                </a:solidFill>
                <a:effectLst/>
                <a:latin typeface="+mj-lt"/>
              </a:rPr>
              <a:t>-20dBr. Is th</a:t>
            </a:r>
            <a:r>
              <a:rPr lang="en-AU" sz="1800" dirty="0" smtClean="0">
                <a:solidFill>
                  <a:srgbClr val="00B0F0"/>
                </a:solidFill>
                <a:latin typeface="+mj-lt"/>
              </a:rPr>
              <a:t>is a problem for which the WG should express a view?</a:t>
            </a:r>
            <a:endParaRPr kumimoji="0" lang="en-AU" sz="1800" b="0" i="0" u="none" strike="noStrike" cap="none" normalizeH="0" baseline="0" dirty="0" smtClean="0">
              <a:ln>
                <a:noFill/>
              </a:ln>
              <a:solidFill>
                <a:srgbClr val="00B0F0"/>
              </a:solidFill>
              <a:effectLst/>
              <a:latin typeface="+mj-lt"/>
            </a:endParaRPr>
          </a:p>
        </p:txBody>
      </p:sp>
      <p:cxnSp>
        <p:nvCxnSpPr>
          <p:cNvPr id="14" name="Curved Connector 13"/>
          <p:cNvCxnSpPr>
            <a:stCxn id="12" idx="3"/>
          </p:cNvCxnSpPr>
          <p:nvPr/>
        </p:nvCxnSpPr>
        <p:spPr bwMode="auto">
          <a:xfrm flipV="1">
            <a:off x="4327525" y="3886200"/>
            <a:ext cx="1014412" cy="1953144"/>
          </a:xfrm>
          <a:prstGeom prst="curvedConnector2">
            <a:avLst/>
          </a:prstGeom>
          <a:solidFill>
            <a:schemeClr val="accent1"/>
          </a:solidFill>
          <a:ln w="38100" cap="flat" cmpd="sng" algn="ctr">
            <a:solidFill>
              <a:srgbClr val="00B0F0"/>
            </a:solidFill>
            <a:prstDash val="solid"/>
            <a:round/>
            <a:headEnd type="none" w="sm" len="sm"/>
            <a:tailEnd type="triangle"/>
          </a:ln>
          <a:effectLst/>
        </p:spPr>
      </p:cxnSp>
    </p:spTree>
    <p:extLst>
      <p:ext uri="{BB962C8B-B14F-4D97-AF65-F5344CB8AC3E}">
        <p14:creationId xmlns:p14="http://schemas.microsoft.com/office/powerpoint/2010/main" val="7822004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Should 802.11 WG have a position on the mask </a:t>
            </a:r>
            <a:r>
              <a:rPr lang="en-AU" dirty="0" smtClean="0"/>
              <a:t>roll of being related to the BW?</a:t>
            </a:r>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pic>
        <p:nvPicPr>
          <p:cNvPr id="5" name="Picture 4"/>
          <p:cNvPicPr>
            <a:picLocks noChangeAspect="1"/>
          </p:cNvPicPr>
          <p:nvPr/>
        </p:nvPicPr>
        <p:blipFill>
          <a:blip r:embed="rId2"/>
          <a:stretch>
            <a:fillRect/>
          </a:stretch>
        </p:blipFill>
        <p:spPr>
          <a:xfrm>
            <a:off x="412717" y="1980337"/>
            <a:ext cx="8168907" cy="4267339"/>
          </a:xfrm>
          <a:prstGeom prst="rect">
            <a:avLst/>
          </a:prstGeom>
        </p:spPr>
      </p:pic>
      <p:sp>
        <p:nvSpPr>
          <p:cNvPr id="6" name="Rounded Rectangle 5"/>
          <p:cNvSpPr/>
          <p:nvPr/>
        </p:nvSpPr>
        <p:spPr bwMode="auto">
          <a:xfrm>
            <a:off x="4495800" y="5638800"/>
            <a:ext cx="1371600" cy="381000"/>
          </a:xfrm>
          <a:prstGeom prst="round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7" name="Rectangle 6"/>
          <p:cNvSpPr/>
          <p:nvPr/>
        </p:nvSpPr>
        <p:spPr bwMode="auto">
          <a:xfrm>
            <a:off x="6248400" y="2133600"/>
            <a:ext cx="2895600" cy="1447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800" b="0" i="0" u="none" strike="noStrike" cap="none" normalizeH="0" baseline="0" dirty="0" smtClean="0">
                <a:ln>
                  <a:noFill/>
                </a:ln>
                <a:solidFill>
                  <a:srgbClr val="FF0000"/>
                </a:solidFill>
                <a:effectLst/>
                <a:latin typeface="+mj-lt"/>
              </a:rPr>
              <a:t>Roll off</a:t>
            </a:r>
            <a:r>
              <a:rPr kumimoji="0" lang="en-AU" sz="1800" b="0" i="0" u="none" strike="noStrike" cap="none" normalizeH="0" dirty="0" smtClean="0">
                <a:ln>
                  <a:noFill/>
                </a:ln>
                <a:solidFill>
                  <a:srgbClr val="FF0000"/>
                </a:solidFill>
                <a:effectLst/>
                <a:latin typeface="+mj-lt"/>
              </a:rPr>
              <a:t> is a function of the BW (20/40/80/160MHz). Does IEEE 802.11 WG have a position on this issue?</a:t>
            </a:r>
            <a:endParaRPr kumimoji="0" lang="en-AU" sz="1800" b="0" i="0" u="none" strike="noStrike" cap="none" normalizeH="0" baseline="0" dirty="0" smtClean="0">
              <a:ln>
                <a:noFill/>
              </a:ln>
              <a:solidFill>
                <a:srgbClr val="FF0000"/>
              </a:solidFill>
              <a:effectLst/>
              <a:latin typeface="+mj-lt"/>
            </a:endParaRPr>
          </a:p>
        </p:txBody>
      </p:sp>
      <p:cxnSp>
        <p:nvCxnSpPr>
          <p:cNvPr id="9" name="Curved Connector 8"/>
          <p:cNvCxnSpPr>
            <a:stCxn id="7" idx="1"/>
            <a:endCxn id="6" idx="0"/>
          </p:cNvCxnSpPr>
          <p:nvPr/>
        </p:nvCxnSpPr>
        <p:spPr bwMode="auto">
          <a:xfrm rot="10800000" flipV="1">
            <a:off x="5181600" y="2857500"/>
            <a:ext cx="1066800" cy="2781300"/>
          </a:xfrm>
          <a:prstGeom prst="curvedConnector2">
            <a:avLst/>
          </a:prstGeom>
          <a:solidFill>
            <a:schemeClr val="accent1"/>
          </a:solidFill>
          <a:ln w="381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2821509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Little progress was made on the question of expanding the </a:t>
            </a:r>
            <a:r>
              <a:rPr lang="en-AU" i="1" dirty="0" smtClean="0"/>
              <a:t>status quo </a:t>
            </a:r>
            <a:r>
              <a:rPr lang="en-AU" dirty="0" smtClean="0"/>
              <a:t>for Paused COT </a:t>
            </a:r>
            <a:endParaRPr lang="en-AU" dirty="0"/>
          </a:p>
        </p:txBody>
      </p:sp>
      <p:sp>
        <p:nvSpPr>
          <p:cNvPr id="3" name="Content Placeholder 2"/>
          <p:cNvSpPr>
            <a:spLocks noGrp="1"/>
          </p:cNvSpPr>
          <p:nvPr>
            <p:ph idx="1"/>
          </p:nvPr>
        </p:nvSpPr>
        <p:spPr/>
        <p:txBody>
          <a:bodyPr/>
          <a:lstStyle/>
          <a:p>
            <a:r>
              <a:rPr lang="en-AU" dirty="0"/>
              <a:t>Submission</a:t>
            </a:r>
          </a:p>
          <a:p>
            <a:pPr lvl="1"/>
            <a:r>
              <a:rPr lang="en-AU" i="1" dirty="0" smtClean="0"/>
              <a:t>BRAN(19)102006r1</a:t>
            </a:r>
            <a:r>
              <a:rPr lang="en-AU" i="1" dirty="0"/>
              <a:t>: Paused COT clarification </a:t>
            </a:r>
            <a:r>
              <a:rPr lang="en-AU" dirty="0" smtClean="0"/>
              <a:t>(Ericsson)</a:t>
            </a:r>
          </a:p>
          <a:p>
            <a:pPr lvl="1"/>
            <a:r>
              <a:rPr lang="en-AU" i="1" dirty="0" smtClean="0"/>
              <a:t>BRAN(19)1020010: </a:t>
            </a:r>
            <a:r>
              <a:rPr lang="en-AU" i="1" dirty="0"/>
              <a:t>Status update for ED For Paused COT </a:t>
            </a:r>
            <a:r>
              <a:rPr lang="en-AU" i="1" dirty="0" smtClean="0"/>
              <a:t>issue</a:t>
            </a:r>
            <a:r>
              <a:rPr lang="en-AU" dirty="0" smtClean="0"/>
              <a:t> (Cisco)</a:t>
            </a:r>
          </a:p>
          <a:p>
            <a:pPr lvl="1"/>
            <a:r>
              <a:rPr lang="en-AU" i="1" dirty="0" smtClean="0"/>
              <a:t>BRAN(19)1020011</a:t>
            </a:r>
            <a:r>
              <a:rPr lang="en-AU" i="1" dirty="0"/>
              <a:t>: Update on reducing interference from paused </a:t>
            </a:r>
            <a:r>
              <a:rPr lang="en-AU" i="1" dirty="0" smtClean="0"/>
              <a:t>COT </a:t>
            </a:r>
            <a:r>
              <a:rPr lang="en-AU" dirty="0" smtClean="0"/>
              <a:t>(Cisco)</a:t>
            </a:r>
            <a:endParaRPr lang="en-AU" dirty="0"/>
          </a:p>
          <a:p>
            <a:r>
              <a:rPr lang="en-GB" dirty="0" smtClean="0"/>
              <a:t>Summary</a:t>
            </a:r>
            <a:endParaRPr lang="en-GB" dirty="0"/>
          </a:p>
          <a:p>
            <a:pPr lvl="1"/>
            <a:r>
              <a:rPr lang="en-AU" dirty="0"/>
              <a:t>Not much progress was </a:t>
            </a:r>
            <a:r>
              <a:rPr lang="en-AU" dirty="0" smtClean="0"/>
              <a:t> made on the question of whether </a:t>
            </a:r>
            <a:r>
              <a:rPr lang="en-AU" i="1" dirty="0" smtClean="0"/>
              <a:t>Paused COT </a:t>
            </a:r>
            <a:r>
              <a:rPr lang="en-AU" dirty="0" smtClean="0"/>
              <a:t>should be forced to continue to use ED-only (@ -72dBm), </a:t>
            </a:r>
            <a:r>
              <a:rPr lang="en-AU" dirty="0" err="1" smtClean="0"/>
              <a:t>ie</a:t>
            </a:r>
            <a:r>
              <a:rPr lang="en-AU" dirty="0" smtClean="0"/>
              <a:t> </a:t>
            </a:r>
            <a:r>
              <a:rPr lang="en-AU" i="1" dirty="0" smtClean="0"/>
              <a:t>status quo</a:t>
            </a:r>
          </a:p>
          <a:p>
            <a:pPr lvl="2"/>
            <a:r>
              <a:rPr lang="en-AU" dirty="0" smtClean="0"/>
              <a:t>Cisco explained why this made sense, and Ericsson said they disagreed</a:t>
            </a:r>
          </a:p>
          <a:p>
            <a:pPr lvl="1"/>
            <a:r>
              <a:rPr lang="en-AU" dirty="0" smtClean="0"/>
              <a:t>It was agreed by Cisco that the proposal to protect a SIFS gap from a Paused COT starting is probably not necessary in practice</a:t>
            </a:r>
          </a:p>
          <a:p>
            <a:pPr lvl="2"/>
            <a:r>
              <a:rPr lang="en-AU" dirty="0" smtClean="0"/>
              <a:t>The probability of the problem occurring is small</a:t>
            </a:r>
          </a:p>
          <a:p>
            <a:pPr lvl="1"/>
            <a:endParaRPr lang="en-AU" dirty="0"/>
          </a:p>
          <a:p>
            <a:r>
              <a:rPr lang="en-AU" dirty="0"/>
              <a:t>Outcome</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37763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err="1"/>
              <a:t>Coex</a:t>
            </a:r>
            <a:r>
              <a:rPr lang="en-AU" i="1" dirty="0"/>
              <a:t> SC </a:t>
            </a:r>
            <a:r>
              <a:rPr lang="en-AU" dirty="0" smtClean="0"/>
              <a:t>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pic>
        <p:nvPicPr>
          <p:cNvPr id="6" name="Picture 5"/>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R&amp;S highlighted some difficulties they were having in testing preamble operation</a:t>
            </a:r>
            <a:endParaRPr lang="en-AU" dirty="0"/>
          </a:p>
        </p:txBody>
      </p:sp>
      <p:sp>
        <p:nvSpPr>
          <p:cNvPr id="3" name="Content Placeholder 2"/>
          <p:cNvSpPr>
            <a:spLocks noGrp="1"/>
          </p:cNvSpPr>
          <p:nvPr>
            <p:ph idx="1"/>
          </p:nvPr>
        </p:nvSpPr>
        <p:spPr/>
        <p:txBody>
          <a:bodyPr/>
          <a:lstStyle/>
          <a:p>
            <a:r>
              <a:rPr lang="en-AU" dirty="0"/>
              <a:t>Submission</a:t>
            </a:r>
          </a:p>
          <a:p>
            <a:pPr lvl="1"/>
            <a:r>
              <a:rPr lang="en-US" i="1" dirty="0" smtClean="0"/>
              <a:t>BRAN(19)102040: </a:t>
            </a:r>
            <a:r>
              <a:rPr lang="en-GB" i="1" dirty="0"/>
              <a:t>EN 301 893 Preamble Test for </a:t>
            </a:r>
            <a:r>
              <a:rPr lang="en-GB" i="1" dirty="0" smtClean="0"/>
              <a:t>Adaptivity </a:t>
            </a:r>
            <a:r>
              <a:rPr lang="en-GB" dirty="0" smtClean="0"/>
              <a:t>(R&amp;S)</a:t>
            </a:r>
            <a:endParaRPr lang="en-AU" dirty="0"/>
          </a:p>
          <a:p>
            <a:r>
              <a:rPr lang="en-GB" dirty="0"/>
              <a:t>Summary</a:t>
            </a:r>
          </a:p>
          <a:p>
            <a:pPr lvl="1"/>
            <a:r>
              <a:rPr lang="en-AU" dirty="0" smtClean="0"/>
              <a:t>One of the goals of EN 301 893 is to test the requirements</a:t>
            </a:r>
          </a:p>
          <a:p>
            <a:pPr lvl="1"/>
            <a:r>
              <a:rPr lang="en-AU" dirty="0" smtClean="0"/>
              <a:t>R&amp;S has been experiencing difficulty defining a preamble test</a:t>
            </a:r>
          </a:p>
          <a:p>
            <a:pPr lvl="2"/>
            <a:r>
              <a:rPr lang="en-AU" dirty="0" smtClean="0"/>
              <a:t>It is believed original issue was no gap before preamble</a:t>
            </a:r>
          </a:p>
          <a:p>
            <a:pPr lvl="2"/>
            <a:r>
              <a:rPr lang="en-AU" dirty="0" smtClean="0"/>
              <a:t>Now they assert that a preamble only “works” when followed by an 802.11 MAC frame</a:t>
            </a:r>
          </a:p>
          <a:p>
            <a:r>
              <a:rPr lang="en-AU" dirty="0" smtClean="0"/>
              <a:t>Discussion</a:t>
            </a:r>
          </a:p>
          <a:p>
            <a:pPr lvl="1"/>
            <a:r>
              <a:rPr lang="en-AU" dirty="0" smtClean="0"/>
              <a:t>This seemed odd to many because the 802.11a preamble is used with all sorts of following modulation (for backwards compatibility reasons)</a:t>
            </a:r>
          </a:p>
          <a:p>
            <a:pPr lvl="1"/>
            <a:r>
              <a:rPr lang="en-AU" dirty="0" smtClean="0"/>
              <a:t>R&amp;S are hosting a session in Munich on 20 August to investigate further</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17251642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ETSI BRAN will next meet at BRAN#103 in Oct 2019</a:t>
            </a:r>
            <a:endParaRPr lang="en-AU" dirty="0"/>
          </a:p>
        </p:txBody>
      </p:sp>
      <p:sp>
        <p:nvSpPr>
          <p:cNvPr id="3" name="Content Placeholder 2"/>
          <p:cNvSpPr>
            <a:spLocks noGrp="1"/>
          </p:cNvSpPr>
          <p:nvPr>
            <p:ph idx="1"/>
          </p:nvPr>
        </p:nvSpPr>
        <p:spPr/>
        <p:txBody>
          <a:bodyPr/>
          <a:lstStyle/>
          <a:p>
            <a:r>
              <a:rPr lang="en-GB" dirty="0" smtClean="0"/>
              <a:t>ETSI BRAN plans</a:t>
            </a:r>
          </a:p>
          <a:p>
            <a:pPr lvl="1"/>
            <a:r>
              <a:rPr lang="en-GB" dirty="0" smtClean="0"/>
              <a:t>BRAN #103</a:t>
            </a:r>
          </a:p>
          <a:p>
            <a:pPr lvl="2"/>
            <a:r>
              <a:rPr lang="en-GB" dirty="0" smtClean="0"/>
              <a:t>7-10 October 2019 – Sophia Antipolis</a:t>
            </a:r>
          </a:p>
          <a:p>
            <a:pPr lvl="2"/>
            <a:r>
              <a:rPr lang="en-GB" dirty="0" smtClean="0"/>
              <a:t>Chair election will be held</a:t>
            </a:r>
            <a:endParaRPr lang="en-AU" dirty="0" smtClean="0"/>
          </a:p>
          <a:p>
            <a:pPr lvl="1"/>
            <a:r>
              <a:rPr lang="en-GB" dirty="0"/>
              <a:t>BRAN #</a:t>
            </a:r>
            <a:r>
              <a:rPr lang="en-GB" dirty="0" smtClean="0"/>
              <a:t>104</a:t>
            </a:r>
            <a:endParaRPr lang="en-GB" dirty="0"/>
          </a:p>
          <a:p>
            <a:pPr lvl="2"/>
            <a:r>
              <a:rPr lang="en-GB" dirty="0" smtClean="0"/>
              <a:t>2-5 December </a:t>
            </a:r>
            <a:r>
              <a:rPr lang="en-GB" dirty="0"/>
              <a:t>2019 – Sophia </a:t>
            </a:r>
            <a:r>
              <a:rPr lang="en-GB" dirty="0" smtClean="0"/>
              <a:t>Antipolis</a:t>
            </a:r>
          </a:p>
          <a:p>
            <a:pPr lvl="1"/>
            <a:r>
              <a:rPr lang="en-GB" dirty="0"/>
              <a:t>BRAN #</a:t>
            </a:r>
            <a:r>
              <a:rPr lang="en-GB" dirty="0" smtClean="0"/>
              <a:t>105</a:t>
            </a:r>
            <a:endParaRPr lang="en-GB" dirty="0"/>
          </a:p>
          <a:p>
            <a:pPr lvl="2"/>
            <a:r>
              <a:rPr lang="en-GB" dirty="0" smtClean="0"/>
              <a:t>24-27 March </a:t>
            </a:r>
            <a:r>
              <a:rPr lang="en-GB" dirty="0"/>
              <a:t>2019 – Sophia Antipolis</a:t>
            </a:r>
          </a:p>
          <a:p>
            <a:pPr lvl="2"/>
            <a:endParaRPr lang="en-GB" dirty="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41</a:t>
            </a:fld>
            <a:endParaRPr lang="en-US"/>
          </a:p>
        </p:txBody>
      </p:sp>
    </p:spTree>
    <p:extLst>
      <p:ext uri="{BB962C8B-B14F-4D97-AF65-F5344CB8AC3E}">
        <p14:creationId xmlns:p14="http://schemas.microsoft.com/office/powerpoint/2010/main" val="318096936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smtClean="0">
                <a:solidFill>
                  <a:srgbClr val="FF0000"/>
                </a:solidFill>
              </a:rPr>
              <a:t>3GPP RAN/RAN1 review</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283496683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may review recent activities in 3GPP RAN/RAN1</a:t>
            </a:r>
            <a:endParaRPr lang="en-AU" dirty="0"/>
          </a:p>
        </p:txBody>
      </p:sp>
      <p:sp>
        <p:nvSpPr>
          <p:cNvPr id="3" name="Content Placeholder 2"/>
          <p:cNvSpPr>
            <a:spLocks noGrp="1"/>
          </p:cNvSpPr>
          <p:nvPr>
            <p:ph idx="1"/>
          </p:nvPr>
        </p:nvSpPr>
        <p:spPr/>
        <p:txBody>
          <a:bodyPr/>
          <a:lstStyle/>
          <a:p>
            <a:pPr lvl="1"/>
            <a:r>
              <a:rPr lang="en-AU" dirty="0"/>
              <a:t>The </a:t>
            </a:r>
            <a:r>
              <a:rPr lang="en-AU" dirty="0" err="1"/>
              <a:t>Coex</a:t>
            </a:r>
            <a:r>
              <a:rPr lang="en-AU" dirty="0"/>
              <a:t> SC may review recent activities in 3GPP </a:t>
            </a:r>
            <a:r>
              <a:rPr lang="en-AU" dirty="0" smtClean="0"/>
              <a:t>RAN/RAN1</a:t>
            </a:r>
          </a:p>
          <a:p>
            <a:pPr lvl="2"/>
            <a:r>
              <a:rPr lang="en-AU" dirty="0" smtClean="0"/>
              <a:t>Is there a volunteer?</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31308564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Technical topics</a:t>
            </a:r>
          </a:p>
          <a:p>
            <a:pPr marL="342900" lvl="1" indent="-342900" algn="ctr">
              <a:buNone/>
            </a:pPr>
            <a:r>
              <a:rPr lang="en-AU" sz="2400" b="1" i="1" dirty="0" smtClean="0">
                <a:solidFill>
                  <a:srgbClr val="FF0000"/>
                </a:solidFill>
              </a:rPr>
              <a:t>CW Adjustment issues</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44</a:t>
            </a:fld>
            <a:endParaRPr lang="en-US"/>
          </a:p>
        </p:txBody>
      </p:sp>
    </p:spTree>
    <p:extLst>
      <p:ext uri="{BB962C8B-B14F-4D97-AF65-F5344CB8AC3E}">
        <p14:creationId xmlns:p14="http://schemas.microsoft.com/office/powerpoint/2010/main" val="35422132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may discuss CW adjustment issues</a:t>
            </a:r>
            <a:endParaRPr lang="en-AU" dirty="0"/>
          </a:p>
        </p:txBody>
      </p:sp>
      <p:sp>
        <p:nvSpPr>
          <p:cNvPr id="3" name="Content Placeholder 2"/>
          <p:cNvSpPr>
            <a:spLocks noGrp="1"/>
          </p:cNvSpPr>
          <p:nvPr>
            <p:ph idx="1"/>
          </p:nvPr>
        </p:nvSpPr>
        <p:spPr/>
        <p:txBody>
          <a:bodyPr/>
          <a:lstStyle/>
          <a:p>
            <a:pPr lvl="1"/>
            <a:r>
              <a:rPr lang="en-AU" dirty="0" smtClean="0"/>
              <a:t>A topic of recent interest in ETSI BRAN &amp; the </a:t>
            </a:r>
            <a:r>
              <a:rPr lang="en-AU" dirty="0" err="1" smtClean="0"/>
              <a:t>Coex</a:t>
            </a:r>
            <a:r>
              <a:rPr lang="en-AU" dirty="0" smtClean="0"/>
              <a:t> SC is how CW is adjusted with delayed </a:t>
            </a:r>
            <a:r>
              <a:rPr lang="en-AU" dirty="0" err="1" smtClean="0"/>
              <a:t>acks</a:t>
            </a:r>
            <a:endParaRPr lang="en-AU" dirty="0" smtClean="0"/>
          </a:p>
          <a:p>
            <a:pPr lvl="1"/>
            <a:r>
              <a:rPr lang="en-AU" dirty="0" smtClean="0"/>
              <a:t>The </a:t>
            </a:r>
            <a:r>
              <a:rPr lang="en-AU" dirty="0" err="1" smtClean="0"/>
              <a:t>Coex</a:t>
            </a:r>
            <a:r>
              <a:rPr lang="en-AU" dirty="0" smtClean="0"/>
              <a:t> SC may hear a summary of the current </a:t>
            </a:r>
            <a:r>
              <a:rPr lang="en-AU" dirty="0" smtClean="0"/>
              <a:t>status based on a “reserve” presentation for the Coexistence Workshop</a:t>
            </a:r>
            <a:endParaRPr lang="en-AU" dirty="0" smtClean="0"/>
          </a:p>
          <a:p>
            <a:pPr lvl="2"/>
            <a:r>
              <a:rPr lang="en-AU" dirty="0" smtClean="0">
                <a:hlinkClick r:id="rId2"/>
              </a:rPr>
              <a:t>11-19-1110-00</a:t>
            </a:r>
            <a:r>
              <a:rPr lang="en-AU" dirty="0" smtClean="0"/>
              <a:t>: Definition of </a:t>
            </a:r>
            <a:r>
              <a:rPr lang="en-AU" dirty="0" smtClean="0"/>
              <a:t>success</a:t>
            </a:r>
          </a:p>
          <a:p>
            <a:pPr lvl="2"/>
            <a:endParaRPr lang="en-AU" dirty="0" smtClean="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Tree>
    <p:extLst>
      <p:ext uri="{BB962C8B-B14F-4D97-AF65-F5344CB8AC3E}">
        <p14:creationId xmlns:p14="http://schemas.microsoft.com/office/powerpoint/2010/main" val="28591061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Plans for next meeting</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150688196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a:t>
            </a:r>
            <a:r>
              <a:rPr lang="en-AU" dirty="0" smtClean="0"/>
              <a:t>will get back to normal business in Sept  2019</a:t>
            </a:r>
            <a:endParaRPr lang="en-AU" dirty="0"/>
          </a:p>
        </p:txBody>
      </p:sp>
      <p:sp>
        <p:nvSpPr>
          <p:cNvPr id="3" name="Content Placeholder 2"/>
          <p:cNvSpPr>
            <a:spLocks noGrp="1"/>
          </p:cNvSpPr>
          <p:nvPr>
            <p:ph idx="1"/>
          </p:nvPr>
        </p:nvSpPr>
        <p:spPr/>
        <p:txBody>
          <a:bodyPr/>
          <a:lstStyle/>
          <a:p>
            <a:r>
              <a:rPr lang="en-AU" dirty="0" smtClean="0"/>
              <a:t>Possible agenda items</a:t>
            </a:r>
            <a:endParaRPr lang="en-AU" dirty="0"/>
          </a:p>
          <a:p>
            <a:pPr lvl="1"/>
            <a:r>
              <a:rPr lang="en-AU" dirty="0" smtClean="0"/>
              <a:t>Follow up on </a:t>
            </a:r>
            <a:r>
              <a:rPr lang="en-AU" dirty="0" err="1" smtClean="0"/>
              <a:t>Coex</a:t>
            </a:r>
            <a:r>
              <a:rPr lang="en-AU" dirty="0" smtClean="0"/>
              <a:t> Workshop</a:t>
            </a:r>
          </a:p>
          <a:p>
            <a:pPr lvl="1"/>
            <a:r>
              <a:rPr lang="en-AU" dirty="0" smtClean="0"/>
              <a:t>Prepare for ETSI BRAN meeting in October 2019</a:t>
            </a:r>
          </a:p>
          <a:p>
            <a:pPr lvl="1"/>
            <a:r>
              <a:rPr lang="en-AU" dirty="0" smtClean="0"/>
              <a:t>Review recent 3GPP RAN/RAN1 activities</a:t>
            </a:r>
          </a:p>
          <a:p>
            <a:pPr lvl="1"/>
            <a:r>
              <a:rPr lang="en-AU" dirty="0" smtClean="0"/>
              <a:t>Discuss various technical topics</a:t>
            </a:r>
          </a:p>
          <a:p>
            <a:pPr lvl="1"/>
            <a:r>
              <a:rPr lang="en-AU" dirty="0" smtClean="0"/>
              <a:t>Discuss extension of SC scope beyond life of 802.11ax</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Tree>
    <p:extLst>
      <p:ext uri="{BB962C8B-B14F-4D97-AF65-F5344CB8AC3E}">
        <p14:creationId xmlns:p14="http://schemas.microsoft.com/office/powerpoint/2010/main" val="246197908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802.11 Coexistence SC </a:t>
            </a:r>
            <a:r>
              <a:rPr lang="en-AU" dirty="0" smtClean="0"/>
              <a:t>meeting in Vienna in July 2019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5</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err="1"/>
              <a:t>Coex</a:t>
            </a:r>
            <a:r>
              <a:rPr lang="en-AU" i="1" dirty="0"/>
              <a:t> SC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dirty="0" smtClean="0"/>
              <a:t>The </a:t>
            </a:r>
            <a:r>
              <a:rPr lang="en-AU" i="1" dirty="0" err="1"/>
              <a:t>Coex</a:t>
            </a:r>
            <a:r>
              <a:rPr lang="en-AU" i="1" dirty="0"/>
              <a:t> SC </a:t>
            </a:r>
            <a:r>
              <a:rPr lang="en-US" dirty="0" smtClean="0"/>
              <a:t>will review the modified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experience (</a:t>
            </a:r>
            <a:r>
              <a:rPr lang="en-AU" altLang="en-US" sz="1400" dirty="0">
                <a:hlinkClick r:id="rId3"/>
              </a:rPr>
              <a:t>IEEE-SA By-Laws</a:t>
            </a:r>
            <a:r>
              <a:rPr lang="en-AU" altLang="en-US" sz="1400" dirty="0"/>
              <a:t> section 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lvl="1"/>
            <a:r>
              <a:rPr lang="en-AU" altLang="en-US" sz="1400" dirty="0"/>
              <a:t>Participants have an obligation to act and vote as an individual and not under the direction of any other individual or group</a:t>
            </a:r>
            <a:r>
              <a:rPr lang="en-AU" altLang="en-US" sz="1400" dirty="0" smtClean="0"/>
              <a:t>. A </a:t>
            </a:r>
            <a:r>
              <a:rPr lang="en-AU" altLang="en-US" sz="1400" dirty="0"/>
              <a:t>Participant’s obligation to act and vote as an individual applies in all cases, regardless of any external commitments, agreements, contracts, or orders</a:t>
            </a:r>
          </a:p>
          <a:p>
            <a:pPr lvl="1"/>
            <a:r>
              <a:rPr lang="en-AU" altLang="en-US" sz="1400" dirty="0"/>
              <a:t>Participants 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section 5.2.1.3 and the IEEE 802 LMSC Working Group Policies and Procedures, subclause 3.4.1 “Chair”, list item x)</a:t>
            </a:r>
          </a:p>
          <a:p>
            <a:pPr marL="0" indent="0"/>
            <a:r>
              <a:rPr lang="en-GB" altLang="en-US" sz="1400" dirty="0"/>
              <a:t>By participating in IEEE 802 meetings, you accept these requirements</a:t>
            </a:r>
            <a:r>
              <a:rPr lang="en-GB" altLang="en-US" sz="1400" dirty="0" smtClean="0"/>
              <a:t>. If </a:t>
            </a:r>
            <a:r>
              <a:rPr lang="en-GB" altLang="en-US" sz="1400" dirty="0"/>
              <a:t>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6</a:t>
            </a:fld>
            <a:endParaRPr lang="en-GB"/>
          </a:p>
        </p:txBody>
      </p:sp>
    </p:spTree>
    <p:extLst>
      <p:ext uri="{BB962C8B-B14F-4D97-AF65-F5344CB8AC3E}">
        <p14:creationId xmlns:p14="http://schemas.microsoft.com/office/powerpoint/2010/main" val="1722271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err="1"/>
              <a:t>Coex</a:t>
            </a:r>
            <a:r>
              <a:rPr lang="en-AU" i="1" dirty="0"/>
              <a:t> SC </a:t>
            </a:r>
            <a:r>
              <a:rPr lang="en-AU" dirty="0" smtClean="0"/>
              <a:t>will consider a proposed agenda for </a:t>
            </a:r>
            <a:r>
              <a:rPr lang="en-AU" dirty="0" smtClean="0"/>
              <a:t>Vienna in July 2019</a:t>
            </a:r>
            <a:endParaRPr lang="en-AU" dirty="0"/>
          </a:p>
        </p:txBody>
      </p:sp>
      <p:sp>
        <p:nvSpPr>
          <p:cNvPr id="3" name="Content Placeholder 2"/>
          <p:cNvSpPr>
            <a:spLocks noGrp="1"/>
          </p:cNvSpPr>
          <p:nvPr>
            <p:ph idx="1"/>
          </p:nvPr>
        </p:nvSpPr>
        <p:spPr>
          <a:xfrm>
            <a:off x="685800" y="1676400"/>
            <a:ext cx="7772400" cy="4114800"/>
          </a:xfrm>
        </p:spPr>
        <p:txBody>
          <a:bodyPr/>
          <a:lstStyle/>
          <a:p>
            <a:r>
              <a:rPr lang="en-AU" dirty="0" smtClean="0"/>
              <a:t>Proposed Agenda</a:t>
            </a:r>
          </a:p>
          <a:p>
            <a:pPr lvl="1"/>
            <a:r>
              <a:rPr lang="en-AU" dirty="0" smtClean="0"/>
              <a:t>Bureaucratic stuff, </a:t>
            </a:r>
          </a:p>
          <a:p>
            <a:pPr lvl="2"/>
            <a:r>
              <a:rPr lang="en-AU" dirty="0"/>
              <a:t>Scope of IEEE 802.11 Coexistence SC (a reminder)</a:t>
            </a:r>
          </a:p>
          <a:p>
            <a:pPr lvl="2"/>
            <a:r>
              <a:rPr lang="en-AU" dirty="0" smtClean="0"/>
              <a:t>Approve minutes</a:t>
            </a:r>
          </a:p>
          <a:p>
            <a:pPr lvl="1"/>
            <a:r>
              <a:rPr lang="en-AU" dirty="0" smtClean="0"/>
              <a:t>What is happening this week? (in no particular order)</a:t>
            </a:r>
          </a:p>
          <a:p>
            <a:pPr lvl="2"/>
            <a:r>
              <a:rPr lang="en-AU" dirty="0" smtClean="0"/>
              <a:t>Post mortem for Coexistence Workshop</a:t>
            </a:r>
          </a:p>
          <a:p>
            <a:pPr lvl="2"/>
            <a:r>
              <a:rPr lang="en-AU" dirty="0" smtClean="0"/>
              <a:t>Relationships</a:t>
            </a:r>
          </a:p>
          <a:p>
            <a:pPr lvl="3">
              <a:defRPr/>
            </a:pPr>
            <a:r>
              <a:rPr lang="en-AU" dirty="0"/>
              <a:t>Review </a:t>
            </a:r>
            <a:r>
              <a:rPr lang="en-AU" dirty="0" smtClean="0"/>
              <a:t>of recent </a:t>
            </a:r>
            <a:r>
              <a:rPr lang="en-AU" dirty="0"/>
              <a:t>ETSI BRAN </a:t>
            </a:r>
            <a:r>
              <a:rPr lang="en-AU" dirty="0" smtClean="0"/>
              <a:t>meeting</a:t>
            </a:r>
          </a:p>
          <a:p>
            <a:pPr lvl="3">
              <a:defRPr/>
            </a:pPr>
            <a:r>
              <a:rPr lang="en-AU" dirty="0" smtClean="0"/>
              <a:t>Review of recent 3GPP RAN/RAN1 activities</a:t>
            </a:r>
          </a:p>
          <a:p>
            <a:pPr lvl="3">
              <a:defRPr/>
            </a:pPr>
            <a:r>
              <a:rPr lang="en-AU" dirty="0" smtClean="0"/>
              <a:t>…</a:t>
            </a:r>
          </a:p>
          <a:p>
            <a:pPr lvl="2">
              <a:defRPr/>
            </a:pPr>
            <a:r>
              <a:rPr lang="en-AU" dirty="0"/>
              <a:t>Technical issues</a:t>
            </a:r>
          </a:p>
          <a:p>
            <a:pPr lvl="3">
              <a:defRPr/>
            </a:pPr>
            <a:r>
              <a:rPr lang="en-AU" dirty="0" smtClean="0"/>
              <a:t>Success for CW adjustment</a:t>
            </a:r>
          </a:p>
          <a:p>
            <a:pPr lvl="3">
              <a:defRPr/>
            </a:pPr>
            <a:r>
              <a:rPr lang="en-AU" dirty="0" smtClean="0"/>
              <a:t>…</a:t>
            </a:r>
            <a:endParaRPr lang="en-AU" dirty="0"/>
          </a:p>
          <a:p>
            <a:pPr lvl="1"/>
            <a:r>
              <a:rPr lang="en-AU" dirty="0"/>
              <a:t>Other </a:t>
            </a:r>
            <a:r>
              <a:rPr lang="en-AU" dirty="0" smtClean="0"/>
              <a:t>business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a:t>
            </a:fld>
            <a:endParaRPr lang="en-US"/>
          </a:p>
        </p:txBody>
      </p:sp>
      <p:sp>
        <p:nvSpPr>
          <p:cNvPr id="7" name="Rectangle 6"/>
          <p:cNvSpPr/>
          <p:nvPr/>
        </p:nvSpPr>
        <p:spPr bwMode="auto">
          <a:xfrm>
            <a:off x="6400800" y="51816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456581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Scope of IEEE 802.11 Coexistence SC</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8</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agreed </a:t>
            </a:r>
            <a:r>
              <a:rPr lang="en-AU" i="1" dirty="0" err="1"/>
              <a:t>Coex</a:t>
            </a:r>
            <a:r>
              <a:rPr lang="en-AU" i="1" dirty="0"/>
              <a:t> SC </a:t>
            </a:r>
            <a:r>
              <a:rPr lang="en-AU" dirty="0" smtClean="0"/>
              <a:t>scope focuses on ensuring 802.11ax has fair access to </a:t>
            </a:r>
            <a:r>
              <a:rPr lang="en-AU" dirty="0"/>
              <a:t>global unlicensed spectrum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a:t>
            </a:r>
            <a:r>
              <a:rPr lang="en-AU" sz="1600" b="1" dirty="0" smtClean="0">
                <a:latin typeface="+mj-lt"/>
              </a:rPr>
              <a:t>spectrum</a:t>
            </a:r>
            <a:endParaRPr kumimoji="0" lang="en-AU" sz="1600" b="1" u="none" strike="noStrike" cap="none" normalizeH="0" baseline="0" dirty="0" smtClean="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a:t>
            </a:r>
            <a:r>
              <a:rPr lang="en-AU" sz="1600" dirty="0" smtClean="0">
                <a:latin typeface="+mj-lt"/>
              </a:rPr>
              <a:t>mechanisms</a:t>
            </a:r>
            <a:endParaRPr lang="en-AU" sz="1600" dirty="0">
              <a:latin typeface="+mj-lt"/>
            </a:endParaRP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Tree>
    <p:extLst>
      <p:ext uri="{BB962C8B-B14F-4D97-AF65-F5344CB8AC3E}">
        <p14:creationId xmlns:p14="http://schemas.microsoft.com/office/powerpoint/2010/main" val="376497154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4131</Words>
  <Application>Microsoft Office PowerPoint</Application>
  <PresentationFormat>On-screen Show (4:3)</PresentationFormat>
  <Paragraphs>446</Paragraphs>
  <Slides>48</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48</vt:i4>
      </vt:variant>
    </vt:vector>
  </HeadingPairs>
  <TitlesOfParts>
    <vt:vector size="52" baseType="lpstr">
      <vt:lpstr>Arial</vt:lpstr>
      <vt:lpstr>Times New Roman</vt:lpstr>
      <vt:lpstr>Wingdings</vt:lpstr>
      <vt:lpstr>802-11-Submission</vt:lpstr>
      <vt:lpstr>Agenda for IEEE 802.11 Coexistence SC meeting in Vienna in July 2019</vt:lpstr>
      <vt:lpstr>Welcome to the 13th F2F meeting of the Coex SC in Vienna in July 2019</vt:lpstr>
      <vt:lpstr>The first task for the Coex SC today is not to appoint a secretary</vt:lpstr>
      <vt:lpstr>The Coex SC will review the official IEEE-SA patent material for pre-PAR groups</vt:lpstr>
      <vt:lpstr>The Coex SC will operate using accepted principles of meeting etiquette</vt:lpstr>
      <vt:lpstr>The Coex SC will review the modified “Participation in IEEE 802 Meetings” slide</vt:lpstr>
      <vt:lpstr>The Coex SC will consider a proposed agenda for Vienna in July 2019</vt:lpstr>
      <vt:lpstr>PowerPoint Presentation</vt:lpstr>
      <vt:lpstr>The agreed Coex SC scope focuses on ensuring 802.11ax has fair access to global unlicensed spectrum </vt:lpstr>
      <vt:lpstr>Coex SC will close when determined by the 802.11 WG or 802.11ax is ratified</vt:lpstr>
      <vt:lpstr>PowerPoint Presentation</vt:lpstr>
      <vt:lpstr>The Coex SC will consider approval of the meeting minutes from Atlanta in May 2019</vt:lpstr>
      <vt:lpstr>PowerPoint Presentation</vt:lpstr>
      <vt:lpstr>The Coex SC will discuss the success or otherwise of the Coexistence Workshop</vt:lpstr>
      <vt:lpstr>PowerPoint Presentation</vt:lpstr>
      <vt:lpstr>The Coex SC will review items of interest from the BRAN#102 in June 2019 </vt:lpstr>
      <vt:lpstr>ETSI BRAN discussed a proposal for a NWI for 6GHz operation</vt:lpstr>
      <vt:lpstr>The 6GHz NWI proposal turned out to be very controversial </vt:lpstr>
      <vt:lpstr>An alternative 6GHz NWI was uploaded (late) but not discussed in any detail  </vt:lpstr>
      <vt:lpstr>The discussion about 6GHz NWI in ETSI BRAN suggested sharing is not a goal of al stakeholders</vt:lpstr>
      <vt:lpstr>It appears the 6GHz NWI has been adopted by ETSI BRAN … maybe!</vt:lpstr>
      <vt:lpstr>A LS from 3GPP RAN1 addressed the issue of the use of no/short LBT for short control signalling</vt:lpstr>
      <vt:lpstr>Cisco proposed a response to 3GPP RAN1 notifying them that the no/short LBT issue is important</vt:lpstr>
      <vt:lpstr>R&amp;S asserted that Wi-Fi gear typically makes use of no/short LBT exception in EN 301 893</vt:lpstr>
      <vt:lpstr>There was no initial consensus on how to adjust CW for delayed feedback and broadcasts</vt:lpstr>
      <vt:lpstr>There was no initial consensus on how to adjust CW for delayed feedback and broadcasts</vt:lpstr>
      <vt:lpstr>The ad hoc on CW with delayed feedback reached consensus that previous proposals were flawed</vt:lpstr>
      <vt:lpstr>The ad hoc on CW with delayed feedback had consensus on some of the issues </vt:lpstr>
      <vt:lpstr>The ad hoc agreed that it was ok to rely on delayed feedback to drive CW adjustment</vt:lpstr>
      <vt:lpstr>The ad hoc agreed that it was ok to use a random selection of delayed feedback</vt:lpstr>
      <vt:lpstr>A small group will propose a CW update mechanism aligned with ad hoc consensus</vt:lpstr>
      <vt:lpstr>At least one suggestion is on the table for a CW update procedure </vt:lpstr>
      <vt:lpstr>There was no consensus on whether “success” at the start of the COT drove CW updates </vt:lpstr>
      <vt:lpstr>ETSI BRAN is discussing whether ED/PD thresholds should be defined in absolute or relative terms</vt:lpstr>
      <vt:lpstr>Should IEEE 802.11 have a position on whether ED/PD thresholds are absolute or relative?</vt:lpstr>
      <vt:lpstr>ETSI BRAN could not achieve consensus on some spectral mask questions from 3GPP RAN4</vt:lpstr>
      <vt:lpstr>Should 802.11 WG have a position on the mask during puncturing?</vt:lpstr>
      <vt:lpstr>Should 802.11 WG have a position on the mask roll of being related to the BW?</vt:lpstr>
      <vt:lpstr>Little progress was made on the question of expanding the status quo for Paused COT </vt:lpstr>
      <vt:lpstr>R&amp;S highlighted some difficulties they were having in testing preamble operation</vt:lpstr>
      <vt:lpstr>ETSI BRAN will next meet at BRAN#103 in Oct 2019</vt:lpstr>
      <vt:lpstr>PowerPoint Presentation</vt:lpstr>
      <vt:lpstr>The Coex SC may review recent activities in 3GPP RAN/RAN1</vt:lpstr>
      <vt:lpstr>PowerPoint Presentation</vt:lpstr>
      <vt:lpstr>The Coex SC may discuss CW adjustment issues</vt:lpstr>
      <vt:lpstr>PowerPoint Presentation</vt:lpstr>
      <vt:lpstr>The Coex SC will get back to normal business in Sept  2019</vt:lpstr>
      <vt:lpstr>The IEEE 802.11 Coexistence SC meeting in Vienna in July 2019 is adjourned!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2019-07-12T06:04:15Z</dcterms:modified>
</cp:coreProperties>
</file>