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501" r:id="rId2"/>
    <p:sldId id="598" r:id="rId3"/>
    <p:sldId id="590" r:id="rId4"/>
    <p:sldId id="614" r:id="rId5"/>
    <p:sldId id="615" r:id="rId6"/>
    <p:sldId id="621" r:id="rId7"/>
    <p:sldId id="622" r:id="rId8"/>
    <p:sldId id="623" r:id="rId9"/>
    <p:sldId id="611" r:id="rId10"/>
    <p:sldId id="624" r:id="rId11"/>
    <p:sldId id="548" r:id="rId12"/>
    <p:sldId id="608" r:id="rId13"/>
    <p:sldId id="620" r:id="rId14"/>
  </p:sldIdLst>
  <p:sldSz cx="9144000" cy="6858000" type="screen4x3"/>
  <p:notesSz cx="6807200" cy="99393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보통 스타일 2 - 강조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보통 스타일 2 - 강조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밝은 스타일 1 - 강조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16DA210-FB5B-4158-B5E0-FEB733F419BA}" styleName="밝은 스타일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8034E78-7F5D-4C2E-B375-FC64B27BC917}" styleName="어두운 스타일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434" autoAdjust="0"/>
    <p:restoredTop sz="95383" autoAdjust="0"/>
  </p:normalViewPr>
  <p:slideViewPr>
    <p:cSldViewPr>
      <p:cViewPr varScale="1">
        <p:scale>
          <a:sx n="89" d="100"/>
          <a:sy n="89" d="100"/>
        </p:scale>
        <p:origin x="1752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1590" y="-96"/>
      </p:cViewPr>
      <p:guideLst>
        <p:guide orient="horz" pos="3131"/>
        <p:guide pos="214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427432" y="202803"/>
            <a:ext cx="69717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590" y="202803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551440" y="9619701"/>
            <a:ext cx="16510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9132" y="9619701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81033" y="414847"/>
            <a:ext cx="54451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81033" y="9619701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1033" y="9607801"/>
            <a:ext cx="559630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3798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469510" y="117795"/>
            <a:ext cx="69717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2071" y="117795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7100" y="750888"/>
            <a:ext cx="4953000" cy="37163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7004" y="4721442"/>
            <a:ext cx="4993193" cy="4473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053930" y="9623102"/>
            <a:ext cx="21127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9205" y="9623102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10643" y="9623102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10643" y="9621402"/>
            <a:ext cx="5385916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5838" y="317937"/>
            <a:ext cx="55355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09202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51798" y="9623102"/>
            <a:ext cx="415178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7100" y="750888"/>
            <a:ext cx="4953000" cy="3716337"/>
          </a:xfrm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019613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633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/>
              <a:t>AP selection</a:t>
            </a:r>
            <a:r>
              <a:rPr lang="ko-KR" altLang="en-US" smtClean="0"/>
              <a:t>이 아니라 </a:t>
            </a:r>
            <a:r>
              <a:rPr lang="en-US" altLang="ko-KR" dirty="0" smtClean="0"/>
              <a:t>STA selection</a:t>
            </a:r>
            <a:r>
              <a:rPr lang="ko-KR" altLang="en-US" smtClean="0"/>
              <a:t>이라는 코멘트</a:t>
            </a:r>
            <a:endParaRPr lang="en-US" altLang="ko-KR" dirty="0" smtClean="0"/>
          </a:p>
          <a:p>
            <a:r>
              <a:rPr lang="en-US" altLang="ko-KR" dirty="0" smtClean="0">
                <a:sym typeface="Wingdings" panose="05000000000000000000" pitchFamily="2" charset="2"/>
              </a:rPr>
              <a:t> AP</a:t>
            </a:r>
            <a:r>
              <a:rPr lang="ko-KR" altLang="en-US" smtClean="0">
                <a:sym typeface="Wingdings" panose="05000000000000000000" pitchFamily="2" charset="2"/>
              </a:rPr>
              <a:t>와 </a:t>
            </a:r>
            <a:r>
              <a:rPr lang="en-US" altLang="ko-KR" dirty="0" smtClean="0">
                <a:sym typeface="Wingdings" panose="05000000000000000000" pitchFamily="2" charset="2"/>
              </a:rPr>
              <a:t>STA </a:t>
            </a:r>
            <a:r>
              <a:rPr lang="ko-KR" altLang="en-US" smtClean="0">
                <a:sym typeface="Wingdings" panose="05000000000000000000" pitchFamily="2" charset="2"/>
              </a:rPr>
              <a:t>사이의 </a:t>
            </a:r>
            <a:r>
              <a:rPr lang="en-US" altLang="ko-KR" dirty="0" smtClean="0">
                <a:sym typeface="Wingdings" panose="05000000000000000000" pitchFamily="2" charset="2"/>
              </a:rPr>
              <a:t>link</a:t>
            </a:r>
            <a:r>
              <a:rPr lang="ko-KR" altLang="en-US" smtClean="0">
                <a:sym typeface="Wingdings" panose="05000000000000000000" pitchFamily="2" charset="2"/>
              </a:rPr>
              <a:t>를 이용하여 </a:t>
            </a:r>
            <a:r>
              <a:rPr lang="en-US" altLang="ko-KR" dirty="0" smtClean="0">
                <a:sym typeface="Wingdings" panose="05000000000000000000" pitchFamily="2" charset="2"/>
              </a:rPr>
              <a:t>AP</a:t>
            </a:r>
            <a:r>
              <a:rPr lang="ko-KR" altLang="en-US" smtClean="0">
                <a:sym typeface="Wingdings" panose="05000000000000000000" pitchFamily="2" charset="2"/>
              </a:rPr>
              <a:t>를 선택 </a:t>
            </a:r>
            <a:r>
              <a:rPr lang="en-US" altLang="ko-KR" dirty="0" smtClean="0">
                <a:sym typeface="Wingdings" panose="05000000000000000000" pitchFamily="2" charset="2"/>
              </a:rPr>
              <a:t>(buffer</a:t>
            </a:r>
            <a:r>
              <a:rPr lang="ko-KR" altLang="en-US" smtClean="0">
                <a:sym typeface="Wingdings" panose="05000000000000000000" pitchFamily="2" charset="2"/>
              </a:rPr>
              <a:t>를 보고</a:t>
            </a:r>
            <a:r>
              <a:rPr lang="en-US" altLang="ko-KR" smtClean="0">
                <a:sym typeface="Wingdings" panose="05000000000000000000" pitchFamily="2" charset="2"/>
              </a:rPr>
              <a:t>)</a:t>
            </a:r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251798" y="9623102"/>
            <a:ext cx="415178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0305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633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251798" y="9623102"/>
            <a:ext cx="415178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52872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633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251798" y="9623102"/>
            <a:ext cx="415178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484877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633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251798" y="9623102"/>
            <a:ext cx="415178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36539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633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251798" y="9623102"/>
            <a:ext cx="415178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71089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633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251798" y="9623102"/>
            <a:ext cx="415178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5287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633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251798" y="9623102"/>
            <a:ext cx="415178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27310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633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/>
              <a:t>AP selection</a:t>
            </a:r>
            <a:r>
              <a:rPr lang="ko-KR" altLang="en-US" smtClean="0"/>
              <a:t>이 아니라 </a:t>
            </a:r>
            <a:r>
              <a:rPr lang="en-US" altLang="ko-KR" dirty="0" smtClean="0"/>
              <a:t>STA selection</a:t>
            </a:r>
            <a:r>
              <a:rPr lang="ko-KR" altLang="en-US" smtClean="0"/>
              <a:t>이라는 코멘트</a:t>
            </a:r>
            <a:endParaRPr lang="en-US" altLang="ko-KR" dirty="0" smtClean="0"/>
          </a:p>
          <a:p>
            <a:r>
              <a:rPr lang="en-US" altLang="ko-KR" dirty="0" smtClean="0">
                <a:sym typeface="Wingdings" panose="05000000000000000000" pitchFamily="2" charset="2"/>
              </a:rPr>
              <a:t> AP</a:t>
            </a:r>
            <a:r>
              <a:rPr lang="ko-KR" altLang="en-US" smtClean="0">
                <a:sym typeface="Wingdings" panose="05000000000000000000" pitchFamily="2" charset="2"/>
              </a:rPr>
              <a:t>와 </a:t>
            </a:r>
            <a:r>
              <a:rPr lang="en-US" altLang="ko-KR" dirty="0" smtClean="0">
                <a:sym typeface="Wingdings" panose="05000000000000000000" pitchFamily="2" charset="2"/>
              </a:rPr>
              <a:t>STA </a:t>
            </a:r>
            <a:r>
              <a:rPr lang="ko-KR" altLang="en-US" smtClean="0">
                <a:sym typeface="Wingdings" panose="05000000000000000000" pitchFamily="2" charset="2"/>
              </a:rPr>
              <a:t>사이의 </a:t>
            </a:r>
            <a:r>
              <a:rPr lang="en-US" altLang="ko-KR" dirty="0" smtClean="0">
                <a:sym typeface="Wingdings" panose="05000000000000000000" pitchFamily="2" charset="2"/>
              </a:rPr>
              <a:t>link</a:t>
            </a:r>
            <a:r>
              <a:rPr lang="ko-KR" altLang="en-US" smtClean="0">
                <a:sym typeface="Wingdings" panose="05000000000000000000" pitchFamily="2" charset="2"/>
              </a:rPr>
              <a:t>를 이용하여 </a:t>
            </a:r>
            <a:r>
              <a:rPr lang="en-US" altLang="ko-KR" dirty="0" smtClean="0">
                <a:sym typeface="Wingdings" panose="05000000000000000000" pitchFamily="2" charset="2"/>
              </a:rPr>
              <a:t>AP</a:t>
            </a:r>
            <a:r>
              <a:rPr lang="ko-KR" altLang="en-US" smtClean="0">
                <a:sym typeface="Wingdings" panose="05000000000000000000" pitchFamily="2" charset="2"/>
              </a:rPr>
              <a:t>를 선택 </a:t>
            </a:r>
            <a:r>
              <a:rPr lang="en-US" altLang="ko-KR" dirty="0" smtClean="0">
                <a:sym typeface="Wingdings" panose="05000000000000000000" pitchFamily="2" charset="2"/>
              </a:rPr>
              <a:t>(buffer</a:t>
            </a:r>
            <a:r>
              <a:rPr lang="ko-KR" altLang="en-US" smtClean="0">
                <a:sym typeface="Wingdings" panose="05000000000000000000" pitchFamily="2" charset="2"/>
              </a:rPr>
              <a:t>를 보고</a:t>
            </a:r>
            <a:r>
              <a:rPr lang="en-US" altLang="ko-KR" smtClean="0">
                <a:sym typeface="Wingdings" panose="05000000000000000000" pitchFamily="2" charset="2"/>
              </a:rPr>
              <a:t>)</a:t>
            </a:r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251798" y="9623102"/>
            <a:ext cx="415178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25536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633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/>
              <a:t>AP selection</a:t>
            </a:r>
            <a:r>
              <a:rPr lang="ko-KR" altLang="en-US" smtClean="0"/>
              <a:t>이 아니라 </a:t>
            </a:r>
            <a:r>
              <a:rPr lang="en-US" altLang="ko-KR" dirty="0" smtClean="0"/>
              <a:t>STA selection</a:t>
            </a:r>
            <a:r>
              <a:rPr lang="ko-KR" altLang="en-US" smtClean="0"/>
              <a:t>이라는 코멘트</a:t>
            </a:r>
            <a:endParaRPr lang="en-US" altLang="ko-KR" dirty="0" smtClean="0"/>
          </a:p>
          <a:p>
            <a:r>
              <a:rPr lang="en-US" altLang="ko-KR" dirty="0" smtClean="0">
                <a:sym typeface="Wingdings" panose="05000000000000000000" pitchFamily="2" charset="2"/>
              </a:rPr>
              <a:t> AP</a:t>
            </a:r>
            <a:r>
              <a:rPr lang="ko-KR" altLang="en-US" smtClean="0">
                <a:sym typeface="Wingdings" panose="05000000000000000000" pitchFamily="2" charset="2"/>
              </a:rPr>
              <a:t>와 </a:t>
            </a:r>
            <a:r>
              <a:rPr lang="en-US" altLang="ko-KR" dirty="0" smtClean="0">
                <a:sym typeface="Wingdings" panose="05000000000000000000" pitchFamily="2" charset="2"/>
              </a:rPr>
              <a:t>STA </a:t>
            </a:r>
            <a:r>
              <a:rPr lang="ko-KR" altLang="en-US" smtClean="0">
                <a:sym typeface="Wingdings" panose="05000000000000000000" pitchFamily="2" charset="2"/>
              </a:rPr>
              <a:t>사이의 </a:t>
            </a:r>
            <a:r>
              <a:rPr lang="en-US" altLang="ko-KR" dirty="0" smtClean="0">
                <a:sym typeface="Wingdings" panose="05000000000000000000" pitchFamily="2" charset="2"/>
              </a:rPr>
              <a:t>link</a:t>
            </a:r>
            <a:r>
              <a:rPr lang="ko-KR" altLang="en-US" smtClean="0">
                <a:sym typeface="Wingdings" panose="05000000000000000000" pitchFamily="2" charset="2"/>
              </a:rPr>
              <a:t>를 이용하여 </a:t>
            </a:r>
            <a:r>
              <a:rPr lang="en-US" altLang="ko-KR" dirty="0" smtClean="0">
                <a:sym typeface="Wingdings" panose="05000000000000000000" pitchFamily="2" charset="2"/>
              </a:rPr>
              <a:t>AP</a:t>
            </a:r>
            <a:r>
              <a:rPr lang="ko-KR" altLang="en-US" smtClean="0">
                <a:sym typeface="Wingdings" panose="05000000000000000000" pitchFamily="2" charset="2"/>
              </a:rPr>
              <a:t>를 선택 </a:t>
            </a:r>
            <a:r>
              <a:rPr lang="en-US" altLang="ko-KR" dirty="0" smtClean="0">
                <a:sym typeface="Wingdings" panose="05000000000000000000" pitchFamily="2" charset="2"/>
              </a:rPr>
              <a:t>(buffer</a:t>
            </a:r>
            <a:r>
              <a:rPr lang="ko-KR" altLang="en-US" smtClean="0">
                <a:sym typeface="Wingdings" panose="05000000000000000000" pitchFamily="2" charset="2"/>
              </a:rPr>
              <a:t>를 보고</a:t>
            </a:r>
            <a:r>
              <a:rPr lang="en-US" altLang="ko-KR" smtClean="0">
                <a:sym typeface="Wingdings" panose="05000000000000000000" pitchFamily="2" charset="2"/>
              </a:rPr>
              <a:t>)</a:t>
            </a:r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251798" y="9623102"/>
            <a:ext cx="415178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97634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633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/>
              <a:t>AP selection</a:t>
            </a:r>
            <a:r>
              <a:rPr lang="ko-KR" altLang="en-US" smtClean="0"/>
              <a:t>이 아니라 </a:t>
            </a:r>
            <a:r>
              <a:rPr lang="en-US" altLang="ko-KR" dirty="0" smtClean="0"/>
              <a:t>STA selection</a:t>
            </a:r>
            <a:r>
              <a:rPr lang="ko-KR" altLang="en-US" smtClean="0"/>
              <a:t>이라는 코멘트</a:t>
            </a:r>
            <a:endParaRPr lang="en-US" altLang="ko-KR" dirty="0" smtClean="0"/>
          </a:p>
          <a:p>
            <a:r>
              <a:rPr lang="en-US" altLang="ko-KR" dirty="0" smtClean="0">
                <a:sym typeface="Wingdings" panose="05000000000000000000" pitchFamily="2" charset="2"/>
              </a:rPr>
              <a:t> AP</a:t>
            </a:r>
            <a:r>
              <a:rPr lang="ko-KR" altLang="en-US" smtClean="0">
                <a:sym typeface="Wingdings" panose="05000000000000000000" pitchFamily="2" charset="2"/>
              </a:rPr>
              <a:t>와 </a:t>
            </a:r>
            <a:r>
              <a:rPr lang="en-US" altLang="ko-KR" dirty="0" smtClean="0">
                <a:sym typeface="Wingdings" panose="05000000000000000000" pitchFamily="2" charset="2"/>
              </a:rPr>
              <a:t>STA </a:t>
            </a:r>
            <a:r>
              <a:rPr lang="ko-KR" altLang="en-US" smtClean="0">
                <a:sym typeface="Wingdings" panose="05000000000000000000" pitchFamily="2" charset="2"/>
              </a:rPr>
              <a:t>사이의 </a:t>
            </a:r>
            <a:r>
              <a:rPr lang="en-US" altLang="ko-KR" dirty="0" smtClean="0">
                <a:sym typeface="Wingdings" panose="05000000000000000000" pitchFamily="2" charset="2"/>
              </a:rPr>
              <a:t>link</a:t>
            </a:r>
            <a:r>
              <a:rPr lang="ko-KR" altLang="en-US" smtClean="0">
                <a:sym typeface="Wingdings" panose="05000000000000000000" pitchFamily="2" charset="2"/>
              </a:rPr>
              <a:t>를 이용하여 </a:t>
            </a:r>
            <a:r>
              <a:rPr lang="en-US" altLang="ko-KR" dirty="0" smtClean="0">
                <a:sym typeface="Wingdings" panose="05000000000000000000" pitchFamily="2" charset="2"/>
              </a:rPr>
              <a:t>AP</a:t>
            </a:r>
            <a:r>
              <a:rPr lang="ko-KR" altLang="en-US" smtClean="0">
                <a:sym typeface="Wingdings" panose="05000000000000000000" pitchFamily="2" charset="2"/>
              </a:rPr>
              <a:t>를 선택 </a:t>
            </a:r>
            <a:r>
              <a:rPr lang="en-US" altLang="ko-KR" dirty="0" smtClean="0">
                <a:sym typeface="Wingdings" panose="05000000000000000000" pitchFamily="2" charset="2"/>
              </a:rPr>
              <a:t>(buffer</a:t>
            </a:r>
            <a:r>
              <a:rPr lang="ko-KR" altLang="en-US" smtClean="0">
                <a:sym typeface="Wingdings" panose="05000000000000000000" pitchFamily="2" charset="2"/>
              </a:rPr>
              <a:t>를 보고</a:t>
            </a:r>
            <a:r>
              <a:rPr lang="en-US" altLang="ko-KR" smtClean="0">
                <a:sym typeface="Wingdings" panose="05000000000000000000" pitchFamily="2" charset="2"/>
              </a:rPr>
              <a:t>)</a:t>
            </a:r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251798" y="9623102"/>
            <a:ext cx="415178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37944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633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/>
              <a:t>AP selection</a:t>
            </a:r>
            <a:r>
              <a:rPr lang="ko-KR" altLang="en-US" smtClean="0"/>
              <a:t>이 아니라 </a:t>
            </a:r>
            <a:r>
              <a:rPr lang="en-US" altLang="ko-KR" dirty="0" smtClean="0"/>
              <a:t>STA selection</a:t>
            </a:r>
            <a:r>
              <a:rPr lang="ko-KR" altLang="en-US" smtClean="0"/>
              <a:t>이라는 코멘트</a:t>
            </a:r>
            <a:endParaRPr lang="en-US" altLang="ko-KR" dirty="0" smtClean="0"/>
          </a:p>
          <a:p>
            <a:r>
              <a:rPr lang="en-US" altLang="ko-KR" dirty="0" smtClean="0">
                <a:sym typeface="Wingdings" panose="05000000000000000000" pitchFamily="2" charset="2"/>
              </a:rPr>
              <a:t> AP</a:t>
            </a:r>
            <a:r>
              <a:rPr lang="ko-KR" altLang="en-US" smtClean="0">
                <a:sym typeface="Wingdings" panose="05000000000000000000" pitchFamily="2" charset="2"/>
              </a:rPr>
              <a:t>와 </a:t>
            </a:r>
            <a:r>
              <a:rPr lang="en-US" altLang="ko-KR" dirty="0" smtClean="0">
                <a:sym typeface="Wingdings" panose="05000000000000000000" pitchFamily="2" charset="2"/>
              </a:rPr>
              <a:t>STA </a:t>
            </a:r>
            <a:r>
              <a:rPr lang="ko-KR" altLang="en-US" smtClean="0">
                <a:sym typeface="Wingdings" panose="05000000000000000000" pitchFamily="2" charset="2"/>
              </a:rPr>
              <a:t>사이의 </a:t>
            </a:r>
            <a:r>
              <a:rPr lang="en-US" altLang="ko-KR" dirty="0" smtClean="0">
                <a:sym typeface="Wingdings" panose="05000000000000000000" pitchFamily="2" charset="2"/>
              </a:rPr>
              <a:t>link</a:t>
            </a:r>
            <a:r>
              <a:rPr lang="ko-KR" altLang="en-US" smtClean="0">
                <a:sym typeface="Wingdings" panose="05000000000000000000" pitchFamily="2" charset="2"/>
              </a:rPr>
              <a:t>를 이용하여 </a:t>
            </a:r>
            <a:r>
              <a:rPr lang="en-US" altLang="ko-KR" dirty="0" smtClean="0">
                <a:sym typeface="Wingdings" panose="05000000000000000000" pitchFamily="2" charset="2"/>
              </a:rPr>
              <a:t>AP</a:t>
            </a:r>
            <a:r>
              <a:rPr lang="ko-KR" altLang="en-US" smtClean="0">
                <a:sym typeface="Wingdings" panose="05000000000000000000" pitchFamily="2" charset="2"/>
              </a:rPr>
              <a:t>를 선택 </a:t>
            </a:r>
            <a:r>
              <a:rPr lang="en-US" altLang="ko-KR" dirty="0" smtClean="0">
                <a:sym typeface="Wingdings" panose="05000000000000000000" pitchFamily="2" charset="2"/>
              </a:rPr>
              <a:t>(buffer</a:t>
            </a:r>
            <a:r>
              <a:rPr lang="ko-KR" altLang="en-US" smtClean="0">
                <a:sym typeface="Wingdings" panose="05000000000000000000" pitchFamily="2" charset="2"/>
              </a:rPr>
              <a:t>를 보고</a:t>
            </a:r>
            <a:r>
              <a:rPr lang="en-US" altLang="ko-KR" smtClean="0">
                <a:sym typeface="Wingdings" panose="05000000000000000000" pitchFamily="2" charset="2"/>
              </a:rPr>
              <a:t>)</a:t>
            </a:r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251798" y="9623102"/>
            <a:ext cx="415178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04588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633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/>
              <a:t>AP selection</a:t>
            </a:r>
            <a:r>
              <a:rPr lang="ko-KR" altLang="en-US" smtClean="0"/>
              <a:t>이 아니라 </a:t>
            </a:r>
            <a:r>
              <a:rPr lang="en-US" altLang="ko-KR" dirty="0" smtClean="0"/>
              <a:t>STA selection</a:t>
            </a:r>
            <a:r>
              <a:rPr lang="ko-KR" altLang="en-US" smtClean="0"/>
              <a:t>이라는 코멘트</a:t>
            </a:r>
            <a:endParaRPr lang="en-US" altLang="ko-KR" dirty="0" smtClean="0"/>
          </a:p>
          <a:p>
            <a:r>
              <a:rPr lang="en-US" altLang="ko-KR" dirty="0" smtClean="0">
                <a:sym typeface="Wingdings" panose="05000000000000000000" pitchFamily="2" charset="2"/>
              </a:rPr>
              <a:t> AP</a:t>
            </a:r>
            <a:r>
              <a:rPr lang="ko-KR" altLang="en-US" smtClean="0">
                <a:sym typeface="Wingdings" panose="05000000000000000000" pitchFamily="2" charset="2"/>
              </a:rPr>
              <a:t>와 </a:t>
            </a:r>
            <a:r>
              <a:rPr lang="en-US" altLang="ko-KR" dirty="0" smtClean="0">
                <a:sym typeface="Wingdings" panose="05000000000000000000" pitchFamily="2" charset="2"/>
              </a:rPr>
              <a:t>STA </a:t>
            </a:r>
            <a:r>
              <a:rPr lang="ko-KR" altLang="en-US" smtClean="0">
                <a:sym typeface="Wingdings" panose="05000000000000000000" pitchFamily="2" charset="2"/>
              </a:rPr>
              <a:t>사이의 </a:t>
            </a:r>
            <a:r>
              <a:rPr lang="en-US" altLang="ko-KR" dirty="0" smtClean="0">
                <a:sym typeface="Wingdings" panose="05000000000000000000" pitchFamily="2" charset="2"/>
              </a:rPr>
              <a:t>link</a:t>
            </a:r>
            <a:r>
              <a:rPr lang="ko-KR" altLang="en-US" smtClean="0">
                <a:sym typeface="Wingdings" panose="05000000000000000000" pitchFamily="2" charset="2"/>
              </a:rPr>
              <a:t>를 이용하여 </a:t>
            </a:r>
            <a:r>
              <a:rPr lang="en-US" altLang="ko-KR" dirty="0" smtClean="0">
                <a:sym typeface="Wingdings" panose="05000000000000000000" pitchFamily="2" charset="2"/>
              </a:rPr>
              <a:t>AP</a:t>
            </a:r>
            <a:r>
              <a:rPr lang="ko-KR" altLang="en-US" smtClean="0">
                <a:sym typeface="Wingdings" panose="05000000000000000000" pitchFamily="2" charset="2"/>
              </a:rPr>
              <a:t>를 선택 </a:t>
            </a:r>
            <a:r>
              <a:rPr lang="en-US" altLang="ko-KR" dirty="0" smtClean="0">
                <a:sym typeface="Wingdings" panose="05000000000000000000" pitchFamily="2" charset="2"/>
              </a:rPr>
              <a:t>(buffer</a:t>
            </a:r>
            <a:r>
              <a:rPr lang="ko-KR" altLang="en-US" smtClean="0">
                <a:sym typeface="Wingdings" panose="05000000000000000000" pitchFamily="2" charset="2"/>
              </a:rPr>
              <a:t>를 보고</a:t>
            </a:r>
            <a:r>
              <a:rPr lang="en-US" altLang="ko-KR" smtClean="0">
                <a:sym typeface="Wingdings" panose="05000000000000000000" pitchFamily="2" charset="2"/>
              </a:rPr>
              <a:t>)</a:t>
            </a:r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251798" y="9623102"/>
            <a:ext cx="415178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10064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7085262-DAF8-40EB-B101-2C509DD647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5"/>
          <p:cNvSpPr txBox="1">
            <a:spLocks noChangeArrowheads="1"/>
          </p:cNvSpPr>
          <p:nvPr userDrawn="1"/>
        </p:nvSpPr>
        <p:spPr bwMode="auto">
          <a:xfrm flipH="1">
            <a:off x="685800" y="304800"/>
            <a:ext cx="1447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en-US" sz="1800" b="1" baseline="0" dirty="0" smtClean="0"/>
              <a:t>March 2019</a:t>
            </a:r>
            <a:endParaRPr lang="en-US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78767F8E-C671-44AE-B57E-1FAC75A3C9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C694010-9FAD-4A5E-AE03-53FD22EA53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5"/>
          <p:cNvSpPr txBox="1">
            <a:spLocks noChangeArrowheads="1"/>
          </p:cNvSpPr>
          <p:nvPr userDrawn="1"/>
        </p:nvSpPr>
        <p:spPr bwMode="auto">
          <a:xfrm flipH="1">
            <a:off x="685800" y="304800"/>
            <a:ext cx="1828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en-US" sz="1800" b="1" baseline="0" smtClean="0"/>
              <a:t>July </a:t>
            </a:r>
            <a:r>
              <a:rPr lang="en-US" sz="1800" b="1" baseline="0" dirty="0" smtClean="0"/>
              <a:t>2019</a:t>
            </a:r>
            <a:endParaRPr lang="en-US" sz="1800" b="1" dirty="0"/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5187945" y="332601"/>
            <a:ext cx="327025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doc.: IEEE </a:t>
            </a:r>
            <a:r>
              <a:rPr lang="en-US" altLang="en-US" sz="1800" b="1" dirty="0" smtClean="0">
                <a:solidFill>
                  <a:schemeClr val="tx1"/>
                </a:solidFill>
              </a:rPr>
              <a:t>802.11-19/1143r2</a:t>
            </a:r>
            <a:endParaRPr lang="en-US" altLang="en-US" sz="1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9CC4226-5898-4289-B3B7-B3B6384723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52FA7AA-22C1-4E97-88D6-3976232AE5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29B3BF4-2FB5-48DF-B7F8-378C94E27C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2EA5A18A-0502-4C7F-91C7-3FAD3C7033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7D10478-073E-41FC-8CD8-273C831393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2DA8EA7-967B-44C3-81AE-E347CC116D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E488B76-7930-427E-B17C-4A951210E5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1020D93E-1000-485A-B4A0-9946B8CFFE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8" name="Footer Placeholder 5"/>
          <p:cNvSpPr txBox="1">
            <a:spLocks noChangeArrowheads="1"/>
          </p:cNvSpPr>
          <p:nvPr userDrawn="1"/>
        </p:nvSpPr>
        <p:spPr bwMode="auto">
          <a:xfrm flipH="1">
            <a:off x="570553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err="1" smtClean="0"/>
              <a:t>Sungjin</a:t>
            </a:r>
            <a:r>
              <a:rPr lang="en-US" dirty="0" smtClean="0"/>
              <a:t> Park, LG Electronics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z="2800" dirty="0"/>
              <a:t>E</a:t>
            </a:r>
            <a:r>
              <a:rPr lang="en-US" sz="2800" dirty="0" smtClean="0"/>
              <a:t>fficient </a:t>
            </a:r>
            <a:r>
              <a:rPr lang="en-US" sz="2800" dirty="0"/>
              <a:t>O</a:t>
            </a:r>
            <a:r>
              <a:rPr lang="en-US" sz="2800" dirty="0" smtClean="0"/>
              <a:t>peration </a:t>
            </a:r>
            <a:br>
              <a:rPr lang="en-US" sz="2800" dirty="0" smtClean="0"/>
            </a:br>
            <a:r>
              <a:rPr lang="en-US" sz="2800" dirty="0" smtClean="0"/>
              <a:t>for Multi-AP Coordination</a:t>
            </a:r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xfrm>
            <a:off x="762000" y="20574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 </a:t>
            </a:r>
            <a:r>
              <a:rPr lang="en-US" sz="2000" b="0" dirty="0" smtClean="0"/>
              <a:t>2019-07-15</a:t>
            </a:r>
          </a:p>
        </p:txBody>
      </p:sp>
      <p:sp>
        <p:nvSpPr>
          <p:cNvPr id="717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Slide </a:t>
            </a:r>
            <a:fld id="{8ECFE58B-6F90-4BB0-B09C-F6AB727C71EB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914400" y="2667000"/>
            <a:ext cx="1368339" cy="250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Authors:</a:t>
            </a:r>
            <a:endParaRPr lang="en-US" sz="2000" dirty="0"/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9769457"/>
              </p:ext>
            </p:extLst>
          </p:nvPr>
        </p:nvGraphicFramePr>
        <p:xfrm>
          <a:off x="750498" y="3200400"/>
          <a:ext cx="7620000" cy="2357252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4572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50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Sungjin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allean.park@lge.com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5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Ensung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esung.park@lge.com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5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Jeongki</a:t>
                      </a:r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0" dirty="0" smtClean="0"/>
                        <a:t>jeongki.kim@lge.com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5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Jinsoo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ko-KR" sz="1100" b="0" dirty="0" smtClean="0"/>
                        <a:t>js.choi@lge.com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434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Multi-AP data transmission </a:t>
            </a:r>
            <a:b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 Multi-AP selection</a:t>
            </a:r>
            <a:endParaRPr lang="ko-KR" alt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endParaRPr lang="en-US" altLang="ko-KR" sz="1800" b="0" dirty="0" smtClean="0"/>
          </a:p>
          <a:p>
            <a:endParaRPr lang="en-US" altLang="ko-KR" sz="1800" b="0" dirty="0"/>
          </a:p>
          <a:p>
            <a:endParaRPr lang="en-US" altLang="ko-KR" sz="1800" b="0" dirty="0" smtClean="0"/>
          </a:p>
          <a:p>
            <a:endParaRPr lang="en-US" altLang="ko-KR" sz="1800" b="0" dirty="0"/>
          </a:p>
          <a:p>
            <a:endParaRPr lang="en-US" altLang="ko-KR" sz="1800" b="0" dirty="0" smtClean="0"/>
          </a:p>
          <a:p>
            <a:endParaRPr lang="en-US" altLang="ko-KR" sz="1800" b="0" dirty="0"/>
          </a:p>
          <a:p>
            <a:endParaRPr lang="en-US" altLang="ko-KR" sz="1800" b="0" dirty="0" smtClean="0"/>
          </a:p>
          <a:p>
            <a:endParaRPr lang="en-US" altLang="ko-KR" sz="1800" b="0" dirty="0"/>
          </a:p>
          <a:p>
            <a:endParaRPr lang="en-US" altLang="ko-KR" sz="1800" b="0" dirty="0" smtClean="0"/>
          </a:p>
          <a:p>
            <a:pPr marL="0" indent="0">
              <a:buNone/>
            </a:pPr>
            <a:endParaRPr lang="en-US" altLang="ko-KR" sz="1800" b="0" dirty="0"/>
          </a:p>
          <a:p>
            <a:endParaRPr lang="en-US" altLang="ko-KR" sz="1800" b="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altLang="ko-KR" sz="1800" dirty="0" smtClean="0"/>
              <a:t>The data transmission by using Multi-AP scheme can be guaranteed by the MAP selection procedure. So we can achieve the </a:t>
            </a:r>
            <a:r>
              <a:rPr lang="en-US" altLang="ko-KR" sz="1800" dirty="0"/>
              <a:t>gain </a:t>
            </a:r>
            <a:r>
              <a:rPr lang="en-US" altLang="ko-KR" sz="1800" dirty="0" smtClean="0"/>
              <a:t>we were trying to achieve.</a:t>
            </a:r>
            <a:endParaRPr lang="en-US" altLang="ko-KR" sz="1800" dirty="0"/>
          </a:p>
          <a:p>
            <a:endParaRPr lang="en-US" altLang="ko-KR" sz="1800" b="0" dirty="0"/>
          </a:p>
          <a:p>
            <a:endParaRPr lang="en-US" altLang="ko-KR" sz="1800" b="0" dirty="0" smtClean="0"/>
          </a:p>
          <a:p>
            <a:endParaRPr lang="en-US" altLang="ko-KR" sz="1800" b="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9544" y="1800225"/>
            <a:ext cx="5830888" cy="3720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3742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  <a:endParaRPr lang="ko-KR" alt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r>
              <a:rPr lang="en-US" altLang="ko-KR" sz="2000" b="0" dirty="0" smtClean="0"/>
              <a:t>In the data transmission using Multi-AP scheme, it is important whether or not the selected S-AP can participate in the Multi-AP data transmission.</a:t>
            </a:r>
          </a:p>
          <a:p>
            <a:pPr marL="0" indent="0">
              <a:buNone/>
            </a:pPr>
            <a:endParaRPr lang="en-US" altLang="ko-KR" sz="2000" b="0" dirty="0"/>
          </a:p>
          <a:p>
            <a:r>
              <a:rPr lang="en-US" altLang="ko-KR" sz="2000" b="0" dirty="0" smtClean="0"/>
              <a:t>There are potential problems if the data is transmitted by Multi-AP scheme without confirming availability of S-AP’s participation. </a:t>
            </a:r>
          </a:p>
          <a:p>
            <a:endParaRPr lang="en-US" altLang="ko-KR" sz="2000" b="0" dirty="0"/>
          </a:p>
          <a:p>
            <a:r>
              <a:rPr lang="en-US" altLang="ko-KR" sz="2000" b="0" dirty="0" smtClean="0"/>
              <a:t>In this contribution, we propose the Multi-AP selection procedure in order to use the Multi-AP transmission scheme effectively.</a:t>
            </a:r>
          </a:p>
          <a:p>
            <a:endParaRPr lang="en-US" altLang="ko-KR" sz="2000" b="0" dirty="0"/>
          </a:p>
          <a:p>
            <a:endParaRPr lang="en-US" altLang="ko-KR" sz="2000" b="0" dirty="0"/>
          </a:p>
          <a:p>
            <a:endParaRPr lang="en-US" altLang="ko-KR" sz="2000" b="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9913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Reference</a:t>
            </a:r>
            <a:endParaRPr lang="ko-KR" alt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fr-FR" altLang="ko-KR" sz="1400" b="0" dirty="0" smtClean="0"/>
              <a:t>[</a:t>
            </a:r>
            <a:r>
              <a:rPr lang="fr-FR" altLang="ko-KR" sz="1400" b="0" dirty="0"/>
              <a:t>1</a:t>
            </a:r>
            <a:r>
              <a:rPr lang="fr-FR" altLang="ko-KR" sz="1400" b="0" dirty="0" smtClean="0"/>
              <a:t>] </a:t>
            </a:r>
            <a:r>
              <a:rPr lang="en-US" altLang="ko-KR" sz="1400" b="0" dirty="0"/>
              <a:t>IEEE </a:t>
            </a:r>
            <a:r>
              <a:rPr lang="en-US" altLang="ko-KR" sz="1400" b="0" dirty="0" smtClean="0"/>
              <a:t>802.11-19/0804r0</a:t>
            </a:r>
            <a:r>
              <a:rPr lang="en-US" altLang="ko-KR" sz="1400" b="0" dirty="0"/>
              <a:t>, </a:t>
            </a:r>
            <a:r>
              <a:rPr lang="en-US" altLang="ko-KR" sz="1400" b="0" dirty="0" smtClean="0"/>
              <a:t>Multi-AP Transmission Procedure, </a:t>
            </a:r>
            <a:r>
              <a:rPr lang="en-US" altLang="ko-KR" sz="1400" b="0" dirty="0" err="1" smtClean="0"/>
              <a:t>Sungjin</a:t>
            </a:r>
            <a:r>
              <a:rPr lang="en-US" altLang="ko-KR" sz="1400" b="0" dirty="0" smtClean="0"/>
              <a:t> Park (LG Electronics)</a:t>
            </a:r>
            <a:endParaRPr lang="en-US" altLang="ko-KR" sz="1400" b="0" dirty="0"/>
          </a:p>
          <a:p>
            <a:pPr marL="0" indent="0">
              <a:buNone/>
            </a:pPr>
            <a:r>
              <a:rPr lang="fr-FR" altLang="ko-KR" sz="1400" b="0" dirty="0" smtClean="0"/>
              <a:t> </a:t>
            </a:r>
            <a:endParaRPr lang="en-US" altLang="ko-KR" sz="1400" b="0" dirty="0"/>
          </a:p>
          <a:p>
            <a:pPr marL="0" indent="0">
              <a:buNone/>
            </a:pPr>
            <a:endParaRPr lang="en-US" altLang="ko-KR" sz="1400" b="0" dirty="0" smtClean="0"/>
          </a:p>
          <a:p>
            <a:pPr marL="0" indent="0">
              <a:buNone/>
            </a:pPr>
            <a:endParaRPr lang="en-US" altLang="ko-KR" sz="1600" b="0" dirty="0" smtClean="0"/>
          </a:p>
          <a:p>
            <a:pPr marL="0" indent="0">
              <a:buNone/>
            </a:pPr>
            <a:endParaRPr lang="en-US" altLang="ko-KR" sz="1600" b="0" dirty="0"/>
          </a:p>
          <a:p>
            <a:pPr marL="0" indent="0">
              <a:buNone/>
            </a:pPr>
            <a:endParaRPr lang="en-US" altLang="ko-KR" sz="1600" b="0" dirty="0" smtClean="0"/>
          </a:p>
          <a:p>
            <a:pPr marL="0" indent="0">
              <a:buNone/>
            </a:pPr>
            <a:endParaRPr lang="en-US" altLang="ko-KR" sz="1600" b="0" dirty="0"/>
          </a:p>
          <a:p>
            <a:pPr marL="0" indent="0">
              <a:buNone/>
            </a:pPr>
            <a:endParaRPr lang="en-US" altLang="ko-KR" sz="1600" b="0" dirty="0" smtClean="0"/>
          </a:p>
          <a:p>
            <a:pPr marL="0" indent="0">
              <a:buNone/>
            </a:pPr>
            <a:endParaRPr lang="en-US" altLang="ko-KR" sz="1600" b="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570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Straw Poll</a:t>
            </a:r>
            <a:endParaRPr lang="ko-KR" alt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altLang="ko-KR" dirty="0" smtClean="0"/>
              <a:t>Do </a:t>
            </a:r>
            <a:r>
              <a:rPr lang="en-US" altLang="ko-KR" dirty="0"/>
              <a:t>you </a:t>
            </a:r>
            <a:r>
              <a:rPr lang="en-US" altLang="ko-KR" dirty="0" smtClean="0"/>
              <a:t>support </a:t>
            </a:r>
            <a:r>
              <a:rPr lang="en-US" altLang="ko-KR" dirty="0" smtClean="0"/>
              <a:t>to define a </a:t>
            </a:r>
            <a:r>
              <a:rPr lang="en-US" altLang="ko-KR" dirty="0"/>
              <a:t>procedure to confirm AP’s participation in the Multi-AP transmission </a:t>
            </a:r>
            <a:r>
              <a:rPr lang="en-US" altLang="ko-KR" dirty="0" smtClean="0"/>
              <a:t>schemes?</a:t>
            </a:r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-</a:t>
            </a:r>
            <a:r>
              <a:rPr lang="en-US" altLang="ko-KR" dirty="0"/>
              <a:t> Multi-AP transmission schemes </a:t>
            </a:r>
            <a:r>
              <a:rPr lang="en-US" altLang="ko-KR" dirty="0" smtClean="0"/>
              <a:t>are TBD</a:t>
            </a:r>
            <a:endParaRPr lang="en-US" altLang="ko-KR" dirty="0" smtClean="0"/>
          </a:p>
          <a:p>
            <a:pPr marL="0" indent="0">
              <a:buNone/>
            </a:pPr>
            <a:endParaRPr lang="en-US" altLang="ko-KR" sz="1800" b="0" dirty="0" smtClean="0"/>
          </a:p>
          <a:p>
            <a:pPr marL="0" indent="0">
              <a:buNone/>
            </a:pPr>
            <a:endParaRPr lang="en-US" altLang="ko-KR" sz="2000" b="0" dirty="0" smtClean="0"/>
          </a:p>
          <a:p>
            <a:pPr marL="0" indent="0">
              <a:buNone/>
            </a:pPr>
            <a:endParaRPr lang="en-US" altLang="ko-KR" sz="2000" b="0" dirty="0"/>
          </a:p>
          <a:p>
            <a:pPr marL="0" indent="0">
              <a:buNone/>
            </a:pPr>
            <a:endParaRPr lang="en-US" altLang="ko-KR" sz="2000" b="0" dirty="0" smtClean="0"/>
          </a:p>
          <a:p>
            <a:pPr marL="0" indent="0">
              <a:buNone/>
            </a:pPr>
            <a:endParaRPr lang="en-US" altLang="ko-KR" sz="2000" b="0" dirty="0"/>
          </a:p>
          <a:p>
            <a:pPr marL="0" indent="0">
              <a:buNone/>
            </a:pPr>
            <a:endParaRPr lang="en-US" altLang="ko-KR" sz="2000" b="0" dirty="0" smtClean="0"/>
          </a:p>
          <a:p>
            <a:pPr marL="0" indent="0">
              <a:buNone/>
            </a:pPr>
            <a:endParaRPr lang="en-US" altLang="ko-KR" sz="2000" b="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7386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ko-KR" alt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r>
              <a:rPr lang="en-US" altLang="ko-KR" sz="2000" b="0" dirty="0" smtClean="0"/>
              <a:t>The Multi-AP transmission has </a:t>
            </a:r>
            <a:r>
              <a:rPr lang="en-US" altLang="ko-KR" sz="2000" b="0" dirty="0"/>
              <a:t>been discussed as </a:t>
            </a:r>
            <a:r>
              <a:rPr lang="en-US" altLang="ko-KR" sz="2000" b="0" dirty="0" smtClean="0"/>
              <a:t>one of the candidate </a:t>
            </a:r>
            <a:r>
              <a:rPr lang="en-US" altLang="ko-KR" sz="2000" b="0" dirty="0"/>
              <a:t>features for adoption in </a:t>
            </a:r>
            <a:r>
              <a:rPr lang="en-US" altLang="ko-KR" sz="2000" b="0" dirty="0" smtClean="0"/>
              <a:t>11be.</a:t>
            </a:r>
            <a:endParaRPr lang="en-US" altLang="ko-KR" sz="2000" b="0" dirty="0"/>
          </a:p>
          <a:p>
            <a:endParaRPr lang="en-US" altLang="ko-KR" sz="2000" b="0" dirty="0" smtClean="0"/>
          </a:p>
          <a:p>
            <a:r>
              <a:rPr lang="en-US" altLang="ko-KR" sz="2000" b="0" dirty="0"/>
              <a:t>There are </a:t>
            </a:r>
            <a:r>
              <a:rPr lang="en-US" altLang="ko-KR" sz="2000" b="0" dirty="0" smtClean="0"/>
              <a:t>several types </a:t>
            </a:r>
            <a:r>
              <a:rPr lang="en-US" altLang="ko-KR" sz="2000" b="0" dirty="0"/>
              <a:t>of </a:t>
            </a:r>
            <a:r>
              <a:rPr lang="en-US" altLang="ko-KR" sz="2000" b="0" dirty="0" smtClean="0"/>
              <a:t>Multi-AP transmission schemes. </a:t>
            </a:r>
            <a:endParaRPr lang="en-US" altLang="ko-KR" sz="2000" b="0" dirty="0"/>
          </a:p>
          <a:p>
            <a:pPr lvl="1"/>
            <a:r>
              <a:rPr lang="en-US" altLang="ko-KR" sz="1800" dirty="0" smtClean="0"/>
              <a:t>Joint transmission </a:t>
            </a:r>
          </a:p>
          <a:p>
            <a:pPr lvl="1"/>
            <a:r>
              <a:rPr lang="en-US" altLang="ko-KR" sz="1800" dirty="0" smtClean="0"/>
              <a:t>Coordinated transmission (Coordinated BF/OFDMA/SR)</a:t>
            </a:r>
          </a:p>
          <a:p>
            <a:pPr marL="0" indent="0">
              <a:buNone/>
            </a:pPr>
            <a:endParaRPr lang="en-US" altLang="ko-KR" sz="2000" b="0" dirty="0"/>
          </a:p>
          <a:p>
            <a:r>
              <a:rPr lang="en-US" altLang="ko-KR" sz="1800" b="0" dirty="0" smtClean="0"/>
              <a:t>In order to use the above Multi-AP transmission schemes effectively in 11be, it is necessary to ensure that the APs </a:t>
            </a:r>
            <a:r>
              <a:rPr lang="en-US" altLang="ko-KR" sz="1800" b="0" dirty="0"/>
              <a:t>scheduled </a:t>
            </a:r>
            <a:r>
              <a:rPr lang="en-US" altLang="ko-KR" sz="1800" b="0" dirty="0" smtClean="0"/>
              <a:t>to Multi-AP transmission scheme can participate.</a:t>
            </a:r>
            <a:endParaRPr lang="en-US" altLang="ko-KR" sz="1800" b="0" dirty="0"/>
          </a:p>
          <a:p>
            <a:endParaRPr lang="en-US" altLang="ko-KR" sz="1800" b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0994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Multi-AP topology</a:t>
            </a:r>
            <a:endParaRPr lang="ko-KR" alt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r>
              <a:rPr lang="en-US" altLang="ko-KR" sz="2000" b="0" dirty="0"/>
              <a:t> We consider the following </a:t>
            </a:r>
            <a:r>
              <a:rPr lang="en-US" altLang="ko-KR" sz="2000" b="0" dirty="0" smtClean="0"/>
              <a:t>Multi-AP topology </a:t>
            </a:r>
            <a:r>
              <a:rPr lang="en-US" altLang="ko-KR" sz="2000" b="0" dirty="0"/>
              <a:t>in this </a:t>
            </a:r>
            <a:r>
              <a:rPr lang="en-US" altLang="ko-KR" sz="2000" b="0" dirty="0" smtClean="0"/>
              <a:t>contribution.</a:t>
            </a:r>
          </a:p>
          <a:p>
            <a:endParaRPr lang="en-US" altLang="ko-KR" sz="1800" b="0" dirty="0"/>
          </a:p>
          <a:p>
            <a:endParaRPr lang="en-US" altLang="ko-KR" sz="1800" b="0" dirty="0" smtClean="0"/>
          </a:p>
          <a:p>
            <a:endParaRPr lang="en-US" altLang="ko-KR" sz="1800" b="0" dirty="0"/>
          </a:p>
          <a:p>
            <a:endParaRPr lang="en-US" altLang="ko-KR" sz="1800" b="0" dirty="0" smtClean="0"/>
          </a:p>
          <a:p>
            <a:endParaRPr lang="en-US" altLang="ko-KR" sz="1800" b="0" dirty="0"/>
          </a:p>
          <a:p>
            <a:endParaRPr lang="en-US" altLang="ko-KR" sz="1800" b="0" dirty="0" smtClean="0"/>
          </a:p>
          <a:p>
            <a:endParaRPr lang="en-US" altLang="ko-KR" sz="1800" b="0" dirty="0"/>
          </a:p>
          <a:p>
            <a:endParaRPr lang="en-US" altLang="ko-KR" sz="1800" b="0" dirty="0" smtClean="0"/>
          </a:p>
          <a:p>
            <a:pPr lvl="1"/>
            <a:r>
              <a:rPr lang="en-US" altLang="ko-KR" sz="1600" b="0" dirty="0"/>
              <a:t>Master AP (</a:t>
            </a:r>
            <a:r>
              <a:rPr lang="en-US" altLang="ko-KR" sz="1600" b="0" dirty="0" smtClean="0"/>
              <a:t>M-AP) is being </a:t>
            </a:r>
            <a:r>
              <a:rPr lang="en-US" altLang="ko-KR" sz="1600" b="0" dirty="0"/>
              <a:t>a role of the AP </a:t>
            </a:r>
            <a:r>
              <a:rPr lang="en-US" altLang="ko-KR" sz="1600" b="0" dirty="0" smtClean="0"/>
              <a:t>coordinator.</a:t>
            </a:r>
            <a:endParaRPr lang="en-US" altLang="ko-KR" sz="1600" b="0" dirty="0"/>
          </a:p>
          <a:p>
            <a:pPr lvl="1"/>
            <a:r>
              <a:rPr lang="en-US" altLang="ko-KR" sz="1600" b="0" dirty="0"/>
              <a:t>Slave AP (</a:t>
            </a:r>
            <a:r>
              <a:rPr lang="en-US" altLang="ko-KR" sz="1600" b="0" dirty="0" smtClean="0"/>
              <a:t>S-AP) is the AP which can participate </a:t>
            </a:r>
            <a:r>
              <a:rPr lang="en-US" altLang="ko-KR" sz="1600" b="0" dirty="0"/>
              <a:t>in the Multi-AP </a:t>
            </a:r>
            <a:r>
              <a:rPr lang="en-US" altLang="ko-KR" sz="1600" dirty="0" smtClean="0"/>
              <a:t>transmission</a:t>
            </a:r>
            <a:r>
              <a:rPr lang="en-US" altLang="ko-KR" sz="1600" b="0" dirty="0" smtClean="0"/>
              <a:t>.</a:t>
            </a:r>
            <a:endParaRPr lang="en-US" altLang="ko-KR" sz="1600" b="0" dirty="0"/>
          </a:p>
          <a:p>
            <a:pPr lvl="1"/>
            <a:r>
              <a:rPr lang="en-US" altLang="ko-KR" sz="1600" b="0" dirty="0" smtClean="0"/>
              <a:t>STA “a” is associated with M-AP.</a:t>
            </a:r>
          </a:p>
          <a:p>
            <a:pPr lvl="1"/>
            <a:r>
              <a:rPr lang="en-US" altLang="ko-KR" sz="1600" b="0" dirty="0" smtClean="0"/>
              <a:t>STA “b” is associated with S-AP.</a:t>
            </a:r>
            <a:endParaRPr lang="en-US" altLang="ko-KR" sz="1600" b="0" dirty="0"/>
          </a:p>
          <a:p>
            <a:endParaRPr lang="en-US" altLang="ko-KR" sz="1600" b="0" dirty="0" smtClean="0"/>
          </a:p>
          <a:p>
            <a:endParaRPr lang="en-US" altLang="ko-KR" sz="1600" b="0" dirty="0"/>
          </a:p>
          <a:p>
            <a:endParaRPr lang="en-US" altLang="ko-KR" sz="1600" b="0" dirty="0" smtClean="0"/>
          </a:p>
          <a:p>
            <a:pPr marL="457200" lvl="1" indent="0">
              <a:buNone/>
            </a:pPr>
            <a:endParaRPr lang="en-US" altLang="ko-KR" sz="1600" dirty="0"/>
          </a:p>
          <a:p>
            <a:pPr marL="457200" lvl="1" indent="0">
              <a:buNone/>
            </a:pPr>
            <a:endParaRPr lang="en-US" altLang="ko-KR" sz="1400" dirty="0" smtClean="0"/>
          </a:p>
          <a:p>
            <a:pPr lvl="1"/>
            <a:endParaRPr lang="en-US" altLang="ko-KR" sz="1400" dirty="0" smtClean="0"/>
          </a:p>
          <a:p>
            <a:pPr lvl="1"/>
            <a:endParaRPr lang="en-US" altLang="ko-KR" sz="160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17" name="직사각형 16"/>
          <p:cNvSpPr/>
          <p:nvPr/>
        </p:nvSpPr>
        <p:spPr>
          <a:xfrm>
            <a:off x="2986563" y="2688972"/>
            <a:ext cx="638354" cy="414386"/>
          </a:xfrm>
          <a:prstGeom prst="rect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1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M-AP</a:t>
            </a:r>
            <a:endParaRPr kumimoji="0" lang="ko-KR" altLang="en-US" sz="1100" b="1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3266969" y="4280595"/>
            <a:ext cx="679459" cy="410521"/>
          </a:xfrm>
          <a:prstGeom prst="rect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1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STA a</a:t>
            </a:r>
            <a:endParaRPr kumimoji="0" lang="ko-KR" altLang="en-US" sz="1100" b="1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4695646" y="2688972"/>
            <a:ext cx="638354" cy="414386"/>
          </a:xfrm>
          <a:prstGeom prst="rect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1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S-AP</a:t>
            </a:r>
            <a:endParaRPr kumimoji="0" lang="ko-KR" altLang="en-US" sz="1100" b="1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20" name="직사각형 19"/>
          <p:cNvSpPr/>
          <p:nvPr/>
        </p:nvSpPr>
        <p:spPr>
          <a:xfrm>
            <a:off x="4317146" y="4280595"/>
            <a:ext cx="679459" cy="410521"/>
          </a:xfrm>
          <a:prstGeom prst="rect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1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STA b</a:t>
            </a:r>
            <a:endParaRPr kumimoji="0" lang="ko-KR" altLang="en-US" sz="1100" b="1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cxnSp>
        <p:nvCxnSpPr>
          <p:cNvPr id="21" name="직선 화살표 연결선 20"/>
          <p:cNvCxnSpPr>
            <a:stCxn id="17" idx="3"/>
            <a:endCxn id="19" idx="1"/>
          </p:cNvCxnSpPr>
          <p:nvPr/>
        </p:nvCxnSpPr>
        <p:spPr>
          <a:xfrm>
            <a:off x="3624917" y="2896165"/>
            <a:ext cx="1070729" cy="0"/>
          </a:xfrm>
          <a:prstGeom prst="straightConnector1">
            <a:avLst/>
          </a:prstGeom>
          <a:noFill/>
          <a:ln w="6350" cap="flat" cmpd="sng" algn="ctr">
            <a:solidFill>
              <a:sysClr val="windowText" lastClr="000000"/>
            </a:solidFill>
            <a:prstDash val="solid"/>
            <a:miter lim="800000"/>
            <a:headEnd type="triangle"/>
            <a:tailEnd type="triangle"/>
          </a:ln>
          <a:effectLst/>
        </p:spPr>
      </p:cxnSp>
      <p:cxnSp>
        <p:nvCxnSpPr>
          <p:cNvPr id="22" name="직선 화살표 연결선 21"/>
          <p:cNvCxnSpPr>
            <a:stCxn id="19" idx="2"/>
            <a:endCxn id="18" idx="0"/>
          </p:cNvCxnSpPr>
          <p:nvPr/>
        </p:nvCxnSpPr>
        <p:spPr>
          <a:xfrm flipH="1">
            <a:off x="3606699" y="3103358"/>
            <a:ext cx="1408124" cy="1177237"/>
          </a:xfrm>
          <a:prstGeom prst="straightConnector1">
            <a:avLst/>
          </a:prstGeom>
          <a:noFill/>
          <a:ln w="6350" cap="flat" cmpd="sng" algn="ctr">
            <a:solidFill>
              <a:sysClr val="windowText" lastClr="000000"/>
            </a:solidFill>
            <a:prstDash val="solid"/>
            <a:miter lim="800000"/>
            <a:headEnd type="triangle"/>
            <a:tailEnd type="triangle"/>
          </a:ln>
          <a:effectLst/>
        </p:spPr>
      </p:cxnSp>
      <p:cxnSp>
        <p:nvCxnSpPr>
          <p:cNvPr id="23" name="직선 화살표 연결선 22"/>
          <p:cNvCxnSpPr>
            <a:stCxn id="19" idx="2"/>
            <a:endCxn id="20" idx="0"/>
          </p:cNvCxnSpPr>
          <p:nvPr/>
        </p:nvCxnSpPr>
        <p:spPr>
          <a:xfrm flipH="1">
            <a:off x="4656876" y="3103358"/>
            <a:ext cx="357947" cy="1177237"/>
          </a:xfrm>
          <a:prstGeom prst="straightConnector1">
            <a:avLst/>
          </a:prstGeom>
          <a:noFill/>
          <a:ln w="6350" cap="flat" cmpd="sng" algn="ctr">
            <a:solidFill>
              <a:sysClr val="windowText" lastClr="000000"/>
            </a:solidFill>
            <a:prstDash val="solid"/>
            <a:miter lim="800000"/>
            <a:headEnd type="triangle"/>
            <a:tailEnd type="triangle"/>
          </a:ln>
          <a:effectLst/>
        </p:spPr>
      </p:cxnSp>
      <p:cxnSp>
        <p:nvCxnSpPr>
          <p:cNvPr id="24" name="직선 화살표 연결선 23"/>
          <p:cNvCxnSpPr>
            <a:stCxn id="17" idx="2"/>
            <a:endCxn id="18" idx="0"/>
          </p:cNvCxnSpPr>
          <p:nvPr/>
        </p:nvCxnSpPr>
        <p:spPr>
          <a:xfrm>
            <a:off x="3305740" y="3103358"/>
            <a:ext cx="300959" cy="1177237"/>
          </a:xfrm>
          <a:prstGeom prst="straightConnector1">
            <a:avLst/>
          </a:prstGeom>
          <a:noFill/>
          <a:ln w="6350" cap="flat" cmpd="sng" algn="ctr">
            <a:solidFill>
              <a:sysClr val="windowText" lastClr="000000"/>
            </a:solidFill>
            <a:prstDash val="solid"/>
            <a:miter lim="800000"/>
            <a:headEnd type="triangle"/>
            <a:tailEnd type="triangle"/>
          </a:ln>
          <a:effectLst/>
        </p:spPr>
      </p:cxnSp>
      <p:cxnSp>
        <p:nvCxnSpPr>
          <p:cNvPr id="25" name="직선 화살표 연결선 24"/>
          <p:cNvCxnSpPr>
            <a:stCxn id="17" idx="2"/>
            <a:endCxn id="20" idx="0"/>
          </p:cNvCxnSpPr>
          <p:nvPr/>
        </p:nvCxnSpPr>
        <p:spPr>
          <a:xfrm>
            <a:off x="3305740" y="3103358"/>
            <a:ext cx="1351136" cy="1177237"/>
          </a:xfrm>
          <a:prstGeom prst="straightConnector1">
            <a:avLst/>
          </a:prstGeom>
          <a:noFill/>
          <a:ln w="6350" cap="flat" cmpd="sng" algn="ctr">
            <a:solidFill>
              <a:sysClr val="windowText" lastClr="000000"/>
            </a:solidFill>
            <a:prstDash val="solid"/>
            <a:miter lim="800000"/>
            <a:headEnd type="triangle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900409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Assumptions</a:t>
            </a:r>
            <a:endParaRPr lang="ko-KR" alt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r>
              <a:rPr lang="en-US" altLang="ko-KR" sz="2000" b="0" dirty="0" smtClean="0"/>
              <a:t>All APs (M-AP and S-AP) already performed sounding with the STAs. </a:t>
            </a:r>
          </a:p>
          <a:p>
            <a:endParaRPr lang="en-US" altLang="ko-KR" sz="2000" b="0" dirty="0"/>
          </a:p>
          <a:p>
            <a:r>
              <a:rPr lang="en-US" altLang="ko-KR" sz="2000" b="0" dirty="0" smtClean="0"/>
              <a:t>Therefore, the M-AP knows the CSI between all APs and STAs through the Multi-AP sounding.</a:t>
            </a:r>
          </a:p>
          <a:p>
            <a:endParaRPr lang="en-US" altLang="ko-KR" sz="2000" b="0" dirty="0" smtClean="0"/>
          </a:p>
          <a:p>
            <a:r>
              <a:rPr lang="en-US" altLang="ko-KR" sz="2000" b="0" dirty="0" smtClean="0"/>
              <a:t>Based on the CSI, the M-AP is about to transmit data by using one of the Multi-AP schemes.</a:t>
            </a:r>
            <a:endParaRPr lang="en-US" altLang="ko-KR" sz="2000" b="0" dirty="0"/>
          </a:p>
          <a:p>
            <a:endParaRPr lang="en-US" altLang="ko-KR" sz="2000" b="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altLang="ko-KR" sz="2000" b="0" dirty="0" smtClean="0"/>
              <a:t>This contribution assumes the situation after completion of the sounding and focuses on the data transmission by using the Multi-AP scheme.</a:t>
            </a:r>
          </a:p>
          <a:p>
            <a:endParaRPr lang="en-US" altLang="ko-KR" sz="1800" dirty="0" smtClean="0"/>
          </a:p>
          <a:p>
            <a:pPr marL="0" indent="0">
              <a:buNone/>
            </a:pPr>
            <a:endParaRPr lang="en-US" altLang="ko-KR" sz="1800" b="0" dirty="0" smtClean="0"/>
          </a:p>
          <a:p>
            <a:endParaRPr lang="en-US" altLang="ko-KR" sz="1800" b="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117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Multi-AP data transmission</a:t>
            </a:r>
            <a:endParaRPr lang="ko-KR" alt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r>
              <a:rPr lang="en-US" altLang="ko-KR" sz="1800" b="0" dirty="0" smtClean="0"/>
              <a:t>In general, the data transmission using the Multi-AP scheme can be as shown below.</a:t>
            </a:r>
          </a:p>
          <a:p>
            <a:endParaRPr lang="en-US" altLang="ko-KR" sz="1800" b="0" dirty="0"/>
          </a:p>
          <a:p>
            <a:endParaRPr lang="en-US" altLang="ko-KR" sz="1800" b="0" dirty="0" smtClean="0"/>
          </a:p>
          <a:p>
            <a:endParaRPr lang="en-US" altLang="ko-KR" sz="1800" b="0" dirty="0"/>
          </a:p>
          <a:p>
            <a:endParaRPr lang="en-US" altLang="ko-KR" sz="1800" b="0" dirty="0" smtClean="0"/>
          </a:p>
          <a:p>
            <a:endParaRPr lang="en-US" altLang="ko-KR" sz="1800" b="0" dirty="0"/>
          </a:p>
          <a:p>
            <a:endParaRPr lang="en-US" altLang="ko-KR" sz="1800" b="0" dirty="0" smtClean="0"/>
          </a:p>
          <a:p>
            <a:endParaRPr lang="en-US" altLang="ko-KR" sz="1800" b="0" dirty="0"/>
          </a:p>
          <a:p>
            <a:endParaRPr lang="en-US" altLang="ko-KR" sz="1800" b="0" dirty="0" smtClean="0"/>
          </a:p>
          <a:p>
            <a:pPr marL="0" indent="0">
              <a:buNone/>
            </a:pPr>
            <a:endParaRPr lang="en-US" altLang="ko-KR" sz="1800" b="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altLang="ko-KR" sz="1800" dirty="0" smtClean="0"/>
              <a:t>However, some problems may occur if the Multi-AP transmission is performed without </a:t>
            </a:r>
            <a:r>
              <a:rPr lang="en-US" altLang="ko-KR" sz="1800" dirty="0"/>
              <a:t>confirming whether the S-AP is transmitted as in the above procedure</a:t>
            </a:r>
            <a:r>
              <a:rPr lang="en-US" altLang="ko-KR" sz="1800" dirty="0" smtClean="0"/>
              <a:t>.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3600" y="2494118"/>
            <a:ext cx="4689568" cy="2992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551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Potential problem in Multi-AP data TX</a:t>
            </a:r>
            <a:endParaRPr lang="ko-KR" alt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r>
              <a:rPr lang="en-US" altLang="ko-KR" sz="1800" b="0" dirty="0" smtClean="0"/>
              <a:t>If </a:t>
            </a:r>
            <a:r>
              <a:rPr lang="en-US" altLang="ko-KR" sz="1800" b="0" dirty="0"/>
              <a:t>the S-AP </a:t>
            </a:r>
            <a:r>
              <a:rPr lang="en-US" altLang="ko-KR" sz="1800" b="0" dirty="0" smtClean="0"/>
              <a:t>fails </a:t>
            </a:r>
            <a:r>
              <a:rPr lang="en-US" altLang="ko-KR" sz="1800" b="0" dirty="0"/>
              <a:t>to receive the MAP trigger </a:t>
            </a:r>
            <a:r>
              <a:rPr lang="en-US" altLang="ko-KR" sz="1800" b="0" dirty="0" smtClean="0"/>
              <a:t>frame or </a:t>
            </a:r>
            <a:r>
              <a:rPr lang="en-US" altLang="ko-KR" sz="1800" b="0" dirty="0"/>
              <a:t>the channel state of the S-AP is </a:t>
            </a:r>
            <a:r>
              <a:rPr lang="en-US" altLang="ko-KR" sz="1800" b="0" dirty="0" smtClean="0"/>
              <a:t>BUSY, </a:t>
            </a:r>
            <a:r>
              <a:rPr lang="en-US" altLang="ko-KR" sz="1800" b="0" dirty="0"/>
              <a:t>the S-AP cannot participate in the Multi-AP data transmission.</a:t>
            </a:r>
          </a:p>
          <a:p>
            <a:endParaRPr lang="en-US" altLang="ko-KR" sz="1800" b="0" dirty="0"/>
          </a:p>
          <a:p>
            <a:r>
              <a:rPr lang="en-US" altLang="ko-KR" sz="1800" b="0" dirty="0" smtClean="0"/>
              <a:t>The M-AP cannot know the S-AP is available to participate in the Multi-AP data transmission unless a procedure that S-AP responds to the MAP trigger frame is used.  </a:t>
            </a:r>
          </a:p>
          <a:p>
            <a:endParaRPr lang="en-US" altLang="ko-KR" sz="1800" b="0" dirty="0"/>
          </a:p>
          <a:p>
            <a:r>
              <a:rPr lang="en-US" altLang="ko-KR" sz="1800" b="0" dirty="0"/>
              <a:t>Even if the S-AP can not participate in the </a:t>
            </a:r>
            <a:r>
              <a:rPr lang="en-US" altLang="ko-KR" sz="1800" b="0" dirty="0" smtClean="0"/>
              <a:t>Multi-AP data </a:t>
            </a:r>
            <a:r>
              <a:rPr lang="en-US" altLang="ko-KR" sz="1800" b="0" dirty="0"/>
              <a:t>transmission, if </a:t>
            </a:r>
            <a:r>
              <a:rPr lang="en-US" altLang="ko-KR" sz="1800" b="0" dirty="0" smtClean="0"/>
              <a:t>the only M-AP transmits the data by using Multi-AP scheme, there are potential problems as follows.</a:t>
            </a:r>
          </a:p>
          <a:p>
            <a:pPr lvl="1"/>
            <a:r>
              <a:rPr lang="en-US" altLang="ko-KR" sz="1600" b="0" dirty="0" smtClean="0"/>
              <a:t>Joint TX: the </a:t>
            </a:r>
            <a:r>
              <a:rPr lang="en-US" altLang="ko-KR" sz="1600" b="0" dirty="0"/>
              <a:t>gain to </a:t>
            </a:r>
            <a:r>
              <a:rPr lang="en-US" altLang="ko-KR" sz="1600" b="0" dirty="0" smtClean="0"/>
              <a:t>be achieved from </a:t>
            </a:r>
            <a:r>
              <a:rPr lang="en-US" altLang="ko-KR" sz="1600" b="0" dirty="0"/>
              <a:t>the </a:t>
            </a:r>
            <a:r>
              <a:rPr lang="en-US" altLang="ko-KR" sz="1600" b="0" dirty="0" smtClean="0"/>
              <a:t>Multi-AP scheme </a:t>
            </a:r>
            <a:r>
              <a:rPr lang="en-US" altLang="ko-KR" sz="1600" b="0" dirty="0"/>
              <a:t>can not be </a:t>
            </a:r>
            <a:r>
              <a:rPr lang="en-US" altLang="ko-KR" sz="1600" b="0" dirty="0" smtClean="0"/>
              <a:t>achieved.</a:t>
            </a:r>
          </a:p>
          <a:p>
            <a:pPr lvl="1"/>
            <a:r>
              <a:rPr lang="en-US" altLang="ko-KR" sz="1600" b="0" dirty="0" smtClean="0"/>
              <a:t>Coordinated TX: the performance loss can cause compared to when the Multi-AP scheme is not used.</a:t>
            </a:r>
          </a:p>
          <a:p>
            <a:endParaRPr lang="en-US" altLang="ko-KR" sz="1800" b="0" dirty="0"/>
          </a:p>
          <a:p>
            <a:endParaRPr lang="en-US" altLang="ko-KR" sz="1800" b="0" dirty="0"/>
          </a:p>
          <a:p>
            <a:endParaRPr lang="en-US" altLang="ko-KR" sz="1800" b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235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Joint transmission case</a:t>
            </a:r>
            <a:endParaRPr lang="ko-KR" alt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r>
              <a:rPr lang="en-US" altLang="ko-KR" sz="1600" b="0" dirty="0"/>
              <a:t>If </a:t>
            </a:r>
            <a:r>
              <a:rPr lang="en-US" altLang="ko-KR" sz="1600" b="0" dirty="0" smtClean="0"/>
              <a:t>the only </a:t>
            </a:r>
            <a:r>
              <a:rPr lang="en-US" altLang="ko-KR" sz="1600" b="0" dirty="0"/>
              <a:t>M-AP without S-AP </a:t>
            </a:r>
            <a:r>
              <a:rPr lang="en-US" altLang="ko-KR" sz="1600" b="0" dirty="0" smtClean="0"/>
              <a:t>transmits </a:t>
            </a:r>
            <a:r>
              <a:rPr lang="en-US" altLang="ko-KR" sz="1600" b="0" dirty="0"/>
              <a:t>data </a:t>
            </a:r>
            <a:r>
              <a:rPr lang="en-US" altLang="ko-KR" sz="1600" b="0" dirty="0" smtClean="0"/>
              <a:t>using Joint TX, </a:t>
            </a:r>
            <a:r>
              <a:rPr lang="en-US" altLang="ko-KR" sz="1600" b="0" dirty="0"/>
              <a:t>the following problem occurs</a:t>
            </a:r>
            <a:r>
              <a:rPr lang="en-US" altLang="ko-KR" sz="1600" b="0" dirty="0" smtClean="0"/>
              <a:t>.</a:t>
            </a:r>
          </a:p>
          <a:p>
            <a:endParaRPr lang="en-US" altLang="ko-KR" sz="1600" b="0" dirty="0" smtClean="0"/>
          </a:p>
          <a:p>
            <a:endParaRPr lang="en-US" altLang="ko-KR" sz="1600" b="0" dirty="0" smtClean="0"/>
          </a:p>
          <a:p>
            <a:endParaRPr lang="en-US" altLang="ko-KR" sz="1600" b="0" dirty="0"/>
          </a:p>
          <a:p>
            <a:endParaRPr lang="en-US" altLang="ko-KR" sz="1600" b="0" dirty="0" smtClean="0"/>
          </a:p>
          <a:p>
            <a:endParaRPr lang="en-US" altLang="ko-KR" sz="1600" b="0" dirty="0" smtClean="0"/>
          </a:p>
          <a:p>
            <a:endParaRPr lang="en-US" altLang="ko-KR" sz="1600" b="0" dirty="0"/>
          </a:p>
          <a:p>
            <a:endParaRPr lang="en-US" altLang="ko-KR" sz="1600" b="0" dirty="0" smtClean="0"/>
          </a:p>
          <a:p>
            <a:endParaRPr lang="en-US" altLang="ko-KR" sz="1600" b="0" dirty="0"/>
          </a:p>
          <a:p>
            <a:r>
              <a:rPr lang="en-US" altLang="ko-KR" sz="1600" b="0" dirty="0" smtClean="0"/>
              <a:t>It </a:t>
            </a:r>
            <a:r>
              <a:rPr lang="en-US" altLang="ko-KR" sz="1600" b="0" dirty="0"/>
              <a:t>can not be assured that the </a:t>
            </a:r>
            <a:r>
              <a:rPr lang="en-US" altLang="ko-KR" sz="1600" b="0" dirty="0" smtClean="0"/>
              <a:t>STA “a” </a:t>
            </a:r>
            <a:r>
              <a:rPr lang="en-US" altLang="ko-KR" sz="1600" b="0" dirty="0"/>
              <a:t>successfully </a:t>
            </a:r>
            <a:r>
              <a:rPr lang="en-US" altLang="ko-KR" sz="1600" b="0" dirty="0" smtClean="0"/>
              <a:t>decodes the </a:t>
            </a:r>
            <a:r>
              <a:rPr lang="en-US" altLang="ko-KR" sz="1600" b="0" dirty="0"/>
              <a:t>data transmitted by the </a:t>
            </a:r>
            <a:r>
              <a:rPr lang="en-US" altLang="ko-KR" sz="1600" b="0" dirty="0" smtClean="0"/>
              <a:t>only M-AP.</a:t>
            </a:r>
          </a:p>
          <a:p>
            <a:pPr lvl="1"/>
            <a:r>
              <a:rPr lang="en-US" altLang="ko-KR" sz="1400" b="0" dirty="0"/>
              <a:t>The selected MCS </a:t>
            </a:r>
            <a:r>
              <a:rPr lang="en-US" altLang="ko-KR" sz="1400" b="0" dirty="0" smtClean="0"/>
              <a:t>for </a:t>
            </a:r>
            <a:r>
              <a:rPr lang="en-US" altLang="ko-KR" sz="1400" dirty="0" smtClean="0"/>
              <a:t>data transmission using Joint TX </a:t>
            </a:r>
            <a:r>
              <a:rPr lang="en-US" altLang="ko-KR" sz="1400" b="0" dirty="0" smtClean="0"/>
              <a:t>can </a:t>
            </a:r>
            <a:r>
              <a:rPr lang="en-US" altLang="ko-KR" sz="1400" b="0" dirty="0"/>
              <a:t>be </a:t>
            </a:r>
            <a:r>
              <a:rPr lang="en-US" altLang="ko-KR" sz="1400" b="0" dirty="0" smtClean="0"/>
              <a:t>inappropriate.</a:t>
            </a:r>
          </a:p>
          <a:p>
            <a:pPr lvl="1"/>
            <a:r>
              <a:rPr lang="en-US" altLang="ko-KR" sz="1400" dirty="0" smtClean="0"/>
              <a:t>In particular, the STA </a:t>
            </a:r>
            <a:r>
              <a:rPr lang="en-US" altLang="ko-KR" sz="1400" dirty="0"/>
              <a:t>at the cell edge is unlikely to </a:t>
            </a:r>
            <a:r>
              <a:rPr lang="en-US" altLang="ko-KR" sz="1400" dirty="0" smtClean="0"/>
              <a:t>decode the data.</a:t>
            </a:r>
            <a:endParaRPr lang="en-US" altLang="ko-KR" sz="1600" b="0" dirty="0" smtClean="0"/>
          </a:p>
          <a:p>
            <a:r>
              <a:rPr lang="en-US" altLang="ko-KR" sz="1600" b="0" dirty="0" smtClean="0"/>
              <a:t>Therefore, in the above case the expected gain of using Joint TX cannot be achieved.</a:t>
            </a:r>
            <a:endParaRPr lang="en-US" altLang="ko-KR" sz="1400" b="0" dirty="0" smtClean="0"/>
          </a:p>
          <a:p>
            <a:endParaRPr lang="en-US" altLang="ko-KR" sz="1800" b="0" dirty="0" smtClean="0"/>
          </a:p>
          <a:p>
            <a:endParaRPr lang="en-US" altLang="ko-KR" sz="1800" b="0" dirty="0"/>
          </a:p>
          <a:p>
            <a:endParaRPr lang="en-US" altLang="ko-KR" sz="1800" b="0" dirty="0" smtClean="0"/>
          </a:p>
          <a:p>
            <a:endParaRPr lang="en-US" altLang="ko-KR" sz="1800" b="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88770" y="2286000"/>
            <a:ext cx="4312436" cy="2508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8855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Coordinated transmission case</a:t>
            </a:r>
            <a:endParaRPr lang="ko-KR" alt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r>
              <a:rPr lang="en-US" altLang="ko-KR" sz="1600" b="0" dirty="0"/>
              <a:t>If </a:t>
            </a:r>
            <a:r>
              <a:rPr lang="en-US" altLang="ko-KR" sz="1600" b="0" dirty="0" smtClean="0"/>
              <a:t>the only </a:t>
            </a:r>
            <a:r>
              <a:rPr lang="en-US" altLang="ko-KR" sz="1600" b="0" dirty="0"/>
              <a:t>M-AP without S-AP </a:t>
            </a:r>
            <a:r>
              <a:rPr lang="en-US" altLang="ko-KR" sz="1600" b="0" dirty="0" smtClean="0"/>
              <a:t>transmits </a:t>
            </a:r>
            <a:r>
              <a:rPr lang="en-US" altLang="ko-KR" sz="1600" b="0" dirty="0"/>
              <a:t>data </a:t>
            </a:r>
            <a:r>
              <a:rPr lang="en-US" altLang="ko-KR" sz="1600" b="0" dirty="0" smtClean="0"/>
              <a:t>using Coordinated TX, </a:t>
            </a:r>
            <a:r>
              <a:rPr lang="en-US" altLang="ko-KR" sz="1600" b="0" dirty="0"/>
              <a:t>the following problem occurs</a:t>
            </a:r>
            <a:r>
              <a:rPr lang="en-US" altLang="ko-KR" sz="1600" b="0" dirty="0" smtClean="0"/>
              <a:t>.</a:t>
            </a:r>
          </a:p>
          <a:p>
            <a:endParaRPr lang="en-US" altLang="ko-KR" sz="1600" b="0" dirty="0" smtClean="0"/>
          </a:p>
          <a:p>
            <a:endParaRPr lang="en-US" altLang="ko-KR" sz="1600" b="0" dirty="0" smtClean="0"/>
          </a:p>
          <a:p>
            <a:endParaRPr lang="en-US" altLang="ko-KR" sz="1600" b="0" dirty="0"/>
          </a:p>
          <a:p>
            <a:endParaRPr lang="en-US" altLang="ko-KR" sz="1600" b="0" dirty="0" smtClean="0"/>
          </a:p>
          <a:p>
            <a:endParaRPr lang="en-US" altLang="ko-KR" sz="1600" b="0" dirty="0" smtClean="0"/>
          </a:p>
          <a:p>
            <a:endParaRPr lang="en-US" altLang="ko-KR" sz="1600" b="0" dirty="0"/>
          </a:p>
          <a:p>
            <a:pPr marL="0" indent="0">
              <a:buNone/>
            </a:pPr>
            <a:endParaRPr lang="en-US" altLang="ko-KR" sz="1600" b="0" dirty="0"/>
          </a:p>
          <a:p>
            <a:endParaRPr lang="en-US" altLang="ko-KR" sz="1600" b="0" dirty="0" smtClean="0"/>
          </a:p>
          <a:p>
            <a:r>
              <a:rPr lang="en-US" altLang="ko-KR" sz="1600" b="0" dirty="0" smtClean="0"/>
              <a:t>Even though Coordinated TX scheme does not need to be used, if it is used, the following gain cannot be achieved. </a:t>
            </a:r>
          </a:p>
          <a:p>
            <a:pPr lvl="1"/>
            <a:r>
              <a:rPr lang="en-US" altLang="ko-KR" sz="1400" b="0" dirty="0" smtClean="0"/>
              <a:t>C-BF: the M-AP could apply optimized BF to STA a without using the nulling BF. </a:t>
            </a:r>
          </a:p>
          <a:p>
            <a:pPr lvl="1"/>
            <a:r>
              <a:rPr lang="en-US" altLang="ko-KR" sz="1400" b="0" dirty="0" smtClean="0"/>
              <a:t>C-OFDMA: M-AP could allocate all available RUs to STA “a” rather than STA “b”.</a:t>
            </a:r>
          </a:p>
          <a:p>
            <a:r>
              <a:rPr lang="en-US" altLang="ko-KR" sz="1600" b="0" dirty="0" smtClean="0"/>
              <a:t>Therefore</a:t>
            </a:r>
            <a:r>
              <a:rPr lang="en-US" altLang="ko-KR" sz="1600" b="0" dirty="0"/>
              <a:t>, using Coordinated TX </a:t>
            </a:r>
            <a:r>
              <a:rPr lang="en-US" altLang="ko-KR" sz="1600" b="0" dirty="0" smtClean="0"/>
              <a:t>without S-AP’s participation causes </a:t>
            </a:r>
            <a:r>
              <a:rPr lang="en-US" altLang="ko-KR" sz="1600" b="0" dirty="0"/>
              <a:t>the resource waste. </a:t>
            </a:r>
          </a:p>
          <a:p>
            <a:endParaRPr lang="en-US" altLang="ko-KR" sz="1600" b="0" dirty="0" smtClean="0"/>
          </a:p>
          <a:p>
            <a:endParaRPr lang="en-US" altLang="ko-KR" sz="1800" b="0" dirty="0"/>
          </a:p>
          <a:p>
            <a:endParaRPr lang="en-US" altLang="ko-KR" sz="1800" b="0" dirty="0" smtClean="0"/>
          </a:p>
          <a:p>
            <a:endParaRPr lang="en-US" altLang="ko-KR" sz="1800" b="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39988" y="2362200"/>
            <a:ext cx="3810000" cy="2542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4599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Multi-AP selection</a:t>
            </a:r>
            <a:endParaRPr lang="ko-KR" alt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r>
              <a:rPr lang="en-US" altLang="ko-KR" sz="1800" b="0" dirty="0" smtClean="0"/>
              <a:t>Multi-AP data transmission can be guaranteed by using the Multi-AP selection procedure described </a:t>
            </a:r>
            <a:r>
              <a:rPr lang="en-US" altLang="ko-KR" sz="1800" b="0" dirty="0"/>
              <a:t>in the previous </a:t>
            </a:r>
            <a:r>
              <a:rPr lang="en-US" altLang="ko-KR" sz="1800" b="0" dirty="0" smtClean="0"/>
              <a:t>contribution[1].</a:t>
            </a:r>
          </a:p>
          <a:p>
            <a:endParaRPr lang="en-US" altLang="ko-KR" sz="1800" b="0" dirty="0"/>
          </a:p>
          <a:p>
            <a:r>
              <a:rPr lang="en-US" altLang="ko-KR" sz="1800" b="0" dirty="0" smtClean="0"/>
              <a:t>The Multi-AP selection means that M-AP </a:t>
            </a:r>
            <a:r>
              <a:rPr lang="en-US" altLang="ko-KR" sz="1800" b="0" dirty="0"/>
              <a:t>selects the appropriate </a:t>
            </a:r>
            <a:r>
              <a:rPr lang="en-US" altLang="ko-KR" sz="1800" b="0" dirty="0" smtClean="0"/>
              <a:t>S-AP for Multi-AP transmission scheme to be used and confirms whether selected S-AP can participate in this Multi-AP transmission scheme.</a:t>
            </a:r>
          </a:p>
          <a:p>
            <a:endParaRPr lang="en-US" altLang="ko-KR" sz="1800" b="0" dirty="0"/>
          </a:p>
          <a:p>
            <a:r>
              <a:rPr lang="en-US" altLang="ko-KR" sz="1800" b="0" dirty="0" smtClean="0"/>
              <a:t>We propose the procedure of Multi-AP selection as follows:</a:t>
            </a:r>
          </a:p>
          <a:p>
            <a:pPr lvl="1"/>
            <a:r>
              <a:rPr lang="en-US" altLang="ko-KR" sz="1600" b="0" dirty="0"/>
              <a:t>The M-AP </a:t>
            </a:r>
            <a:r>
              <a:rPr lang="en-US" altLang="ko-KR" sz="1600" b="0" dirty="0" smtClean="0"/>
              <a:t>sends </a:t>
            </a:r>
            <a:r>
              <a:rPr lang="en-US" altLang="ko-KR" sz="1600" dirty="0"/>
              <a:t>MAP selection frame</a:t>
            </a:r>
            <a:r>
              <a:rPr lang="en-US" altLang="ko-KR" sz="1600" b="0" dirty="0"/>
              <a:t> to the selected S-AP</a:t>
            </a:r>
            <a:r>
              <a:rPr lang="en-US" altLang="ko-KR" sz="1600" b="0" dirty="0" smtClean="0"/>
              <a:t>.</a:t>
            </a:r>
          </a:p>
          <a:p>
            <a:pPr lvl="1"/>
            <a:r>
              <a:rPr lang="en-US" altLang="ko-KR" sz="1600" b="0" dirty="0"/>
              <a:t>The selected S-AP sends </a:t>
            </a:r>
            <a:r>
              <a:rPr lang="en-US" altLang="ko-KR" sz="1600" dirty="0"/>
              <a:t>MAP</a:t>
            </a:r>
            <a:r>
              <a:rPr lang="en-US" altLang="ko-KR" sz="1600" b="0" dirty="0"/>
              <a:t> </a:t>
            </a:r>
            <a:r>
              <a:rPr lang="en-US" altLang="ko-KR" sz="1600" dirty="0"/>
              <a:t>selection response frame </a:t>
            </a:r>
            <a:r>
              <a:rPr lang="en-US" altLang="ko-KR" sz="1600" b="0" dirty="0"/>
              <a:t>to the </a:t>
            </a:r>
            <a:r>
              <a:rPr lang="en-US" altLang="ko-KR" sz="1600" b="0" dirty="0" smtClean="0"/>
              <a:t>M-AP.</a:t>
            </a:r>
            <a:endParaRPr lang="en-US" altLang="ko-KR" sz="1600" b="0" dirty="0"/>
          </a:p>
          <a:p>
            <a:pPr lvl="1"/>
            <a:r>
              <a:rPr lang="en-US" altLang="ko-KR" sz="1600" b="0" dirty="0"/>
              <a:t>If the selected S-AP cannot </a:t>
            </a:r>
            <a:r>
              <a:rPr lang="en-US" altLang="ko-KR" sz="1600" b="0" dirty="0" smtClean="0"/>
              <a:t>respond due </a:t>
            </a:r>
            <a:r>
              <a:rPr lang="en-US" altLang="ko-KR" sz="1600" b="0" dirty="0"/>
              <a:t>to the channel state, the M-AP can reselect other </a:t>
            </a:r>
            <a:r>
              <a:rPr lang="en-US" altLang="ko-KR" sz="1600" b="0" dirty="0" smtClean="0"/>
              <a:t>S-AP.</a:t>
            </a:r>
            <a:endParaRPr lang="en-US" altLang="ko-KR" sz="1600" b="0" dirty="0"/>
          </a:p>
          <a:p>
            <a:endParaRPr lang="en-US" altLang="ko-KR" sz="1800" b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9330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ACcord Submission Template</Template>
  <TotalTime>207745</TotalTime>
  <Words>1153</Words>
  <Application>Microsoft Office PowerPoint</Application>
  <PresentationFormat>화면 슬라이드 쇼(4:3)</PresentationFormat>
  <Paragraphs>236</Paragraphs>
  <Slides>13</Slides>
  <Notes>13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13</vt:i4>
      </vt:variant>
    </vt:vector>
  </HeadingPairs>
  <TitlesOfParts>
    <vt:vector size="20" baseType="lpstr">
      <vt:lpstr>MS PGothic</vt:lpstr>
      <vt:lpstr>굴림</vt:lpstr>
      <vt:lpstr>맑은 고딕</vt:lpstr>
      <vt:lpstr>맑은 고딕</vt:lpstr>
      <vt:lpstr>Times New Roman</vt:lpstr>
      <vt:lpstr>Wingdings</vt:lpstr>
      <vt:lpstr>ACcord Submission Template</vt:lpstr>
      <vt:lpstr>Efficient Operation  for Multi-AP Coordination</vt:lpstr>
      <vt:lpstr>Introduction</vt:lpstr>
      <vt:lpstr>Multi-AP topology</vt:lpstr>
      <vt:lpstr>Assumptions</vt:lpstr>
      <vt:lpstr>Multi-AP data transmission</vt:lpstr>
      <vt:lpstr>Potential problem in Multi-AP data TX</vt:lpstr>
      <vt:lpstr>Joint transmission case</vt:lpstr>
      <vt:lpstr>Coordinated transmission case</vt:lpstr>
      <vt:lpstr>Multi-AP selection</vt:lpstr>
      <vt:lpstr>Multi-AP data transmission  with Multi-AP selection</vt:lpstr>
      <vt:lpstr>Conclusion</vt:lpstr>
      <vt:lpstr>Reference</vt:lpstr>
      <vt:lpstr>Straw Poll</vt:lpstr>
    </vt:vector>
  </TitlesOfParts>
  <Company>&lt;Company Name&gt;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박성진</dc:creator>
  <cp:lastModifiedBy>박성진/선임연구원/차세대표준(연)ICS팀(allean.park@lge.com)</cp:lastModifiedBy>
  <cp:revision>2738</cp:revision>
  <cp:lastPrinted>2017-07-06T11:26:45Z</cp:lastPrinted>
  <dcterms:created xsi:type="dcterms:W3CDTF">2009-12-02T19:05:24Z</dcterms:created>
  <dcterms:modified xsi:type="dcterms:W3CDTF">2019-09-18T09:29:49Z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