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30" r:id="rId3"/>
    <p:sldId id="332" r:id="rId4"/>
    <p:sldId id="333" r:id="rId5"/>
    <p:sldId id="335" r:id="rId6"/>
    <p:sldId id="334" r:id="rId7"/>
    <p:sldId id="331" r:id="rId8"/>
    <p:sldId id="312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111" d="100"/>
          <a:sy n="111" d="100"/>
        </p:scale>
        <p:origin x="2082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Rojan</a:t>
            </a:r>
            <a:r>
              <a:rPr lang="en-US" altLang="ko-KR" dirty="0"/>
              <a:t> </a:t>
            </a:r>
            <a:r>
              <a:rPr lang="en-US" altLang="ko-KR" dirty="0" err="1"/>
              <a:t>Chitrakar</a:t>
            </a:r>
            <a:r>
              <a:rPr lang="en-US" altLang="ko-KR" dirty="0"/>
              <a:t>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Rojan</a:t>
            </a:r>
            <a:r>
              <a:rPr lang="en-US" altLang="ko-KR" dirty="0"/>
              <a:t> </a:t>
            </a:r>
            <a:r>
              <a:rPr lang="en-US" altLang="ko-KR" dirty="0" err="1"/>
              <a:t>Chitrakar</a:t>
            </a:r>
            <a:r>
              <a:rPr lang="en-US" altLang="ko-KR" dirty="0"/>
              <a:t>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Rojan</a:t>
            </a:r>
            <a:r>
              <a:rPr lang="en-US" altLang="ko-KR" dirty="0"/>
              <a:t> </a:t>
            </a:r>
            <a:r>
              <a:rPr lang="en-US" altLang="ko-KR" dirty="0" err="1"/>
              <a:t>Chitrakar</a:t>
            </a:r>
            <a:r>
              <a:rPr lang="en-US" altLang="ko-KR" dirty="0"/>
              <a:t>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Rojan</a:t>
            </a:r>
            <a:r>
              <a:rPr lang="en-US" altLang="ko-KR" dirty="0"/>
              <a:t> </a:t>
            </a:r>
            <a:r>
              <a:rPr lang="en-US" altLang="ko-KR" dirty="0" err="1"/>
              <a:t>Chitrakar</a:t>
            </a:r>
            <a:r>
              <a:rPr lang="en-US" altLang="ko-KR" dirty="0"/>
              <a:t>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Rojan</a:t>
            </a:r>
            <a:r>
              <a:rPr lang="en-US" altLang="ko-KR" dirty="0"/>
              <a:t> </a:t>
            </a:r>
            <a:r>
              <a:rPr lang="en-US" altLang="ko-KR" dirty="0" err="1"/>
              <a:t>Chitrakar</a:t>
            </a:r>
            <a:r>
              <a:rPr lang="en-US" altLang="ko-KR" dirty="0"/>
              <a:t>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Rojan</a:t>
            </a:r>
            <a:r>
              <a:rPr lang="en-US" altLang="ko-KR" dirty="0"/>
              <a:t> </a:t>
            </a:r>
            <a:r>
              <a:rPr lang="en-US" altLang="ko-KR" dirty="0" err="1"/>
              <a:t>Chitrakar</a:t>
            </a:r>
            <a:r>
              <a:rPr lang="en-US" altLang="ko-KR" dirty="0"/>
              <a:t>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Rojan</a:t>
            </a:r>
            <a:r>
              <a:rPr lang="en-US" altLang="ko-KR" dirty="0"/>
              <a:t> </a:t>
            </a:r>
            <a:r>
              <a:rPr lang="en-US" altLang="ko-KR" dirty="0" err="1"/>
              <a:t>Chitrakar</a:t>
            </a:r>
            <a:r>
              <a:rPr lang="en-US" altLang="ko-KR" dirty="0"/>
              <a:t>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Rojan</a:t>
            </a:r>
            <a:r>
              <a:rPr lang="en-US" altLang="ko-KR" dirty="0"/>
              <a:t> </a:t>
            </a:r>
            <a:r>
              <a:rPr lang="en-US" altLang="ko-KR" dirty="0" err="1"/>
              <a:t>Chitrakar</a:t>
            </a:r>
            <a:r>
              <a:rPr lang="en-US" altLang="ko-KR" dirty="0"/>
              <a:t>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Rojan</a:t>
            </a:r>
            <a:r>
              <a:rPr lang="en-US" altLang="ko-KR" dirty="0"/>
              <a:t> </a:t>
            </a:r>
            <a:r>
              <a:rPr lang="en-US" altLang="ko-KR" dirty="0" err="1"/>
              <a:t>Chitrakar</a:t>
            </a:r>
            <a:r>
              <a:rPr lang="en-US" altLang="ko-KR" dirty="0"/>
              <a:t>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Rojan</a:t>
            </a:r>
            <a:r>
              <a:rPr lang="en-US" altLang="ko-KR" dirty="0"/>
              <a:t> </a:t>
            </a:r>
            <a:r>
              <a:rPr lang="en-US" altLang="ko-KR" dirty="0" err="1"/>
              <a:t>Chitrakar</a:t>
            </a:r>
            <a:r>
              <a:rPr lang="en-US" altLang="ko-KR" dirty="0"/>
              <a:t>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Rojan</a:t>
            </a:r>
            <a:r>
              <a:rPr lang="en-US" altLang="ko-KR" dirty="0"/>
              <a:t> </a:t>
            </a:r>
            <a:r>
              <a:rPr lang="en-US" altLang="ko-KR" dirty="0" err="1"/>
              <a:t>Chitrakar</a:t>
            </a:r>
            <a:r>
              <a:rPr lang="en-US" altLang="ko-KR" dirty="0"/>
              <a:t>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87945" y="332601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802.11-19/1128r0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July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Multi-link transmission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2019-07-12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834530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6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</a:t>
                      </a: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6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Chitrakar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rojan.chitrakar@sg.panasonic.com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</a:t>
                      </a: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Ding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486419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Rojan</a:t>
            </a:r>
            <a:r>
              <a:rPr lang="en-US" altLang="ko-KR" dirty="0"/>
              <a:t> </a:t>
            </a:r>
            <a:r>
              <a:rPr lang="en-US" altLang="ko-KR" dirty="0" err="1"/>
              <a:t>Chitrakar</a:t>
            </a:r>
            <a:r>
              <a:rPr lang="en-US" altLang="ko-KR" dirty="0"/>
              <a:t> (Panasonic)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Rojan</a:t>
            </a:r>
            <a:r>
              <a:rPr lang="en-US" altLang="ko-KR" dirty="0"/>
              <a:t> </a:t>
            </a:r>
            <a:r>
              <a:rPr lang="en-US" altLang="ko-KR" dirty="0" err="1"/>
              <a:t>Chitrakar</a:t>
            </a:r>
            <a:r>
              <a:rPr lang="en-US" altLang="ko-KR" dirty="0"/>
              <a:t>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Overview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Many contributions have shared the benefits of multi-link transmissions [1], [2], [3].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Multi-link packet transmissions is one option to achieve the peak throughput goal of </a:t>
            </a:r>
            <a:r>
              <a:rPr lang="en-US" sz="2800" dirty="0" err="1"/>
              <a:t>TGbe</a:t>
            </a:r>
            <a:r>
              <a:rPr lang="en-US" sz="2800" dirty="0"/>
              <a:t>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In this contribution, we share our opinion on some of the issues related to multi-link transmissions.</a:t>
            </a:r>
          </a:p>
          <a:p>
            <a:pPr marL="274638"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Rojan</a:t>
            </a:r>
            <a:r>
              <a:rPr lang="en-US" altLang="ko-KR" dirty="0"/>
              <a:t> </a:t>
            </a:r>
            <a:r>
              <a:rPr lang="en-US" altLang="ko-KR" dirty="0" err="1"/>
              <a:t>Chitrakar</a:t>
            </a:r>
            <a:r>
              <a:rPr lang="en-US" altLang="ko-KR" dirty="0"/>
              <a:t>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Multi-link Entity</a:t>
            </a:r>
            <a:endParaRPr lang="en-US" sz="3600" kern="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E04869-DBC0-46B3-A55C-43845B2D22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3287" y="1676400"/>
            <a:ext cx="3868313" cy="3147200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D76CBA5E-164D-42A1-932C-F41AE88D7AB6}"/>
              </a:ext>
            </a:extLst>
          </p:cNvPr>
          <p:cNvGrpSpPr/>
          <p:nvPr/>
        </p:nvGrpSpPr>
        <p:grpSpPr>
          <a:xfrm>
            <a:off x="457200" y="1524000"/>
            <a:ext cx="8382000" cy="5291792"/>
            <a:chOff x="457200" y="1524000"/>
            <a:chExt cx="8382000" cy="5291792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7739AAF-32B4-4013-BDC6-D1C54FAB297A}"/>
                </a:ext>
              </a:extLst>
            </p:cNvPr>
            <p:cNvSpPr txBox="1"/>
            <p:nvPr/>
          </p:nvSpPr>
          <p:spPr>
            <a:xfrm>
              <a:off x="457200" y="1524000"/>
              <a:ext cx="4571999" cy="34778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47675" lvl="0" indent="-447675">
                <a:buFont typeface="Wingdings" panose="05000000000000000000" pitchFamily="2" charset="2"/>
                <a:buChar char="q"/>
              </a:pPr>
              <a:r>
                <a:rPr lang="en-US" sz="2000" dirty="0"/>
                <a:t>A multi-link entity may be seen as a collection of two or more STAs; each STA operating on a specific link (frequency band) and comes with its own link specific PHY and lower MAC layer.</a:t>
              </a:r>
            </a:p>
            <a:p>
              <a:pPr marL="447675" lvl="0" indent="-447675">
                <a:buFont typeface="Wingdings" panose="05000000000000000000" pitchFamily="2" charset="2"/>
                <a:buChar char="q"/>
              </a:pPr>
              <a:r>
                <a:rPr lang="en-US" sz="2000" dirty="0"/>
                <a:t>A unified upper MAC layer interfaces with the individual link specific lower MACs and provides a unified MAC Service Access Point (SAP) to the LLC and upper layers.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847B459-5F87-4ACD-B8E8-823AFE44C64A}"/>
                </a:ext>
              </a:extLst>
            </p:cNvPr>
            <p:cNvSpPr txBox="1"/>
            <p:nvPr/>
          </p:nvSpPr>
          <p:spPr>
            <a:xfrm>
              <a:off x="457200" y="4876800"/>
              <a:ext cx="83820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904875" lvl="1" indent="-447675">
                <a:buFont typeface="Wingdings" panose="05000000000000000000" pitchFamily="2" charset="2"/>
                <a:buChar char="§"/>
              </a:pPr>
              <a:r>
                <a:rPr lang="en-US" sz="2000" dirty="0"/>
                <a:t>The multi-link entity may be represented by a single MAC address assigned to the UMAC.</a:t>
              </a:r>
            </a:p>
            <a:p>
              <a:pPr marL="904875" lvl="1" indent="-447675">
                <a:buFont typeface="Wingdings" panose="05000000000000000000" pitchFamily="2" charset="2"/>
                <a:buChar char="§"/>
              </a:pPr>
              <a:r>
                <a:rPr lang="en-US" sz="2000" dirty="0"/>
                <a:t>The UMAC is responsible for link agnostic MAC procedures such as SN/PN assignments, MPDU encryption/decryption, </a:t>
              </a:r>
              <a:r>
                <a:rPr lang="en-US" sz="2000" dirty="0" err="1"/>
                <a:t>BlockAck</a:t>
              </a:r>
              <a:r>
                <a:rPr lang="en-US" sz="2000" dirty="0"/>
                <a:t> </a:t>
              </a:r>
              <a:r>
                <a:rPr lang="en-US" sz="2000" dirty="0" err="1"/>
                <a:t>scoreboarding</a:t>
              </a:r>
              <a:r>
                <a:rPr lang="en-US" sz="2000" dirty="0"/>
                <a:t> etc.</a:t>
              </a:r>
            </a:p>
            <a:p>
              <a:pPr marL="274638" lvl="1"/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80332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Rojan</a:t>
            </a:r>
            <a:r>
              <a:rPr lang="en-US" altLang="ko-KR" dirty="0"/>
              <a:t> </a:t>
            </a:r>
            <a:r>
              <a:rPr lang="en-US" altLang="ko-KR" dirty="0" err="1"/>
              <a:t>Chitrakar</a:t>
            </a:r>
            <a:r>
              <a:rPr lang="en-US" altLang="ko-KR" dirty="0"/>
              <a:t>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Multi-link Transmissions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228600" y="1524000"/>
            <a:ext cx="58674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In order to improve the peak throughput, MPDUs belonging to the same TID may be simultaneously transmitted over multiple links.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200" dirty="0"/>
              <a:t>At TX side UMAC performs the allocation of MPDUs to different links. The same SN space is used across all links.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200" dirty="0"/>
              <a:t>At RX side UMAC consolidates the MDPUs arriving over the different links, performs BA </a:t>
            </a:r>
            <a:r>
              <a:rPr lang="en-US" sz="2200" dirty="0" err="1"/>
              <a:t>scoreboarding</a:t>
            </a:r>
            <a:r>
              <a:rPr lang="en-US" sz="2200" dirty="0"/>
              <a:t>, MPDUs reordering etc.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200" dirty="0"/>
              <a:t>A consolidated acknowledgment may be transmitted over one of the links.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776F18A-4FEF-4C66-AB60-ABC6CEB8DCE1}"/>
              </a:ext>
            </a:extLst>
          </p:cNvPr>
          <p:cNvGrpSpPr/>
          <p:nvPr/>
        </p:nvGrpSpPr>
        <p:grpSpPr>
          <a:xfrm>
            <a:off x="6162675" y="940691"/>
            <a:ext cx="2752725" cy="5505415"/>
            <a:chOff x="6162675" y="940691"/>
            <a:chExt cx="2752725" cy="5505415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582EFF28-2AFF-4268-9634-FA5D7FD67D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162675" y="1371600"/>
              <a:ext cx="2752725" cy="5074506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8C2B1DD6-4BD9-4226-84C3-5FED4D8DD5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49537" y="940691"/>
              <a:ext cx="1665863" cy="5601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86674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Rojan</a:t>
            </a:r>
            <a:r>
              <a:rPr lang="en-US" altLang="ko-KR" dirty="0"/>
              <a:t> </a:t>
            </a:r>
            <a:r>
              <a:rPr lang="en-US" altLang="ko-KR" dirty="0" err="1"/>
              <a:t>Chitrakar</a:t>
            </a:r>
            <a:r>
              <a:rPr lang="en-US" altLang="ko-KR" dirty="0"/>
              <a:t>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Multi-link TS and BA Setup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304800" y="4572000"/>
            <a:ext cx="868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Block Ack for multi-link transmissions may be setup using a single pair of multi-link setup frames on any one link.</a:t>
            </a:r>
          </a:p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400" dirty="0"/>
              <a:t>If admission control is required for a TID, Traffic Stream for multi-link transmissions may be setup using a single pair of multi-link setup frames on any one link.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A7FFF1-9DD2-42B6-99CA-0D6A68829F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1333001"/>
            <a:ext cx="5867400" cy="3221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450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Rojan</a:t>
            </a:r>
            <a:r>
              <a:rPr lang="en-US" altLang="ko-KR" dirty="0"/>
              <a:t> </a:t>
            </a:r>
            <a:r>
              <a:rPr lang="en-US" altLang="ko-KR" dirty="0" err="1"/>
              <a:t>Chitrakar</a:t>
            </a:r>
            <a:r>
              <a:rPr lang="en-US" altLang="ko-KR" dirty="0"/>
              <a:t>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Multi-link Transmission: An Example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4800600"/>
            <a:ext cx="8229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000" dirty="0"/>
              <a:t>A Block Ack frame may consolidate the acknowledgments for MPDUs received over different links. The Block Ack frame may be transmitted on any one of the links.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000" dirty="0"/>
              <a:t>Failed MPDUs may be re-transmitted on a link different from the link used for the original transmission.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E9D89A-AF70-4FFA-A33F-1FD8EF2BB7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1371600"/>
            <a:ext cx="5895975" cy="341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323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Rojan</a:t>
            </a:r>
            <a:r>
              <a:rPr lang="en-US" altLang="ko-KR" dirty="0"/>
              <a:t> </a:t>
            </a:r>
            <a:r>
              <a:rPr lang="en-US" altLang="ko-KR" dirty="0" err="1"/>
              <a:t>Chitrakar</a:t>
            </a:r>
            <a:r>
              <a:rPr lang="en-US" altLang="ko-KR" dirty="0"/>
              <a:t>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Conclusion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In order to improve the peak throughput, MPDUs belonging to the same TID may be simultaneously transmitted over multiple links.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Block Ack or Traffic Streams for multi-link transmissions may be setup using a single pair of multi-link setup frames on any one link.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A Block Ack frame may consolidate the acknowledgments for MPDUs received over different links. The Block Ack frame may be transmitted on any one of the links.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Failed MPDUs may be re-transmitted on a link different from the link used for the original transmission.</a:t>
            </a:r>
          </a:p>
        </p:txBody>
      </p:sp>
    </p:spTree>
    <p:extLst>
      <p:ext uri="{BB962C8B-B14F-4D97-AF65-F5344CB8AC3E}">
        <p14:creationId xmlns:p14="http://schemas.microsoft.com/office/powerpoint/2010/main" val="2155425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b="0" dirty="0"/>
              <a:t>11-19/731r0 - Multi-link Operation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11-19/822r0 - Extremely efficient multi-band operation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11-19/823r0 - Multi-link aggregation </a:t>
            </a:r>
          </a:p>
          <a:p>
            <a:pPr marL="457200" indent="-457200">
              <a:buFont typeface="+mj-lt"/>
              <a:buAutoNum type="arabicParenR"/>
            </a:pP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Rojan</a:t>
            </a:r>
            <a:r>
              <a:rPr lang="en-US" altLang="ko-KR" dirty="0"/>
              <a:t> </a:t>
            </a:r>
            <a:r>
              <a:rPr lang="en-US" altLang="ko-KR" dirty="0" err="1"/>
              <a:t>Chitrakar</a:t>
            </a:r>
            <a:r>
              <a:rPr lang="en-US" altLang="ko-KR" dirty="0"/>
              <a:t>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39214</TotalTime>
  <Words>564</Words>
  <Application>Microsoft Office PowerPoint</Application>
  <PresentationFormat>On-screen Show (4:3)</PresentationFormat>
  <Paragraphs>68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Gulim</vt:lpstr>
      <vt:lpstr>맑은 고딕</vt:lpstr>
      <vt:lpstr>MS PGothic</vt:lpstr>
      <vt:lpstr>Times New Roman</vt:lpstr>
      <vt:lpstr>Wingdings</vt:lpstr>
      <vt:lpstr>802-11-Submission</vt:lpstr>
      <vt:lpstr>Multi-link transmission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</vt:vector>
  </TitlesOfParts>
  <Company>Panasonic Corporation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transmission</dc:title>
  <dc:creator>Rojan Chitrakar</dc:creator>
  <cp:lastModifiedBy>Chitrakar　Rojan</cp:lastModifiedBy>
  <cp:revision>11</cp:revision>
  <cp:lastPrinted>2014-11-04T15:04:57Z</cp:lastPrinted>
  <dcterms:created xsi:type="dcterms:W3CDTF">2007-04-17T18:10:23Z</dcterms:created>
  <dcterms:modified xsi:type="dcterms:W3CDTF">2019-07-12T02:03:21Z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