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5"/>
  </p:notesMasterIdLst>
  <p:handoutMasterIdLst>
    <p:handoutMasterId r:id="rId56"/>
  </p:handoutMasterIdLst>
  <p:sldIdLst>
    <p:sldId id="269" r:id="rId2"/>
    <p:sldId id="1535" r:id="rId3"/>
    <p:sldId id="1622" r:id="rId4"/>
    <p:sldId id="1586" r:id="rId5"/>
    <p:sldId id="1534" r:id="rId6"/>
    <p:sldId id="1539" r:id="rId7"/>
    <p:sldId id="1536" r:id="rId8"/>
    <p:sldId id="1540" r:id="rId9"/>
    <p:sldId id="1543" r:id="rId10"/>
    <p:sldId id="1618" r:id="rId11"/>
    <p:sldId id="1547" r:id="rId12"/>
    <p:sldId id="1561" r:id="rId13"/>
    <p:sldId id="1609" r:id="rId14"/>
    <p:sldId id="1610" r:id="rId15"/>
    <p:sldId id="1611" r:id="rId16"/>
    <p:sldId id="1553" r:id="rId17"/>
    <p:sldId id="1612" r:id="rId18"/>
    <p:sldId id="1590" r:id="rId19"/>
    <p:sldId id="1591" r:id="rId20"/>
    <p:sldId id="1623" r:id="rId21"/>
    <p:sldId id="1554" r:id="rId22"/>
    <p:sldId id="1557" r:id="rId23"/>
    <p:sldId id="1558" r:id="rId24"/>
    <p:sldId id="1559" r:id="rId25"/>
    <p:sldId id="1560" r:id="rId26"/>
    <p:sldId id="1621" r:id="rId27"/>
    <p:sldId id="1624" r:id="rId28"/>
    <p:sldId id="1594" r:id="rId29"/>
    <p:sldId id="1603" r:id="rId30"/>
    <p:sldId id="1625" r:id="rId31"/>
    <p:sldId id="1563" r:id="rId32"/>
    <p:sldId id="1600" r:id="rId33"/>
    <p:sldId id="1565" r:id="rId34"/>
    <p:sldId id="1598" r:id="rId35"/>
    <p:sldId id="1599" r:id="rId36"/>
    <p:sldId id="1601" r:id="rId37"/>
    <p:sldId id="1617" r:id="rId38"/>
    <p:sldId id="1604" r:id="rId39"/>
    <p:sldId id="1605" r:id="rId40"/>
    <p:sldId id="1596" r:id="rId41"/>
    <p:sldId id="1602" r:id="rId42"/>
    <p:sldId id="1620" r:id="rId43"/>
    <p:sldId id="1626" r:id="rId44"/>
    <p:sldId id="1613" r:id="rId45"/>
    <p:sldId id="1567" r:id="rId46"/>
    <p:sldId id="1597" r:id="rId47"/>
    <p:sldId id="1606" r:id="rId48"/>
    <p:sldId id="1614" r:id="rId49"/>
    <p:sldId id="1564" r:id="rId50"/>
    <p:sldId id="1574" r:id="rId51"/>
    <p:sldId id="1576" r:id="rId52"/>
    <p:sldId id="1608" r:id="rId53"/>
    <p:sldId id="305" r:id="rId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49" d="100"/>
          <a:sy n="49" d="100"/>
        </p:scale>
        <p:origin x="60" y="4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24</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31</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33</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45</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49</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52</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15219" y="363379"/>
            <a:ext cx="31302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grouper.ieee.org/groups/802/11/Workshops/2019-July-Coex/NR-U%20channel%20access%20summary%20to%20be%20submitted%20to%20IEEE%20coexistence%20workshop.p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rouper.ieee.org/groups/802/11/Workshops/2019-July-Coex/Coexistence-Workshop-802-11ax-Overview.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19/11-19-121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grouper.ieee.org/groups/802/11/Workshops/2019-July-Coex/802.11%20coex%20workshop%20on%206GHz%20studies%20r1.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rouper.ieee.org/groups/802/11/Workshops/2019-July-Coex/UChicago_Coexistence%20Wkshp.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ouper.ieee.org/groups/802/11/Workshops/2019-July-Coex/Coexistence%20Workshop%20(IEEE)%20Tiago%20Rodrigues%20WBA%2020190717%20v01F.pptx"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19/11-19-108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20v4.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19/11-19-108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Broadcom.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wireless_collision_detection.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4.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Broadcom.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mentor.ieee.org/802.11/dcn/19/11-19-1230-00-coex-coex-simulation-and-analysi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ouper.ieee.org/groups/802/11/Workshops/2019-July-Coex/2019-07-Coex-agenda-2.htm" TargetMode="External"/><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 Id="rId6" Type="http://schemas.openxmlformats.org/officeDocument/2006/relationships/hyperlink" Target="https://mentor.ieee.org/802.11/dcn/19/11-19-1216-00" TargetMode="External"/><Relationship Id="rId5" Type="http://schemas.openxmlformats.org/officeDocument/2006/relationships/hyperlink" Target="https://mentor.ieee.org/802.11/dcn/19/11-19-1114" TargetMode="External"/><Relationship Id="rId4" Type="http://schemas.openxmlformats.org/officeDocument/2006/relationships/hyperlink" Target="https://mentor.ieee.org/802.11/dcn/19/11-19-11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16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 if they speak beyond their allocated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Schedule: the </a:t>
            </a:r>
            <a:r>
              <a:rPr lang="en-AU" i="1" dirty="0"/>
              <a:t>Coexistence Workshop </a:t>
            </a:r>
            <a:r>
              <a:rPr lang="en-AU" dirty="0"/>
              <a:t>schedule includes 7.5 hours of meeting &amp; 2 hours of eating/drinking</a:t>
            </a:r>
          </a:p>
        </p:txBody>
      </p:sp>
      <p:sp>
        <p:nvSpPr>
          <p:cNvPr id="3" name="Content Placeholder 2"/>
          <p:cNvSpPr>
            <a:spLocks noGrp="1"/>
          </p:cNvSpPr>
          <p:nvPr>
            <p:ph idx="1"/>
          </p:nvPr>
        </p:nvSpPr>
        <p:spPr/>
        <p:txBody>
          <a:bodyPr/>
          <a:lstStyle/>
          <a:p>
            <a:r>
              <a:rPr lang="en-AU" dirty="0" smtClean="0"/>
              <a:t>The meeting schedule details are as follows:</a:t>
            </a:r>
          </a:p>
          <a:p>
            <a:pPr lvl="1"/>
            <a:r>
              <a:rPr lang="en-AU" dirty="0" smtClean="0"/>
              <a:t>12:30 - 13:00: Welcome Break: Foyer Level 1 - Coffee Station</a:t>
            </a:r>
          </a:p>
          <a:p>
            <a:pPr lvl="1"/>
            <a:r>
              <a:rPr lang="en-AU" dirty="0" smtClean="0"/>
              <a:t>13:00 - 22:00: Workshop: The Golden Wave 1 - 1st Floor</a:t>
            </a:r>
          </a:p>
          <a:p>
            <a:pPr lvl="1"/>
            <a:r>
              <a:rPr lang="en-AU" dirty="0" smtClean="0"/>
              <a:t>15:30 - 16:00: Coffee Break: Foyer Level 1 - Coffee Station</a:t>
            </a:r>
          </a:p>
          <a:p>
            <a:pPr lvl="1"/>
            <a:r>
              <a:rPr lang="en-AU" dirty="0" smtClean="0"/>
              <a:t>19:00 - 20.00: Dinner: Level E: Flow Restaurant</a:t>
            </a:r>
          </a:p>
          <a:p>
            <a:pPr lvl="2"/>
            <a:r>
              <a:rPr lang="en-AU" dirty="0" smtClean="0"/>
              <a:t>The Workshop Dinner (buffet style), includes 1 water/soda per guest and will be served from 19:00 to 20:00 in the Flow Restaurant - Level E, Melia Vienna.</a:t>
            </a:r>
          </a:p>
          <a:p>
            <a:pPr lvl="2"/>
            <a:r>
              <a:rPr lang="en-AU" dirty="0" smtClean="0"/>
              <a:t>The Menu will be posted on the Coffee Station at the start of the Workshop.</a:t>
            </a:r>
          </a:p>
          <a:p>
            <a:pPr lvl="2"/>
            <a:r>
              <a:rPr lang="en-AU" dirty="0" smtClean="0"/>
              <a:t>**Additional beverage (wine and/or beer) is the cost of the meeting attendee</a:t>
            </a:r>
          </a:p>
          <a:p>
            <a:r>
              <a:rPr lang="en-AU" dirty="0"/>
              <a:t>Note: all sessions will start promptly at the advertised time!</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a:t>
            </a:fld>
            <a:endParaRPr lang="en-US"/>
          </a:p>
        </p:txBody>
      </p:sp>
    </p:spTree>
    <p:extLst>
      <p:ext uri="{BB962C8B-B14F-4D97-AF65-F5344CB8AC3E}">
        <p14:creationId xmlns:p14="http://schemas.microsoft.com/office/powerpoint/2010/main" val="414693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370307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 stakeholders</a:t>
            </a:r>
          </a:p>
          <a:p>
            <a:pPr lvl="2"/>
            <a:r>
              <a:rPr lang="en-AU" dirty="0" smtClean="0"/>
              <a:t>3GPP </a:t>
            </a:r>
            <a:r>
              <a:rPr lang="en-AU" dirty="0"/>
              <a:t>RAN stakeholders</a:t>
            </a:r>
            <a:endParaRPr lang="en-AU" dirty="0" smtClean="0"/>
          </a:p>
          <a:p>
            <a:pPr lvl="1"/>
            <a:r>
              <a:rPr lang="en-AU" dirty="0" smtClean="0"/>
              <a:t>Communications have been poor</a:t>
            </a:r>
          </a:p>
          <a:p>
            <a:pPr lvl="2"/>
            <a:r>
              <a:rPr lang="en-AU" dirty="0" smtClean="0"/>
              <a:t>Infrequent workshops</a:t>
            </a:r>
          </a:p>
          <a:p>
            <a:pPr lvl="2"/>
            <a:r>
              <a:rPr lang="en-AU" dirty="0" smtClean="0"/>
              <a:t>Ineffective “LS ping pong”</a:t>
            </a:r>
          </a:p>
          <a:p>
            <a:pPr lvl="2"/>
            <a:r>
              <a:rPr lang="en-AU" dirty="0" smtClean="0"/>
              <a:t>Insufficient common membership</a:t>
            </a:r>
          </a:p>
          <a:p>
            <a:pPr lvl="2"/>
            <a:r>
              <a:rPr lang="en-AU" dirty="0" smtClean="0"/>
              <a:t>Little active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there is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The challenge is that working together effectively will be hard</a:t>
            </a:r>
          </a:p>
          <a:p>
            <a:pPr lvl="2"/>
            <a:r>
              <a:rPr lang="en-AU" dirty="0" smtClean="0"/>
              <a:t>Difficult technical issues</a:t>
            </a:r>
          </a:p>
          <a:p>
            <a:pPr lvl="3"/>
            <a:r>
              <a:rPr lang="en-AU" dirty="0" smtClean="0"/>
              <a:t>EDCA based LBT is horrible in many ways, but the alternative is not obvious</a:t>
            </a:r>
          </a:p>
          <a:p>
            <a:pPr lvl="3"/>
            <a:r>
              <a:rPr lang="en-AU" dirty="0" smtClean="0"/>
              <a:t>Common preambles, no LBT, CW update, reservation signals, …</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even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406325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9610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398295"/>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Status Report for Release 16 NR-U </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426777"/>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IEEE 802.11 WG: High Efficiency WLAN (802.11ax) Overview</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9465665"/>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(PHYMAC)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US" sz="1400" i="0" dirty="0" smtClean="0">
                          <a:hlinkClick r:id="rId2"/>
                        </a:rPr>
                        <a:t>Extremely High Throughput (EHT) WLAN</a:t>
                      </a:r>
                      <a:endParaRPr lang="en-US" sz="1400" i="0" dirty="0" smtClean="0"/>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22214"/>
              </p:ext>
            </p:extLst>
          </p:nvPr>
        </p:nvGraphicFramePr>
        <p:xfrm>
          <a:off x="685799" y="1981201"/>
          <a:ext cx="7858125"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smtClean="0">
                          <a:solidFill>
                            <a:schemeClr val="tx1"/>
                          </a:solidFill>
                          <a:hlinkClick r:id="rId2"/>
                        </a:rPr>
                        <a:t>A 6 GHz regulatory update</a:t>
                      </a:r>
                      <a:endParaRPr lang="en-AU" sz="1400" i="0" dirty="0" smtClean="0">
                        <a:solidFill>
                          <a:schemeClr val="tx1"/>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509853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49978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4691025"/>
              </p:ext>
            </p:extLst>
          </p:nvPr>
        </p:nvGraphicFramePr>
        <p:xfrm>
          <a:off x="685799" y="1828800"/>
          <a:ext cx="7858125" cy="446278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a:t>
                      </a:r>
                      <a:r>
                        <a:rPr lang="en-AU" sz="1400" i="1"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2"/>
                        </a:rPr>
                        <a:t>Coexistence of LTE-LAA and Wi-Fi: analysis, simulation and experiments</a:t>
                      </a:r>
                      <a:endParaRPr lang="en-AU" sz="1400" dirty="0" smtClean="0">
                        <a:solidFill>
                          <a:schemeClr val="tx1"/>
                        </a:solidFill>
                      </a:endParaRPr>
                    </a:p>
                    <a:p>
                      <a:r>
                        <a:rPr lang="en-AU" sz="1400" dirty="0" smtClean="0">
                          <a:solidFill>
                            <a:srgbClr val="FF0000"/>
                          </a:solidFill>
                        </a:rPr>
                        <a:t>(update</a:t>
                      </a:r>
                      <a:r>
                        <a:rPr lang="en-AU" sz="1400" baseline="0" dirty="0" smtClean="0">
                          <a:solidFill>
                            <a:srgbClr val="FF0000"/>
                          </a:solidFill>
                        </a:rPr>
                        <a:t> coming)</a:t>
                      </a:r>
                      <a:endParaRPr lang="en-AU" sz="1400" dirty="0" smtClean="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33587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6720000"/>
              </p:ext>
            </p:extLst>
          </p:nvPr>
        </p:nvGraphicFramePr>
        <p:xfrm>
          <a:off x="685799" y="2133600"/>
          <a:ext cx="7858126"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action</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err="1" smtClean="0">
                          <a:solidFill>
                            <a:schemeClr val="dk1"/>
                          </a:solidFill>
                          <a:effectLst/>
                          <a:latin typeface="+mn-lt"/>
                          <a:ea typeface="+mn-ea"/>
                          <a:cs typeface="+mn-cs"/>
                          <a:hlinkClick r:id="rId4"/>
                        </a:rPr>
                        <a:t>RAN.core</a:t>
                      </a:r>
                      <a:r>
                        <a:rPr lang="en-AU" sz="1400" b="0" i="0" kern="1200" dirty="0" smtClean="0">
                          <a:solidFill>
                            <a:schemeClr val="dk1"/>
                          </a:solidFill>
                          <a:effectLst/>
                          <a:latin typeface="+mn-lt"/>
                          <a:ea typeface="+mn-ea"/>
                          <a:cs typeface="+mn-cs"/>
                          <a:hlinkClick r:id="rId4"/>
                        </a:rPr>
                        <a:t> convergence/coexistence in action: How the combination of Wi-Fi and cellular complements the 5G  experience</a:t>
                      </a:r>
                      <a:r>
                        <a:rPr lang="en-AU" sz="1400" b="0" i="0" kern="1200" dirty="0" smtClean="0">
                          <a:solidFill>
                            <a:schemeClr val="dk1"/>
                          </a:solidFill>
                          <a:effectLst/>
                          <a:latin typeface="+mn-lt"/>
                          <a:ea typeface="+mn-ea"/>
                          <a:cs typeface="+mn-cs"/>
                        </a:rPr>
                        <a:t> </a:t>
                      </a:r>
                      <a:endParaRPr lang="en-AU" sz="11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2859742"/>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894582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691246"/>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4356307"/>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129101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477988"/>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a:t>
                      </a:r>
                      <a:r>
                        <a:rPr lang="en-AU" sz="1400" b="0" i="0" kern="1200" dirty="0" smtClean="0">
                          <a:solidFill>
                            <a:schemeClr val="dk1"/>
                          </a:solidFill>
                          <a:effectLst/>
                          <a:latin typeface="+mn-lt"/>
                          <a:ea typeface="+mn-ea"/>
                          <a:cs typeface="+mn-cs"/>
                          <a:hlinkClick r:id="rId2"/>
                        </a:rPr>
                        <a:t>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111626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093168"/>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594413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360760"/>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61767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331763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937920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3710017"/>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a:t>
                      </a:r>
                      <a:r>
                        <a:rPr lang="en-AU" sz="1400" i="0" dirty="0" smtClean="0">
                          <a:solidFill>
                            <a:schemeClr val="tx1"/>
                          </a:solidFill>
                          <a:hlinkClick r:id="rId2"/>
                        </a:rPr>
                        <a:t>NR-U</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04449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4804341"/>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Collision Detection for Fair LAA/Wi-Fi Coexistence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952205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581632"/>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4663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944703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Monisha Ghosh (</a:t>
            </a:r>
            <a:r>
              <a:rPr lang="en-AU" dirty="0" err="1"/>
              <a:t>Uni</a:t>
            </a:r>
            <a:r>
              <a:rPr lang="en-AU" dirty="0"/>
              <a:t> of Chicago)</a:t>
            </a:r>
          </a:p>
          <a:p>
            <a:pPr lvl="1"/>
            <a:r>
              <a:rPr lang="en-AU" dirty="0" smtClean="0"/>
              <a:t>Sorour </a:t>
            </a:r>
            <a:r>
              <a:rPr lang="en-AU" dirty="0"/>
              <a:t>Falahati (Ericsson</a:t>
            </a:r>
            <a:r>
              <a:rPr lang="en-AU" dirty="0" smtClean="0"/>
              <a:t>)</a:t>
            </a:r>
          </a:p>
          <a:p>
            <a:pPr lvl="1"/>
            <a:r>
              <a:rPr lang="en-AU" dirty="0"/>
              <a:t>Imran Latif (</a:t>
            </a:r>
            <a:r>
              <a:rPr lang="en-AU" dirty="0" err="1"/>
              <a:t>Quantenna</a:t>
            </a:r>
            <a:r>
              <a:rPr lang="en-AU" dirty="0"/>
              <a:t>)</a:t>
            </a:r>
          </a:p>
          <a:p>
            <a:pPr lvl="1"/>
            <a:r>
              <a:rPr lang="en-AU" dirty="0"/>
              <a:t>Benoit Graves (Orange)</a:t>
            </a:r>
          </a:p>
          <a:p>
            <a:pPr lvl="1"/>
            <a:r>
              <a:rPr lang="en-AU" dirty="0"/>
              <a:t>Sindhu Verma (Broadcom)</a:t>
            </a:r>
          </a:p>
          <a:p>
            <a:pPr lvl="1"/>
            <a:r>
              <a:rPr lang="en-AU" dirty="0"/>
              <a:t>Vyacheslav Loginov (IITP RAS</a:t>
            </a:r>
            <a:r>
              <a:rPr lang="en-AU" dirty="0" smtClean="0"/>
              <a:t>)</a:t>
            </a:r>
            <a:endParaRPr lang="en-AU" dirty="0"/>
          </a:p>
          <a:p>
            <a:pPr lvl="1"/>
            <a:r>
              <a:rPr lang="en-AU" kern="1200" dirty="0">
                <a:solidFill>
                  <a:schemeClr val="dk1"/>
                </a:solidFill>
              </a:rPr>
              <a:t>Arun Ghosh </a:t>
            </a:r>
            <a:r>
              <a:rPr lang="en-AU" dirty="0" smtClean="0"/>
              <a:t>(</a:t>
            </a:r>
            <a:r>
              <a:rPr lang="en-AU" dirty="0"/>
              <a:t>AT&amp;T</a:t>
            </a:r>
            <a:r>
              <a:rPr lang="en-AU" dirty="0" smtClean="0"/>
              <a:t>)</a:t>
            </a: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52259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903468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3623916"/>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a:t>
                      </a:r>
                      <a:r>
                        <a:rPr lang="en-AU" sz="1400" b="0" i="0" kern="1200" dirty="0" smtClean="0">
                          <a:solidFill>
                            <a:schemeClr val="dk1"/>
                          </a:solidFill>
                          <a:effectLst/>
                          <a:latin typeface="+mn-lt"/>
                          <a:ea typeface="+mn-ea"/>
                          <a:cs typeface="+mn-cs"/>
                          <a:hlinkClick r:id="rId2"/>
                        </a:rPr>
                        <a:t>messages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506055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816440"/>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a:t>
                      </a:r>
                      <a:r>
                        <a:rPr lang="en-AU" sz="1400" b="0" i="0" kern="1200" dirty="0" smtClean="0">
                          <a:solidFill>
                            <a:schemeClr val="dk1"/>
                          </a:solidFill>
                          <a:effectLst/>
                          <a:latin typeface="+mn-lt"/>
                          <a:ea typeface="+mn-ea"/>
                          <a:cs typeface="+mn-cs"/>
                          <a:hlinkClick r:id="rId2"/>
                        </a:rPr>
                        <a:t>short-LBT</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076096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52707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8059403"/>
              </p:ext>
            </p:extLst>
          </p:nvPr>
        </p:nvGraphicFramePr>
        <p:xfrm>
          <a:off x="685799" y="2133600"/>
          <a:ext cx="7858126" cy="19686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chemeClr val="tx1"/>
                          </a:solidFill>
                        </a:rPr>
                        <a:t>This contribution provides the system level simulation to evaluate 802.11 and ETSI LBE channel access engine and parameters which can impact fairness for medium occupancy</a:t>
                      </a:r>
                      <a:r>
                        <a:rPr lang="en-AU" sz="1400" i="0" baseline="0" dirty="0" smtClean="0">
                          <a:solidFill>
                            <a:schemeClr val="tx1"/>
                          </a:solidFill>
                        </a:rPr>
                        <a:t> </a:t>
                      </a:r>
                      <a:r>
                        <a:rPr lang="en-AU" sz="1400" i="0" dirty="0" smtClean="0">
                          <a:solidFill>
                            <a:schemeClr val="tx1"/>
                          </a:solidFill>
                        </a:rPr>
                        <a:t>Some challenges are observed and identified.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3"/>
                        </a:rPr>
                        <a:t>11-19-1230-00</a:t>
                      </a:r>
                      <a:endParaRPr lang="en-AU" sz="1400" dirty="0">
                        <a:solidFill>
                          <a:schemeClr val="tx1"/>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54367"/>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85629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58734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96683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1066352"/>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Meeting </a:t>
            </a:r>
            <a:r>
              <a:rPr lang="en-US" dirty="0"/>
              <a:t>etiquette </a:t>
            </a:r>
            <a:r>
              <a:rPr lang="en-US" dirty="0" smtClean="0"/>
              <a:t>principles</a:t>
            </a:r>
            <a:endParaRPr lang="en-US" dirty="0" smtClean="0"/>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hlinkClick r:id="rId2"/>
              </a:rPr>
              <a:t>Website</a:t>
            </a:r>
            <a:endParaRPr lang="en-AU" dirty="0" smtClean="0"/>
          </a:p>
          <a:p>
            <a:pPr lvl="2"/>
            <a:r>
              <a:rPr lang="en-AU" dirty="0" smtClean="0">
                <a:hlinkClick r:id="rId3"/>
              </a:rPr>
              <a:t>Agenda</a:t>
            </a:r>
            <a:r>
              <a:rPr lang="en-AU" dirty="0" smtClean="0"/>
              <a:t> in </a:t>
            </a:r>
            <a:r>
              <a:rPr lang="en-AU" dirty="0" smtClean="0">
                <a:hlinkClick r:id="rId4"/>
              </a:rPr>
              <a:t>ppt</a:t>
            </a:r>
            <a:r>
              <a:rPr lang="en-AU" dirty="0" smtClean="0"/>
              <a:t> and </a:t>
            </a:r>
            <a:r>
              <a:rPr lang="en-AU" dirty="0" smtClean="0">
                <a:hlinkClick r:id="rId5"/>
              </a:rPr>
              <a:t>xls</a:t>
            </a:r>
            <a:endParaRPr lang="en-AU" dirty="0" smtClean="0"/>
          </a:p>
          <a:p>
            <a:pPr lvl="2"/>
            <a:r>
              <a:rPr lang="en-AU" dirty="0" smtClean="0">
                <a:hlinkClick r:id="rId6"/>
              </a:rPr>
              <a:t>(</a:t>
            </a:r>
            <a:r>
              <a:rPr lang="en-AU" dirty="0">
                <a:hlinkClick r:id="rId6"/>
              </a:rPr>
              <a:t>P</a:t>
            </a:r>
            <a:r>
              <a:rPr lang="en-AU" dirty="0" smtClean="0">
                <a:hlinkClick r:id="rId6"/>
              </a:rPr>
              <a:t>artial) registration list</a:t>
            </a:r>
            <a:endParaRPr lang="en-AU" dirty="0" smtClean="0"/>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t>Workshop minutes</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a:t>
            </a:r>
            <a:r>
              <a:rPr lang="en-AU" i="1" dirty="0" smtClean="0"/>
              <a:t>Recording Secretary</a:t>
            </a:r>
            <a:r>
              <a:rPr lang="en-AU" dirty="0" smtClean="0"/>
              <a:t>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0226864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5991</Words>
  <Application>Microsoft Office PowerPoint</Application>
  <PresentationFormat>On-screen Show (4:3)</PresentationFormat>
  <Paragraphs>724</Paragraphs>
  <Slides>53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Materials: Coexistence Workshop agenda, presentations &amp; papers are available on-line</vt:lpstr>
      <vt:lpstr>Schedule: timing will be strict … and speakers will be cut off if they speak beyond their allocated time!</vt:lpstr>
      <vt:lpstr>Schedule: the Coexistence Workshop schedule includes 7.5 hours of meeting &amp; 2 hours of eating/drinking</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2019-07-16T17:54:01Z</dcterms:modified>
</cp:coreProperties>
</file>