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6"/>
  </p:notesMasterIdLst>
  <p:handoutMasterIdLst>
    <p:handoutMasterId r:id="rId57"/>
  </p:handoutMasterIdLst>
  <p:sldIdLst>
    <p:sldId id="269" r:id="rId2"/>
    <p:sldId id="1535" r:id="rId3"/>
    <p:sldId id="1622" r:id="rId4"/>
    <p:sldId id="1586" r:id="rId5"/>
    <p:sldId id="1534" r:id="rId6"/>
    <p:sldId id="1539" r:id="rId7"/>
    <p:sldId id="1536" r:id="rId8"/>
    <p:sldId id="1540" r:id="rId9"/>
    <p:sldId id="1543" r:id="rId10"/>
    <p:sldId id="1545" r:id="rId11"/>
    <p:sldId id="1618" r:id="rId12"/>
    <p:sldId id="1547" r:id="rId13"/>
    <p:sldId id="1561" r:id="rId14"/>
    <p:sldId id="1609" r:id="rId15"/>
    <p:sldId id="1610" r:id="rId16"/>
    <p:sldId id="1611" r:id="rId17"/>
    <p:sldId id="1553" r:id="rId18"/>
    <p:sldId id="1612" r:id="rId19"/>
    <p:sldId id="1590" r:id="rId20"/>
    <p:sldId id="1591" r:id="rId21"/>
    <p:sldId id="1623" r:id="rId22"/>
    <p:sldId id="1554" r:id="rId23"/>
    <p:sldId id="1557" r:id="rId24"/>
    <p:sldId id="1558" r:id="rId25"/>
    <p:sldId id="1559" r:id="rId26"/>
    <p:sldId id="1560" r:id="rId27"/>
    <p:sldId id="1621" r:id="rId28"/>
    <p:sldId id="1624" r:id="rId29"/>
    <p:sldId id="1594" r:id="rId30"/>
    <p:sldId id="1603" r:id="rId31"/>
    <p:sldId id="1625" r:id="rId32"/>
    <p:sldId id="1563" r:id="rId33"/>
    <p:sldId id="1600" r:id="rId34"/>
    <p:sldId id="1565" r:id="rId35"/>
    <p:sldId id="1598" r:id="rId36"/>
    <p:sldId id="1599" r:id="rId37"/>
    <p:sldId id="1601" r:id="rId38"/>
    <p:sldId id="1617" r:id="rId39"/>
    <p:sldId id="1604" r:id="rId40"/>
    <p:sldId id="1605" r:id="rId41"/>
    <p:sldId id="1596" r:id="rId42"/>
    <p:sldId id="1602" r:id="rId43"/>
    <p:sldId id="1620" r:id="rId44"/>
    <p:sldId id="1626" r:id="rId45"/>
    <p:sldId id="1613" r:id="rId46"/>
    <p:sldId id="1567" r:id="rId47"/>
    <p:sldId id="1597" r:id="rId48"/>
    <p:sldId id="1606" r:id="rId49"/>
    <p:sldId id="1614" r:id="rId50"/>
    <p:sldId id="1564" r:id="rId51"/>
    <p:sldId id="1574" r:id="rId52"/>
    <p:sldId id="1576" r:id="rId53"/>
    <p:sldId id="1608" r:id="rId54"/>
    <p:sldId id="305"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114" d="100"/>
          <a:sy n="114" d="100"/>
        </p:scale>
        <p:origin x="660"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25</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46</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50</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53</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01406" y="363379"/>
            <a:ext cx="3244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802.11-19/1113r1</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ouper.ieee.org/groups/802/11/Workshops/2019-July-Coex/BRAN%2819%29102039r1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6182019.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v3.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3.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a:t>
            </a:r>
            <a:r>
              <a:rPr lang="en-US" dirty="0" smtClean="0">
                <a:solidFill>
                  <a:schemeClr val="accent6"/>
                </a:solidFill>
              </a:rPr>
              <a:t>for</a:t>
            </a:r>
            <a:br>
              <a:rPr lang="en-US" dirty="0" smtClean="0">
                <a:solidFill>
                  <a:schemeClr val="accent6"/>
                </a:solidFill>
              </a:rPr>
            </a:br>
            <a:r>
              <a:rPr lang="en-US" i="1" dirty="0" smtClean="0">
                <a:solidFill>
                  <a:schemeClr val="accent6"/>
                </a:solidFill>
              </a:rPr>
              <a:t>IEEE 802.11 Coexistence </a:t>
            </a:r>
            <a:r>
              <a:rPr lang="en-US" i="1" dirty="0" smtClean="0">
                <a:solidFill>
                  <a:schemeClr val="accent6"/>
                </a:solidFill>
              </a:rPr>
              <a:t>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a:t>
            </a:r>
            <a:r>
              <a:rPr lang="en-US" dirty="0" smtClean="0">
                <a:solidFill>
                  <a:schemeClr val="accent6"/>
                </a:solidFill>
              </a:rPr>
              <a:t>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5</a:t>
            </a:r>
            <a:r>
              <a:rPr lang="en-US" b="0" dirty="0" smtClean="0">
                <a:solidFill>
                  <a:schemeClr val="accent2">
                    <a:lumMod val="50000"/>
                  </a:schemeClr>
                </a:solidFill>
              </a:rPr>
              <a:t>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3060985" y="3038449"/>
            <a:ext cx="2819400"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dirty="0" smtClean="0">
                <a:ln>
                  <a:noFill/>
                </a:ln>
                <a:solidFill>
                  <a:srgbClr val="FF0000"/>
                </a:solidFill>
                <a:effectLst/>
                <a:latin typeface="+mj-lt"/>
              </a:rPr>
              <a:t>Draft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Schedule: </a:t>
            </a:r>
            <a:r>
              <a:rPr lang="en-AU" dirty="0"/>
              <a:t>t</a:t>
            </a:r>
            <a:r>
              <a:rPr lang="en-AU" dirty="0" smtClean="0"/>
              <a:t>he </a:t>
            </a:r>
            <a:r>
              <a:rPr lang="en-AU" i="1" dirty="0"/>
              <a:t>Coexistence Workshop </a:t>
            </a:r>
            <a:r>
              <a:rPr lang="en-AU" dirty="0" smtClean="0"/>
              <a:t>schedule </a:t>
            </a:r>
            <a:r>
              <a:rPr lang="en-AU" dirty="0" smtClean="0"/>
              <a:t>includes 7.5 hours of meeting </a:t>
            </a:r>
            <a:r>
              <a:rPr lang="en-AU" dirty="0" smtClean="0"/>
              <a:t>&amp; </a:t>
            </a:r>
            <a:r>
              <a:rPr lang="en-AU" dirty="0" smtClean="0"/>
              <a:t>2 hours of eating/drinking</a:t>
            </a:r>
            <a:endParaRPr lang="en-AU" dirty="0"/>
          </a:p>
        </p:txBody>
      </p:sp>
      <p:sp>
        <p:nvSpPr>
          <p:cNvPr id="3" name="Content Placeholder 2"/>
          <p:cNvSpPr>
            <a:spLocks noGrp="1"/>
          </p:cNvSpPr>
          <p:nvPr>
            <p:ph idx="1"/>
          </p:nvPr>
        </p:nvSpPr>
        <p:spPr/>
        <p:txBody>
          <a:bodyPr/>
          <a:lstStyle/>
          <a:p>
            <a:r>
              <a:rPr lang="en-AU" dirty="0" smtClean="0"/>
              <a:t>High level Coexistence Workshop schedule </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endParaRPr lang="en-AU" dirty="0"/>
          </a:p>
          <a:p>
            <a:pPr lvl="1"/>
            <a:r>
              <a:rPr lang="en-AU" dirty="0" smtClean="0"/>
              <a:t>Note: all sessions will start promptly at the advertised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4184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a:t>
            </a:r>
            <a:r>
              <a:rPr lang="en-AU" dirty="0" smtClean="0"/>
              <a:t>will be strict </a:t>
            </a:r>
            <a:r>
              <a:rPr lang="en-AU" dirty="0" smtClean="0"/>
              <a:t>… and </a:t>
            </a:r>
            <a:r>
              <a:rPr lang="en-AU" dirty="0" smtClean="0"/>
              <a:t>speakers will be cut off!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Dinner: </a:t>
            </a:r>
            <a:r>
              <a:rPr lang="en-AU" dirty="0" smtClean="0">
                <a:solidFill>
                  <a:srgbClr val="FF0000"/>
                </a:solidFill>
              </a:rPr>
              <a:t>details</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4146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endParaRPr lang="en-AU" dirty="0" smtClean="0"/>
          </a:p>
          <a:p>
            <a:pPr marL="0" indent="0"/>
            <a:r>
              <a:rPr lang="en-AU" dirty="0" smtClean="0"/>
              <a:t>IEEE 802.11 </a:t>
            </a:r>
            <a:r>
              <a:rPr lang="en-AU" dirty="0" smtClean="0"/>
              <a:t>Coexistence </a:t>
            </a:r>
            <a:r>
              <a:rPr lang="en-AU" dirty="0" smtClean="0"/>
              <a:t>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370307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a:t>
            </a:r>
          </a:p>
          <a:p>
            <a:pPr lvl="2"/>
            <a:r>
              <a:rPr lang="en-AU" dirty="0" smtClean="0"/>
              <a:t>3GPP RAN</a:t>
            </a:r>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members</a:t>
            </a:r>
          </a:p>
          <a:p>
            <a:pPr lvl="2"/>
            <a:r>
              <a:rPr lang="en-AU" dirty="0" smtClean="0"/>
              <a:t>Little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2"/>
            <a:r>
              <a:rPr lang="en-AU" dirty="0" smtClean="0"/>
              <a:t>… meaning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Of course, working together effectively will be hard</a:t>
            </a:r>
          </a:p>
          <a:p>
            <a:pPr lvl="2"/>
            <a:r>
              <a:rPr lang="en-AU" dirty="0" smtClean="0"/>
              <a:t>Difficult technical issues</a:t>
            </a:r>
          </a:p>
          <a:p>
            <a:pPr lvl="3"/>
            <a:r>
              <a:rPr lang="en-AU" dirty="0" smtClean="0"/>
              <a:t>EDCA based LBT </a:t>
            </a:r>
            <a:r>
              <a:rPr lang="en-AU" dirty="0" smtClean="0"/>
              <a:t>is horrible in many ways</a:t>
            </a:r>
          </a:p>
          <a:p>
            <a:pPr lvl="3"/>
            <a:r>
              <a:rPr lang="en-AU" dirty="0" smtClean="0"/>
              <a:t>But the alternative is not obvious</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40632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961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t>
            </a:r>
            <a:r>
              <a:rPr lang="en-AU" dirty="0" smtClean="0"/>
              <a:t>&amp; </a:t>
            </a:r>
            <a:r>
              <a:rPr lang="en-AU" dirty="0" smtClean="0"/>
              <a:t>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a:t>
            </a:r>
            <a:r>
              <a:rPr lang="en-US" i="1" dirty="0"/>
              <a:t>NR-U on Channel Access Related </a:t>
            </a:r>
            <a:r>
              <a:rPr lang="en-US" i="1" dirty="0" smtClean="0"/>
              <a:t>Design”</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7331866"/>
              </p:ext>
            </p:extLst>
          </p:nvPr>
        </p:nvGraphicFramePr>
        <p:xfrm>
          <a:off x="685799" y="1981201"/>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dirty="0" smtClean="0"/>
                        <a:t>Status Report for Release</a:t>
                      </a:r>
                      <a:r>
                        <a:rPr lang="en-US" sz="1400" baseline="0" dirty="0" smtClean="0"/>
                        <a:t> </a:t>
                      </a:r>
                      <a:r>
                        <a:rPr lang="en-US" sz="1400" dirty="0" smtClean="0"/>
                        <a:t>16 NR-U on Channel Access Related Design</a:t>
                      </a:r>
                      <a:endParaRPr lang="en-AU" sz="1400"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Waiting for abstract</a:t>
                      </a:r>
                      <a:endParaRPr lang="en-AU" sz="1400" dirty="0"/>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3534313"/>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t>High Efficiency WLAN (802.11ax) Overview</a:t>
                      </a:r>
                      <a:endParaRPr lang="en-AU" sz="1400"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smtClean="0"/>
              <a:t>Enhancements </a:t>
            </a:r>
            <a:r>
              <a:rPr lang="en-AU" i="1" dirty="0"/>
              <a:t>for extremely high throughput (EHT) </a:t>
            </a:r>
            <a:r>
              <a:rPr lang="en-AU" i="1" dirty="0" smtClean="0"/>
              <a:t>Wi-Fi”</a:t>
            </a:r>
            <a:r>
              <a:rPr lang="en-AU" i="1" dirty="0"/>
              <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3900889"/>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Enhancements for extremely high throughput (EHT) Wi-Fi</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rgbClr val="FF0000"/>
                          </a:solidFill>
                        </a:rPr>
                        <a:t>Alfred </a:t>
                      </a:r>
                      <a:r>
                        <a:rPr lang="en-AU" sz="1400" dirty="0" err="1" smtClean="0">
                          <a:solidFill>
                            <a:srgbClr val="FF0000"/>
                          </a:solidFill>
                        </a:rPr>
                        <a:t>Asterjadhi</a:t>
                      </a:r>
                      <a:r>
                        <a:rPr lang="en-AU" sz="1400" dirty="0" smtClean="0">
                          <a:solidFill>
                            <a:srgbClr val="FF0000"/>
                          </a:solidFill>
                        </a:rPr>
                        <a:t> (Qualcomm) will confirm on 1 July 2019</a:t>
                      </a:r>
                      <a:endParaRPr lang="en-AU" sz="1400" dirty="0">
                        <a:solidFill>
                          <a:srgbClr val="FF0000"/>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6458780"/>
              </p:ext>
            </p:extLst>
          </p:nvPr>
        </p:nvGraphicFramePr>
        <p:xfrm>
          <a:off x="685799" y="1981201"/>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dirty="0" smtClean="0"/>
                        <a:t>ETSI BRAN Update</a:t>
                      </a:r>
                      <a:endParaRPr lang="en-AU" sz="1400"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solidFill>
                            <a:srgbClr val="FF0000"/>
                          </a:solidFill>
                        </a:rPr>
                        <a:t>Waiting</a:t>
                      </a:r>
                      <a:r>
                        <a:rPr lang="en-AU" sz="1400" baseline="0" dirty="0" smtClean="0">
                          <a:solidFill>
                            <a:srgbClr val="FF0000"/>
                          </a:solidFill>
                        </a:rPr>
                        <a:t> for abstract</a:t>
                      </a:r>
                      <a:endParaRPr lang="en-AU" sz="1400" i="1"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588377"/>
              </p:ext>
            </p:extLst>
          </p:nvPr>
        </p:nvGraphicFramePr>
        <p:xfrm>
          <a:off x="685799" y="1981201"/>
          <a:ext cx="7858125"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A 6 GHz regulatory update</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A brief summary of the situation for access to 6 GHz globally and any likely associated rules</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5098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5795482"/>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997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178707"/>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3358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How the combination of Wi-Fi &amp; cellular complements the </a:t>
            </a:r>
            <a:r>
              <a:rPr lang="en-AU" i="1" dirty="0"/>
              <a:t>5G </a:t>
            </a:r>
            <a:r>
              <a:rPr lang="en-AU" i="1" dirty="0" smtClean="0"/>
              <a:t>experience”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314402"/>
              </p:ext>
            </p:extLst>
          </p:nvPr>
        </p:nvGraphicFramePr>
        <p:xfrm>
          <a:off x="685799" y="2133600"/>
          <a:ext cx="7858126" cy="32132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RAN and core convergence/coexistence in action: How the combination of Wi-Fi &amp; cellular complements the 5G experience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In this session, Tiago Rodrigues, WBA General Manager, will share the results of (WBA) work streams and advocate a future of collaboration and integration between Wi-Fi and cellular technologies</a:t>
                      </a:r>
                    </a:p>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From a WBA standpoint we have decided to work on a global industry survey to also complement our presentation and raise key data points on 6 GHz band utilization plans.</a:t>
                      </a:r>
                    </a:p>
                    <a:p>
                      <a:pPr marL="0" marR="0" lvl="0" indent="0" algn="l" defTabSz="914400" rtl="0" eaLnBrk="1" fontAlgn="auto" latinLnBrk="0" hangingPunct="1">
                        <a:lnSpc>
                          <a:spcPct val="100000"/>
                        </a:lnSpc>
                        <a:spcBef>
                          <a:spcPts val="700"/>
                        </a:spcBef>
                        <a:spcAft>
                          <a:spcPts val="0"/>
                        </a:spcAft>
                        <a:buClrTx/>
                        <a:buSzTx/>
                        <a:buFontTx/>
                        <a:buNone/>
                        <a:tabLst/>
                        <a:defRPr/>
                      </a:pPr>
                      <a:r>
                        <a:rPr lang="en-AU" sz="1400" dirty="0" smtClean="0">
                          <a:solidFill>
                            <a:srgbClr val="FF0000"/>
                          </a:solidFill>
                        </a:rPr>
                        <a:t>Asked for updated</a:t>
                      </a:r>
                      <a:r>
                        <a:rPr lang="en-AU" sz="1400" baseline="0" dirty="0" smtClean="0">
                          <a:solidFill>
                            <a:srgbClr val="FF0000"/>
                          </a:solidFill>
                        </a:rPr>
                        <a:t> abstract on 24 June and reminded of deadline</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354445"/>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8945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8663831"/>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LBT should remain the basis of fair &amp; efficient coexistence in 6 GHz unlicensed spectrum</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2194172"/>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smtClean="0"/>
                        <a:t>NR-U/Wi-Fi Coexistence in 5/6 GHz bands</a:t>
                      </a:r>
                      <a:endParaRPr lang="en-AU" sz="1400"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1291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8385810"/>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1116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308507"/>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944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218208"/>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617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9867547"/>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9379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t>
            </a:r>
            <a:r>
              <a:rPr lang="en-AU" dirty="0" smtClean="0"/>
              <a:t>a</a:t>
            </a:r>
            <a:r>
              <a:rPr lang="en-AU" dirty="0" smtClean="0"/>
              <a:t> big </a:t>
            </a:r>
            <a:r>
              <a:rPr lang="en-AU" dirty="0" smtClean="0"/>
              <a:t>thank you to the three major sponsors of today’s </a:t>
            </a:r>
            <a:r>
              <a:rPr lang="en-AU" i="1" dirty="0" smtClean="0"/>
              <a:t>Coexistence </a:t>
            </a:r>
            <a:r>
              <a:rPr lang="en-AU" i="1" dirty="0" smtClean="0"/>
              <a:t>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766447"/>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449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1842062"/>
              </p:ext>
            </p:extLst>
          </p:nvPr>
        </p:nvGraphicFramePr>
        <p:xfrm>
          <a:off x="685799" y="1981201"/>
          <a:ext cx="7858125" cy="20575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rgbClr val="FF0000"/>
                          </a:solidFill>
                        </a:rPr>
                        <a:t>In our work, we propose a modification of channel access rules of LTE-LAA/NR-U in order to achieve fairness with Wi-Fi deployments.</a:t>
                      </a:r>
                      <a:r>
                        <a:rPr lang="en-AU" sz="1400" baseline="0" dirty="0" smtClean="0">
                          <a:solidFill>
                            <a:srgbClr val="FF0000"/>
                          </a:solidFill>
                        </a:rPr>
                        <a:t> ...</a:t>
                      </a:r>
                    </a:p>
                    <a:p>
                      <a:pPr>
                        <a:spcBef>
                          <a:spcPts val="700"/>
                        </a:spcBef>
                      </a:pPr>
                      <a:r>
                        <a:rPr lang="en-AU" sz="1400" baseline="0" dirty="0" smtClean="0">
                          <a:solidFill>
                            <a:srgbClr val="FF0000"/>
                          </a:solidFill>
                        </a:rPr>
                        <a:t>Asked to provide shorter abstract and reminded of deadline on 24 June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95220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7242601"/>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4663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9447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Sorour Falahati (Ericsson)</a:t>
            </a:r>
          </a:p>
          <a:p>
            <a:pPr lvl="1"/>
            <a:r>
              <a:rPr lang="en-AU" dirty="0" smtClean="0"/>
              <a:t>Ralf </a:t>
            </a:r>
            <a:r>
              <a:rPr lang="en-AU" dirty="0"/>
              <a:t>Bendlin (AT&amp;T</a:t>
            </a:r>
            <a:r>
              <a:rPr lang="en-AU" dirty="0" smtClean="0"/>
              <a:t>)</a:t>
            </a:r>
          </a:p>
          <a:p>
            <a:pPr lvl="1"/>
            <a:r>
              <a:rPr lang="en-AU" dirty="0"/>
              <a:t>Vyacheslav Loginov (IITP RAS</a:t>
            </a:r>
            <a:r>
              <a:rPr lang="en-AU" dirty="0" smtClean="0"/>
              <a:t>)</a:t>
            </a:r>
          </a:p>
          <a:p>
            <a:pPr lvl="1"/>
            <a:r>
              <a:rPr lang="en-AU" dirty="0"/>
              <a:t>Sindhu Verma (Broadcom</a:t>
            </a:r>
            <a:r>
              <a:rPr lang="en-AU" dirty="0" smtClean="0"/>
              <a:t>)</a:t>
            </a:r>
          </a:p>
          <a:p>
            <a:pPr lvl="1"/>
            <a:r>
              <a:rPr lang="en-AU" dirty="0"/>
              <a:t>Benoit Graves (Orange</a:t>
            </a:r>
            <a:r>
              <a:rPr lang="en-AU" dirty="0" smtClean="0"/>
              <a:t>)</a:t>
            </a:r>
          </a:p>
          <a:p>
            <a:pPr lvl="1"/>
            <a:r>
              <a:rPr lang="en-AU" dirty="0"/>
              <a:t>Imran Latif (</a:t>
            </a:r>
            <a:r>
              <a:rPr lang="en-AU" dirty="0" err="1"/>
              <a:t>Quantenna</a:t>
            </a:r>
            <a:r>
              <a:rPr lang="en-AU" dirty="0"/>
              <a:t>)</a:t>
            </a:r>
          </a:p>
          <a:p>
            <a:pPr marL="1588" lvl="1" indent="0">
              <a:buNone/>
            </a:pP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45225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419976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The use of no LBT for DRS is not justified by history</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9863566"/>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060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700961"/>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err="1"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7609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5270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a:t>
            </a:r>
            <a:r>
              <a:rPr lang="en-AU" dirty="0" smtClean="0"/>
              <a:t>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0638070"/>
              </p:ext>
            </p:extLst>
          </p:nvPr>
        </p:nvGraphicFramePr>
        <p:xfrm>
          <a:off x="685799" y="2133600"/>
          <a:ext cx="7858126" cy="22708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rgbClr val="FF0000"/>
                          </a:solidFill>
                        </a:rPr>
                        <a:t>Proper setting of EDCA Parameters can be used to mitigate the effects of medium utilization (subject to further study)</a:t>
                      </a:r>
                    </a:p>
                    <a:p>
                      <a:pPr lvl="0">
                        <a:spcBef>
                          <a:spcPts val="700"/>
                        </a:spcBef>
                      </a:pPr>
                      <a:r>
                        <a:rPr lang="en-AU" sz="1400" i="0" dirty="0" smtClean="0">
                          <a:solidFill>
                            <a:srgbClr val="FF0000"/>
                          </a:solidFill>
                        </a:rPr>
                        <a:t>Due to the use of licensed channel, LAA has advantage in medium utilization in some cases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902579"/>
              </p:ext>
            </p:extLst>
          </p:nvPr>
        </p:nvGraphicFramePr>
        <p:xfrm>
          <a:off x="685799" y="1828800"/>
          <a:ext cx="7858125" cy="450088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An Experimental Evaluation of Coexistence Challenges of Wi-Fi and LTE in the unlicensed band</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LTE technologies, which have traditionally evolved from different techno-socio-economic perspectives of data communication, face many challenges when coexisting in the unlicensed spectrum. In this paper, we experimentally evaluate the coexistence challenges using three deployment scenarios that:</a:t>
                      </a:r>
                    </a:p>
                    <a:p>
                      <a:pPr marL="342900" indent="-342900">
                        <a:spcBef>
                          <a:spcPts val="300"/>
                        </a:spcBef>
                        <a:buAutoNum type="arabicParenR"/>
                      </a:pPr>
                      <a:r>
                        <a:rPr lang="en-AU" sz="1400" dirty="0" smtClean="0">
                          <a:solidFill>
                            <a:schemeClr val="tx1"/>
                          </a:solidFill>
                        </a:rPr>
                        <a:t>Have difference in relative transmission power levels </a:t>
                      </a:r>
                    </a:p>
                    <a:p>
                      <a:pPr marL="342900" indent="-342900">
                        <a:spcBef>
                          <a:spcPts val="300"/>
                        </a:spcBef>
                        <a:buAutoNum type="arabicParenR"/>
                      </a:pPr>
                      <a:r>
                        <a:rPr lang="en-AU" sz="1400" dirty="0" smtClean="0">
                          <a:solidFill>
                            <a:schemeClr val="tx1"/>
                          </a:solidFill>
                        </a:rPr>
                        <a:t>Demonstrate impact of co-channel interference and adjacent channel interference</a:t>
                      </a:r>
                    </a:p>
                    <a:p>
                      <a:pPr marL="342900" indent="-342900">
                        <a:spcBef>
                          <a:spcPts val="300"/>
                        </a:spcBef>
                        <a:buAutoNum type="arabicParenR"/>
                      </a:pPr>
                      <a:r>
                        <a:rPr lang="en-AU" sz="1400" dirty="0" smtClean="0">
                          <a:solidFill>
                            <a:schemeClr val="tx1"/>
                          </a:solidFill>
                        </a:rPr>
                        <a:t>Use different transmission bandwidths.</a:t>
                      </a:r>
                    </a:p>
                    <a:p>
                      <a:pPr marL="0" indent="0">
                        <a:spcBef>
                          <a:spcPts val="700"/>
                        </a:spcBef>
                        <a:buNone/>
                      </a:pPr>
                      <a:r>
                        <a:rPr lang="en-AU" sz="1400" dirty="0" smtClean="0">
                          <a:solidFill>
                            <a:schemeClr val="tx1"/>
                          </a:solidFill>
                        </a:rPr>
                        <a:t>Our experiments quantify the relative throughput performance of Wi-Fi and LTE clients for the three deployment scenarios. Our results will produce realistic insights for addressing the practical coexistence challenges faced by Wi-Fi and LTE technologies in the unlicensed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and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28562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7071080"/>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9668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5849638"/>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dirty="0" smtClean="0">
                          <a:solidFill>
                            <a:schemeClr val="tx1"/>
                          </a:solidFill>
                        </a:rPr>
                        <a:t>NR-U’s definition of </a:t>
                      </a:r>
                      <a:r>
                        <a:rPr lang="en-AU" sz="1400" i="1" dirty="0" smtClean="0">
                          <a:solidFill>
                            <a:schemeClr val="tx1"/>
                          </a:solidFill>
                        </a:rPr>
                        <a:t>success</a:t>
                      </a:r>
                      <a:r>
                        <a:rPr lang="en-AU" sz="1400" dirty="0" smtClean="0">
                          <a:solidFill>
                            <a:schemeClr val="tx1"/>
                          </a:solidFill>
                        </a:rPr>
                        <a:t> for LBT needs to be realigned with 802.11 and European rules</a:t>
                      </a:r>
                      <a:endParaRPr lang="en-AU" sz="1400"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a:t>
            </a:r>
            <a:r>
              <a:rPr lang="en-AU" kern="0" dirty="0" smtClean="0"/>
              <a:t>good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a:t>
            </a:r>
            <a:r>
              <a:rPr lang="en-AU" dirty="0" smtClean="0"/>
              <a:t>802.11 WG </a:t>
            </a:r>
            <a:r>
              <a:rPr lang="en-AU" dirty="0" smtClean="0"/>
              <a:t>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a:t>
            </a:r>
            <a:r>
              <a:rPr lang="en-AU" dirty="0" smtClean="0"/>
              <a:t>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a:t>
            </a:r>
            <a:r>
              <a:rPr lang="en-AU" dirty="0" smtClean="0"/>
              <a:t>that </a:t>
            </a:r>
            <a:r>
              <a:rPr lang="en-AU" dirty="0" smtClean="0"/>
              <a:t>normal </a:t>
            </a:r>
            <a:r>
              <a:rPr lang="en-AU" dirty="0"/>
              <a:t>IEEE-SA standards development rules do not apply to the </a:t>
            </a:r>
            <a:r>
              <a:rPr lang="en-AU" i="1" dirty="0"/>
              <a:t>Coexistence Workshop</a:t>
            </a:r>
            <a:endParaRPr lang="en-AU" dirty="0" smtClean="0"/>
          </a:p>
          <a:p>
            <a:pPr lvl="1"/>
            <a:r>
              <a:rPr lang="en-AU" dirty="0" smtClean="0"/>
              <a:t>However, it </a:t>
            </a:r>
            <a:r>
              <a:rPr lang="en-AU" dirty="0" smtClean="0"/>
              <a:t>was </a:t>
            </a:r>
            <a:r>
              <a:rPr lang="en-AU" dirty="0" smtClean="0"/>
              <a:t>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t>
            </a:r>
            <a:r>
              <a:rPr lang="en-AU" dirty="0" smtClean="0"/>
              <a:t>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t>
            </a:r>
            <a:r>
              <a:rPr lang="en-AU" dirty="0" smtClean="0"/>
              <a:t>are available on-line:</a:t>
            </a:r>
          </a:p>
          <a:p>
            <a:pPr lvl="2"/>
            <a:r>
              <a:rPr lang="en-AU" dirty="0" smtClean="0"/>
              <a:t>See </a:t>
            </a:r>
            <a:r>
              <a:rPr lang="en-AU" dirty="0" smtClean="0">
                <a:solidFill>
                  <a:srgbClr val="FF0000"/>
                </a:solidFill>
              </a:rPr>
              <a:t>&lt;website&gt;</a:t>
            </a:r>
          </a:p>
          <a:p>
            <a:pPr lvl="1"/>
            <a:r>
              <a:rPr lang="en-AU" dirty="0" smtClean="0"/>
              <a:t>Additional documents will be uploaded as soon as possible after the </a:t>
            </a:r>
            <a:r>
              <a:rPr lang="en-AU" i="1" dirty="0"/>
              <a:t>Coexistence Workshop</a:t>
            </a:r>
            <a:r>
              <a:rPr lang="en-AU" dirty="0" smtClean="0"/>
              <a:t>, </a:t>
            </a:r>
            <a:r>
              <a:rPr lang="en-AU" dirty="0" smtClean="0"/>
              <a:t>including:</a:t>
            </a:r>
          </a:p>
          <a:p>
            <a:pPr lvl="2"/>
            <a:r>
              <a:rPr lang="en-AU" dirty="0" smtClean="0"/>
              <a:t>Updates to presentations</a:t>
            </a:r>
          </a:p>
          <a:p>
            <a:pPr lvl="2"/>
            <a:r>
              <a:rPr lang="en-AU" dirty="0" smtClean="0"/>
              <a:t>Workshop minutes</a:t>
            </a:r>
          </a:p>
          <a:p>
            <a:pPr lvl="1"/>
            <a:r>
              <a:rPr lang="en-AU" dirty="0" smtClean="0"/>
              <a:t>The </a:t>
            </a:r>
            <a:r>
              <a:rPr lang="en-AU" dirty="0" smtClean="0"/>
              <a:t>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Recording Secretary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5361</Words>
  <Application>Microsoft Office PowerPoint</Application>
  <PresentationFormat>On-screen Show (4:3)</PresentationFormat>
  <Paragraphs>728</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the Coexistence Workshop schedule includes 7.5 hours of meeting &amp; 2 hours of eating/drinking</vt:lpstr>
      <vt:lpstr>Schedule: timing will be strict … and speakers will be cut off!</vt:lpstr>
      <vt:lpstr>Dinner: details</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on Channel Access Related Design”  </vt:lpstr>
      <vt:lpstr>Invited: IEEE 802.11 TGax will present “High Efficiency WLAN (802.11ax) Overview”    </vt:lpstr>
      <vt:lpstr>Invited: IEEE 802.11 TGbe will present “Enhancements for extremely high throughput (EHT) Wi-Fi”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“How the combination of Wi-Fi &amp; cellular complements the 5G experience”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2019-07-05T01:10:23Z</dcterms:modified>
</cp:coreProperties>
</file>