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1" r:id="rId2"/>
    <p:sldId id="292" r:id="rId3"/>
    <p:sldId id="314" r:id="rId4"/>
    <p:sldId id="312" r:id="rId5"/>
    <p:sldId id="313" r:id="rId6"/>
    <p:sldId id="315" r:id="rId7"/>
    <p:sldId id="317" r:id="rId8"/>
    <p:sldId id="316" r:id="rId9"/>
    <p:sldId id="296" r:id="rId10"/>
    <p:sldId id="293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2593" autoAdjust="0"/>
  </p:normalViewPr>
  <p:slideViewPr>
    <p:cSldViewPr>
      <p:cViewPr varScale="1">
        <p:scale>
          <a:sx n="67" d="100"/>
          <a:sy n="67" d="100"/>
        </p:scale>
        <p:origin x="643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1" d="100"/>
          <a:sy n="41" d="100"/>
        </p:scale>
        <p:origin x="2338" y="5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dirty="0" smtClean="0"/>
              <a:t>Alan Jauh (</a:t>
            </a:r>
            <a:r>
              <a:rPr lang="en-GB" altLang="ja-JP" dirty="0" err="1" smtClean="0"/>
              <a:t>Unisoc</a:t>
            </a:r>
            <a:r>
              <a:rPr lang="en-GB" altLang="ja-JP" dirty="0" smtClean="0"/>
              <a:t>)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75162" y="6475413"/>
            <a:ext cx="792088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802.11-19/1101r</a:t>
            </a:r>
            <a:r>
              <a:rPr kumimoji="0" lang="en-US" altLang="zh-TW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60648"/>
            <a:ext cx="1223492" cy="348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TW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</a:t>
            </a:r>
            <a:r>
              <a:rPr kumimoji="0" lang="zh-TW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US" altLang="zh-TW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2019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zh-TW" dirty="0" smtClean="0"/>
              <a:t>Conditional Packet Duplication </a:t>
            </a:r>
            <a:br>
              <a:rPr lang="en-US" altLang="zh-TW" dirty="0" smtClean="0"/>
            </a:br>
            <a:r>
              <a:rPr lang="en-US" altLang="zh-TW" dirty="0" smtClean="0"/>
              <a:t>in</a:t>
            </a:r>
            <a:r>
              <a:rPr lang="zh-TW" altLang="en-US" dirty="0" smtClean="0"/>
              <a:t> </a:t>
            </a:r>
            <a:r>
              <a:rPr lang="en-US" altLang="zh-TW" dirty="0" smtClean="0"/>
              <a:t>Multiple</a:t>
            </a:r>
            <a:r>
              <a:rPr lang="zh-TW" altLang="en-US" dirty="0" smtClean="0"/>
              <a:t> </a:t>
            </a:r>
            <a:r>
              <a:rPr lang="en-US" altLang="zh-TW" dirty="0" smtClean="0"/>
              <a:t>Link</a:t>
            </a:r>
            <a:r>
              <a:rPr lang="zh-TW" altLang="en-US" dirty="0" smtClean="0"/>
              <a:t> </a:t>
            </a:r>
            <a:r>
              <a:rPr lang="en-US" altLang="zh-TW" dirty="0" smtClean="0"/>
              <a:t>System</a:t>
            </a:r>
            <a:endParaRPr kumimoji="1" lang="ja-JP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44824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</a:t>
            </a:r>
            <a:r>
              <a:rPr lang="en-GB" sz="2000" b="0" kern="0" dirty="0" smtClean="0"/>
              <a:t>2019-07-02</a:t>
            </a:r>
            <a:endParaRPr lang="en-GB" sz="2000" b="0" kern="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341415"/>
              </p:ext>
            </p:extLst>
          </p:nvPr>
        </p:nvGraphicFramePr>
        <p:xfrm>
          <a:off x="331788" y="2506663"/>
          <a:ext cx="8859837" cy="364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" name="Document" r:id="rId3" imgW="8290118" imgH="3390366" progId="Word.Document.8">
                  <p:embed/>
                </p:oleObj>
              </mc:Choice>
              <mc:Fallback>
                <p:oleObj name="Document" r:id="rId3" imgW="8290118" imgH="33903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8" y="2506663"/>
                        <a:ext cx="8859837" cy="364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95536" y="210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03410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802.11-18/1231r6 EHT draft proposed PAR</a:t>
            </a:r>
            <a:endParaRPr lang="en-US" altLang="zh-TW" sz="2000" dirty="0" smtClean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indent="0"/>
            <a:r>
              <a:rPr lang="en-US" altLang="zh-TW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[2] </a:t>
            </a:r>
            <a:r>
              <a:rPr lang="en-US" altLang="ko-KR" sz="2000" dirty="0" smtClean="0"/>
              <a:t>802.11-18/2009r6 RTA report draft</a:t>
            </a:r>
            <a:endParaRPr lang="en-US" altLang="ko-KR" sz="2000" dirty="0"/>
          </a:p>
          <a:p>
            <a:pPr marL="0" indent="0">
              <a:buNone/>
            </a:pPr>
            <a:endParaRPr lang="en-US" altLang="zh-TW" sz="2000" dirty="0" smtClean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6321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“Improve the worst case latency and jitter” is described in EHT PAR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In RTA report, Duplicate Mode and Joint Mode for multiple link are mentioned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We propose a conditional packet duplication mode in multiple link system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40309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Duplicate Mode/Joint </a:t>
            </a:r>
            <a:r>
              <a:rPr lang="en-US" altLang="zh-CN" dirty="0" smtClean="0"/>
              <a:t>Mode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6" name="等腰三角形 5"/>
          <p:cNvSpPr/>
          <p:nvPr/>
        </p:nvSpPr>
        <p:spPr>
          <a:xfrm>
            <a:off x="2771800" y="2852936"/>
            <a:ext cx="92655" cy="216024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>
            <a:off x="6063521" y="2852936"/>
            <a:ext cx="92655" cy="216024"/>
          </a:xfrm>
          <a:prstGeom prst="triangl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2627784" y="249289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940152" y="249289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STA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2" name="直接箭头连接符 11"/>
          <p:cNvCxnSpPr/>
          <p:nvPr/>
        </p:nvCxnSpPr>
        <p:spPr bwMode="auto">
          <a:xfrm>
            <a:off x="3347864" y="2636912"/>
            <a:ext cx="23762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直接箭头连接符 12"/>
          <p:cNvCxnSpPr/>
          <p:nvPr/>
        </p:nvCxnSpPr>
        <p:spPr bwMode="auto">
          <a:xfrm>
            <a:off x="3347864" y="3193231"/>
            <a:ext cx="23762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椭圆 13"/>
          <p:cNvSpPr/>
          <p:nvPr/>
        </p:nvSpPr>
        <p:spPr bwMode="auto">
          <a:xfrm>
            <a:off x="5076056" y="242088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椭圆 14"/>
          <p:cNvSpPr/>
          <p:nvPr/>
        </p:nvSpPr>
        <p:spPr bwMode="auto">
          <a:xfrm>
            <a:off x="4932040" y="242088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椭圆 18"/>
          <p:cNvSpPr/>
          <p:nvPr/>
        </p:nvSpPr>
        <p:spPr bwMode="auto">
          <a:xfrm>
            <a:off x="4788024" y="242088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椭圆 19"/>
          <p:cNvSpPr/>
          <p:nvPr/>
        </p:nvSpPr>
        <p:spPr bwMode="auto">
          <a:xfrm>
            <a:off x="4644008" y="242088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椭圆 22"/>
          <p:cNvSpPr/>
          <p:nvPr/>
        </p:nvSpPr>
        <p:spPr bwMode="auto">
          <a:xfrm>
            <a:off x="4499992" y="242088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椭圆 23"/>
          <p:cNvSpPr/>
          <p:nvPr/>
        </p:nvSpPr>
        <p:spPr bwMode="auto">
          <a:xfrm>
            <a:off x="4355976" y="242088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椭圆 26"/>
          <p:cNvSpPr/>
          <p:nvPr/>
        </p:nvSpPr>
        <p:spPr bwMode="auto">
          <a:xfrm>
            <a:off x="4211960" y="242088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椭圆 27"/>
          <p:cNvSpPr/>
          <p:nvPr/>
        </p:nvSpPr>
        <p:spPr bwMode="auto">
          <a:xfrm>
            <a:off x="4067944" y="242088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椭圆 30"/>
          <p:cNvSpPr/>
          <p:nvPr/>
        </p:nvSpPr>
        <p:spPr bwMode="auto">
          <a:xfrm>
            <a:off x="3923928" y="242088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椭圆 32"/>
          <p:cNvSpPr/>
          <p:nvPr/>
        </p:nvSpPr>
        <p:spPr bwMode="auto">
          <a:xfrm>
            <a:off x="5076056" y="2977207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椭圆 33"/>
          <p:cNvSpPr/>
          <p:nvPr/>
        </p:nvSpPr>
        <p:spPr bwMode="auto">
          <a:xfrm>
            <a:off x="4932040" y="2977207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椭圆 34"/>
          <p:cNvSpPr/>
          <p:nvPr/>
        </p:nvSpPr>
        <p:spPr bwMode="auto">
          <a:xfrm>
            <a:off x="4788024" y="2977207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椭圆 35"/>
          <p:cNvSpPr/>
          <p:nvPr/>
        </p:nvSpPr>
        <p:spPr bwMode="auto">
          <a:xfrm>
            <a:off x="4644008" y="2977207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椭圆 36"/>
          <p:cNvSpPr/>
          <p:nvPr/>
        </p:nvSpPr>
        <p:spPr bwMode="auto">
          <a:xfrm>
            <a:off x="4499992" y="2977207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椭圆 37"/>
          <p:cNvSpPr/>
          <p:nvPr/>
        </p:nvSpPr>
        <p:spPr bwMode="auto">
          <a:xfrm>
            <a:off x="4355976" y="2977207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椭圆 38"/>
          <p:cNvSpPr/>
          <p:nvPr/>
        </p:nvSpPr>
        <p:spPr bwMode="auto">
          <a:xfrm>
            <a:off x="4211960" y="2977207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椭圆 39"/>
          <p:cNvSpPr/>
          <p:nvPr/>
        </p:nvSpPr>
        <p:spPr bwMode="auto">
          <a:xfrm>
            <a:off x="4067944" y="2977207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椭圆 40"/>
          <p:cNvSpPr/>
          <p:nvPr/>
        </p:nvSpPr>
        <p:spPr bwMode="auto">
          <a:xfrm>
            <a:off x="3923928" y="2977207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635896" y="3595661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Duplicate Mode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等腰三角形 42"/>
          <p:cNvSpPr/>
          <p:nvPr/>
        </p:nvSpPr>
        <p:spPr>
          <a:xfrm>
            <a:off x="2771800" y="5042794"/>
            <a:ext cx="92655" cy="216024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等腰三角形 43"/>
          <p:cNvSpPr/>
          <p:nvPr/>
        </p:nvSpPr>
        <p:spPr>
          <a:xfrm>
            <a:off x="6063521" y="5042794"/>
            <a:ext cx="92655" cy="216024"/>
          </a:xfrm>
          <a:prstGeom prst="triangl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/>
        </p:nvSpPr>
        <p:spPr>
          <a:xfrm>
            <a:off x="2627784" y="4682754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940152" y="4682754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STA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47" name="直接箭头连接符 46"/>
          <p:cNvCxnSpPr/>
          <p:nvPr/>
        </p:nvCxnSpPr>
        <p:spPr bwMode="auto">
          <a:xfrm>
            <a:off x="3347864" y="4826770"/>
            <a:ext cx="23762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直接箭头连接符 47"/>
          <p:cNvCxnSpPr/>
          <p:nvPr/>
        </p:nvCxnSpPr>
        <p:spPr bwMode="auto">
          <a:xfrm>
            <a:off x="3347864" y="5383089"/>
            <a:ext cx="23762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椭圆 48"/>
          <p:cNvSpPr/>
          <p:nvPr/>
        </p:nvSpPr>
        <p:spPr bwMode="auto">
          <a:xfrm>
            <a:off x="5076056" y="4610746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椭圆 49"/>
          <p:cNvSpPr/>
          <p:nvPr/>
        </p:nvSpPr>
        <p:spPr bwMode="auto">
          <a:xfrm>
            <a:off x="4932040" y="4610746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椭圆 50"/>
          <p:cNvSpPr/>
          <p:nvPr/>
        </p:nvSpPr>
        <p:spPr bwMode="auto">
          <a:xfrm>
            <a:off x="4788024" y="4610746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椭圆 51"/>
          <p:cNvSpPr/>
          <p:nvPr/>
        </p:nvSpPr>
        <p:spPr bwMode="auto">
          <a:xfrm>
            <a:off x="4644008" y="4610746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椭圆 55"/>
          <p:cNvSpPr/>
          <p:nvPr/>
        </p:nvSpPr>
        <p:spPr bwMode="auto">
          <a:xfrm>
            <a:off x="4499992" y="4610746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椭圆 56"/>
          <p:cNvSpPr/>
          <p:nvPr/>
        </p:nvSpPr>
        <p:spPr bwMode="auto">
          <a:xfrm>
            <a:off x="4355976" y="4610746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椭圆 61"/>
          <p:cNvSpPr/>
          <p:nvPr/>
        </p:nvSpPr>
        <p:spPr bwMode="auto">
          <a:xfrm>
            <a:off x="4932040" y="5167065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椭圆 62"/>
          <p:cNvSpPr/>
          <p:nvPr/>
        </p:nvSpPr>
        <p:spPr bwMode="auto">
          <a:xfrm>
            <a:off x="4788024" y="5167065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椭圆 63"/>
          <p:cNvSpPr/>
          <p:nvPr/>
        </p:nvSpPr>
        <p:spPr bwMode="auto">
          <a:xfrm>
            <a:off x="4644008" y="5167065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3635896" y="5785519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Joint Mode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74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Duplicate Condition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Timer for each RTA TX frame is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Timer start when the RTA TX frame is received from upper layer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Each RTA TX frame has its latency requirement, depends on the </a:t>
            </a:r>
            <a:r>
              <a:rPr lang="en-US" altLang="zh-CN" dirty="0" smtClean="0"/>
              <a:t>application 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When the timer of a RTA frame has expired its threshold, the event of duplicate condition is triggered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E.G., a RTA frame has latency requirement 10ms and the duplicate condition threshold is set to 60% of latency requirement, i.e. 6ms. When its timer expire 6ms, the duplicate condition is triggered 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10815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Conditional Packet Duplication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When duplicate condition is triggered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The RTA frame will be duplicated from current link to other supported links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 smtClean="0"/>
              <a:t>The original and duplicated frames have high priority. E.</a:t>
            </a:r>
            <a:r>
              <a:rPr lang="en-US" altLang="zh-TW" dirty="0" smtClean="0"/>
              <a:t>G., it can be in the first queuing list location if there is no other </a:t>
            </a:r>
            <a:r>
              <a:rPr lang="en-US" altLang="zh-TW" dirty="0" smtClean="0"/>
              <a:t>ongoing or pending </a:t>
            </a:r>
            <a:r>
              <a:rPr lang="en-US" altLang="zh-TW" dirty="0" smtClean="0"/>
              <a:t>high priority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TW" dirty="0" smtClean="0"/>
              <a:t>The transmission of the duplicated frames in different links can be concurrently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 smtClean="0"/>
              <a:t>When any duplicated frame is successfully transmitted, </a:t>
            </a:r>
            <a:r>
              <a:rPr lang="en-US" altLang="zh-TW" dirty="0" smtClean="0"/>
              <a:t>the other pending or ongoing </a:t>
            </a:r>
            <a:r>
              <a:rPr lang="en-US" altLang="zh-TW" dirty="0" smtClean="0"/>
              <a:t>duplicated frame transmission can be </a:t>
            </a:r>
            <a:r>
              <a:rPr lang="en-US" altLang="zh-TW" dirty="0" smtClean="0"/>
              <a:t>stopped 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93034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Conditional Duplication Mode Example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68" name="等腰三角形 67"/>
          <p:cNvSpPr/>
          <p:nvPr/>
        </p:nvSpPr>
        <p:spPr>
          <a:xfrm>
            <a:off x="2843808" y="5536977"/>
            <a:ext cx="92655" cy="216024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等腰三角形 68"/>
          <p:cNvSpPr/>
          <p:nvPr/>
        </p:nvSpPr>
        <p:spPr>
          <a:xfrm>
            <a:off x="6135529" y="5536977"/>
            <a:ext cx="92655" cy="216024"/>
          </a:xfrm>
          <a:prstGeom prst="triangl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文本框 69"/>
          <p:cNvSpPr txBox="1"/>
          <p:nvPr/>
        </p:nvSpPr>
        <p:spPr>
          <a:xfrm>
            <a:off x="2699792" y="5176937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6012160" y="5176937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STA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72" name="直接箭头连接符 71"/>
          <p:cNvCxnSpPr/>
          <p:nvPr/>
        </p:nvCxnSpPr>
        <p:spPr bwMode="auto">
          <a:xfrm>
            <a:off x="3419872" y="5320953"/>
            <a:ext cx="23762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直接箭头连接符 72"/>
          <p:cNvCxnSpPr/>
          <p:nvPr/>
        </p:nvCxnSpPr>
        <p:spPr bwMode="auto">
          <a:xfrm>
            <a:off x="3419872" y="5877272"/>
            <a:ext cx="23762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椭圆 73"/>
          <p:cNvSpPr/>
          <p:nvPr/>
        </p:nvSpPr>
        <p:spPr bwMode="auto">
          <a:xfrm>
            <a:off x="5148064" y="5085184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椭圆 75"/>
          <p:cNvSpPr/>
          <p:nvPr/>
        </p:nvSpPr>
        <p:spPr bwMode="auto">
          <a:xfrm>
            <a:off x="5004048" y="5085184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椭圆 77"/>
          <p:cNvSpPr/>
          <p:nvPr/>
        </p:nvSpPr>
        <p:spPr bwMode="auto">
          <a:xfrm>
            <a:off x="4860032" y="5085184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椭圆 79"/>
          <p:cNvSpPr/>
          <p:nvPr/>
        </p:nvSpPr>
        <p:spPr bwMode="auto">
          <a:xfrm>
            <a:off x="4139952" y="5085184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椭圆 81"/>
          <p:cNvSpPr/>
          <p:nvPr/>
        </p:nvSpPr>
        <p:spPr bwMode="auto">
          <a:xfrm>
            <a:off x="3851920" y="5085184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椭圆 83"/>
          <p:cNvSpPr/>
          <p:nvPr/>
        </p:nvSpPr>
        <p:spPr bwMode="auto">
          <a:xfrm>
            <a:off x="5148064" y="566124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椭圆 85"/>
          <p:cNvSpPr/>
          <p:nvPr/>
        </p:nvSpPr>
        <p:spPr bwMode="auto">
          <a:xfrm>
            <a:off x="5004048" y="566124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椭圆 89"/>
          <p:cNvSpPr/>
          <p:nvPr/>
        </p:nvSpPr>
        <p:spPr bwMode="auto">
          <a:xfrm>
            <a:off x="3995936" y="5085184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等腰三角形 92"/>
          <p:cNvSpPr/>
          <p:nvPr/>
        </p:nvSpPr>
        <p:spPr>
          <a:xfrm>
            <a:off x="2843808" y="3027764"/>
            <a:ext cx="92655" cy="216024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等腰三角形 93"/>
          <p:cNvSpPr/>
          <p:nvPr/>
        </p:nvSpPr>
        <p:spPr>
          <a:xfrm>
            <a:off x="6135529" y="3027764"/>
            <a:ext cx="92655" cy="216024"/>
          </a:xfrm>
          <a:prstGeom prst="triangl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5" name="文本框 94"/>
          <p:cNvSpPr txBox="1"/>
          <p:nvPr/>
        </p:nvSpPr>
        <p:spPr>
          <a:xfrm>
            <a:off x="2699792" y="2667724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96" name="文本框 95"/>
          <p:cNvSpPr txBox="1"/>
          <p:nvPr/>
        </p:nvSpPr>
        <p:spPr>
          <a:xfrm>
            <a:off x="6012160" y="2667724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STA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97" name="直接箭头连接符 96"/>
          <p:cNvCxnSpPr/>
          <p:nvPr/>
        </p:nvCxnSpPr>
        <p:spPr bwMode="auto">
          <a:xfrm>
            <a:off x="3419872" y="2811740"/>
            <a:ext cx="23762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8" name="直接箭头连接符 97"/>
          <p:cNvCxnSpPr/>
          <p:nvPr/>
        </p:nvCxnSpPr>
        <p:spPr bwMode="auto">
          <a:xfrm>
            <a:off x="3419872" y="3368059"/>
            <a:ext cx="23762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9" name="椭圆 98"/>
          <p:cNvSpPr/>
          <p:nvPr/>
        </p:nvSpPr>
        <p:spPr bwMode="auto">
          <a:xfrm>
            <a:off x="5148064" y="256609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椭圆 99"/>
          <p:cNvSpPr/>
          <p:nvPr/>
        </p:nvSpPr>
        <p:spPr bwMode="auto">
          <a:xfrm>
            <a:off x="5004048" y="256609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1" name="椭圆 100"/>
          <p:cNvSpPr/>
          <p:nvPr/>
        </p:nvSpPr>
        <p:spPr bwMode="auto">
          <a:xfrm>
            <a:off x="4860032" y="256609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椭圆 101"/>
          <p:cNvSpPr/>
          <p:nvPr/>
        </p:nvSpPr>
        <p:spPr bwMode="auto">
          <a:xfrm>
            <a:off x="4716016" y="256609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椭圆 102"/>
          <p:cNvSpPr/>
          <p:nvPr/>
        </p:nvSpPr>
        <p:spPr bwMode="auto">
          <a:xfrm>
            <a:off x="4283968" y="256609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4" name="椭圆 103"/>
          <p:cNvSpPr/>
          <p:nvPr/>
        </p:nvSpPr>
        <p:spPr bwMode="auto">
          <a:xfrm>
            <a:off x="5148064" y="3152035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椭圆 104"/>
          <p:cNvSpPr/>
          <p:nvPr/>
        </p:nvSpPr>
        <p:spPr bwMode="auto">
          <a:xfrm>
            <a:off x="5004048" y="3152035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6" name="椭圆 105"/>
          <p:cNvSpPr/>
          <p:nvPr/>
        </p:nvSpPr>
        <p:spPr bwMode="auto">
          <a:xfrm>
            <a:off x="4860032" y="3152035"/>
            <a:ext cx="144016" cy="16376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7" name="椭圆 106"/>
          <p:cNvSpPr/>
          <p:nvPr/>
        </p:nvSpPr>
        <p:spPr bwMode="auto">
          <a:xfrm>
            <a:off x="4571993" y="256609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9" name="椭圆 108"/>
          <p:cNvSpPr/>
          <p:nvPr/>
        </p:nvSpPr>
        <p:spPr bwMode="auto">
          <a:xfrm>
            <a:off x="4716016" y="3152035"/>
            <a:ext cx="144016" cy="16376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0" name="椭圆 109"/>
          <p:cNvSpPr/>
          <p:nvPr/>
        </p:nvSpPr>
        <p:spPr bwMode="auto">
          <a:xfrm>
            <a:off x="4572000" y="3152035"/>
            <a:ext cx="144016" cy="16376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1" name="椭圆 110"/>
          <p:cNvSpPr/>
          <p:nvPr/>
        </p:nvSpPr>
        <p:spPr bwMode="auto">
          <a:xfrm>
            <a:off x="4421277" y="3153122"/>
            <a:ext cx="144016" cy="16376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2" name="椭圆 111"/>
          <p:cNvSpPr/>
          <p:nvPr/>
        </p:nvSpPr>
        <p:spPr bwMode="auto">
          <a:xfrm>
            <a:off x="4431566" y="256609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椭圆 112"/>
          <p:cNvSpPr/>
          <p:nvPr/>
        </p:nvSpPr>
        <p:spPr bwMode="auto">
          <a:xfrm>
            <a:off x="4427984" y="5085184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文本框 113"/>
          <p:cNvSpPr txBox="1"/>
          <p:nvPr/>
        </p:nvSpPr>
        <p:spPr>
          <a:xfrm>
            <a:off x="3591840" y="5623356"/>
            <a:ext cx="1412208" cy="2616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Channel blocked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15" name="椭圆 114"/>
          <p:cNvSpPr/>
          <p:nvPr/>
        </p:nvSpPr>
        <p:spPr bwMode="auto">
          <a:xfrm>
            <a:off x="4719605" y="5085184"/>
            <a:ext cx="144016" cy="16376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6" name="椭圆 115"/>
          <p:cNvSpPr/>
          <p:nvPr/>
        </p:nvSpPr>
        <p:spPr bwMode="auto">
          <a:xfrm>
            <a:off x="4568411" y="5085184"/>
            <a:ext cx="144016" cy="16376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7" name="文本框 116"/>
          <p:cNvSpPr txBox="1"/>
          <p:nvPr/>
        </p:nvSpPr>
        <p:spPr>
          <a:xfrm>
            <a:off x="4665041" y="4365104"/>
            <a:ext cx="915071" cy="2539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050" dirty="0" smtClean="0">
                <a:solidFill>
                  <a:schemeClr val="tx1"/>
                </a:solidFill>
              </a:rPr>
              <a:t>Other frames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119" name="直接箭头连接符 118"/>
          <p:cNvCxnSpPr>
            <a:stCxn id="117" idx="2"/>
            <a:endCxn id="115" idx="0"/>
          </p:cNvCxnSpPr>
          <p:nvPr/>
        </p:nvCxnSpPr>
        <p:spPr bwMode="auto">
          <a:xfrm flipH="1">
            <a:off x="4791613" y="4619020"/>
            <a:ext cx="330964" cy="4661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0" name="直接箭头连接符 119"/>
          <p:cNvCxnSpPr>
            <a:stCxn id="117" idx="2"/>
            <a:endCxn id="116" idx="0"/>
          </p:cNvCxnSpPr>
          <p:nvPr/>
        </p:nvCxnSpPr>
        <p:spPr bwMode="auto">
          <a:xfrm flipH="1">
            <a:off x="4640419" y="4619020"/>
            <a:ext cx="482158" cy="4661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6" name="直接箭头连接符 125"/>
          <p:cNvCxnSpPr>
            <a:stCxn id="75" idx="3"/>
            <a:endCxn id="113" idx="0"/>
          </p:cNvCxnSpPr>
          <p:nvPr/>
        </p:nvCxnSpPr>
        <p:spPr bwMode="auto">
          <a:xfrm>
            <a:off x="4154515" y="4653717"/>
            <a:ext cx="345477" cy="4314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9" name="文本框 128"/>
          <p:cNvSpPr txBox="1"/>
          <p:nvPr/>
        </p:nvSpPr>
        <p:spPr>
          <a:xfrm>
            <a:off x="2936462" y="1916832"/>
            <a:ext cx="1238699" cy="4308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insert</a:t>
            </a:r>
            <a:r>
              <a:rPr lang="en-US" altLang="zh-CN" sz="1100" dirty="0" smtClean="0">
                <a:solidFill>
                  <a:schemeClr val="tx1"/>
                </a:solidFill>
              </a:rPr>
              <a:t> duplicated </a:t>
            </a:r>
            <a:r>
              <a:rPr lang="en-US" altLang="zh-CN" sz="1100" dirty="0" smtClean="0">
                <a:solidFill>
                  <a:schemeClr val="tx1"/>
                </a:solidFill>
              </a:rPr>
              <a:t>frame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130" name="直接箭头连接符 129"/>
          <p:cNvCxnSpPr>
            <a:stCxn id="129" idx="3"/>
            <a:endCxn id="112" idx="0"/>
          </p:cNvCxnSpPr>
          <p:nvPr/>
        </p:nvCxnSpPr>
        <p:spPr bwMode="auto">
          <a:xfrm>
            <a:off x="4175161" y="2132276"/>
            <a:ext cx="328413" cy="4338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4" name="文本框 133"/>
          <p:cNvSpPr txBox="1"/>
          <p:nvPr/>
        </p:nvSpPr>
        <p:spPr>
          <a:xfrm>
            <a:off x="4067944" y="3573016"/>
            <a:ext cx="2088232" cy="4154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050" dirty="0" smtClean="0">
                <a:solidFill>
                  <a:schemeClr val="tx1"/>
                </a:solidFill>
              </a:rPr>
              <a:t>Packet Failed. </a:t>
            </a:r>
          </a:p>
          <a:p>
            <a:r>
              <a:rPr lang="en-US" altLang="zh-CN" sz="1050" dirty="0" smtClean="0">
                <a:solidFill>
                  <a:schemeClr val="tx1"/>
                </a:solidFill>
              </a:rPr>
              <a:t>Assume retry only in the same link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135" name="直接箭头连接符 134"/>
          <p:cNvCxnSpPr>
            <a:stCxn id="134" idx="0"/>
            <a:endCxn id="106" idx="4"/>
          </p:cNvCxnSpPr>
          <p:nvPr/>
        </p:nvCxnSpPr>
        <p:spPr bwMode="auto">
          <a:xfrm flipH="1" flipV="1">
            <a:off x="4932040" y="3315796"/>
            <a:ext cx="180020" cy="2572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0" name="椭圆 139"/>
          <p:cNvSpPr/>
          <p:nvPr/>
        </p:nvSpPr>
        <p:spPr bwMode="auto">
          <a:xfrm>
            <a:off x="4283968" y="5085184"/>
            <a:ext cx="144016" cy="16376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8" name="文本框 117"/>
          <p:cNvSpPr txBox="1"/>
          <p:nvPr/>
        </p:nvSpPr>
        <p:spPr>
          <a:xfrm>
            <a:off x="488191" y="2692402"/>
            <a:ext cx="763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Case 1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21" name="文本框 120"/>
          <p:cNvSpPr txBox="1"/>
          <p:nvPr/>
        </p:nvSpPr>
        <p:spPr>
          <a:xfrm>
            <a:off x="481201" y="5178678"/>
            <a:ext cx="763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Case 2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cxnSp>
        <p:nvCxnSpPr>
          <p:cNvPr id="122" name="直接箭头连接符 121"/>
          <p:cNvCxnSpPr>
            <a:stCxn id="117" idx="2"/>
            <a:endCxn id="140" idx="0"/>
          </p:cNvCxnSpPr>
          <p:nvPr/>
        </p:nvCxnSpPr>
        <p:spPr bwMode="auto">
          <a:xfrm flipH="1">
            <a:off x="4355976" y="4619020"/>
            <a:ext cx="766601" cy="4661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" name="直接连接符 5"/>
          <p:cNvCxnSpPr/>
          <p:nvPr/>
        </p:nvCxnSpPr>
        <p:spPr bwMode="auto">
          <a:xfrm>
            <a:off x="4644008" y="2348880"/>
            <a:ext cx="0" cy="11521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文本框 59"/>
          <p:cNvSpPr txBox="1"/>
          <p:nvPr/>
        </p:nvSpPr>
        <p:spPr>
          <a:xfrm>
            <a:off x="4932040" y="1930657"/>
            <a:ext cx="1714842" cy="4308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duplicate condition is triggered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61" name="直接箭头连接符 60"/>
          <p:cNvCxnSpPr>
            <a:stCxn id="60" idx="1"/>
          </p:cNvCxnSpPr>
          <p:nvPr/>
        </p:nvCxnSpPr>
        <p:spPr bwMode="auto">
          <a:xfrm flipH="1">
            <a:off x="4640419" y="2146101"/>
            <a:ext cx="291621" cy="2016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直接连接符 65"/>
          <p:cNvCxnSpPr/>
          <p:nvPr/>
        </p:nvCxnSpPr>
        <p:spPr bwMode="auto">
          <a:xfrm>
            <a:off x="4630259" y="4941168"/>
            <a:ext cx="0" cy="11521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文本框 66"/>
          <p:cNvSpPr txBox="1"/>
          <p:nvPr/>
        </p:nvSpPr>
        <p:spPr>
          <a:xfrm>
            <a:off x="2450421" y="6066219"/>
            <a:ext cx="1967696" cy="2616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duplicate condition is triggered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75" name="文本框 74"/>
          <p:cNvSpPr txBox="1"/>
          <p:nvPr/>
        </p:nvSpPr>
        <p:spPr>
          <a:xfrm>
            <a:off x="2915816" y="4438273"/>
            <a:ext cx="1238699" cy="4308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insert</a:t>
            </a:r>
            <a:r>
              <a:rPr lang="en-US" altLang="zh-CN" sz="1100" dirty="0" smtClean="0">
                <a:solidFill>
                  <a:schemeClr val="tx1"/>
                </a:solidFill>
              </a:rPr>
              <a:t> duplicated </a:t>
            </a:r>
            <a:r>
              <a:rPr lang="en-US" altLang="zh-CN" sz="1100" dirty="0" smtClean="0">
                <a:solidFill>
                  <a:schemeClr val="tx1"/>
                </a:solidFill>
              </a:rPr>
              <a:t>frame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77" name="直接箭头连接符 76"/>
          <p:cNvCxnSpPr>
            <a:stCxn id="67" idx="3"/>
          </p:cNvCxnSpPr>
          <p:nvPr/>
        </p:nvCxnSpPr>
        <p:spPr bwMode="auto">
          <a:xfrm flipV="1">
            <a:off x="4418117" y="6109156"/>
            <a:ext cx="232085" cy="878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1192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RTA Traffic Insertion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When duplicated condition is triggered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If the RTA traffic sender is the TXOP holder, it can override the </a:t>
            </a:r>
            <a:r>
              <a:rPr lang="en-US" altLang="zh-CN" dirty="0" smtClean="0"/>
              <a:t>queuing </a:t>
            </a:r>
            <a:r>
              <a:rPr lang="en-US" altLang="zh-CN" dirty="0" smtClean="0"/>
              <a:t>list and send out the RTA </a:t>
            </a:r>
            <a:r>
              <a:rPr lang="en-US" altLang="zh-CN" dirty="0" smtClean="0"/>
              <a:t>traffic ASAP</a:t>
            </a:r>
            <a:endParaRPr lang="en-US" altLang="zh-CN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The original TXOP may be set up for </a:t>
            </a:r>
            <a:r>
              <a:rPr lang="en-US" altLang="zh-CN" dirty="0" smtClean="0"/>
              <a:t>AC </a:t>
            </a:r>
            <a:r>
              <a:rPr lang="en-US" altLang="zh-CN" dirty="0" smtClean="0"/>
              <a:t>that is different to the RTA traffic. We can allow insertion RTA traffic in  a TXOP that is for different </a:t>
            </a:r>
            <a:r>
              <a:rPr lang="en-US" altLang="zh-CN" dirty="0" smtClean="0"/>
              <a:t>AC </a:t>
            </a:r>
            <a:r>
              <a:rPr lang="en-US" altLang="zh-CN" dirty="0" smtClean="0"/>
              <a:t>to speed up the RTA traffic transmission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7609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TXOP Transfer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When duplicated condition is triggered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AP may take over the </a:t>
            </a:r>
            <a:r>
              <a:rPr lang="en-US" altLang="zh-CN" dirty="0" smtClean="0"/>
              <a:t>TXOP ownership </a:t>
            </a:r>
            <a:r>
              <a:rPr lang="en-US" altLang="zh-CN" dirty="0" smtClean="0"/>
              <a:t>from </a:t>
            </a:r>
            <a:r>
              <a:rPr lang="en-US" altLang="zh-CN" dirty="0" smtClean="0"/>
              <a:t>STA A </a:t>
            </a:r>
            <a:r>
              <a:rPr lang="en-US" altLang="zh-CN" dirty="0" smtClean="0"/>
              <a:t>temporarily for the transmission of RTA traffic. </a:t>
            </a:r>
            <a:endParaRPr lang="en-US" altLang="zh-CN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If AP is the RTA traffic sender, AP can send the RTA traffic </a:t>
            </a:r>
            <a:r>
              <a:rPr lang="en-US" altLang="zh-CN" dirty="0" smtClean="0"/>
              <a:t>after </a:t>
            </a:r>
            <a:r>
              <a:rPr lang="en-US" altLang="zh-CN" dirty="0"/>
              <a:t>AP </a:t>
            </a:r>
            <a:r>
              <a:rPr lang="en-US" altLang="zh-CN" dirty="0" smtClean="0"/>
              <a:t>takes </a:t>
            </a:r>
            <a:r>
              <a:rPr lang="en-US" altLang="zh-CN" dirty="0"/>
              <a:t>over the </a:t>
            </a:r>
            <a:r>
              <a:rPr lang="en-US" altLang="zh-CN" dirty="0" smtClean="0"/>
              <a:t>TXOP ownership</a:t>
            </a:r>
            <a:endParaRPr lang="en-US" altLang="zh-CN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If </a:t>
            </a:r>
            <a:r>
              <a:rPr lang="en-US" altLang="zh-CN" dirty="0" smtClean="0"/>
              <a:t>the other STA B is the </a:t>
            </a:r>
            <a:r>
              <a:rPr lang="en-US" altLang="zh-CN" dirty="0"/>
              <a:t>RTA traffic </a:t>
            </a:r>
            <a:r>
              <a:rPr lang="en-US" altLang="zh-CN" dirty="0" smtClean="0"/>
              <a:t>sender, </a:t>
            </a:r>
            <a:r>
              <a:rPr lang="en-US" altLang="zh-CN" dirty="0"/>
              <a:t>AP will transfer the TXOP </a:t>
            </a:r>
            <a:r>
              <a:rPr lang="en-US" altLang="zh-CN" dirty="0" smtClean="0"/>
              <a:t>ownership to STA B</a:t>
            </a:r>
            <a:endParaRPr lang="en-US" altLang="zh-CN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After the completion of RTA traffic transmission, AP returns the TXOP back to the original TXOP </a:t>
            </a:r>
            <a:r>
              <a:rPr lang="en-US" altLang="zh-CN" dirty="0" smtClean="0"/>
              <a:t>holder STA A</a:t>
            </a:r>
            <a:endParaRPr lang="en-US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41282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We propose a conditional duplicate mode in multiple link system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When the </a:t>
            </a:r>
            <a:r>
              <a:rPr lang="en-US" altLang="zh-CN" dirty="0" smtClean="0"/>
              <a:t>transmission </a:t>
            </a:r>
            <a:r>
              <a:rPr lang="en-US" altLang="zh-CN" dirty="0" smtClean="0"/>
              <a:t>of RTA traffic is not </a:t>
            </a:r>
            <a:r>
              <a:rPr lang="en-US" altLang="zh-CN" dirty="0" smtClean="0"/>
              <a:t>completed successfully within </a:t>
            </a:r>
            <a:r>
              <a:rPr lang="en-US" altLang="zh-CN" dirty="0" smtClean="0"/>
              <a:t>a specified time interval, the duplication condition is triggered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 smtClean="0"/>
              <a:t>conditional duplication mode </a:t>
            </a:r>
            <a:r>
              <a:rPr lang="en-US" altLang="zh-CN" dirty="0" smtClean="0"/>
              <a:t>is enabled to speed up the transmission of duplicated RTA </a:t>
            </a:r>
            <a:r>
              <a:rPr lang="en-US" altLang="zh-CN" dirty="0" smtClean="0"/>
              <a:t>traffic in high priority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28996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71381</TotalTime>
  <Words>620</Words>
  <Application>Microsoft Office PowerPoint</Application>
  <PresentationFormat>全屏显示(4:3)</PresentationFormat>
  <Paragraphs>129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Arial Unicode MS</vt:lpstr>
      <vt:lpstr>Gulim</vt:lpstr>
      <vt:lpstr>MS Gothic</vt:lpstr>
      <vt:lpstr>Arial</vt:lpstr>
      <vt:lpstr>Times New Roman</vt:lpstr>
      <vt:lpstr>Office テーマ</vt:lpstr>
      <vt:lpstr>Document</vt:lpstr>
      <vt:lpstr>Conditional Packet Duplication  in Multiple Link System</vt:lpstr>
      <vt:lpstr>Introduction</vt:lpstr>
      <vt:lpstr>Duplicate Mode/Joint Mode</vt:lpstr>
      <vt:lpstr>Duplicate Condition</vt:lpstr>
      <vt:lpstr>Conditional Packet Duplication</vt:lpstr>
      <vt:lpstr>Conditional Duplication Mode Example</vt:lpstr>
      <vt:lpstr>RTA Traffic Insertion</vt:lpstr>
      <vt:lpstr>TXOP Transfer</vt:lpstr>
      <vt:lpstr>Conclusion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Multi-Band Opinion</dc:title>
  <dc:creator>赵育仁 (Alan Jauh)</dc:creator>
  <cp:lastModifiedBy>Jauh, Alan (赵育仁)</cp:lastModifiedBy>
  <cp:revision>134</cp:revision>
  <cp:lastPrinted>1601-01-01T00:00:00Z</cp:lastPrinted>
  <dcterms:created xsi:type="dcterms:W3CDTF">2018-09-03T10:06:00Z</dcterms:created>
  <dcterms:modified xsi:type="dcterms:W3CDTF">2019-07-08T02:44:34Z</dcterms:modified>
</cp:coreProperties>
</file>