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9" r:id="rId2"/>
    <p:sldId id="292" r:id="rId3"/>
    <p:sldId id="300" r:id="rId4"/>
    <p:sldId id="316" r:id="rId5"/>
    <p:sldId id="318" r:id="rId6"/>
    <p:sldId id="312" r:id="rId7"/>
    <p:sldId id="313" r:id="rId8"/>
    <p:sldId id="294" r:id="rId9"/>
    <p:sldId id="317" r:id="rId10"/>
    <p:sldId id="311" r:id="rId11"/>
    <p:sldId id="315" r:id="rId12"/>
    <p:sldId id="310" r:id="rId13"/>
    <p:sldId id="296" r:id="rId14"/>
    <p:sldId id="29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2593" autoAdjust="0"/>
  </p:normalViewPr>
  <p:slideViewPr>
    <p:cSldViewPr>
      <p:cViewPr varScale="1">
        <p:scale>
          <a:sx n="55" d="100"/>
          <a:sy n="55" d="100"/>
        </p:scale>
        <p:origin x="979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2338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Alan Jauh (</a:t>
            </a:r>
            <a:r>
              <a:rPr lang="en-GB" altLang="ja-JP" dirty="0" err="1" smtClean="0"/>
              <a:t>Unisoc</a:t>
            </a:r>
            <a:r>
              <a:rPr lang="en-GB" altLang="ja-JP" dirty="0" smtClean="0"/>
              <a:t>)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802.11-19/1100r1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60648"/>
            <a:ext cx="1223492" cy="348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2019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79094"/>
              </p:ext>
            </p:extLst>
          </p:nvPr>
        </p:nvGraphicFramePr>
        <p:xfrm>
          <a:off x="598884" y="2564904"/>
          <a:ext cx="8005564" cy="3096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2876"/>
                <a:gridCol w="1512168"/>
                <a:gridCol w="1584176"/>
                <a:gridCol w="1296144"/>
                <a:gridCol w="1800200"/>
              </a:tblGrid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Name</a:t>
                      </a:r>
                      <a:endParaRPr lang="zh-C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Affiliations</a:t>
                      </a:r>
                      <a:endParaRPr lang="zh-C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>
                          <a:effectLst/>
                        </a:rPr>
                        <a:t>Address</a:t>
                      </a:r>
                      <a:endParaRPr lang="zh-C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>
                          <a:effectLst/>
                        </a:rPr>
                        <a:t>Phone</a:t>
                      </a:r>
                      <a:endParaRPr lang="zh-C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email</a:t>
                      </a:r>
                      <a:endParaRPr lang="zh-C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6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Alan Jauh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Unisoc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　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+86-131-6727-1685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alan.jauh@unisoc.com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6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Yanchao Hsu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　</a:t>
                      </a:r>
                      <a:endParaRPr lang="zh-C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6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Henry Yu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16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Long Wang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Xin Zuo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Tencent</a:t>
                      </a:r>
                      <a:r>
                        <a:rPr lang="en-US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sz="1200" u="none" strike="noStrike">
                          <a:effectLst/>
                        </a:rPr>
                        <a:t>　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Kate</a:t>
                      </a:r>
                      <a:r>
                        <a:rPr lang="en-US" altLang="zh-CN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Meng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　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　</a:t>
                      </a:r>
                      <a:endParaRPr lang="zh-C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200" u="none" strike="noStrike">
                          <a:effectLst/>
                        </a:rPr>
                        <a:t>　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800" u="none" strike="noStrike">
                          <a:effectLst/>
                        </a:rPr>
                        <a:t>　</a:t>
                      </a:r>
                      <a:endParaRPr lang="zh-C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Per-Packet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Selection</a:t>
            </a:r>
            <a:endParaRPr kumimoji="1" lang="ja-JP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2019-07-12</a:t>
            </a:r>
            <a:endParaRPr lang="en-GB" sz="2000" b="0" kern="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10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589285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Selection</a:t>
            </a:r>
            <a:br>
              <a:rPr lang="en-US" altLang="zh-TW" dirty="0" smtClean="0"/>
            </a:br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[2]</a:t>
            </a:r>
            <a:r>
              <a:rPr lang="zh-TW" altLang="en-US" dirty="0" smtClean="0"/>
              <a:t> </a:t>
            </a:r>
            <a:r>
              <a:rPr lang="en-US" altLang="zh-TW" dirty="0" smtClean="0"/>
              <a:t>shows</a:t>
            </a:r>
            <a:r>
              <a:rPr lang="zh-TW" altLang="en-US" dirty="0" smtClean="0"/>
              <a:t> </a:t>
            </a:r>
            <a:r>
              <a:rPr lang="en-US" altLang="zh-TW" dirty="0" smtClean="0"/>
              <a:t>separate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ACK</a:t>
            </a:r>
            <a:r>
              <a:rPr lang="zh-TW" altLang="en-US" dirty="0" smtClean="0"/>
              <a:t>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different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channel</a:t>
            </a:r>
            <a:r>
              <a:rPr lang="zh-TW" altLang="en-US" dirty="0" smtClean="0"/>
              <a:t> </a:t>
            </a:r>
            <a:r>
              <a:rPr lang="en-US" altLang="zh-TW" dirty="0" smtClean="0"/>
              <a:t>can</a:t>
            </a:r>
            <a:r>
              <a:rPr lang="zh-TW" altLang="en-US" dirty="0" smtClean="0"/>
              <a:t> </a:t>
            </a:r>
            <a:r>
              <a:rPr lang="en-US" altLang="zh-TW" dirty="0" smtClean="0"/>
              <a:t>improve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throughput in Multi-Channel FDD concept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If we can know the incoming data is TCP data or TCP ACK, we can </a:t>
            </a:r>
            <a:r>
              <a:rPr lang="en-US" altLang="zh-TW" dirty="0"/>
              <a:t>assign</a:t>
            </a:r>
            <a:r>
              <a:rPr lang="zh-TW" altLang="en-US" dirty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one</a:t>
            </a:r>
            <a:r>
              <a:rPr lang="zh-TW" altLang="en-US" dirty="0"/>
              <a:t> </a:t>
            </a:r>
            <a:r>
              <a:rPr lang="en-US" altLang="zh-TW" dirty="0"/>
              <a:t>channel(e.g.,</a:t>
            </a:r>
            <a:r>
              <a:rPr lang="zh-TW" altLang="en-US" dirty="0"/>
              <a:t> </a:t>
            </a:r>
            <a:r>
              <a:rPr lang="en-US" altLang="zh-TW" dirty="0" smtClean="0"/>
              <a:t>an</a:t>
            </a:r>
            <a:r>
              <a:rPr lang="zh-TW" altLang="en-US" dirty="0" smtClean="0"/>
              <a:t> </a:t>
            </a:r>
            <a:r>
              <a:rPr lang="en-US" altLang="zh-TW" dirty="0"/>
              <a:t>80MHz</a:t>
            </a:r>
            <a:r>
              <a:rPr lang="zh-TW" altLang="en-US" dirty="0"/>
              <a:t> </a:t>
            </a:r>
            <a:r>
              <a:rPr lang="en-US" altLang="zh-TW" dirty="0"/>
              <a:t>channel)</a:t>
            </a:r>
            <a:r>
              <a:rPr lang="zh-TW" altLang="en-US" dirty="0"/>
              <a:t> </a:t>
            </a:r>
            <a:r>
              <a:rPr lang="en-US" altLang="zh-TW" dirty="0"/>
              <a:t>and</a:t>
            </a:r>
            <a:r>
              <a:rPr lang="zh-TW" altLang="en-US" dirty="0"/>
              <a:t> </a:t>
            </a:r>
            <a:r>
              <a:rPr lang="en-US" altLang="zh-TW" dirty="0"/>
              <a:t>assign</a:t>
            </a:r>
            <a:r>
              <a:rPr lang="zh-TW" altLang="en-US" dirty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ACK</a:t>
            </a:r>
            <a:r>
              <a:rPr lang="zh-TW" altLang="en-US" dirty="0" smtClean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another</a:t>
            </a:r>
            <a:r>
              <a:rPr lang="zh-TW" altLang="en-US" dirty="0"/>
              <a:t> </a:t>
            </a:r>
            <a:r>
              <a:rPr lang="en-US" altLang="zh-TW" dirty="0"/>
              <a:t>channel(e.g.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20MHz</a:t>
            </a:r>
            <a:r>
              <a:rPr lang="zh-TW" altLang="en-US" dirty="0"/>
              <a:t> </a:t>
            </a:r>
            <a:r>
              <a:rPr lang="en-US" altLang="zh-TW" dirty="0"/>
              <a:t>channel)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dirty="0" smtClean="0"/>
              <a:t>Otherwise, since</a:t>
            </a:r>
            <a:r>
              <a:rPr lang="zh-TW" altLang="en-US" dirty="0" smtClean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relatively</a:t>
            </a:r>
            <a:r>
              <a:rPr lang="zh-TW" altLang="en-US" dirty="0" smtClean="0"/>
              <a:t> </a:t>
            </a:r>
            <a:r>
              <a:rPr lang="en-US" altLang="zh-TW" dirty="0" smtClean="0"/>
              <a:t>long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ACK</a:t>
            </a:r>
            <a:r>
              <a:rPr lang="zh-TW" altLang="en-US" dirty="0" smtClean="0"/>
              <a:t>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short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packet,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can</a:t>
            </a:r>
            <a:r>
              <a:rPr lang="zh-TW" altLang="en-US" dirty="0" smtClean="0"/>
              <a:t> </a:t>
            </a:r>
            <a:r>
              <a:rPr lang="en-US" altLang="zh-TW" dirty="0" smtClean="0"/>
              <a:t>assign</a:t>
            </a:r>
            <a:r>
              <a:rPr lang="zh-TW" altLang="en-US" dirty="0" smtClean="0"/>
              <a:t> </a:t>
            </a:r>
            <a:r>
              <a:rPr lang="en-US" altLang="zh-TW" dirty="0" smtClean="0"/>
              <a:t>long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packet(TCP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data)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one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channel(e.g.,</a:t>
            </a:r>
            <a:r>
              <a:rPr lang="zh-TW" altLang="en-US" dirty="0" smtClean="0"/>
              <a:t> </a:t>
            </a:r>
            <a:r>
              <a:rPr lang="en-US" altLang="zh-TW" dirty="0" smtClean="0"/>
              <a:t>an</a:t>
            </a:r>
            <a:r>
              <a:rPr lang="zh-TW" altLang="en-US" dirty="0" smtClean="0"/>
              <a:t> </a:t>
            </a:r>
            <a:r>
              <a:rPr lang="en-US" altLang="zh-TW" dirty="0" smtClean="0"/>
              <a:t>80MHz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channel)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assign</a:t>
            </a:r>
            <a:r>
              <a:rPr lang="zh-TW" altLang="en-US" dirty="0" smtClean="0"/>
              <a:t> </a:t>
            </a:r>
            <a:r>
              <a:rPr lang="en-US" altLang="zh-TW" dirty="0" smtClean="0"/>
              <a:t>short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packet(TCP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ACK)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another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channel(e.g.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20MHz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channel)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Per packet multi-link assignment has flexibility to gain this benefit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116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5482863" y="5226798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482863" y="4937873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3: Control Channel Support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4179357" y="210125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AP</a:t>
            </a:r>
            <a:endParaRPr lang="zh-CN" altLang="en-US" sz="140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3888400" y="6019899"/>
            <a:ext cx="647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STA2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2713583" y="2495849"/>
            <a:ext cx="3328939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10408" y="28056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56596" y="28024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71962" y="5511641"/>
            <a:ext cx="3233226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068787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14975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>
            <a:stCxn id="19" idx="2"/>
            <a:endCxn id="21" idx="0"/>
          </p:cNvCxnSpPr>
          <p:nvPr/>
        </p:nvCxnSpPr>
        <p:spPr>
          <a:xfrm>
            <a:off x="3121571" y="3418409"/>
            <a:ext cx="358379" cy="1489645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>
            <a:stCxn id="20" idx="2"/>
            <a:endCxn id="22" idx="0"/>
          </p:cNvCxnSpPr>
          <p:nvPr/>
        </p:nvCxnSpPr>
        <p:spPr>
          <a:xfrm>
            <a:off x="4367759" y="3415234"/>
            <a:ext cx="358379" cy="1500757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2339752" y="338829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1</a:t>
            </a:r>
            <a:endParaRPr lang="zh-CN" altLang="en-US" sz="1400" dirty="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779912" y="344036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2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2710408" y="31104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56596" y="31072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68787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314975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29445" y="2492896"/>
            <a:ext cx="3526731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987824" y="5229200"/>
            <a:ext cx="3317364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220197" y="2812232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220197" y="3117032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2" name="文本框 15"/>
          <p:cNvSpPr txBox="1">
            <a:spLocks noChangeArrowheads="1"/>
          </p:cNvSpPr>
          <p:nvPr/>
        </p:nvSpPr>
        <p:spPr bwMode="auto">
          <a:xfrm>
            <a:off x="6073710" y="3292972"/>
            <a:ext cx="802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Control </a:t>
            </a:r>
            <a:r>
              <a:rPr lang="en-US" altLang="zh-CN" sz="1400" dirty="0" err="1" smtClean="0"/>
              <a:t>Ch</a:t>
            </a:r>
            <a:r>
              <a:rPr lang="en-US" altLang="zh-CN" sz="1400" dirty="0" smtClean="0"/>
              <a:t> </a:t>
            </a:r>
            <a:endParaRPr lang="zh-CN" altLang="en-US" sz="1400" dirty="0"/>
          </a:p>
        </p:txBody>
      </p:sp>
      <p:sp>
        <p:nvSpPr>
          <p:cNvPr id="39" name="文本框 15"/>
          <p:cNvSpPr txBox="1">
            <a:spLocks noChangeArrowheads="1"/>
          </p:cNvSpPr>
          <p:nvPr/>
        </p:nvSpPr>
        <p:spPr bwMode="auto">
          <a:xfrm>
            <a:off x="7380609" y="6019899"/>
            <a:ext cx="647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STA3</a:t>
            </a:r>
            <a:endParaRPr lang="zh-CN" altLang="en-US" sz="1400" dirty="0"/>
          </a:p>
        </p:txBody>
      </p:sp>
      <p:sp>
        <p:nvSpPr>
          <p:cNvPr id="40" name="矩形 39"/>
          <p:cNvSpPr/>
          <p:nvPr/>
        </p:nvSpPr>
        <p:spPr>
          <a:xfrm>
            <a:off x="6672585" y="55303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669410" y="52223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915598" y="52303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669410" y="49334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915598" y="49413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588447" y="52546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6" name="文本框 15"/>
          <p:cNvSpPr txBox="1">
            <a:spLocks noChangeArrowheads="1"/>
          </p:cNvSpPr>
          <p:nvPr/>
        </p:nvSpPr>
        <p:spPr bwMode="auto">
          <a:xfrm>
            <a:off x="1355899" y="598371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STA1</a:t>
            </a:r>
            <a:endParaRPr lang="zh-CN" altLang="en-US" sz="1400" dirty="0"/>
          </a:p>
        </p:txBody>
      </p:sp>
      <p:cxnSp>
        <p:nvCxnSpPr>
          <p:cNvPr id="53" name="直接箭头连接符 52"/>
          <p:cNvCxnSpPr>
            <a:stCxn id="19" idx="2"/>
            <a:endCxn id="57" idx="0"/>
          </p:cNvCxnSpPr>
          <p:nvPr/>
        </p:nvCxnSpPr>
        <p:spPr>
          <a:xfrm flipH="1">
            <a:off x="912456" y="3418409"/>
            <a:ext cx="2209115" cy="1489645"/>
          </a:xfrm>
          <a:prstGeom prst="straightConnector1">
            <a:avLst/>
          </a:prstGeom>
          <a:noFill/>
          <a:ln w="25400" cap="flat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6" name="直接箭头连接符 55"/>
          <p:cNvCxnSpPr>
            <a:stCxn id="20" idx="2"/>
            <a:endCxn id="43" idx="0"/>
          </p:cNvCxnSpPr>
          <p:nvPr/>
        </p:nvCxnSpPr>
        <p:spPr>
          <a:xfrm>
            <a:off x="4367759" y="3415234"/>
            <a:ext cx="2712814" cy="1518220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9" name="直接箭头连接符 58"/>
          <p:cNvCxnSpPr>
            <a:stCxn id="29" idx="2"/>
            <a:endCxn id="44" idx="0"/>
          </p:cNvCxnSpPr>
          <p:nvPr/>
        </p:nvCxnSpPr>
        <p:spPr>
          <a:xfrm>
            <a:off x="5631360" y="3425007"/>
            <a:ext cx="2695401" cy="1516384"/>
          </a:xfrm>
          <a:prstGeom prst="straightConnector1">
            <a:avLst/>
          </a:prstGeom>
          <a:noFill/>
          <a:ln w="25400" cap="flat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49" name="矩形 48"/>
          <p:cNvSpPr/>
          <p:nvPr/>
        </p:nvSpPr>
        <p:spPr bwMode="auto">
          <a:xfrm>
            <a:off x="5339829" y="2564904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04468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01293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747481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01293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747481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20330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61" name="直接箭头连接符 60"/>
          <p:cNvCxnSpPr>
            <a:stCxn id="29" idx="2"/>
            <a:endCxn id="58" idx="0"/>
          </p:cNvCxnSpPr>
          <p:nvPr/>
        </p:nvCxnSpPr>
        <p:spPr>
          <a:xfrm flipH="1">
            <a:off x="2158644" y="3425007"/>
            <a:ext cx="3472716" cy="1490984"/>
          </a:xfrm>
          <a:prstGeom prst="straightConnector1">
            <a:avLst/>
          </a:prstGeom>
          <a:noFill/>
          <a:ln w="25400" cap="flat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64" name="直接箭头连接符 63"/>
          <p:cNvCxnSpPr>
            <a:stCxn id="29" idx="2"/>
            <a:endCxn id="63" idx="0"/>
          </p:cNvCxnSpPr>
          <p:nvPr/>
        </p:nvCxnSpPr>
        <p:spPr>
          <a:xfrm>
            <a:off x="5631360" y="3425007"/>
            <a:ext cx="262666" cy="1512866"/>
          </a:xfrm>
          <a:prstGeom prst="straightConnector1">
            <a:avLst/>
          </a:prstGeom>
          <a:noFill/>
          <a:ln w="25400" cap="flat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65" name="矩形 64"/>
          <p:cNvSpPr/>
          <p:nvPr/>
        </p:nvSpPr>
        <p:spPr bwMode="auto">
          <a:xfrm>
            <a:off x="5076056" y="5544768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矩形 65"/>
          <p:cNvSpPr/>
          <p:nvPr/>
        </p:nvSpPr>
        <p:spPr bwMode="auto">
          <a:xfrm>
            <a:off x="8148141" y="5616776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矩形 66"/>
          <p:cNvSpPr/>
          <p:nvPr/>
        </p:nvSpPr>
        <p:spPr bwMode="auto">
          <a:xfrm>
            <a:off x="2027461" y="5589240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26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Selection</a:t>
            </a:r>
            <a:br>
              <a:rPr lang="en-US" altLang="zh-TW" dirty="0" smtClean="0"/>
            </a:br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/>
              <a:t>Dedicated control channel(s)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This feature can be supported by assigning the related control frames to use the link(s) of control channel(s)</a:t>
            </a:r>
          </a:p>
          <a:p>
            <a:pPr marL="457200" lvl="1" indent="0"/>
            <a:endParaRPr lang="en-US" altLang="zh-TW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5731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have listed some examples that per packet multiple link selection can support or has benefit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With per packet multiple link selection capability, the system can be more flexible.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It is possible to enable other applications based on this feature.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Additional information may be required for the per packet assignment depend on application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899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802.11-19/</a:t>
            </a:r>
            <a:r>
              <a:rPr lang="en-US" altLang="zh-TW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7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60r</a:t>
            </a:r>
            <a:r>
              <a:rPr lang="en-US" altLang="zh-TW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1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 Multi-band Op</a:t>
            </a:r>
            <a:r>
              <a:rPr lang="en-US" altLang="zh-TW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inion</a:t>
            </a:r>
          </a:p>
          <a:p>
            <a:pPr marL="0" indent="0"/>
            <a:r>
              <a:rPr lang="en-US" altLang="zh-TW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[2] </a:t>
            </a:r>
            <a:r>
              <a:rPr lang="en-US" altLang="ko-KR" sz="2000" dirty="0"/>
              <a:t>802.11-18/1518r0 EHT Multi-Channel Operation</a:t>
            </a:r>
          </a:p>
          <a:p>
            <a:pPr marL="0" indent="0">
              <a:buNone/>
            </a:pPr>
            <a:endParaRPr lang="en-US" altLang="zh-TW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632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</a:t>
            </a:r>
            <a:r>
              <a:rPr lang="en-US" altLang="zh-TW" dirty="0" smtClean="0"/>
              <a:t>have</a:t>
            </a:r>
            <a:r>
              <a:rPr lang="zh-TW" altLang="en-US" dirty="0" smtClean="0"/>
              <a:t> </a:t>
            </a:r>
            <a:r>
              <a:rPr lang="en-US" altLang="zh-CN" dirty="0" smtClean="0"/>
              <a:t>propose</a:t>
            </a:r>
            <a:r>
              <a:rPr lang="en-US" altLang="zh-TW" dirty="0" smtClean="0"/>
              <a:t>d</a:t>
            </a:r>
            <a:r>
              <a:rPr lang="en-US" altLang="zh-CN" dirty="0" smtClean="0"/>
              <a:t> a Joint MAC + multiple concurrent PHY architecture for multi-band operation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support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concept</a:t>
            </a:r>
            <a:r>
              <a:rPr lang="zh-TW" altLang="en-US" dirty="0" smtClean="0"/>
              <a:t> </a:t>
            </a:r>
            <a:r>
              <a:rPr lang="en-US" altLang="zh-TW" dirty="0" smtClean="0"/>
              <a:t>of</a:t>
            </a:r>
            <a:r>
              <a:rPr lang="zh-TW" altLang="en-US" dirty="0" smtClean="0"/>
              <a:t> </a:t>
            </a:r>
            <a:r>
              <a:rPr lang="en-US" altLang="zh-TW" dirty="0" smtClean="0"/>
              <a:t>per-packet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multi-link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assignment[1]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got</a:t>
            </a:r>
            <a:r>
              <a:rPr lang="zh-TW" altLang="en-US" dirty="0" smtClean="0"/>
              <a:t> </a:t>
            </a:r>
            <a:r>
              <a:rPr lang="en-US" altLang="zh-TW" dirty="0" smtClean="0"/>
              <a:t>some</a:t>
            </a:r>
            <a:r>
              <a:rPr lang="zh-TW" altLang="en-US" dirty="0" smtClean="0"/>
              <a:t> </a:t>
            </a:r>
            <a:r>
              <a:rPr lang="en-US" altLang="zh-TW" dirty="0" smtClean="0"/>
              <a:t>feedbacks</a:t>
            </a:r>
            <a:r>
              <a:rPr lang="zh-TW" altLang="en-US" dirty="0" smtClean="0"/>
              <a:t> </a:t>
            </a:r>
            <a:r>
              <a:rPr lang="en-US" altLang="zh-TW" dirty="0" smtClean="0"/>
              <a:t>on</a:t>
            </a:r>
            <a:r>
              <a:rPr lang="zh-TW" altLang="en-US" dirty="0" smtClean="0"/>
              <a:t> </a:t>
            </a:r>
            <a:r>
              <a:rPr lang="en-US" altLang="zh-TW" dirty="0" smtClean="0"/>
              <a:t>“Why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need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do</a:t>
            </a:r>
            <a:r>
              <a:rPr lang="zh-TW" altLang="en-US" dirty="0" smtClean="0"/>
              <a:t> </a:t>
            </a:r>
            <a:r>
              <a:rPr lang="en-US" altLang="zh-TW" dirty="0" smtClean="0"/>
              <a:t>that?”.</a:t>
            </a:r>
            <a:r>
              <a:rPr lang="zh-TW" altLang="en-US" dirty="0" smtClean="0"/>
              <a:t> </a:t>
            </a:r>
            <a:r>
              <a:rPr lang="en-US" altLang="zh-TW" dirty="0" smtClean="0"/>
              <a:t>Here</a:t>
            </a:r>
            <a:r>
              <a:rPr lang="zh-TW" altLang="en-US" dirty="0" smtClean="0"/>
              <a:t> </a:t>
            </a:r>
            <a:r>
              <a:rPr lang="en-US" altLang="zh-TW" dirty="0" smtClean="0"/>
              <a:t>we further clarify this concept 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provide</a:t>
            </a:r>
            <a:r>
              <a:rPr lang="zh-TW" altLang="en-US" dirty="0" smtClean="0"/>
              <a:t> </a:t>
            </a:r>
            <a:r>
              <a:rPr lang="en-US" altLang="zh-TW" dirty="0" smtClean="0"/>
              <a:t>some</a:t>
            </a:r>
            <a:r>
              <a:rPr lang="zh-TW" altLang="en-US" dirty="0" smtClean="0"/>
              <a:t> </a:t>
            </a:r>
            <a:r>
              <a:rPr lang="en-US" altLang="zh-TW" dirty="0" smtClean="0"/>
              <a:t>examples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03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Recap (1)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Multiple Links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364" y="1981201"/>
            <a:ext cx="3432249" cy="2239888"/>
          </a:xfrm>
        </p:spPr>
        <p:txBody>
          <a:bodyPr/>
          <a:lstStyle/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sym typeface="Helvetica"/>
              </a:rPr>
              <a:t>Ch1 and Ch2 are different channels </a:t>
            </a:r>
            <a:r>
              <a:rPr lang="en-US" altLang="zh-CN" sz="1600" dirty="0" smtClean="0">
                <a:sym typeface="Helvetica"/>
              </a:rPr>
              <a:t>that </a:t>
            </a:r>
            <a:r>
              <a:rPr lang="en-US" altLang="zh-CN" sz="1600" dirty="0">
                <a:sym typeface="Helvetica"/>
              </a:rPr>
              <a:t>can be in the same or different bands, e.g. one is in </a:t>
            </a:r>
            <a:r>
              <a:rPr lang="en-US" altLang="zh-CN" sz="1600" dirty="0" smtClean="0">
                <a:sym typeface="Helvetica"/>
              </a:rPr>
              <a:t>2.4GHz </a:t>
            </a:r>
            <a:r>
              <a:rPr lang="en-US" altLang="zh-CN" sz="1600" dirty="0">
                <a:sym typeface="Helvetica"/>
              </a:rPr>
              <a:t>and the other is in 5GHz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sym typeface="Helvetica"/>
              </a:rPr>
              <a:t>The traffic is put into the queue and use all or part of the available channels to </a:t>
            </a:r>
            <a:r>
              <a:rPr lang="en-US" altLang="zh-CN" sz="1600" dirty="0" smtClean="0">
                <a:sym typeface="Helvetica"/>
              </a:rPr>
              <a:t>send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Each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packet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can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assign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available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channel(s)</a:t>
            </a:r>
            <a:r>
              <a:rPr lang="zh-TW" altLang="en-US" sz="1600" dirty="0" smtClean="0">
                <a:solidFill>
                  <a:srgbClr val="00B0F0"/>
                </a:solidFill>
                <a:sym typeface="Helvetica"/>
              </a:rPr>
              <a:t> </a:t>
            </a:r>
            <a:r>
              <a:rPr lang="en-US" altLang="zh-TW" sz="1600" dirty="0" smtClean="0">
                <a:solidFill>
                  <a:srgbClr val="00B0F0"/>
                </a:solidFill>
                <a:sym typeface="Helvetica"/>
              </a:rPr>
              <a:t>independently</a:t>
            </a:r>
            <a:endParaRPr lang="en-US" altLang="zh-CN" sz="1600" dirty="0">
              <a:solidFill>
                <a:srgbClr val="00B0F0"/>
              </a:solidFill>
              <a:sym typeface="Helvetic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755576" y="3006229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AP</a:t>
            </a:r>
            <a:endParaRPr lang="zh-CN" altLang="en-US" sz="140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760338" y="5330329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STA</a:t>
            </a:r>
            <a:endParaRPr lang="zh-CN" altLang="en-US" sz="1400"/>
          </a:p>
        </p:txBody>
      </p:sp>
      <p:sp>
        <p:nvSpPr>
          <p:cNvPr id="9" name="矩形 8"/>
          <p:cNvSpPr/>
          <p:nvPr/>
        </p:nvSpPr>
        <p:spPr>
          <a:xfrm>
            <a:off x="1633463" y="2677616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30288" y="29903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76476" y="29871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33463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30288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76476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041451" y="3696791"/>
            <a:ext cx="0" cy="115728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/>
          <p:nvPr/>
        </p:nvCxnSpPr>
        <p:spPr>
          <a:xfrm>
            <a:off x="3287638" y="3741241"/>
            <a:ext cx="0" cy="115728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1452488" y="405874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Ch 1</a:t>
            </a:r>
            <a:endParaRPr lang="zh-CN" altLang="en-US" sz="140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287638" y="405874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Ch 2</a:t>
            </a:r>
            <a:endParaRPr lang="zh-CN" altLang="en-US" sz="1400"/>
          </a:p>
        </p:txBody>
      </p:sp>
      <p:sp>
        <p:nvSpPr>
          <p:cNvPr id="19" name="矩形 18"/>
          <p:cNvSpPr/>
          <p:nvPr/>
        </p:nvSpPr>
        <p:spPr>
          <a:xfrm>
            <a:off x="1630288" y="32951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76476" y="3291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30288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876476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549326" y="2677616"/>
            <a:ext cx="2232024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549325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5" name="文本框 10"/>
          <p:cNvSpPr txBox="1">
            <a:spLocks noChangeArrowheads="1"/>
          </p:cNvSpPr>
          <p:nvPr/>
        </p:nvSpPr>
        <p:spPr bwMode="auto">
          <a:xfrm>
            <a:off x="4959276" y="4858841"/>
            <a:ext cx="3222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Joint MAC or Unified MAC</a:t>
            </a:r>
            <a:endParaRPr lang="zh-CN" altLang="en-US" sz="1400"/>
          </a:p>
        </p:txBody>
      </p:sp>
      <p:cxnSp>
        <p:nvCxnSpPr>
          <p:cNvPr id="26" name="直接箭头连接符 25"/>
          <p:cNvCxnSpPr>
            <a:stCxn id="23" idx="3"/>
          </p:cNvCxnSpPr>
          <p:nvPr/>
        </p:nvCxnSpPr>
        <p:spPr>
          <a:xfrm>
            <a:off x="3781350" y="2987973"/>
            <a:ext cx="1163638" cy="186610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27" name="直接箭头连接符 26"/>
          <p:cNvCxnSpPr>
            <a:stCxn id="24" idx="3"/>
            <a:endCxn id="25" idx="1"/>
          </p:cNvCxnSpPr>
          <p:nvPr/>
        </p:nvCxnSpPr>
        <p:spPr>
          <a:xfrm flipV="1">
            <a:off x="3781350" y="5012829"/>
            <a:ext cx="1177926" cy="50823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9161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Recap </a:t>
            </a:r>
            <a:r>
              <a:rPr lang="en-US" altLang="zh-TW" dirty="0" smtClean="0"/>
              <a:t>(2)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Queuing Arrangement Example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b="1" dirty="0">
                <a:solidFill>
                  <a:srgbClr val="7030A0"/>
                </a:solidFill>
              </a:rPr>
              <a:t>C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 smtClean="0"/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Packets A, B, E are allowed to be transmitted via both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Packet C and D are allowed to be transmitted via channel 1 only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  <p:sp>
        <p:nvSpPr>
          <p:cNvPr id="43" name="文本框 42"/>
          <p:cNvSpPr txBox="1"/>
          <p:nvPr/>
        </p:nvSpPr>
        <p:spPr>
          <a:xfrm>
            <a:off x="5978400" y="3563245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Dispatch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228184" y="155679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867625" y="1772816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Descriptors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6084168" y="30244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6084168" y="28084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6084168" y="25980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 smtClean="0">
                <a:solidFill>
                  <a:srgbClr val="7030A0"/>
                </a:solidFill>
              </a:rPr>
              <a:t>C(1)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6084168" y="23790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6" charset="0"/>
                <a:ea typeface="MS Gothic" charset="-128"/>
              </a:rPr>
              <a:t>D(1)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6084168" y="21660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909898" y="24114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Centralized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>
            <a:stCxn id="48" idx="2"/>
            <a:endCxn id="46" idx="0"/>
          </p:cNvCxnSpPr>
          <p:nvPr/>
        </p:nvCxnSpPr>
        <p:spPr bwMode="auto">
          <a:xfrm flipH="1">
            <a:off x="5470087" y="3240475"/>
            <a:ext cx="1010125" cy="6052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直接箭头连接符 53"/>
          <p:cNvCxnSpPr>
            <a:stCxn id="48" idx="2"/>
            <a:endCxn id="45" idx="0"/>
          </p:cNvCxnSpPr>
          <p:nvPr/>
        </p:nvCxnSpPr>
        <p:spPr bwMode="auto">
          <a:xfrm>
            <a:off x="6480212" y="3240475"/>
            <a:ext cx="878614" cy="5849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矩形 8"/>
          <p:cNvSpPr/>
          <p:nvPr/>
        </p:nvSpPr>
        <p:spPr bwMode="auto">
          <a:xfrm>
            <a:off x="2411760" y="5122923"/>
            <a:ext cx="2026122" cy="118639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Removal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module to remove the redundant queuing list after transmission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75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Recap </a:t>
            </a:r>
            <a:r>
              <a:rPr lang="en-US" altLang="zh-TW" dirty="0" smtClean="0"/>
              <a:t>(3)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Per Packet Selection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008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One device support two links (Link_1, Link_2). Each sending packet can has the following option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Link_1 only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Link_2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Link_1 or Link_2 (depends on which link send first)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Link_1 and Link_2 (allowed to send via both link concurrently)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Further constraint may apply, 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packet send to Link_1 only device will only use Link_1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If one application group has special requirement to use Link_2 only, the packets belong to this application group will only use Link_2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Packets for the same TID can have different assignments for some special purposes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08196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Multiple Links System Example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4179357" y="210125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AP</a:t>
            </a:r>
            <a:endParaRPr lang="zh-CN" altLang="en-US" sz="140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3888400" y="6019899"/>
            <a:ext cx="647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STA2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2713583" y="2495849"/>
            <a:ext cx="3328939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10408" y="28056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56596" y="28024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10982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07807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53995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>
            <a:stCxn id="19" idx="2"/>
            <a:endCxn id="21" idx="0"/>
          </p:cNvCxnSpPr>
          <p:nvPr/>
        </p:nvCxnSpPr>
        <p:spPr>
          <a:xfrm>
            <a:off x="3121571" y="3418409"/>
            <a:ext cx="497399" cy="1489645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>
            <a:stCxn id="20" idx="2"/>
            <a:endCxn id="22" idx="0"/>
          </p:cNvCxnSpPr>
          <p:nvPr/>
        </p:nvCxnSpPr>
        <p:spPr>
          <a:xfrm>
            <a:off x="4367759" y="3415234"/>
            <a:ext cx="497399" cy="1500757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2339752" y="338829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1</a:t>
            </a:r>
            <a:endParaRPr lang="zh-CN" altLang="en-US" sz="1400" dirty="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779912" y="344036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2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2710408" y="31104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56596" y="31072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07807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53995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26844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220197" y="2812232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220197" y="3117032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PHY3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2" name="文本框 15"/>
          <p:cNvSpPr txBox="1">
            <a:spLocks noChangeArrowheads="1"/>
          </p:cNvSpPr>
          <p:nvPr/>
        </p:nvSpPr>
        <p:spPr bwMode="auto">
          <a:xfrm>
            <a:off x="6073711" y="3292972"/>
            <a:ext cx="647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3</a:t>
            </a:r>
            <a:endParaRPr lang="zh-CN" altLang="en-US" sz="1400" dirty="0"/>
          </a:p>
        </p:txBody>
      </p:sp>
      <p:sp>
        <p:nvSpPr>
          <p:cNvPr id="39" name="文本框 15"/>
          <p:cNvSpPr txBox="1">
            <a:spLocks noChangeArrowheads="1"/>
          </p:cNvSpPr>
          <p:nvPr/>
        </p:nvSpPr>
        <p:spPr bwMode="auto">
          <a:xfrm>
            <a:off x="7019046" y="6019899"/>
            <a:ext cx="647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STA3</a:t>
            </a:r>
            <a:endParaRPr lang="zh-CN" altLang="en-US" sz="1400" dirty="0"/>
          </a:p>
        </p:txBody>
      </p:sp>
      <p:sp>
        <p:nvSpPr>
          <p:cNvPr id="40" name="矩形 39"/>
          <p:cNvSpPr/>
          <p:nvPr/>
        </p:nvSpPr>
        <p:spPr>
          <a:xfrm>
            <a:off x="6311022" y="55303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307847" y="52223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54035" y="52303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307847" y="49334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554035" y="49413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226884" y="52546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6" name="文本框 15"/>
          <p:cNvSpPr txBox="1">
            <a:spLocks noChangeArrowheads="1"/>
          </p:cNvSpPr>
          <p:nvPr/>
        </p:nvSpPr>
        <p:spPr bwMode="auto">
          <a:xfrm>
            <a:off x="1355899" y="598371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STA1</a:t>
            </a:r>
            <a:endParaRPr lang="zh-CN" altLang="en-US" sz="1400" dirty="0"/>
          </a:p>
        </p:txBody>
      </p:sp>
      <p:sp>
        <p:nvSpPr>
          <p:cNvPr id="47" name="矩形 46"/>
          <p:cNvSpPr/>
          <p:nvPr/>
        </p:nvSpPr>
        <p:spPr>
          <a:xfrm>
            <a:off x="1271762" y="5504955"/>
            <a:ext cx="819150" cy="311606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268587" y="5200610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268587" y="4911685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187624" y="5232831"/>
            <a:ext cx="1006589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53" name="直接箭头连接符 52"/>
          <p:cNvCxnSpPr>
            <a:stCxn id="19" idx="2"/>
            <a:endCxn id="50" idx="0"/>
          </p:cNvCxnSpPr>
          <p:nvPr/>
        </p:nvCxnSpPr>
        <p:spPr>
          <a:xfrm flipH="1">
            <a:off x="1679750" y="3418409"/>
            <a:ext cx="1441821" cy="1493276"/>
          </a:xfrm>
          <a:prstGeom prst="straightConnector1">
            <a:avLst/>
          </a:prstGeom>
          <a:noFill/>
          <a:ln w="25400" cap="flat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6" name="直接箭头连接符 55"/>
          <p:cNvCxnSpPr>
            <a:stCxn id="20" idx="2"/>
            <a:endCxn id="43" idx="0"/>
          </p:cNvCxnSpPr>
          <p:nvPr/>
        </p:nvCxnSpPr>
        <p:spPr>
          <a:xfrm>
            <a:off x="4367759" y="3415234"/>
            <a:ext cx="2351251" cy="1518220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9" name="直接箭头连接符 58"/>
          <p:cNvCxnSpPr>
            <a:stCxn id="29" idx="2"/>
            <a:endCxn id="44" idx="0"/>
          </p:cNvCxnSpPr>
          <p:nvPr/>
        </p:nvCxnSpPr>
        <p:spPr>
          <a:xfrm>
            <a:off x="5631360" y="3425007"/>
            <a:ext cx="2333838" cy="1516384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49" name="矩形 48"/>
          <p:cNvSpPr/>
          <p:nvPr/>
        </p:nvSpPr>
        <p:spPr bwMode="auto">
          <a:xfrm>
            <a:off x="6948264" y="2636912"/>
            <a:ext cx="2026122" cy="1186397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RM: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Removal</a:t>
            </a:r>
            <a:r>
              <a:rPr kumimoji="0" lang="en-US" altLang="zh-CN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module to remove the redundant queuing list after transmission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339829" y="2564904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29445" y="2492896"/>
            <a:ext cx="3526731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4715683" y="5589240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7816517" y="5589240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6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1: Legacy Support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563888" y="210125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/>
              <a:t>AP</a:t>
            </a:r>
            <a:endParaRPr lang="zh-CN" altLang="en-US" sz="1400" dirty="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3888400" y="6019899"/>
            <a:ext cx="840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 C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2713584" y="2508736"/>
            <a:ext cx="2065338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10408" y="28056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56596" y="28024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10982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07807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53995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>
            <a:stCxn id="19" idx="2"/>
            <a:endCxn id="21" idx="0"/>
          </p:cNvCxnSpPr>
          <p:nvPr/>
        </p:nvCxnSpPr>
        <p:spPr>
          <a:xfrm>
            <a:off x="3121571" y="3418409"/>
            <a:ext cx="497399" cy="1489645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>
            <a:stCxn id="20" idx="2"/>
            <a:endCxn id="22" idx="0"/>
          </p:cNvCxnSpPr>
          <p:nvPr/>
        </p:nvCxnSpPr>
        <p:spPr>
          <a:xfrm>
            <a:off x="4367759" y="3415234"/>
            <a:ext cx="497399" cy="1500757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2339752" y="3388296"/>
            <a:ext cx="647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1</a:t>
            </a:r>
          </a:p>
          <a:p>
            <a:r>
              <a:rPr lang="en-US" altLang="zh-CN" sz="1400" dirty="0" smtClean="0"/>
              <a:t>5GHz</a:t>
            </a:r>
            <a:endParaRPr lang="zh-CN" altLang="en-US" sz="1400" dirty="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779911" y="3440361"/>
            <a:ext cx="8697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2</a:t>
            </a:r>
          </a:p>
          <a:p>
            <a:r>
              <a:rPr lang="en-US" altLang="zh-CN" sz="1400" dirty="0" smtClean="0"/>
              <a:t>2.4GHz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2710408" y="31104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56596" y="31072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07807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53995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29445" y="2492896"/>
            <a:ext cx="2235713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26844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9" name="文本框 15"/>
          <p:cNvSpPr txBox="1">
            <a:spLocks noChangeArrowheads="1"/>
          </p:cNvSpPr>
          <p:nvPr/>
        </p:nvSpPr>
        <p:spPr bwMode="auto">
          <a:xfrm>
            <a:off x="6516588" y="6019899"/>
            <a:ext cx="8637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 A</a:t>
            </a:r>
            <a:endParaRPr lang="zh-CN" altLang="en-US" sz="1400" dirty="0"/>
          </a:p>
        </p:txBody>
      </p:sp>
      <p:sp>
        <p:nvSpPr>
          <p:cNvPr id="46" name="文本框 15"/>
          <p:cNvSpPr txBox="1">
            <a:spLocks noChangeArrowheads="1"/>
          </p:cNvSpPr>
          <p:nvPr/>
        </p:nvSpPr>
        <p:spPr bwMode="auto">
          <a:xfrm>
            <a:off x="1355899" y="5983718"/>
            <a:ext cx="8383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 B</a:t>
            </a:r>
            <a:endParaRPr lang="zh-CN" altLang="en-US" sz="1400" dirty="0"/>
          </a:p>
        </p:txBody>
      </p:sp>
      <p:sp>
        <p:nvSpPr>
          <p:cNvPr id="47" name="矩形 46"/>
          <p:cNvSpPr/>
          <p:nvPr/>
        </p:nvSpPr>
        <p:spPr>
          <a:xfrm>
            <a:off x="1271762" y="5504955"/>
            <a:ext cx="819150" cy="311606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268587" y="5200610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268587" y="4911685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187624" y="5232831"/>
            <a:ext cx="1006589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53" name="直接箭头连接符 52"/>
          <p:cNvCxnSpPr>
            <a:stCxn id="19" idx="2"/>
            <a:endCxn id="50" idx="0"/>
          </p:cNvCxnSpPr>
          <p:nvPr/>
        </p:nvCxnSpPr>
        <p:spPr>
          <a:xfrm flipH="1">
            <a:off x="1679750" y="3418409"/>
            <a:ext cx="1441821" cy="1493276"/>
          </a:xfrm>
          <a:prstGeom prst="straightConnector1">
            <a:avLst/>
          </a:prstGeom>
          <a:noFill/>
          <a:ln w="25400" cap="flat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6" name="直接箭头连接符 55"/>
          <p:cNvCxnSpPr>
            <a:stCxn id="20" idx="2"/>
          </p:cNvCxnSpPr>
          <p:nvPr/>
        </p:nvCxnSpPr>
        <p:spPr>
          <a:xfrm>
            <a:off x="4367759" y="3415234"/>
            <a:ext cx="2351251" cy="1518220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49" name="矩形 48"/>
          <p:cNvSpPr/>
          <p:nvPr/>
        </p:nvSpPr>
        <p:spPr>
          <a:xfrm>
            <a:off x="6323723" y="5540564"/>
            <a:ext cx="819150" cy="311606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320548" y="523621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320548" y="494729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239585" y="5268440"/>
            <a:ext cx="1006589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4259709" y="2564904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4763765" y="5589240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文本框 15"/>
          <p:cNvSpPr txBox="1">
            <a:spLocks noChangeArrowheads="1"/>
          </p:cNvSpPr>
          <p:nvPr/>
        </p:nvSpPr>
        <p:spPr bwMode="auto">
          <a:xfrm>
            <a:off x="107504" y="5066020"/>
            <a:ext cx="12766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Single link device</a:t>
            </a:r>
            <a:endParaRPr lang="zh-CN" altLang="en-US" sz="1400" dirty="0"/>
          </a:p>
        </p:txBody>
      </p:sp>
      <p:sp>
        <p:nvSpPr>
          <p:cNvPr id="38" name="文本框 15"/>
          <p:cNvSpPr txBox="1">
            <a:spLocks noChangeArrowheads="1"/>
          </p:cNvSpPr>
          <p:nvPr/>
        </p:nvSpPr>
        <p:spPr bwMode="auto">
          <a:xfrm>
            <a:off x="7300809" y="4797152"/>
            <a:ext cx="11558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Single link device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964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Selection</a:t>
            </a:r>
            <a:br>
              <a:rPr lang="en-US" altLang="zh-TW" dirty="0" smtClean="0"/>
            </a:br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[1]</a:t>
            </a:r>
            <a:r>
              <a:rPr lang="zh-TW" altLang="en-US" dirty="0" smtClean="0"/>
              <a:t> </a:t>
            </a:r>
            <a:r>
              <a:rPr lang="en-US" altLang="zh-TW" dirty="0" smtClean="0"/>
              <a:t>shows</a:t>
            </a:r>
            <a:r>
              <a:rPr lang="zh-TW" altLang="en-US" dirty="0" smtClean="0"/>
              <a:t> </a:t>
            </a:r>
            <a:r>
              <a:rPr lang="en-US" altLang="zh-TW" dirty="0" smtClean="0"/>
              <a:t>per packet multi-link assignment can support legacy devices (single link devices)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In a multi-link system with link 1 in 5GHz and link 2 in 2.4GHz. STA A is a 2.4GHz legacy device. STA B is a 5GHz device. STA C is a multi-link device support both band.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In AP side, the data sent to STA A will be assigned to link 2 only, the data sent to STA B will be assigned to link 1 only, the data send to STA C can be assigned to link 1 only, link 2 only or both link 1 and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/>
              <a:t>Per packet multi-link assignment </a:t>
            </a:r>
            <a:r>
              <a:rPr lang="en-US" altLang="zh-TW" dirty="0" smtClean="0"/>
              <a:t>can support legacy single link devices</a:t>
            </a:r>
            <a:endParaRPr lang="en-US" altLang="zh-TW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TW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TW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7115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2: Multi-Channel FDD Support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563888" y="210125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/>
              <a:t>AP</a:t>
            </a:r>
            <a:endParaRPr lang="zh-CN" altLang="en-US" sz="1400" dirty="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3888400" y="6019899"/>
            <a:ext cx="840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STA C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2713584" y="2508736"/>
            <a:ext cx="2065338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10408" y="28056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56596" y="28024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10982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07807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53995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>
            <a:stCxn id="19" idx="2"/>
            <a:endCxn id="21" idx="0"/>
          </p:cNvCxnSpPr>
          <p:nvPr/>
        </p:nvCxnSpPr>
        <p:spPr>
          <a:xfrm>
            <a:off x="3121571" y="3418409"/>
            <a:ext cx="497399" cy="1489645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>
            <a:stCxn id="20" idx="2"/>
            <a:endCxn id="22" idx="0"/>
          </p:cNvCxnSpPr>
          <p:nvPr/>
        </p:nvCxnSpPr>
        <p:spPr>
          <a:xfrm>
            <a:off x="4367759" y="3415234"/>
            <a:ext cx="497399" cy="1500757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2587650" y="3429000"/>
            <a:ext cx="6882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1</a:t>
            </a:r>
          </a:p>
          <a:p>
            <a:r>
              <a:rPr lang="en-US" altLang="zh-CN" sz="1400" dirty="0" smtClean="0"/>
              <a:t>5GHz</a:t>
            </a:r>
          </a:p>
          <a:p>
            <a:r>
              <a:rPr lang="en-US" altLang="zh-CN" sz="1400" dirty="0" smtClean="0"/>
              <a:t>BW80</a:t>
            </a:r>
            <a:endParaRPr lang="zh-CN" altLang="en-US" sz="1400" dirty="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779911" y="3440361"/>
            <a:ext cx="8697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err="1"/>
              <a:t>Ch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2</a:t>
            </a:r>
          </a:p>
          <a:p>
            <a:r>
              <a:rPr lang="en-US" altLang="zh-CN" sz="1400" dirty="0" smtClean="0"/>
              <a:t>2.4GHz</a:t>
            </a:r>
          </a:p>
          <a:p>
            <a:r>
              <a:rPr lang="en-US" altLang="zh-CN" sz="1400" dirty="0" smtClean="0"/>
              <a:t>BW20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2710408" y="311043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56596" y="310725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07807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53995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29445" y="2492896"/>
            <a:ext cx="2235713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26844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4259709" y="2564904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4763765" y="5589240"/>
            <a:ext cx="456307" cy="188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RM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文本框 15"/>
          <p:cNvSpPr txBox="1">
            <a:spLocks noChangeArrowheads="1"/>
          </p:cNvSpPr>
          <p:nvPr/>
        </p:nvSpPr>
        <p:spPr bwMode="auto">
          <a:xfrm>
            <a:off x="1999975" y="4962347"/>
            <a:ext cx="12589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TCP data TX</a:t>
            </a:r>
            <a:endParaRPr lang="zh-CN" altLang="en-US" sz="1400" dirty="0"/>
          </a:p>
        </p:txBody>
      </p:sp>
      <p:sp>
        <p:nvSpPr>
          <p:cNvPr id="38" name="文本框 15"/>
          <p:cNvSpPr txBox="1">
            <a:spLocks noChangeArrowheads="1"/>
          </p:cNvSpPr>
          <p:nvPr/>
        </p:nvSpPr>
        <p:spPr bwMode="auto">
          <a:xfrm>
            <a:off x="1290528" y="3164146"/>
            <a:ext cx="12589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TCP data TX</a:t>
            </a:r>
            <a:endParaRPr lang="zh-CN" altLang="en-US" sz="1400" dirty="0"/>
          </a:p>
        </p:txBody>
      </p:sp>
      <p:sp>
        <p:nvSpPr>
          <p:cNvPr id="40" name="文本框 15"/>
          <p:cNvSpPr txBox="1">
            <a:spLocks noChangeArrowheads="1"/>
          </p:cNvSpPr>
          <p:nvPr/>
        </p:nvSpPr>
        <p:spPr bwMode="auto">
          <a:xfrm>
            <a:off x="5274732" y="4874910"/>
            <a:ext cx="12589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TCP ACK TX</a:t>
            </a:r>
            <a:endParaRPr lang="zh-CN" altLang="en-US" sz="1400" dirty="0"/>
          </a:p>
        </p:txBody>
      </p:sp>
      <p:sp>
        <p:nvSpPr>
          <p:cNvPr id="41" name="文本框 15"/>
          <p:cNvSpPr txBox="1">
            <a:spLocks noChangeArrowheads="1"/>
          </p:cNvSpPr>
          <p:nvPr/>
        </p:nvSpPr>
        <p:spPr bwMode="auto">
          <a:xfrm>
            <a:off x="4716016" y="3137586"/>
            <a:ext cx="12589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 dirty="0" smtClean="0"/>
              <a:t>TCP ACK TX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542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40066</TotalTime>
  <Words>962</Words>
  <Application>Microsoft Office PowerPoint</Application>
  <PresentationFormat>全屏显示(4:3)</PresentationFormat>
  <Paragraphs>262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 Unicode MS</vt:lpstr>
      <vt:lpstr>굴림</vt:lpstr>
      <vt:lpstr>MS Gothic</vt:lpstr>
      <vt:lpstr>宋体</vt:lpstr>
      <vt:lpstr>Arial</vt:lpstr>
      <vt:lpstr>Helvetica</vt:lpstr>
      <vt:lpstr>Times New Roman</vt:lpstr>
      <vt:lpstr>Office テーマ</vt:lpstr>
      <vt:lpstr>Per-Packet Multiple Link Selection</vt:lpstr>
      <vt:lpstr>Introduction</vt:lpstr>
      <vt:lpstr>Recap (1) Multiple Links System</vt:lpstr>
      <vt:lpstr>Recap (2) Queuing Arrangement Example</vt:lpstr>
      <vt:lpstr>Recap (3) Per Packet Selection Example</vt:lpstr>
      <vt:lpstr>Multiple Links System Example</vt:lpstr>
      <vt:lpstr>Example 1: Legacy Support</vt:lpstr>
      <vt:lpstr>Per Packet Multiple Link Selection Example 1</vt:lpstr>
      <vt:lpstr>Example 2: Multi-Channel FDD Support</vt:lpstr>
      <vt:lpstr>Per Packet Multiple Link Selection Example 2</vt:lpstr>
      <vt:lpstr>Example 3: Control Channel Support</vt:lpstr>
      <vt:lpstr>Per Packet Multiple Link Selection Example 3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Multi-Band Opinion</dc:title>
  <dc:creator>赵育仁 (Alan Jauh)</dc:creator>
  <cp:lastModifiedBy>Jauh, Alan (赵育仁)</cp:lastModifiedBy>
  <cp:revision>111</cp:revision>
  <cp:lastPrinted>1601-01-01T00:00:00Z</cp:lastPrinted>
  <dcterms:created xsi:type="dcterms:W3CDTF">2018-09-03T10:06:00Z</dcterms:created>
  <dcterms:modified xsi:type="dcterms:W3CDTF">2019-07-12T11:08:59Z</dcterms:modified>
</cp:coreProperties>
</file>