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9" r:id="rId2"/>
    <p:sldId id="327" r:id="rId3"/>
    <p:sldId id="333" r:id="rId4"/>
    <p:sldId id="381" r:id="rId5"/>
    <p:sldId id="372" r:id="rId6"/>
    <p:sldId id="376" r:id="rId7"/>
    <p:sldId id="375" r:id="rId8"/>
    <p:sldId id="384" r:id="rId9"/>
    <p:sldId id="374" r:id="rId10"/>
    <p:sldId id="380" r:id="rId11"/>
    <p:sldId id="382" r:id="rId12"/>
    <p:sldId id="378" r:id="rId13"/>
    <p:sldId id="377" r:id="rId14"/>
    <p:sldId id="379" r:id="rId15"/>
    <p:sldId id="366" r:id="rId16"/>
    <p:sldId id="386" r:id="rId17"/>
    <p:sldId id="388" r:id="rId18"/>
    <p:sldId id="387" r:id="rId19"/>
    <p:sldId id="385" r:id="rId20"/>
    <p:sldId id="290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97" d="100"/>
          <a:sy n="97" d="100"/>
        </p:scale>
        <p:origin x="494" y="72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20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802.11-2019/1095r1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2019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Architecture and Requirement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2019-07-14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090250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Protocol Stack Partition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50405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Upper MAC vs Lower MAC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27389"/>
              </p:ext>
            </p:extLst>
          </p:nvPr>
        </p:nvGraphicFramePr>
        <p:xfrm>
          <a:off x="925447" y="2032719"/>
          <a:ext cx="7462977" cy="425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309"/>
                <a:gridCol w="1439194"/>
                <a:gridCol w="1549793"/>
                <a:gridCol w="1908890"/>
                <a:gridCol w="1927791"/>
              </a:tblGrid>
              <a:tr h="270343"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</a:rPr>
                        <a:t>TX 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</a:rPr>
                        <a:t>RX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343"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MAC-U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A-MSDU 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A-MSDU De-aggregation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343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PS Defer Queue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646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Sequence Number Assignment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</a:rPr>
                        <a:t>(null)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577"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109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Fragmentation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Defragmentation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30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Packet</a:t>
                      </a:r>
                      <a:r>
                        <a:rPr lang="en-US" sz="1050" baseline="0" dirty="0" smtClean="0"/>
                        <a:t> Number Assignment</a:t>
                      </a: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Replay Detection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5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Block</a:t>
                      </a:r>
                      <a:r>
                        <a:rPr lang="en-US" sz="1050" baseline="0" dirty="0" smtClean="0"/>
                        <a:t> Ack Buffering and Reordering</a:t>
                      </a: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30"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Encryption and Integrity 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Decryption and Integrity Check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Duplicate Removal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7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BA (delayed)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MAC-L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TX1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TX2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RX1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RX2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HARQ-ACK/NACK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, ACK, 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HARQ-ACK/NACK,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ACK, 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196"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Address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Address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392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590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De-aggregation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MPDU De-aggregation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51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Requirement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475252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Operation Options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S</a:t>
            </a:r>
            <a:r>
              <a:rPr lang="en-US" altLang="ko-KR" sz="1600" dirty="0" smtClean="0">
                <a:ea typeface="Gulim" panose="020B0600000101010101" charset="-127"/>
              </a:rPr>
              <a:t>elective communication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Transmit or receive a PPDU over one link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Joint communication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Concurrently transmit or receive the same PPDU over two or more links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Simplex communication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Concurrently transmit or receive different PPDUs over two or more links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Duplex communication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Concurrently transmit and receive different PPDUs over two or more links</a:t>
            </a:r>
          </a:p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Multi-Link 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Operation Setup 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 STA and ML AP may need to exchange the ML capability during the association.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Multi-Link 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Transmission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Current MAC SAP only supports Service Class (SC):  </a:t>
            </a:r>
            <a:r>
              <a:rPr lang="en-US" altLang="ko-KR" sz="1600" dirty="0" err="1" smtClean="0">
                <a:ea typeface="Gulim" panose="020B0600000101010101" charset="-127"/>
              </a:rPr>
              <a:t>QoSAck</a:t>
            </a:r>
            <a:r>
              <a:rPr lang="en-US" altLang="ko-KR" sz="1600" dirty="0" smtClean="0">
                <a:ea typeface="Gulim" panose="020B0600000101010101" charset="-127"/>
              </a:rPr>
              <a:t> and </a:t>
            </a:r>
            <a:r>
              <a:rPr lang="en-US" altLang="ko-KR" sz="1600" dirty="0" err="1" smtClean="0">
                <a:ea typeface="Gulim" panose="020B0600000101010101" charset="-127"/>
              </a:rPr>
              <a:t>QoSNoAck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It may need new SC : Low Latency, High Reliability and High Throughput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67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Requirement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77785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Support Low Latency Applications 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 STA performs EDCA on multiple channels to find the earliest available link(s) and transmits the low latency data packet over this link.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107" name="Straight Arrow Connector 106"/>
          <p:cNvCxnSpPr/>
          <p:nvPr/>
        </p:nvCxnSpPr>
        <p:spPr bwMode="auto">
          <a:xfrm flipV="1">
            <a:off x="1914833" y="5159546"/>
            <a:ext cx="5897527" cy="141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2057707" y="4494312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CH2 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020616" y="4915431"/>
            <a:ext cx="3346791" cy="2512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061251" y="4941168"/>
            <a:ext cx="43152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CH1 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3371488" y="4445182"/>
            <a:ext cx="2059172" cy="26237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3006447" y="4010528"/>
            <a:ext cx="1134133" cy="2526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068342" y="4062264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CH3 </a:t>
            </a:r>
          </a:p>
        </p:txBody>
      </p:sp>
      <p:cxnSp>
        <p:nvCxnSpPr>
          <p:cNvPr id="136" name="Curved Connector 135"/>
          <p:cNvCxnSpPr>
            <a:stCxn id="137" idx="1"/>
            <a:endCxn id="153" idx="1"/>
          </p:cNvCxnSpPr>
          <p:nvPr/>
        </p:nvCxnSpPr>
        <p:spPr bwMode="auto">
          <a:xfrm rot="10800000" flipH="1" flipV="1">
            <a:off x="4387121" y="3677575"/>
            <a:ext cx="310308" cy="461238"/>
          </a:xfrm>
          <a:prstGeom prst="curvedConnector3">
            <a:avLst>
              <a:gd name="adj1" fmla="val -736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4387121" y="3515992"/>
            <a:ext cx="16469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The earliest available channel in the idle</a:t>
            </a:r>
            <a:endParaRPr lang="en-US" sz="900" dirty="0"/>
          </a:p>
        </p:txBody>
      </p:sp>
      <p:cxnSp>
        <p:nvCxnSpPr>
          <p:cNvPr id="138" name="Straight Connector 137"/>
          <p:cNvCxnSpPr/>
          <p:nvPr/>
        </p:nvCxnSpPr>
        <p:spPr bwMode="auto">
          <a:xfrm>
            <a:off x="4140580" y="3641799"/>
            <a:ext cx="9424" cy="17567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3284009" y="4035287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788065" y="4475359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788065" y="4946255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grpSp>
        <p:nvGrpSpPr>
          <p:cNvPr id="144" name="Group 143"/>
          <p:cNvGrpSpPr/>
          <p:nvPr/>
        </p:nvGrpSpPr>
        <p:grpSpPr>
          <a:xfrm>
            <a:off x="4235419" y="3986937"/>
            <a:ext cx="2314989" cy="278477"/>
            <a:chOff x="3862409" y="2747255"/>
            <a:chExt cx="2314989" cy="278477"/>
          </a:xfrm>
          <a:noFill/>
        </p:grpSpPr>
        <p:grpSp>
          <p:nvGrpSpPr>
            <p:cNvPr id="145" name="Group 144"/>
            <p:cNvGrpSpPr/>
            <p:nvPr/>
          </p:nvGrpSpPr>
          <p:grpSpPr>
            <a:xfrm>
              <a:off x="4317138" y="2747255"/>
              <a:ext cx="1860260" cy="274070"/>
              <a:chOff x="4492624" y="2747255"/>
              <a:chExt cx="1860260" cy="274070"/>
            </a:xfrm>
            <a:grpFill/>
          </p:grpSpPr>
          <p:sp>
            <p:nvSpPr>
              <p:cNvPr id="152" name="Rectangle 151"/>
              <p:cNvSpPr/>
              <p:nvPr/>
            </p:nvSpPr>
            <p:spPr bwMode="auto">
              <a:xfrm>
                <a:off x="4492624" y="2747255"/>
                <a:ext cx="1860260" cy="27407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4499905" y="2801668"/>
                <a:ext cx="1825269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dirty="0" smtClean="0"/>
                  <a:t>Transmits a PPDU over CH3</a:t>
                </a:r>
                <a:endParaRPr lang="en-US" sz="900" dirty="0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3862409" y="2888748"/>
              <a:ext cx="452063" cy="136984"/>
              <a:chOff x="6205591" y="4947014"/>
              <a:chExt cx="452063" cy="136984"/>
            </a:xfrm>
            <a:grpFill/>
          </p:grpSpPr>
          <p:sp>
            <p:nvSpPr>
              <p:cNvPr id="147" name="Rectangle 146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8" name="Straight Connector 147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029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Requirement Discussion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84834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Support High Reliability Applications 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A STA performs EDCA on multiple channels to find </a:t>
            </a:r>
            <a:r>
              <a:rPr lang="en-US" altLang="ko-KR" dirty="0" smtClean="0">
                <a:ea typeface="Gulim" panose="020B0600000101010101" charset="-127"/>
              </a:rPr>
              <a:t>two or more  </a:t>
            </a:r>
            <a:r>
              <a:rPr lang="en-US" altLang="ko-KR" dirty="0">
                <a:ea typeface="Gulim" panose="020B0600000101010101" charset="-127"/>
              </a:rPr>
              <a:t>available </a:t>
            </a:r>
            <a:r>
              <a:rPr lang="en-US" altLang="ko-KR" dirty="0" smtClean="0">
                <a:ea typeface="Gulim" panose="020B0600000101010101" charset="-127"/>
              </a:rPr>
              <a:t>link and transmits high reliable data packets jointly over those links. </a:t>
            </a:r>
            <a:endParaRPr lang="en-US" altLang="ko-KR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155" name="Straight Arrow Connector 154"/>
          <p:cNvCxnSpPr/>
          <p:nvPr/>
        </p:nvCxnSpPr>
        <p:spPr bwMode="auto">
          <a:xfrm flipV="1">
            <a:off x="1764998" y="5183445"/>
            <a:ext cx="5897527" cy="141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1825680" y="4539100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CH2 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2492093" y="4953079"/>
            <a:ext cx="2013098" cy="2374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829224" y="4941168"/>
            <a:ext cx="43152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CH1 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2842963" y="4509120"/>
            <a:ext cx="3751801" cy="2575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477923" y="4104600"/>
            <a:ext cx="1134133" cy="25798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850742" y="4092574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CH3</a:t>
            </a:r>
            <a:endParaRPr lang="en-US" sz="900" u="sng" dirty="0"/>
          </a:p>
        </p:txBody>
      </p:sp>
      <p:cxnSp>
        <p:nvCxnSpPr>
          <p:cNvPr id="163" name="Curved Connector 162"/>
          <p:cNvCxnSpPr>
            <a:stCxn id="164" idx="1"/>
            <a:endCxn id="191" idx="1"/>
          </p:cNvCxnSpPr>
          <p:nvPr/>
        </p:nvCxnSpPr>
        <p:spPr bwMode="auto">
          <a:xfrm rot="10800000" flipH="1" flipV="1">
            <a:off x="4087568" y="3878615"/>
            <a:ext cx="1025890" cy="353856"/>
          </a:xfrm>
          <a:prstGeom prst="curvedConnector3">
            <a:avLst>
              <a:gd name="adj1" fmla="val -222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4087568" y="3717032"/>
            <a:ext cx="13841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Two available channels at the same time</a:t>
            </a:r>
            <a:endParaRPr lang="en-US" sz="900" dirty="0"/>
          </a:p>
        </p:txBody>
      </p:sp>
      <p:cxnSp>
        <p:nvCxnSpPr>
          <p:cNvPr id="165" name="Straight Connector 164"/>
          <p:cNvCxnSpPr/>
          <p:nvPr/>
        </p:nvCxnSpPr>
        <p:spPr bwMode="auto">
          <a:xfrm>
            <a:off x="4515826" y="4215884"/>
            <a:ext cx="5868" cy="12936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Curved Connector 165"/>
          <p:cNvCxnSpPr>
            <a:stCxn id="164" idx="1"/>
            <a:endCxn id="182" idx="1"/>
          </p:cNvCxnSpPr>
          <p:nvPr/>
        </p:nvCxnSpPr>
        <p:spPr bwMode="auto">
          <a:xfrm rot="10800000" flipH="1" flipV="1">
            <a:off x="4087568" y="3878615"/>
            <a:ext cx="1036524" cy="1195448"/>
          </a:xfrm>
          <a:prstGeom prst="curvedConnector3">
            <a:avLst>
              <a:gd name="adj1" fmla="val -220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9" name="TextBox 168"/>
          <p:cNvSpPr txBox="1"/>
          <p:nvPr/>
        </p:nvSpPr>
        <p:spPr>
          <a:xfrm>
            <a:off x="2714386" y="4122850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374783" y="4537226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139258" y="4955106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4656730" y="4102465"/>
            <a:ext cx="2424975" cy="259748"/>
            <a:chOff x="4656730" y="3024598"/>
            <a:chExt cx="2424975" cy="259748"/>
          </a:xfrm>
          <a:noFill/>
        </p:grpSpPr>
        <p:grpSp>
          <p:nvGrpSpPr>
            <p:cNvPr id="183" name="Group 182"/>
            <p:cNvGrpSpPr/>
            <p:nvPr/>
          </p:nvGrpSpPr>
          <p:grpSpPr>
            <a:xfrm>
              <a:off x="5103235" y="3024598"/>
              <a:ext cx="1978470" cy="257982"/>
              <a:chOff x="4015565" y="3024598"/>
              <a:chExt cx="1800339" cy="257982"/>
            </a:xfrm>
            <a:grpFill/>
          </p:grpSpPr>
          <p:sp>
            <p:nvSpPr>
              <p:cNvPr id="190" name="Rectangle 189"/>
              <p:cNvSpPr/>
              <p:nvPr/>
            </p:nvSpPr>
            <p:spPr bwMode="auto">
              <a:xfrm>
                <a:off x="4015565" y="3024598"/>
                <a:ext cx="1733106" cy="25798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4024868" y="3057141"/>
                <a:ext cx="1791036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en-US" sz="900" dirty="0" smtClean="0"/>
                  <a:t>transmit the same PPDU over CH3</a:t>
                </a:r>
                <a:endParaRPr lang="en-US" sz="900" dirty="0"/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4656730" y="3147362"/>
              <a:ext cx="452063" cy="136984"/>
              <a:chOff x="6205591" y="4947014"/>
              <a:chExt cx="452063" cy="136984"/>
            </a:xfrm>
            <a:grpFill/>
          </p:grpSpPr>
          <p:sp>
            <p:nvSpPr>
              <p:cNvPr id="185" name="Rectangle 184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6" name="Straight Connector 185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3" name="Group 172"/>
          <p:cNvGrpSpPr/>
          <p:nvPr/>
        </p:nvGrpSpPr>
        <p:grpSpPr>
          <a:xfrm>
            <a:off x="4656726" y="4929675"/>
            <a:ext cx="2473742" cy="264793"/>
            <a:chOff x="4656726" y="3666094"/>
            <a:chExt cx="2473742" cy="264793"/>
          </a:xfrm>
          <a:noFill/>
        </p:grpSpPr>
        <p:grpSp>
          <p:nvGrpSpPr>
            <p:cNvPr id="174" name="Group 173"/>
            <p:cNvGrpSpPr/>
            <p:nvPr/>
          </p:nvGrpSpPr>
          <p:grpSpPr>
            <a:xfrm>
              <a:off x="5113870" y="3666094"/>
              <a:ext cx="2016598" cy="257982"/>
              <a:chOff x="4015565" y="3024598"/>
              <a:chExt cx="1835034" cy="257982"/>
            </a:xfrm>
            <a:grpFill/>
          </p:grpSpPr>
          <p:sp>
            <p:nvSpPr>
              <p:cNvPr id="181" name="Rectangle 180"/>
              <p:cNvSpPr/>
              <p:nvPr/>
            </p:nvSpPr>
            <p:spPr bwMode="auto">
              <a:xfrm>
                <a:off x="4015565" y="3024598"/>
                <a:ext cx="1733106" cy="257982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4024867" y="3071523"/>
                <a:ext cx="1825732" cy="1949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800"/>
                  </a:lnSpc>
                </a:pPr>
                <a:r>
                  <a:rPr lang="en-US" sz="900" dirty="0"/>
                  <a:t>t</a:t>
                </a:r>
                <a:r>
                  <a:rPr lang="en-US" sz="900" dirty="0" smtClean="0"/>
                  <a:t>ransmit the same PPDU over CH1 </a:t>
                </a:r>
                <a:endParaRPr lang="en-US" sz="900" dirty="0"/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4656726" y="3793903"/>
              <a:ext cx="452063" cy="136984"/>
              <a:chOff x="6205591" y="4947014"/>
              <a:chExt cx="452063" cy="136984"/>
            </a:xfrm>
            <a:grpFill/>
          </p:grpSpPr>
          <p:sp>
            <p:nvSpPr>
              <p:cNvPr id="176" name="Rectangle 175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77" name="Straight Connector 176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260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Requirement Discussion </a:t>
            </a:r>
            <a:r>
              <a:rPr lang="en-US" altLang="zh-CN" dirty="0" smtClean="0"/>
              <a:t>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547508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Support High Throughput Applications 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A STA performs EDCA on multiple channels to find </a:t>
            </a:r>
            <a:r>
              <a:rPr lang="en-US" altLang="ko-KR" dirty="0" smtClean="0">
                <a:ea typeface="Gulim" panose="020B0600000101010101" charset="-127"/>
              </a:rPr>
              <a:t>multiple available links and transmits high throughput data packets in simplex or </a:t>
            </a:r>
            <a:r>
              <a:rPr lang="en-US" altLang="ko-KR" dirty="0">
                <a:ea typeface="Gulim" panose="020B0600000101010101" charset="-127"/>
              </a:rPr>
              <a:t>d</a:t>
            </a:r>
            <a:r>
              <a:rPr lang="en-US" altLang="ko-KR" dirty="0" smtClean="0">
                <a:ea typeface="Gulim" panose="020B0600000101010101" charset="-127"/>
              </a:rPr>
              <a:t>uplex.</a:t>
            </a:r>
            <a:endParaRPr lang="en-US" altLang="ko-KR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1578768" y="5302813"/>
            <a:ext cx="667854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556324" y="4566320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CH2 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601427" y="5058271"/>
            <a:ext cx="2013098" cy="2374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59869" y="5093459"/>
            <a:ext cx="43152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sz="900" dirty="0" smtClean="0"/>
              <a:t>CH1 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952298" y="4581420"/>
            <a:ext cx="2059172" cy="2509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87257" y="4090199"/>
            <a:ext cx="1134133" cy="2512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66960" y="3924235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CH3 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5130045" y="5077255"/>
            <a:ext cx="2394284" cy="227195"/>
            <a:chOff x="3873790" y="3024598"/>
            <a:chExt cx="1733106" cy="265173"/>
          </a:xfrm>
          <a:noFill/>
        </p:grpSpPr>
        <p:sp>
          <p:nvSpPr>
            <p:cNvPr id="88" name="Rectangle 87"/>
            <p:cNvSpPr/>
            <p:nvPr/>
          </p:nvSpPr>
          <p:spPr bwMode="auto">
            <a:xfrm>
              <a:off x="3873790" y="3024598"/>
              <a:ext cx="1733106" cy="25798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911454" y="3075388"/>
              <a:ext cx="1631281" cy="21438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US" sz="900" dirty="0" smtClean="0"/>
                <a:t>Transmit a PPDU over CH1</a:t>
              </a:r>
              <a:endParaRPr lang="en-US" sz="9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3487644" y="3369685"/>
            <a:ext cx="182087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The first available channel</a:t>
            </a:r>
            <a:endParaRPr lang="en-US" sz="900" dirty="0"/>
          </a:p>
        </p:txBody>
      </p:sp>
      <p:cxnSp>
        <p:nvCxnSpPr>
          <p:cNvPr id="53" name="Curved Connector 52"/>
          <p:cNvCxnSpPr>
            <a:stCxn id="52" idx="1"/>
            <a:endCxn id="79" idx="1"/>
          </p:cNvCxnSpPr>
          <p:nvPr/>
        </p:nvCxnSpPr>
        <p:spPr bwMode="auto">
          <a:xfrm rot="10800000" flipH="1" flipV="1">
            <a:off x="3487644" y="3473560"/>
            <a:ext cx="795352" cy="730242"/>
          </a:xfrm>
          <a:prstGeom prst="curvedConnector3">
            <a:avLst>
              <a:gd name="adj1" fmla="val -287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5303306" y="3581291"/>
            <a:ext cx="176521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The third available channel</a:t>
            </a:r>
            <a:endParaRPr lang="en-US" sz="900" dirty="0"/>
          </a:p>
        </p:txBody>
      </p:sp>
      <p:cxnSp>
        <p:nvCxnSpPr>
          <p:cNvPr id="55" name="Curved Connector 54"/>
          <p:cNvCxnSpPr>
            <a:stCxn id="63" idx="1"/>
            <a:endCxn id="88" idx="1"/>
          </p:cNvCxnSpPr>
          <p:nvPr/>
        </p:nvCxnSpPr>
        <p:spPr bwMode="auto">
          <a:xfrm rot="10800000" flipH="1">
            <a:off x="4915315" y="5187773"/>
            <a:ext cx="214730" cy="355221"/>
          </a:xfrm>
          <a:prstGeom prst="curvedConnector3">
            <a:avLst>
              <a:gd name="adj1" fmla="val -1064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7804" y="5060298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688820" y="4589243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43808" y="4106564"/>
            <a:ext cx="6399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CH Busy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3713128" y="3520767"/>
            <a:ext cx="15068" cy="2264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Curved Connector 61"/>
          <p:cNvCxnSpPr>
            <a:stCxn id="54" idx="1"/>
            <a:endCxn id="86" idx="1"/>
          </p:cNvCxnSpPr>
          <p:nvPr/>
        </p:nvCxnSpPr>
        <p:spPr bwMode="auto">
          <a:xfrm rot="10800000" flipH="1" flipV="1">
            <a:off x="5303306" y="3685166"/>
            <a:ext cx="278930" cy="1027958"/>
          </a:xfrm>
          <a:prstGeom prst="curvedConnector3">
            <a:avLst>
              <a:gd name="adj1" fmla="val -8195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915315" y="5439118"/>
            <a:ext cx="176521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dirty="0" smtClean="0"/>
              <a:t>The second available channel</a:t>
            </a:r>
            <a:endParaRPr lang="en-US" sz="9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4675211" y="5162687"/>
            <a:ext cx="452063" cy="136984"/>
            <a:chOff x="6205591" y="4947014"/>
            <a:chExt cx="452063" cy="136984"/>
          </a:xfrm>
        </p:grpSpPr>
        <p:sp>
          <p:nvSpPr>
            <p:cNvPr id="81" name="Rectangle 80"/>
            <p:cNvSpPr/>
            <p:nvPr/>
          </p:nvSpPr>
          <p:spPr>
            <a:xfrm>
              <a:off x="6205591" y="4952144"/>
              <a:ext cx="452063" cy="1232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H="1">
              <a:off x="6205591" y="4952144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306621" y="4960708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6407651" y="4948724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6508681" y="4947014"/>
              <a:ext cx="102742" cy="12329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/>
          <p:cNvSpPr/>
          <p:nvPr/>
        </p:nvSpPr>
        <p:spPr bwMode="auto">
          <a:xfrm>
            <a:off x="4282996" y="4069803"/>
            <a:ext cx="3013569" cy="2679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17296" y="4149080"/>
            <a:ext cx="2467591" cy="194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US" sz="900" dirty="0" smtClean="0"/>
              <a:t>Transmit a PPDU over CH3</a:t>
            </a:r>
            <a:endParaRPr lang="en-US" sz="900" dirty="0"/>
          </a:p>
        </p:txBody>
      </p:sp>
      <p:grpSp>
        <p:nvGrpSpPr>
          <p:cNvPr id="73" name="Group 72"/>
          <p:cNvGrpSpPr/>
          <p:nvPr/>
        </p:nvGrpSpPr>
        <p:grpSpPr>
          <a:xfrm>
            <a:off x="3797756" y="4188686"/>
            <a:ext cx="482402" cy="159632"/>
            <a:chOff x="6205591" y="4947014"/>
            <a:chExt cx="452063" cy="136984"/>
          </a:xfrm>
          <a:noFill/>
        </p:grpSpPr>
        <p:sp>
          <p:nvSpPr>
            <p:cNvPr id="74" name="Rectangle 73"/>
            <p:cNvSpPr/>
            <p:nvPr/>
          </p:nvSpPr>
          <p:spPr>
            <a:xfrm>
              <a:off x="6205591" y="4952144"/>
              <a:ext cx="452063" cy="1232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>
            <a:xfrm flipH="1">
              <a:off x="6205591" y="4952144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6306621" y="4960708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407651" y="4948724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6508681" y="4947014"/>
              <a:ext cx="102742" cy="12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130520" y="4581128"/>
            <a:ext cx="2105776" cy="343775"/>
            <a:chOff x="5058512" y="4581128"/>
            <a:chExt cx="2105776" cy="343775"/>
          </a:xfrm>
        </p:grpSpPr>
        <p:sp>
          <p:nvSpPr>
            <p:cNvPr id="86" name="Rectangle 85"/>
            <p:cNvSpPr/>
            <p:nvPr/>
          </p:nvSpPr>
          <p:spPr bwMode="auto">
            <a:xfrm>
              <a:off x="5510228" y="4581128"/>
              <a:ext cx="1588167" cy="2639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573936" y="4627386"/>
              <a:ext cx="1590352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US" sz="900" dirty="0" smtClean="0"/>
                <a:t>Transmit a PPDU</a:t>
              </a:r>
              <a:r>
                <a:rPr lang="en-US" sz="900" dirty="0"/>
                <a:t> </a:t>
              </a:r>
              <a:r>
                <a:rPr lang="en-US" sz="900" dirty="0" smtClean="0"/>
                <a:t>over CH2</a:t>
              </a:r>
              <a:endParaRPr lang="en-US" sz="900" dirty="0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5058512" y="4708136"/>
              <a:ext cx="452063" cy="136984"/>
              <a:chOff x="6205591" y="4947014"/>
              <a:chExt cx="452063" cy="136984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6205591" y="4952144"/>
                <a:ext cx="452063" cy="123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flipH="1">
                <a:off x="6205591" y="4952144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6306621" y="4960708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6407651" y="4948724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6508681" y="4947014"/>
                <a:ext cx="102742" cy="1232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5385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In this contribution, we discussed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Multi-Link reference modes and a potential MAC protocol model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Multi-Link framework requirements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Different Multi-Link operation options and how to use them to support different application use cases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dirty="0"/>
              <a:t>Straw </a:t>
            </a:r>
            <a:r>
              <a:rPr lang="en-US" dirty="0" smtClean="0"/>
              <a:t>Poll </a:t>
            </a:r>
            <a:r>
              <a:rPr lang="en-US" dirty="0"/>
              <a:t>1</a:t>
            </a:r>
            <a:r>
              <a:rPr lang="en-US" altLang="ko-KR" dirty="0" smtClean="0">
                <a:ea typeface="Gulim" panose="020B0600000101010101" charset="-127"/>
              </a:rPr>
              <a:t>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the </a:t>
            </a:r>
            <a:r>
              <a:rPr lang="en-US" altLang="ko-KR" dirty="0" smtClean="0">
                <a:ea typeface="Gulim" panose="020B0600000101010101" charset="-127"/>
              </a:rPr>
              <a:t>single </a:t>
            </a:r>
            <a:r>
              <a:rPr lang="en-US" altLang="ko-KR" dirty="0">
                <a:ea typeface="Gulim" panose="020B0600000101010101" charset="-127"/>
              </a:rPr>
              <a:t>BSS </a:t>
            </a:r>
            <a:r>
              <a:rPr lang="en-US" altLang="ko-KR" dirty="0" smtClean="0">
                <a:ea typeface="Gulim" panose="020B0600000101010101" charset="-127"/>
              </a:rPr>
              <a:t>(i.e. BSSID) over multi link operation?</a:t>
            </a:r>
            <a:endParaRPr lang="en-US" altLang="ko-KR" dirty="0">
              <a:ea typeface="Gulim" panose="020B0600000101010101" charset="-127"/>
            </a:endParaRPr>
          </a:p>
          <a:p>
            <a:endParaRPr lang="en-US" altLang="ko-KR" dirty="0">
              <a:ea typeface="Gulim" panose="020B0600000101010101" charset="-127"/>
            </a:endParaRPr>
          </a:p>
          <a:p>
            <a:pPr marL="342900" lvl="2" indent="-342900"/>
            <a:r>
              <a:rPr lang="en-US" altLang="ko-KR" sz="2000" b="1" u="sng" dirty="0">
                <a:ea typeface="Gulim" panose="020B0600000101010101" charset="-127"/>
              </a:rPr>
              <a:t>YES/NO/ABS</a:t>
            </a:r>
            <a:endParaRPr lang="en-US" altLang="ko-KR" sz="2000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097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dirty="0"/>
              <a:t>Straw </a:t>
            </a:r>
            <a:r>
              <a:rPr lang="en-US" dirty="0" smtClean="0"/>
              <a:t>Poll 2</a:t>
            </a:r>
            <a:r>
              <a:rPr lang="en-US" altLang="ko-KR" dirty="0" smtClean="0">
                <a:ea typeface="Gulim" panose="020B0600000101010101" charset="-127"/>
              </a:rPr>
              <a:t>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ML </a:t>
            </a:r>
            <a:r>
              <a:rPr lang="en-US" altLang="ko-KR" dirty="0">
                <a:ea typeface="Gulim" panose="020B0600000101010101" charset="-127"/>
              </a:rPr>
              <a:t>STA and ML AP </a:t>
            </a:r>
            <a:r>
              <a:rPr lang="en-US" altLang="ko-KR" dirty="0" smtClean="0">
                <a:ea typeface="Gulim" panose="020B0600000101010101" charset="-127"/>
              </a:rPr>
              <a:t>exchange their </a:t>
            </a:r>
            <a:r>
              <a:rPr lang="en-US" altLang="ko-KR" dirty="0" smtClean="0">
                <a:ea typeface="Gulim" panose="020B0600000101010101" charset="-127"/>
              </a:rPr>
              <a:t>multi link </a:t>
            </a:r>
            <a:r>
              <a:rPr lang="en-US" altLang="ko-KR" dirty="0" smtClean="0">
                <a:ea typeface="Gulim" panose="020B0600000101010101" charset="-127"/>
              </a:rPr>
              <a:t>capabilities </a:t>
            </a:r>
            <a:r>
              <a:rPr lang="en-US" altLang="ko-KR" dirty="0">
                <a:ea typeface="Gulim" panose="020B0600000101010101" charset="-127"/>
              </a:rPr>
              <a:t>during the </a:t>
            </a:r>
            <a:r>
              <a:rPr lang="en-US" altLang="ko-KR" dirty="0" smtClean="0">
                <a:ea typeface="Gulim" panose="020B0600000101010101" charset="-127"/>
              </a:rPr>
              <a:t>association?</a:t>
            </a:r>
            <a:endParaRPr lang="en-US" altLang="ko-KR" dirty="0">
              <a:ea typeface="Gulim" panose="020B0600000101010101" charset="-127"/>
            </a:endParaRPr>
          </a:p>
          <a:p>
            <a:endParaRPr lang="en-US" altLang="ko-KR" dirty="0" smtClean="0">
              <a:ea typeface="Gulim" panose="020B0600000101010101" charset="-127"/>
            </a:endParaRPr>
          </a:p>
          <a:p>
            <a:pPr marL="342900" lvl="2" indent="-342900"/>
            <a:r>
              <a:rPr lang="en-US" altLang="ko-KR" sz="2000" b="1" u="sng" dirty="0">
                <a:ea typeface="Gulim" panose="020B0600000101010101" charset="-127"/>
              </a:rPr>
              <a:t>YES/NO/ABS</a:t>
            </a:r>
            <a:endParaRPr lang="en-US" altLang="ko-KR" sz="2000" u="sng" dirty="0">
              <a:ea typeface="Gulim" panose="020B0600000101010101" charset="-127"/>
            </a:endParaRPr>
          </a:p>
          <a:p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881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dirty="0"/>
              <a:t>Straw </a:t>
            </a:r>
            <a:r>
              <a:rPr lang="en-US" dirty="0" smtClean="0"/>
              <a:t>Poll </a:t>
            </a:r>
            <a:r>
              <a:rPr lang="en-US" dirty="0"/>
              <a:t>3</a:t>
            </a:r>
            <a:r>
              <a:rPr lang="en-US" altLang="ko-KR" dirty="0" smtClean="0">
                <a:ea typeface="Gulim" panose="020B0600000101010101" charset="-127"/>
              </a:rPr>
              <a:t>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</a:t>
            </a:r>
            <a:r>
              <a:rPr lang="en-US" altLang="ko-KR" dirty="0" smtClean="0">
                <a:ea typeface="Gulim" panose="020B0600000101010101" charset="-127"/>
              </a:rPr>
              <a:t>support following options in Multi-Link Operation?  </a:t>
            </a:r>
            <a:endParaRPr lang="en-US" altLang="ko-KR" dirty="0">
              <a:ea typeface="Gulim" panose="020B0600000101010101" charset="-127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altLang="ko-KR" dirty="0">
                <a:ea typeface="Gulim" panose="020B0600000101010101" charset="-127"/>
              </a:rPr>
              <a:t>Selective communication </a:t>
            </a:r>
          </a:p>
          <a:p>
            <a:pPr lvl="2"/>
            <a:r>
              <a:rPr lang="en-US" altLang="ko-KR" dirty="0">
                <a:ea typeface="Gulim" panose="020B0600000101010101" charset="-127"/>
              </a:rPr>
              <a:t>Transmit or receive </a:t>
            </a:r>
            <a:r>
              <a:rPr lang="en-US" altLang="ko-KR" dirty="0" smtClean="0">
                <a:ea typeface="Gulim" panose="020B0600000101010101" charset="-127"/>
              </a:rPr>
              <a:t>one </a:t>
            </a:r>
            <a:r>
              <a:rPr lang="en-US" altLang="ko-KR" dirty="0">
                <a:ea typeface="Gulim" panose="020B0600000101010101" charset="-127"/>
              </a:rPr>
              <a:t>PPDU over one </a:t>
            </a:r>
            <a:r>
              <a:rPr lang="en-US" altLang="ko-KR" dirty="0" smtClean="0">
                <a:ea typeface="Gulim" panose="020B0600000101010101" charset="-127"/>
              </a:rPr>
              <a:t>link at one time</a:t>
            </a:r>
          </a:p>
          <a:p>
            <a:r>
              <a:rPr lang="en-US" altLang="ko-KR" sz="2000" u="sng" dirty="0" smtClean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altLang="ko-KR" dirty="0">
                <a:ea typeface="Gulim" panose="020B0600000101010101" charset="-127"/>
              </a:rPr>
              <a:t>Joint communication </a:t>
            </a:r>
          </a:p>
          <a:p>
            <a:pPr lvl="2"/>
            <a:r>
              <a:rPr lang="en-US" altLang="ko-KR" dirty="0">
                <a:ea typeface="Gulim" panose="020B0600000101010101" charset="-127"/>
              </a:rPr>
              <a:t>Concurrently transmit or receive the same PPDU over two or more </a:t>
            </a:r>
            <a:r>
              <a:rPr lang="en-US" altLang="ko-KR" dirty="0" smtClean="0">
                <a:ea typeface="Gulim" panose="020B0600000101010101" charset="-127"/>
              </a:rPr>
              <a:t>links</a:t>
            </a:r>
          </a:p>
          <a:p>
            <a:pPr marL="342900" lvl="2" indent="-342900"/>
            <a:r>
              <a:rPr lang="en-US" altLang="ko-KR" sz="2000" b="1" u="sng" dirty="0" smtClean="0">
                <a:ea typeface="Gulim" panose="020B0600000101010101" charset="-127"/>
                <a:cs typeface="+mn-cs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altLang="ko-KR" dirty="0">
                <a:ea typeface="Gulim" panose="020B0600000101010101" charset="-127"/>
              </a:rPr>
              <a:t>Simplex communication </a:t>
            </a:r>
          </a:p>
          <a:p>
            <a:pPr lvl="2"/>
            <a:r>
              <a:rPr lang="en-US" altLang="ko-KR" dirty="0">
                <a:ea typeface="Gulim" panose="020B0600000101010101" charset="-127"/>
              </a:rPr>
              <a:t>Concurrently transmit or receive different PPDUs over two or more </a:t>
            </a:r>
            <a:r>
              <a:rPr lang="en-US" altLang="ko-KR" dirty="0" smtClean="0">
                <a:ea typeface="Gulim" panose="020B0600000101010101" charset="-127"/>
              </a:rPr>
              <a:t>links</a:t>
            </a:r>
          </a:p>
          <a:p>
            <a:pPr marL="342900" lvl="2" indent="-342900"/>
            <a:r>
              <a:rPr lang="en-US" altLang="ko-KR" sz="2000" b="1" u="sng" dirty="0" smtClean="0">
                <a:ea typeface="Gulim" panose="020B0600000101010101" charset="-127"/>
                <a:cs typeface="+mn-cs"/>
              </a:rPr>
              <a:t>YES/NO/ABS</a:t>
            </a:r>
            <a:endParaRPr lang="en-US" altLang="ko-KR" sz="2000" u="sng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94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11-18-1231-04-0eht-eht-draft-proposed-par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11-18-1233-04-0eht-eht-draft-proposed-csd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>
                <a:ea typeface="Gulim" panose="020B0600000101010101" charset="-127"/>
              </a:rPr>
              <a:t>This contribution discusses a potential EHT multi-link communication to support low latency, high reliability and high throughput applications.  </a:t>
            </a:r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20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Potential Applications   </a:t>
            </a:r>
          </a:p>
          <a:p>
            <a:pPr lvl="1"/>
            <a:r>
              <a:rPr lang="en-US" sz="1800" dirty="0" smtClean="0"/>
              <a:t>EHT PAR lists some major use cases for the specification enhancements</a:t>
            </a:r>
          </a:p>
          <a:p>
            <a:pPr lvl="2"/>
            <a:r>
              <a:rPr lang="en-US" dirty="0" smtClean="0"/>
              <a:t>Extreme high throughput</a:t>
            </a:r>
          </a:p>
          <a:p>
            <a:pPr lvl="3"/>
            <a:r>
              <a:rPr lang="en-US" dirty="0" smtClean="0"/>
              <a:t>4K or 8K video transmission, </a:t>
            </a:r>
            <a:r>
              <a:rPr lang="en-US" dirty="0"/>
              <a:t>virtual reality or augmented </a:t>
            </a:r>
            <a:r>
              <a:rPr lang="en-US" dirty="0" smtClean="0"/>
              <a:t>reality, </a:t>
            </a:r>
            <a:r>
              <a:rPr lang="en-US" dirty="0"/>
              <a:t>remote office and cloud computing </a:t>
            </a:r>
            <a:r>
              <a:rPr lang="en-US" dirty="0" smtClean="0"/>
              <a:t>etc..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High reliability transmission application </a:t>
            </a:r>
          </a:p>
          <a:p>
            <a:pPr lvl="3"/>
            <a:r>
              <a:rPr lang="en-US" dirty="0"/>
              <a:t>m</a:t>
            </a:r>
            <a:r>
              <a:rPr lang="en-US" dirty="0" smtClean="0"/>
              <a:t>anufactory </a:t>
            </a:r>
            <a:r>
              <a:rPr lang="en-US" dirty="0"/>
              <a:t>automation, </a:t>
            </a:r>
            <a:r>
              <a:rPr lang="en-US" dirty="0" smtClean="0"/>
              <a:t>IoT services, etc..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Low latency transmission application </a:t>
            </a:r>
          </a:p>
          <a:p>
            <a:pPr lvl="3"/>
            <a:r>
              <a:rPr lang="en-US" dirty="0"/>
              <a:t>g</a:t>
            </a:r>
            <a:r>
              <a:rPr lang="en-US" dirty="0" smtClean="0"/>
              <a:t>aming, </a:t>
            </a:r>
            <a:r>
              <a:rPr lang="en-US" dirty="0"/>
              <a:t>m</a:t>
            </a:r>
            <a:r>
              <a:rPr lang="en-US" dirty="0" smtClean="0"/>
              <a:t>achine control, </a:t>
            </a:r>
            <a:r>
              <a:rPr lang="en-US" dirty="0"/>
              <a:t>virtual reality or augmented reality</a:t>
            </a:r>
            <a:r>
              <a:rPr lang="en-US" dirty="0" smtClean="0"/>
              <a:t>, etc.. 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Potential Features  </a:t>
            </a:r>
          </a:p>
          <a:p>
            <a:pPr lvl="1"/>
            <a:r>
              <a:rPr lang="en-US" sz="1800" dirty="0" smtClean="0"/>
              <a:t>EHT PAR lists some main features under the discussion for support indoor </a:t>
            </a:r>
            <a:r>
              <a:rPr lang="en-US" sz="1800" dirty="0"/>
              <a:t>and outdoor operation in the 2.4 GHz, 5 GHz and </a:t>
            </a:r>
            <a:r>
              <a:rPr lang="en-US" sz="1800" dirty="0" smtClean="0"/>
              <a:t>6 GHz </a:t>
            </a:r>
            <a:r>
              <a:rPr lang="en-US" sz="1800" dirty="0"/>
              <a:t>frequency bands. </a:t>
            </a:r>
          </a:p>
          <a:p>
            <a:pPr lvl="2"/>
            <a:r>
              <a:rPr lang="en-US" dirty="0" smtClean="0"/>
              <a:t>320MHz bandwidth and more efficient utilization of non-contiguous spectrum, </a:t>
            </a:r>
          </a:p>
          <a:p>
            <a:pPr lvl="2"/>
            <a:r>
              <a:rPr lang="en-GB" dirty="0" smtClean="0"/>
              <a:t>Multi-band/multi-channel aggregation and operation,</a:t>
            </a:r>
            <a:endParaRPr lang="en-US" dirty="0" smtClean="0"/>
          </a:p>
          <a:p>
            <a:pPr lvl="2"/>
            <a:r>
              <a:rPr lang="en-GB" dirty="0" smtClean="0"/>
              <a:t>Multi-AP Coordination (e.g. coordinated and joint transmission), </a:t>
            </a:r>
            <a:endParaRPr lang="en-US" dirty="0" smtClean="0"/>
          </a:p>
          <a:p>
            <a:pPr lvl="2"/>
            <a:r>
              <a:rPr lang="en-GB" dirty="0" smtClean="0"/>
              <a:t>etc.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The multi-channel and/or multi-AP operation may be considered together under the multi-link communication</a:t>
            </a:r>
          </a:p>
          <a:p>
            <a:pPr lvl="2"/>
            <a:r>
              <a:rPr lang="en-US" altLang="ko-KR" dirty="0" smtClean="0">
                <a:ea typeface="Gulim" panose="020B0600000101010101" charset="-127"/>
              </a:rPr>
              <a:t>Multi-channel/band operation - when the multi-link communication are with the same AP. </a:t>
            </a:r>
          </a:p>
          <a:p>
            <a:pPr lvl="2"/>
            <a:r>
              <a:rPr lang="en-US" altLang="ko-KR" dirty="0" smtClean="0">
                <a:ea typeface="Gulim" panose="020B0600000101010101" charset="-127"/>
              </a:rPr>
              <a:t>Multi-AP operation - when the multi-link communications are with different APs.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68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49009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802.11 Protocol Reference Architecture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Basic reference model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Multi-band reference model</a:t>
            </a:r>
          </a:p>
          <a:p>
            <a:pPr lvl="2"/>
            <a:r>
              <a:rPr lang="en-US" altLang="ko-KR" dirty="0" smtClean="0">
                <a:ea typeface="Gulim" panose="020B0600000101010101" charset="-127"/>
              </a:rPr>
              <a:t>MSDUs with same TID cannot be transmitted across channels or bands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  <p:grpSp>
        <p:nvGrpSpPr>
          <p:cNvPr id="12" name="Group 11"/>
          <p:cNvGrpSpPr/>
          <p:nvPr/>
        </p:nvGrpSpPr>
        <p:grpSpPr>
          <a:xfrm>
            <a:off x="54667" y="3140968"/>
            <a:ext cx="9058587" cy="3240360"/>
            <a:chOff x="54667" y="2924944"/>
            <a:chExt cx="9058587" cy="324036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6357" y="2924945"/>
              <a:ext cx="5046897" cy="241762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667" y="2924944"/>
              <a:ext cx="3942355" cy="241762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103559" y="5471697"/>
              <a:ext cx="28203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(A) ISO/IEC basic reference model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73979" y="5518973"/>
              <a:ext cx="35279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/>
                <a:t>(B) </a:t>
              </a:r>
              <a:r>
                <a:rPr lang="en-US" sz="1800" b="1" dirty="0"/>
                <a:t>Reference model for a multi-band capable device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56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1008112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802.11 Protocol Reference </a:t>
            </a:r>
            <a:r>
              <a:rPr lang="en-US" altLang="ko-KR" dirty="0" smtClean="0">
                <a:ea typeface="Gulim" panose="020B0600000101010101" charset="-127"/>
              </a:rPr>
              <a:t>Architecture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R</a:t>
            </a:r>
            <a:r>
              <a:rPr lang="en-US" altLang="ko-KR" dirty="0" smtClean="0">
                <a:ea typeface="Gulim" panose="020B0600000101010101" charset="-127"/>
              </a:rPr>
              <a:t>eference model for support multiple MAC sublayers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623592"/>
            <a:ext cx="9133564" cy="32943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35696" y="601199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hangingPunct="1">
              <a:buFont typeface="Arial" pitchFamily="34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Arial" pitchFamily="34" charset="0"/>
              </a:rPr>
              <a:t>(C) Reference 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Arial" pitchFamily="34" charset="0"/>
              </a:rPr>
              <a:t>model for supporting multiple MAC sublayers</a:t>
            </a:r>
          </a:p>
        </p:txBody>
      </p:sp>
    </p:spTree>
    <p:extLst>
      <p:ext uri="{BB962C8B-B14F-4D97-AF65-F5344CB8AC3E}">
        <p14:creationId xmlns:p14="http://schemas.microsoft.com/office/powerpoint/2010/main" val="64497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Architecture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475252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Framework Requirements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Dynamic selecting and switching an operating link to address the use cases of reducing access latency for fast connection, balancing loads, </a:t>
            </a:r>
            <a:r>
              <a:rPr lang="en-US" altLang="ko-KR" dirty="0" smtClean="0">
                <a:ea typeface="Gulim" panose="020B0600000101010101" charset="-127"/>
              </a:rPr>
              <a:t>etc..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Concurrent transmit or receive packets over multiple links to address the use cases of improving transmission reliability and increasing peak-throughput.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Utilizing multi-link efficiently for power saving especially for stations</a:t>
            </a: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60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Reference Modal (1)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402362" cy="249669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ML Multi-BSS Model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AP forms </a:t>
            </a:r>
            <a:r>
              <a:rPr lang="en-US" altLang="ko-KR" sz="1600" dirty="0" smtClean="0">
                <a:ea typeface="Gulim" panose="020B0600000101010101" charset="-127"/>
              </a:rPr>
              <a:t>multiple BSS, </a:t>
            </a:r>
            <a:r>
              <a:rPr lang="en-US" altLang="ko-KR" sz="1600" dirty="0">
                <a:ea typeface="Gulim" panose="020B0600000101010101" charset="-127"/>
              </a:rPr>
              <a:t>each has its own link </a:t>
            </a:r>
            <a:r>
              <a:rPr lang="en-US" altLang="ko-KR" sz="1600" dirty="0" smtClean="0">
                <a:ea typeface="Gulim" panose="020B0600000101010101" charset="-127"/>
              </a:rPr>
              <a:t>and operates </a:t>
            </a:r>
            <a:r>
              <a:rPr lang="en-US" altLang="ko-KR" sz="1600" dirty="0">
                <a:ea typeface="Gulim" panose="020B0600000101010101" charset="-127"/>
              </a:rPr>
              <a:t>independently.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</a:t>
            </a:r>
            <a:r>
              <a:rPr lang="en-US" altLang="ko-KR" sz="1600" dirty="0" smtClean="0">
                <a:ea typeface="Gulim" panose="020B0600000101010101" charset="-127"/>
              </a:rPr>
              <a:t>STA associates </a:t>
            </a:r>
            <a:r>
              <a:rPr lang="en-US" altLang="ko-KR" sz="1600" dirty="0">
                <a:ea typeface="Gulim" panose="020B0600000101010101" charset="-127"/>
              </a:rPr>
              <a:t>with one or more BSS of the ML AP and communicates with the ML AP through each BSS.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</a:t>
            </a:r>
            <a:r>
              <a:rPr lang="en-US" altLang="ko-KR" sz="1600" dirty="0" smtClean="0">
                <a:ea typeface="Gulim" panose="020B0600000101010101" charset="-127"/>
              </a:rPr>
              <a:t>ore backward-compatible </a:t>
            </a:r>
            <a:r>
              <a:rPr lang="en-US" altLang="ko-KR" sz="1600" dirty="0">
                <a:ea typeface="Gulim" panose="020B0600000101010101" charset="-127"/>
              </a:rPr>
              <a:t>to legacy reference architecture, and reuse of most existing </a:t>
            </a:r>
            <a:r>
              <a:rPr lang="en-US" altLang="ko-KR" sz="1600" dirty="0" smtClean="0">
                <a:ea typeface="Gulim" panose="020B0600000101010101" charset="-127"/>
              </a:rPr>
              <a:t>MAC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It may need </a:t>
            </a:r>
            <a:r>
              <a:rPr lang="en-US" altLang="ko-KR" sz="1600" dirty="0">
                <a:ea typeface="Gulim" panose="020B0600000101010101" charset="-127"/>
              </a:rPr>
              <a:t>m</a:t>
            </a:r>
            <a:r>
              <a:rPr lang="en-US" altLang="ko-KR" sz="1600" dirty="0" smtClean="0">
                <a:ea typeface="Gulim" panose="020B0600000101010101" charset="-127"/>
              </a:rPr>
              <a:t>ultiple associations and is difficult for coordination </a:t>
            </a:r>
            <a:r>
              <a:rPr lang="en-US" altLang="ko-KR" sz="1600" dirty="0">
                <a:ea typeface="Gulim" panose="020B0600000101010101" charset="-127"/>
              </a:rPr>
              <a:t>of ML operations </a:t>
            </a:r>
            <a:r>
              <a:rPr lang="en-US" altLang="ko-KR" sz="1600" dirty="0" smtClean="0">
                <a:ea typeface="Gulim" panose="020B0600000101010101" charset="-127"/>
              </a:rPr>
              <a:t>by </a:t>
            </a:r>
            <a:r>
              <a:rPr lang="en-US" altLang="ko-KR" sz="1600" dirty="0">
                <a:ea typeface="Gulim" panose="020B0600000101010101" charset="-127"/>
              </a:rPr>
              <a:t>the upper </a:t>
            </a:r>
            <a:r>
              <a:rPr lang="en-US" altLang="ko-KR" sz="1600" dirty="0" smtClean="0">
                <a:ea typeface="Gulim" panose="020B0600000101010101" charset="-127"/>
              </a:rPr>
              <a:t>layer.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  <p:grpSp>
        <p:nvGrpSpPr>
          <p:cNvPr id="13" name="Group 12"/>
          <p:cNvGrpSpPr/>
          <p:nvPr/>
        </p:nvGrpSpPr>
        <p:grpSpPr>
          <a:xfrm>
            <a:off x="1246386" y="3912496"/>
            <a:ext cx="7121757" cy="2604562"/>
            <a:chOff x="1246386" y="3380510"/>
            <a:chExt cx="7121757" cy="2604562"/>
          </a:xfrm>
        </p:grpSpPr>
        <p:sp>
          <p:nvSpPr>
            <p:cNvPr id="41" name="TextBox 67"/>
            <p:cNvSpPr txBox="1">
              <a:spLocks noChangeArrowheads="1"/>
            </p:cNvSpPr>
            <p:nvPr/>
          </p:nvSpPr>
          <p:spPr bwMode="auto">
            <a:xfrm>
              <a:off x="4100153" y="3846400"/>
              <a:ext cx="45337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CH1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42" name="TextBox 67"/>
            <p:cNvSpPr txBox="1">
              <a:spLocks noChangeArrowheads="1"/>
            </p:cNvSpPr>
            <p:nvPr/>
          </p:nvSpPr>
          <p:spPr bwMode="auto">
            <a:xfrm>
              <a:off x="4108796" y="4499499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CH2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21073" y="430415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019347" y="4877917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46386" y="3380510"/>
              <a:ext cx="2775409" cy="25566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B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224117" y="3947208"/>
              <a:ext cx="631126" cy="323282"/>
              <a:chOff x="257318" y="3061825"/>
              <a:chExt cx="654835" cy="361947"/>
            </a:xfrm>
          </p:grpSpPr>
          <p:cxnSp>
            <p:nvCxnSpPr>
              <p:cNvPr id="86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87" name="Group 86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88" name="Arc 87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89" name="Group 88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90" name="Straight Arrow Connector 8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91" name="Arc 90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92" name="Arc 91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54" name="Rectangle 91"/>
            <p:cNvSpPr>
              <a:spLocks noChangeArrowheads="1"/>
            </p:cNvSpPr>
            <p:nvPr/>
          </p:nvSpPr>
          <p:spPr bwMode="auto">
            <a:xfrm>
              <a:off x="1397845" y="3755723"/>
              <a:ext cx="581867" cy="188769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Upper Layer</a:t>
              </a:r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</p:txBody>
        </p:sp>
        <p:sp>
          <p:nvSpPr>
            <p:cNvPr id="55" name="Rectangle 91"/>
            <p:cNvSpPr>
              <a:spLocks noChangeArrowheads="1"/>
            </p:cNvSpPr>
            <p:nvPr/>
          </p:nvSpPr>
          <p:spPr bwMode="auto">
            <a:xfrm>
              <a:off x="2622481" y="4010900"/>
              <a:ext cx="609652" cy="35814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PHY1</a:t>
              </a:r>
              <a:endParaRPr lang="en-US" sz="900" dirty="0"/>
            </a:p>
          </p:txBody>
        </p:sp>
        <p:sp>
          <p:nvSpPr>
            <p:cNvPr id="56" name="Rectangle 91"/>
            <p:cNvSpPr>
              <a:spLocks noChangeArrowheads="1"/>
            </p:cNvSpPr>
            <p:nvPr/>
          </p:nvSpPr>
          <p:spPr bwMode="auto">
            <a:xfrm>
              <a:off x="1976649" y="3755723"/>
              <a:ext cx="651135" cy="24934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MLME</a:t>
              </a:r>
              <a:endParaRPr lang="en-US" sz="900" dirty="0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220415" y="4569738"/>
              <a:ext cx="631126" cy="323282"/>
              <a:chOff x="257318" y="3061825"/>
              <a:chExt cx="654835" cy="361947"/>
            </a:xfrm>
          </p:grpSpPr>
          <p:cxnSp>
            <p:nvCxnSpPr>
              <p:cNvPr id="79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80" name="Group 79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81" name="Arc 80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82" name="Group 81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83" name="Straight Arrow Connector 8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84" name="Arc 83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85" name="Arc 84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58" name="Rectangle 91"/>
            <p:cNvSpPr>
              <a:spLocks noChangeArrowheads="1"/>
            </p:cNvSpPr>
            <p:nvPr/>
          </p:nvSpPr>
          <p:spPr bwMode="auto">
            <a:xfrm>
              <a:off x="2622480" y="4679140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59832" y="5706242"/>
              <a:ext cx="9904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ML STA</a:t>
              </a:r>
              <a:endParaRPr lang="en-US" b="1" dirty="0"/>
            </a:p>
          </p:txBody>
        </p:sp>
        <p:sp>
          <p:nvSpPr>
            <p:cNvPr id="60" name="Rectangle 91"/>
            <p:cNvSpPr>
              <a:spLocks noChangeArrowheads="1"/>
            </p:cNvSpPr>
            <p:nvPr/>
          </p:nvSpPr>
          <p:spPr bwMode="auto">
            <a:xfrm>
              <a:off x="1979712" y="4010902"/>
              <a:ext cx="646852" cy="35814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MAC1</a:t>
              </a:r>
              <a:endParaRPr lang="en-US" sz="900" dirty="0"/>
            </a:p>
          </p:txBody>
        </p:sp>
        <p:sp>
          <p:nvSpPr>
            <p:cNvPr id="61" name="Rectangle 91"/>
            <p:cNvSpPr>
              <a:spLocks noChangeArrowheads="1"/>
            </p:cNvSpPr>
            <p:nvPr/>
          </p:nvSpPr>
          <p:spPr bwMode="auto">
            <a:xfrm>
              <a:off x="1979712" y="4679140"/>
              <a:ext cx="636619" cy="33540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</a:t>
              </a:r>
              <a:endParaRPr lang="en-US" sz="900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218689" y="5238344"/>
              <a:ext cx="631126" cy="323282"/>
              <a:chOff x="257318" y="3061825"/>
              <a:chExt cx="654835" cy="361947"/>
            </a:xfrm>
          </p:grpSpPr>
          <p:cxnSp>
            <p:nvCxnSpPr>
              <p:cNvPr id="72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73" name="Group 72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74" name="Arc 73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75" name="Group 74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76" name="Straight Arrow Connector 7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77" name="Arc 76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78" name="Arc 77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68" name="Rectangle 91"/>
            <p:cNvSpPr>
              <a:spLocks noChangeArrowheads="1"/>
            </p:cNvSpPr>
            <p:nvPr/>
          </p:nvSpPr>
          <p:spPr bwMode="auto">
            <a:xfrm>
              <a:off x="2627784" y="5301208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69" name="Rectangle 91"/>
            <p:cNvSpPr>
              <a:spLocks noChangeArrowheads="1"/>
            </p:cNvSpPr>
            <p:nvPr/>
          </p:nvSpPr>
          <p:spPr bwMode="auto">
            <a:xfrm>
              <a:off x="1976649" y="5301208"/>
              <a:ext cx="65113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</a:t>
              </a:r>
              <a:endParaRPr lang="en-US" sz="900" dirty="0"/>
            </a:p>
          </p:txBody>
        </p:sp>
        <p:sp>
          <p:nvSpPr>
            <p:cNvPr id="48" name="TextBox 67"/>
            <p:cNvSpPr txBox="1">
              <a:spLocks noChangeArrowheads="1"/>
            </p:cNvSpPr>
            <p:nvPr/>
          </p:nvSpPr>
          <p:spPr bwMode="auto">
            <a:xfrm>
              <a:off x="4138178" y="5154172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CH3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48729" y="541970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106" name="Rectangle 91"/>
            <p:cNvSpPr>
              <a:spLocks noChangeArrowheads="1"/>
            </p:cNvSpPr>
            <p:nvPr/>
          </p:nvSpPr>
          <p:spPr bwMode="auto">
            <a:xfrm>
              <a:off x="2635186" y="3755723"/>
              <a:ext cx="584902" cy="24934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/>
                <a:t>P</a:t>
              </a:r>
              <a:r>
                <a:rPr lang="en-US" sz="900" dirty="0" smtClean="0"/>
                <a:t>ME</a:t>
              </a:r>
              <a:endParaRPr lang="en-US" sz="9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659240" y="3380510"/>
              <a:ext cx="3708903" cy="25563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B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5198446" y="3875984"/>
              <a:ext cx="599445" cy="322744"/>
              <a:chOff x="523755" y="3061825"/>
              <a:chExt cx="613227" cy="361947"/>
            </a:xfrm>
          </p:grpSpPr>
          <p:cxnSp>
            <p:nvCxnSpPr>
              <p:cNvPr id="127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691820" y="3347561"/>
                <a:ext cx="4451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128" name="Group 127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129" name="Arc 128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200" dirty="0"/>
                </a:p>
              </p:txBody>
            </p:sp>
            <p:grpSp>
              <p:nvGrpSpPr>
                <p:cNvPr id="130" name="Group 129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131" name="Straight Arrow Connector 1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132" name="Arc 131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sp>
                <p:nvSpPr>
                  <p:cNvPr id="133" name="Arc 132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</p:grpSp>
          </p:grpSp>
        </p:grpSp>
        <p:sp>
          <p:nvSpPr>
            <p:cNvPr id="95" name="Rectangle 91"/>
            <p:cNvSpPr>
              <a:spLocks noChangeArrowheads="1"/>
            </p:cNvSpPr>
            <p:nvPr/>
          </p:nvSpPr>
          <p:spPr bwMode="auto">
            <a:xfrm>
              <a:off x="7191009" y="3673523"/>
              <a:ext cx="729688" cy="201054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endParaRPr lang="en-US" sz="1000" dirty="0"/>
            </a:p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endParaRPr lang="en-US" sz="1000" dirty="0"/>
            </a:p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endParaRPr lang="en-US" sz="1000" dirty="0" smtClean="0"/>
            </a:p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Upper Layer</a:t>
              </a:r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5800086" y="3912931"/>
              <a:ext cx="592040" cy="38703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PHY1</a:t>
              </a:r>
              <a:endParaRPr lang="en-US" sz="900" dirty="0"/>
            </a:p>
          </p:txBody>
        </p:sp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6390517" y="3673523"/>
              <a:ext cx="808051" cy="23940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MLME</a:t>
              </a:r>
              <a:endParaRPr lang="en-US" sz="1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644008" y="5708073"/>
              <a:ext cx="7797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ML AP</a:t>
              </a:r>
              <a:endParaRPr lang="en-US" sz="1200" b="1" dirty="0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5194590" y="4560030"/>
              <a:ext cx="599445" cy="322744"/>
              <a:chOff x="523755" y="3061825"/>
              <a:chExt cx="613227" cy="361947"/>
            </a:xfrm>
          </p:grpSpPr>
          <p:cxnSp>
            <p:nvCxnSpPr>
              <p:cNvPr id="120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691820" y="3347561"/>
                <a:ext cx="4451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121" name="Group 120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122" name="Arc 121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200" dirty="0"/>
                </a:p>
              </p:txBody>
            </p:sp>
            <p:grpSp>
              <p:nvGrpSpPr>
                <p:cNvPr id="123" name="Group 122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124" name="Straight Arrow Connector 12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125" name="Arc 124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sp>
                <p:nvSpPr>
                  <p:cNvPr id="126" name="Arc 125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</p:grpSp>
          </p:grpSp>
        </p:grpSp>
        <p:sp>
          <p:nvSpPr>
            <p:cNvPr id="100" name="Rectangle 91"/>
            <p:cNvSpPr>
              <a:spLocks noChangeArrowheads="1"/>
            </p:cNvSpPr>
            <p:nvPr/>
          </p:nvSpPr>
          <p:spPr bwMode="auto">
            <a:xfrm>
              <a:off x="5796231" y="4596978"/>
              <a:ext cx="594286" cy="38703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5198456" y="5260085"/>
              <a:ext cx="599445" cy="322744"/>
              <a:chOff x="523755" y="3061825"/>
              <a:chExt cx="613227" cy="361947"/>
            </a:xfrm>
          </p:grpSpPr>
          <p:cxnSp>
            <p:nvCxnSpPr>
              <p:cNvPr id="113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691820" y="3347561"/>
                <a:ext cx="4451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114" name="Group 113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115" name="Arc 114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200" dirty="0"/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117" name="Straight Arrow Connector 1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118" name="Arc 117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sp>
                <p:nvSpPr>
                  <p:cNvPr id="119" name="Arc 118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</p:grpSp>
          </p:grpSp>
        </p:grpSp>
        <p:sp>
          <p:nvSpPr>
            <p:cNvPr id="102" name="Rectangle 91"/>
            <p:cNvSpPr>
              <a:spLocks noChangeArrowheads="1"/>
            </p:cNvSpPr>
            <p:nvPr/>
          </p:nvSpPr>
          <p:spPr bwMode="auto">
            <a:xfrm>
              <a:off x="5800096" y="5297033"/>
              <a:ext cx="595894" cy="38703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PHY3</a:t>
              </a:r>
              <a:endParaRPr lang="en-US" sz="900" dirty="0"/>
            </a:p>
          </p:txBody>
        </p:sp>
        <p:sp>
          <p:nvSpPr>
            <p:cNvPr id="103" name="Rectangle 91"/>
            <p:cNvSpPr>
              <a:spLocks noChangeArrowheads="1"/>
            </p:cNvSpPr>
            <p:nvPr/>
          </p:nvSpPr>
          <p:spPr bwMode="auto">
            <a:xfrm>
              <a:off x="6390518" y="3916934"/>
              <a:ext cx="798429" cy="38302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802.11 MAC1-L</a:t>
              </a:r>
              <a:endParaRPr lang="en-US" sz="1000" dirty="0"/>
            </a:p>
          </p:txBody>
        </p:sp>
        <p:sp>
          <p:nvSpPr>
            <p:cNvPr id="104" name="Rectangle 91"/>
            <p:cNvSpPr>
              <a:spLocks noChangeArrowheads="1"/>
            </p:cNvSpPr>
            <p:nvPr/>
          </p:nvSpPr>
          <p:spPr bwMode="auto">
            <a:xfrm>
              <a:off x="6390518" y="4596979"/>
              <a:ext cx="798429" cy="39103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802.11 MAC2-L</a:t>
              </a:r>
              <a:endParaRPr lang="en-US" sz="1000" dirty="0"/>
            </a:p>
          </p:txBody>
        </p:sp>
        <p:sp>
          <p:nvSpPr>
            <p:cNvPr id="105" name="Rectangle 91"/>
            <p:cNvSpPr>
              <a:spLocks noChangeArrowheads="1"/>
            </p:cNvSpPr>
            <p:nvPr/>
          </p:nvSpPr>
          <p:spPr bwMode="auto">
            <a:xfrm>
              <a:off x="6395989" y="5301034"/>
              <a:ext cx="792957" cy="38303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 smtClean="0"/>
                <a:t>802.11 MAC3-L</a:t>
              </a:r>
              <a:endParaRPr lang="en-US" sz="1000" dirty="0"/>
            </a:p>
          </p:txBody>
        </p:sp>
        <p:sp>
          <p:nvSpPr>
            <p:cNvPr id="107" name="Rectangle 91"/>
            <p:cNvSpPr>
              <a:spLocks noChangeArrowheads="1"/>
            </p:cNvSpPr>
            <p:nvPr/>
          </p:nvSpPr>
          <p:spPr bwMode="auto">
            <a:xfrm>
              <a:off x="5794035" y="3677525"/>
              <a:ext cx="594419" cy="24503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1000" dirty="0"/>
                <a:t>P</a:t>
              </a:r>
              <a:r>
                <a:rPr lang="en-US" sz="1000" dirty="0" smtClean="0"/>
                <a:t>ME</a:t>
              </a:r>
              <a:endParaRPr lang="en-US" sz="1000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3856011" y="4149080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808836" y="479715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08836" y="539823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89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Reference Modal (2)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114" y="1556792"/>
            <a:ext cx="8042322" cy="199206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ML Single-BSS Model 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AP forms a single BSS (i.e. BSSID) over multiple links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 </a:t>
            </a:r>
            <a:r>
              <a:rPr lang="en-US" altLang="ko-KR" sz="1600" dirty="0" smtClean="0">
                <a:ea typeface="Gulim" panose="020B0600000101010101" charset="-127"/>
              </a:rPr>
              <a:t>STA associates </a:t>
            </a:r>
            <a:r>
              <a:rPr lang="en-US" altLang="ko-KR" sz="1600" dirty="0">
                <a:ea typeface="Gulim" panose="020B0600000101010101" charset="-127"/>
              </a:rPr>
              <a:t>to </a:t>
            </a:r>
            <a:r>
              <a:rPr lang="en-US" altLang="ko-KR" sz="1600" dirty="0" smtClean="0">
                <a:ea typeface="Gulim" panose="020B0600000101010101" charset="-127"/>
              </a:rPr>
              <a:t>this BSS </a:t>
            </a:r>
            <a:r>
              <a:rPr lang="en-US" altLang="ko-KR" sz="1600" dirty="0">
                <a:ea typeface="Gulim" panose="020B0600000101010101" charset="-127"/>
              </a:rPr>
              <a:t>of ML AP, but can communicate through different links.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Single association and easy to control/coordinate </a:t>
            </a:r>
            <a:r>
              <a:rPr lang="en-US" altLang="ko-KR" sz="1600" dirty="0">
                <a:ea typeface="Gulim" panose="020B0600000101010101" charset="-127"/>
              </a:rPr>
              <a:t>the </a:t>
            </a:r>
            <a:r>
              <a:rPr lang="en-US" altLang="ko-KR" sz="1600" dirty="0" smtClean="0">
                <a:ea typeface="Gulim" panose="020B0600000101010101" charset="-127"/>
              </a:rPr>
              <a:t>ML operation by MAC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Some </a:t>
            </a:r>
            <a:r>
              <a:rPr lang="en-US" altLang="ko-KR" sz="1600" dirty="0">
                <a:ea typeface="Gulim" panose="020B0600000101010101" charset="-127"/>
              </a:rPr>
              <a:t>modification of reference architecture may be </a:t>
            </a:r>
            <a:r>
              <a:rPr lang="en-US" altLang="ko-KR" sz="1600" dirty="0" smtClean="0">
                <a:ea typeface="Gulim" panose="020B0600000101010101" charset="-127"/>
              </a:rPr>
              <a:t>needed.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282" name="Group 281"/>
          <p:cNvGrpSpPr/>
          <p:nvPr/>
        </p:nvGrpSpPr>
        <p:grpSpPr>
          <a:xfrm>
            <a:off x="1246386" y="3696472"/>
            <a:ext cx="7121758" cy="2602731"/>
            <a:chOff x="1246386" y="3380510"/>
            <a:chExt cx="7121758" cy="2602731"/>
          </a:xfrm>
        </p:grpSpPr>
        <p:sp>
          <p:nvSpPr>
            <p:cNvPr id="283" name="TextBox 67"/>
            <p:cNvSpPr txBox="1">
              <a:spLocks noChangeArrowheads="1"/>
            </p:cNvSpPr>
            <p:nvPr/>
          </p:nvSpPr>
          <p:spPr bwMode="auto">
            <a:xfrm>
              <a:off x="4100152" y="3895164"/>
              <a:ext cx="463699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CH1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284" name="TextBox 67"/>
            <p:cNvSpPr txBox="1">
              <a:spLocks noChangeArrowheads="1"/>
            </p:cNvSpPr>
            <p:nvPr/>
          </p:nvSpPr>
          <p:spPr bwMode="auto">
            <a:xfrm>
              <a:off x="4108796" y="4499499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CH2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4021073" y="430415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4019347" y="4877917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1246386" y="3380510"/>
              <a:ext cx="2775409" cy="25566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B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/>
            </a:p>
          </p:txBody>
        </p:sp>
        <p:grpSp>
          <p:nvGrpSpPr>
            <p:cNvPr id="288" name="Group 287"/>
            <p:cNvGrpSpPr/>
            <p:nvPr/>
          </p:nvGrpSpPr>
          <p:grpSpPr>
            <a:xfrm>
              <a:off x="3224117" y="3947208"/>
              <a:ext cx="631126" cy="323282"/>
              <a:chOff x="257318" y="3061825"/>
              <a:chExt cx="654835" cy="361947"/>
            </a:xfrm>
          </p:grpSpPr>
          <p:cxnSp>
            <p:nvCxnSpPr>
              <p:cNvPr id="356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357" name="Group 356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358" name="Arc 357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359" name="Group 358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360" name="Straight Arrow Connector 35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361" name="Arc 360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362" name="Arc 361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289" name="Rectangle 91"/>
            <p:cNvSpPr>
              <a:spLocks noChangeArrowheads="1"/>
            </p:cNvSpPr>
            <p:nvPr/>
          </p:nvSpPr>
          <p:spPr bwMode="auto">
            <a:xfrm>
              <a:off x="1397845" y="4005064"/>
              <a:ext cx="581867" cy="163154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endParaRPr lang="en-US" sz="900" dirty="0" smtClean="0"/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MAC-U</a:t>
              </a:r>
            </a:p>
            <a:p>
              <a:pPr algn="ctr">
                <a:lnSpc>
                  <a:spcPts val="1000"/>
                </a:lnSpc>
              </a:pPr>
              <a:endParaRPr lang="en-US" sz="900" dirty="0"/>
            </a:p>
          </p:txBody>
        </p:sp>
        <p:sp>
          <p:nvSpPr>
            <p:cNvPr id="290" name="Rectangle 91"/>
            <p:cNvSpPr>
              <a:spLocks noChangeArrowheads="1"/>
            </p:cNvSpPr>
            <p:nvPr/>
          </p:nvSpPr>
          <p:spPr bwMode="auto">
            <a:xfrm>
              <a:off x="2622481" y="4010900"/>
              <a:ext cx="609652" cy="35814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PHY1</a:t>
              </a:r>
              <a:endParaRPr lang="en-US" sz="900" dirty="0"/>
            </a:p>
          </p:txBody>
        </p:sp>
        <p:sp>
          <p:nvSpPr>
            <p:cNvPr id="291" name="Rectangle 91"/>
            <p:cNvSpPr>
              <a:spLocks noChangeArrowheads="1"/>
            </p:cNvSpPr>
            <p:nvPr/>
          </p:nvSpPr>
          <p:spPr bwMode="auto">
            <a:xfrm>
              <a:off x="1394691" y="3759200"/>
              <a:ext cx="1233093" cy="24586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MLME</a:t>
              </a:r>
              <a:endParaRPr lang="en-US" sz="900" dirty="0"/>
            </a:p>
          </p:txBody>
        </p:sp>
        <p:grpSp>
          <p:nvGrpSpPr>
            <p:cNvPr id="292" name="Group 291"/>
            <p:cNvGrpSpPr/>
            <p:nvPr/>
          </p:nvGrpSpPr>
          <p:grpSpPr>
            <a:xfrm>
              <a:off x="3220415" y="4569738"/>
              <a:ext cx="631126" cy="323282"/>
              <a:chOff x="257318" y="3061825"/>
              <a:chExt cx="654835" cy="361947"/>
            </a:xfrm>
          </p:grpSpPr>
          <p:cxnSp>
            <p:nvCxnSpPr>
              <p:cNvPr id="349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350" name="Group 349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351" name="Arc 350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352" name="Group 351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353" name="Straight Arrow Connector 35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354" name="Arc 353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355" name="Arc 354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293" name="Rectangle 91"/>
            <p:cNvSpPr>
              <a:spLocks noChangeArrowheads="1"/>
            </p:cNvSpPr>
            <p:nvPr/>
          </p:nvSpPr>
          <p:spPr bwMode="auto">
            <a:xfrm>
              <a:off x="2622480" y="4679140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2987824" y="5706242"/>
              <a:ext cx="9904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ML STA</a:t>
              </a:r>
              <a:endParaRPr lang="en-US" b="1" dirty="0"/>
            </a:p>
          </p:txBody>
        </p:sp>
        <p:sp>
          <p:nvSpPr>
            <p:cNvPr id="295" name="Rectangle 91"/>
            <p:cNvSpPr>
              <a:spLocks noChangeArrowheads="1"/>
            </p:cNvSpPr>
            <p:nvPr/>
          </p:nvSpPr>
          <p:spPr bwMode="auto">
            <a:xfrm>
              <a:off x="1979712" y="4010902"/>
              <a:ext cx="646852" cy="35814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MAC1-L</a:t>
              </a:r>
              <a:endParaRPr lang="en-US" sz="900" dirty="0"/>
            </a:p>
          </p:txBody>
        </p:sp>
        <p:sp>
          <p:nvSpPr>
            <p:cNvPr id="296" name="Rectangle 91"/>
            <p:cNvSpPr>
              <a:spLocks noChangeArrowheads="1"/>
            </p:cNvSpPr>
            <p:nvPr/>
          </p:nvSpPr>
          <p:spPr bwMode="auto">
            <a:xfrm>
              <a:off x="1979712" y="4679140"/>
              <a:ext cx="636619" cy="33540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MAC2-L</a:t>
              </a:r>
              <a:endParaRPr lang="en-US" sz="900" dirty="0"/>
            </a:p>
          </p:txBody>
        </p:sp>
        <p:grpSp>
          <p:nvGrpSpPr>
            <p:cNvPr id="297" name="Group 296"/>
            <p:cNvGrpSpPr/>
            <p:nvPr/>
          </p:nvGrpSpPr>
          <p:grpSpPr>
            <a:xfrm>
              <a:off x="3218689" y="5238344"/>
              <a:ext cx="631126" cy="323282"/>
              <a:chOff x="257318" y="3061825"/>
              <a:chExt cx="654835" cy="361947"/>
            </a:xfrm>
          </p:grpSpPr>
          <p:cxnSp>
            <p:nvCxnSpPr>
              <p:cNvPr id="342" name="Straight Connector 56"/>
              <p:cNvCxnSpPr>
                <a:cxnSpLocks noChangeShapeType="1"/>
              </p:cNvCxnSpPr>
              <p:nvPr/>
            </p:nvCxnSpPr>
            <p:spPr bwMode="auto">
              <a:xfrm>
                <a:off x="257318" y="3347561"/>
                <a:ext cx="445161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343" name="Group 342"/>
              <p:cNvGrpSpPr/>
              <p:nvPr/>
            </p:nvGrpSpPr>
            <p:grpSpPr>
              <a:xfrm>
                <a:off x="523755" y="3061825"/>
                <a:ext cx="388398" cy="361947"/>
                <a:chOff x="1341880" y="2166700"/>
                <a:chExt cx="388398" cy="361947"/>
              </a:xfrm>
            </p:grpSpPr>
            <p:sp>
              <p:nvSpPr>
                <p:cNvPr id="344" name="Arc 343"/>
                <p:cNvSpPr/>
                <p:nvPr/>
              </p:nvSpPr>
              <p:spPr bwMode="auto">
                <a:xfrm rot="18727180">
                  <a:off x="1355105" y="2153475"/>
                  <a:ext cx="361947" cy="388398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100" dirty="0"/>
                </a:p>
              </p:txBody>
            </p:sp>
            <p:grpSp>
              <p:nvGrpSpPr>
                <p:cNvPr id="345" name="Group 344"/>
                <p:cNvGrpSpPr/>
                <p:nvPr/>
              </p:nvGrpSpPr>
              <p:grpSpPr>
                <a:xfrm>
                  <a:off x="1388977" y="2206575"/>
                  <a:ext cx="261786" cy="269927"/>
                  <a:chOff x="1388977" y="2206575"/>
                  <a:chExt cx="261786" cy="269927"/>
                </a:xfrm>
              </p:grpSpPr>
              <p:cxnSp>
                <p:nvCxnSpPr>
                  <p:cNvPr id="346" name="Straight Arrow Connector 34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517758" y="2341139"/>
                    <a:ext cx="0" cy="107934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 type="oval" w="med" len="med"/>
                    <a:tailEnd/>
                  </a:ln>
                </p:spPr>
              </p:cxnSp>
              <p:sp>
                <p:nvSpPr>
                  <p:cNvPr id="347" name="Arc 346"/>
                  <p:cNvSpPr/>
                  <p:nvPr/>
                </p:nvSpPr>
                <p:spPr bwMode="auto">
                  <a:xfrm rot="18727180">
                    <a:off x="1384906" y="2210646"/>
                    <a:ext cx="269927" cy="261786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  <p:sp>
                <p:nvSpPr>
                  <p:cNvPr id="348" name="Arc 347"/>
                  <p:cNvSpPr/>
                  <p:nvPr/>
                </p:nvSpPr>
                <p:spPr bwMode="auto">
                  <a:xfrm rot="18727180">
                    <a:off x="1434576" y="2258998"/>
                    <a:ext cx="184655" cy="186554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100" dirty="0"/>
                  </a:p>
                </p:txBody>
              </p:sp>
            </p:grpSp>
          </p:grpSp>
        </p:grpSp>
        <p:sp>
          <p:nvSpPr>
            <p:cNvPr id="298" name="Rectangle 91"/>
            <p:cNvSpPr>
              <a:spLocks noChangeArrowheads="1"/>
            </p:cNvSpPr>
            <p:nvPr/>
          </p:nvSpPr>
          <p:spPr bwMode="auto">
            <a:xfrm>
              <a:off x="2627784" y="5301208"/>
              <a:ext cx="60584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PHY2</a:t>
              </a:r>
              <a:endParaRPr lang="en-US" sz="900" dirty="0"/>
            </a:p>
          </p:txBody>
        </p:sp>
        <p:sp>
          <p:nvSpPr>
            <p:cNvPr id="299" name="Rectangle 91"/>
            <p:cNvSpPr>
              <a:spLocks noChangeArrowheads="1"/>
            </p:cNvSpPr>
            <p:nvPr/>
          </p:nvSpPr>
          <p:spPr bwMode="auto">
            <a:xfrm>
              <a:off x="1976649" y="5301208"/>
              <a:ext cx="651135" cy="33540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 smtClean="0"/>
                <a:t>802.11 MAC2-L</a:t>
              </a:r>
              <a:endParaRPr lang="en-US" sz="900" dirty="0"/>
            </a:p>
          </p:txBody>
        </p:sp>
        <p:sp>
          <p:nvSpPr>
            <p:cNvPr id="300" name="TextBox 67"/>
            <p:cNvSpPr txBox="1">
              <a:spLocks noChangeArrowheads="1"/>
            </p:cNvSpPr>
            <p:nvPr/>
          </p:nvSpPr>
          <p:spPr bwMode="auto">
            <a:xfrm>
              <a:off x="4138178" y="5154172"/>
              <a:ext cx="466161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rgbClr val="0070C0"/>
                  </a:solidFill>
                </a:rPr>
                <a:t>CH3</a:t>
              </a:r>
              <a:endParaRPr lang="en-US" sz="1050" dirty="0">
                <a:solidFill>
                  <a:srgbClr val="0070C0"/>
                </a:solidFill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4048729" y="5419704"/>
              <a:ext cx="628546" cy="248155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/>
              <a:endParaRPr kumimoji="1" lang="en-US" sz="1050" u="sng" dirty="0" smtClean="0"/>
            </a:p>
          </p:txBody>
        </p:sp>
        <p:sp>
          <p:nvSpPr>
            <p:cNvPr id="302" name="Rectangle 91"/>
            <p:cNvSpPr>
              <a:spLocks noChangeArrowheads="1"/>
            </p:cNvSpPr>
            <p:nvPr/>
          </p:nvSpPr>
          <p:spPr bwMode="auto">
            <a:xfrm>
              <a:off x="2635186" y="3755723"/>
              <a:ext cx="584902" cy="24934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ts val="1000"/>
                </a:lnSpc>
              </a:pPr>
              <a:r>
                <a:rPr lang="en-US" sz="900" dirty="0"/>
                <a:t>P</a:t>
              </a:r>
              <a:r>
                <a:rPr lang="en-US" sz="900" dirty="0" smtClean="0"/>
                <a:t>ME</a:t>
              </a:r>
              <a:endParaRPr lang="en-US" sz="900" dirty="0"/>
            </a:p>
          </p:txBody>
        </p:sp>
        <p:grpSp>
          <p:nvGrpSpPr>
            <p:cNvPr id="303" name="Group 302"/>
            <p:cNvGrpSpPr/>
            <p:nvPr/>
          </p:nvGrpSpPr>
          <p:grpSpPr>
            <a:xfrm>
              <a:off x="4631985" y="3380510"/>
              <a:ext cx="3736159" cy="2585566"/>
              <a:chOff x="4631240" y="3332806"/>
              <a:chExt cx="3685176" cy="2632621"/>
            </a:xfrm>
          </p:grpSpPr>
          <p:sp>
            <p:nvSpPr>
              <p:cNvPr id="307" name="Rectangle 306"/>
              <p:cNvSpPr/>
              <p:nvPr/>
            </p:nvSpPr>
            <p:spPr>
              <a:xfrm>
                <a:off x="4658124" y="3332806"/>
                <a:ext cx="3658292" cy="26029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70B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grpSp>
            <p:nvGrpSpPr>
              <p:cNvPr id="308" name="Group 307"/>
              <p:cNvGrpSpPr/>
              <p:nvPr/>
            </p:nvGrpSpPr>
            <p:grpSpPr>
              <a:xfrm>
                <a:off x="5189972" y="3837297"/>
                <a:ext cx="591265" cy="328618"/>
                <a:chOff x="523755" y="3061825"/>
                <a:chExt cx="613227" cy="361947"/>
              </a:xfrm>
            </p:grpSpPr>
            <p:cxnSp>
              <p:nvCxnSpPr>
                <p:cNvPr id="335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691820" y="3347561"/>
                  <a:ext cx="445162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336" name="Group 335"/>
                <p:cNvGrpSpPr/>
                <p:nvPr/>
              </p:nvGrpSpPr>
              <p:grpSpPr>
                <a:xfrm>
                  <a:off x="523755" y="3061825"/>
                  <a:ext cx="388398" cy="361947"/>
                  <a:chOff x="1341880" y="2166700"/>
                  <a:chExt cx="388398" cy="361947"/>
                </a:xfrm>
              </p:grpSpPr>
              <p:sp>
                <p:nvSpPr>
                  <p:cNvPr id="337" name="Arc 336"/>
                  <p:cNvSpPr/>
                  <p:nvPr/>
                </p:nvSpPr>
                <p:spPr bwMode="auto">
                  <a:xfrm rot="18727180">
                    <a:off x="1355105" y="2153475"/>
                    <a:ext cx="361947" cy="388398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1388977" y="2206575"/>
                    <a:ext cx="261786" cy="269927"/>
                    <a:chOff x="1388977" y="2206575"/>
                    <a:chExt cx="261786" cy="269927"/>
                  </a:xfrm>
                </p:grpSpPr>
                <p:cxnSp>
                  <p:nvCxnSpPr>
                    <p:cNvPr id="339" name="Straight Arrow Connector 33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517758" y="2341139"/>
                      <a:ext cx="0" cy="107934"/>
                    </a:xfrm>
                    <a:prstGeom prst="straightConnector1">
                      <a:avLst/>
                    </a:prstGeom>
                    <a:noFill/>
                    <a:ln w="28575" algn="ctr">
                      <a:solidFill>
                        <a:schemeClr val="tx1"/>
                      </a:solidFill>
                      <a:round/>
                      <a:headEnd type="oval" w="med" len="med"/>
                      <a:tailEnd/>
                    </a:ln>
                  </p:spPr>
                </p:cxnSp>
                <p:sp>
                  <p:nvSpPr>
                    <p:cNvPr id="340" name="Arc 339"/>
                    <p:cNvSpPr/>
                    <p:nvPr/>
                  </p:nvSpPr>
                  <p:spPr bwMode="auto">
                    <a:xfrm rot="18727180">
                      <a:off x="1384906" y="2210646"/>
                      <a:ext cx="269927" cy="26178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  <p:sp>
                  <p:nvSpPr>
                    <p:cNvPr id="341" name="Arc 340"/>
                    <p:cNvSpPr/>
                    <p:nvPr/>
                  </p:nvSpPr>
                  <p:spPr bwMode="auto">
                    <a:xfrm rot="18727180">
                      <a:off x="1434576" y="2258998"/>
                      <a:ext cx="184655" cy="186554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</p:grpSp>
            </p:grpSp>
          </p:grpSp>
          <p:sp>
            <p:nvSpPr>
              <p:cNvPr id="309" name="Rectangle 91"/>
              <p:cNvSpPr>
                <a:spLocks noChangeArrowheads="1"/>
              </p:cNvSpPr>
              <p:nvPr/>
            </p:nvSpPr>
            <p:spPr bwMode="auto">
              <a:xfrm>
                <a:off x="7155345" y="3874917"/>
                <a:ext cx="719731" cy="180336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  <a:p>
                <a:pPr algn="ctr">
                  <a:lnSpc>
                    <a:spcPts val="1000"/>
                  </a:lnSpc>
                </a:pPr>
                <a:endParaRPr lang="en-US" sz="1000" dirty="0"/>
              </a:p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  <a:p>
                <a:pPr algn="ctr">
                  <a:lnSpc>
                    <a:spcPts val="1000"/>
                  </a:lnSpc>
                </a:pPr>
                <a:endParaRPr lang="en-US" sz="1000" dirty="0"/>
              </a:p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MAC-U</a:t>
                </a:r>
              </a:p>
              <a:p>
                <a:pPr algn="ctr">
                  <a:lnSpc>
                    <a:spcPts val="1000"/>
                  </a:lnSpc>
                </a:pPr>
                <a:endParaRPr lang="en-US" sz="1000" dirty="0" smtClean="0"/>
              </a:p>
            </p:txBody>
          </p:sp>
          <p:sp>
            <p:nvSpPr>
              <p:cNvPr id="310" name="Rectangle 91"/>
              <p:cNvSpPr>
                <a:spLocks noChangeArrowheads="1"/>
              </p:cNvSpPr>
              <p:nvPr/>
            </p:nvSpPr>
            <p:spPr bwMode="auto">
              <a:xfrm>
                <a:off x="5783402" y="3874917"/>
                <a:ext cx="583961" cy="3940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900" dirty="0" smtClean="0"/>
                  <a:t>802.11 PHY1</a:t>
                </a:r>
                <a:endParaRPr lang="en-US" sz="900" dirty="0"/>
              </a:p>
            </p:txBody>
          </p:sp>
          <p:sp>
            <p:nvSpPr>
              <p:cNvPr id="311" name="Rectangle 91"/>
              <p:cNvSpPr>
                <a:spLocks noChangeArrowheads="1"/>
              </p:cNvSpPr>
              <p:nvPr/>
            </p:nvSpPr>
            <p:spPr bwMode="auto">
              <a:xfrm>
                <a:off x="6365776" y="3635226"/>
                <a:ext cx="1509300" cy="239691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MLME</a:t>
                </a:r>
                <a:endParaRPr lang="en-US" sz="1000" dirty="0"/>
              </a:p>
            </p:txBody>
          </p:sp>
          <p:sp>
            <p:nvSpPr>
              <p:cNvPr id="312" name="TextBox 311"/>
              <p:cNvSpPr txBox="1"/>
              <p:nvPr/>
            </p:nvSpPr>
            <p:spPr>
              <a:xfrm>
                <a:off x="4631240" y="5683387"/>
                <a:ext cx="722113" cy="282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ML AP</a:t>
                </a:r>
                <a:endParaRPr lang="en-US" sz="1200" b="1" dirty="0"/>
              </a:p>
            </p:txBody>
          </p:sp>
          <p:grpSp>
            <p:nvGrpSpPr>
              <p:cNvPr id="313" name="Group 312"/>
              <p:cNvGrpSpPr/>
              <p:nvPr/>
            </p:nvGrpSpPr>
            <p:grpSpPr>
              <a:xfrm>
                <a:off x="5186169" y="4533792"/>
                <a:ext cx="591265" cy="328618"/>
                <a:chOff x="523755" y="3061825"/>
                <a:chExt cx="613227" cy="361947"/>
              </a:xfrm>
            </p:grpSpPr>
            <p:cxnSp>
              <p:nvCxnSpPr>
                <p:cNvPr id="328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691820" y="3347561"/>
                  <a:ext cx="445162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329" name="Group 328"/>
                <p:cNvGrpSpPr/>
                <p:nvPr/>
              </p:nvGrpSpPr>
              <p:grpSpPr>
                <a:xfrm>
                  <a:off x="523755" y="3061825"/>
                  <a:ext cx="388398" cy="361947"/>
                  <a:chOff x="1341880" y="2166700"/>
                  <a:chExt cx="388398" cy="361947"/>
                </a:xfrm>
              </p:grpSpPr>
              <p:sp>
                <p:nvSpPr>
                  <p:cNvPr id="330" name="Arc 329"/>
                  <p:cNvSpPr/>
                  <p:nvPr/>
                </p:nvSpPr>
                <p:spPr bwMode="auto">
                  <a:xfrm rot="18727180">
                    <a:off x="1355105" y="2153475"/>
                    <a:ext cx="361947" cy="388398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grpSp>
                <p:nvGrpSpPr>
                  <p:cNvPr id="331" name="Group 330"/>
                  <p:cNvGrpSpPr/>
                  <p:nvPr/>
                </p:nvGrpSpPr>
                <p:grpSpPr>
                  <a:xfrm>
                    <a:off x="1388977" y="2206575"/>
                    <a:ext cx="261786" cy="269927"/>
                    <a:chOff x="1388977" y="2206575"/>
                    <a:chExt cx="261786" cy="269927"/>
                  </a:xfrm>
                </p:grpSpPr>
                <p:cxnSp>
                  <p:nvCxnSpPr>
                    <p:cNvPr id="332" name="Straight Arrow Connector 3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517758" y="2341139"/>
                      <a:ext cx="0" cy="107934"/>
                    </a:xfrm>
                    <a:prstGeom prst="straightConnector1">
                      <a:avLst/>
                    </a:prstGeom>
                    <a:noFill/>
                    <a:ln w="28575" algn="ctr">
                      <a:solidFill>
                        <a:schemeClr val="tx1"/>
                      </a:solidFill>
                      <a:round/>
                      <a:headEnd type="oval" w="med" len="med"/>
                      <a:tailEnd/>
                    </a:ln>
                  </p:spPr>
                </p:cxnSp>
                <p:sp>
                  <p:nvSpPr>
                    <p:cNvPr id="333" name="Arc 332"/>
                    <p:cNvSpPr/>
                    <p:nvPr/>
                  </p:nvSpPr>
                  <p:spPr bwMode="auto">
                    <a:xfrm rot="18727180">
                      <a:off x="1384906" y="2210646"/>
                      <a:ext cx="269927" cy="26178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  <p:sp>
                  <p:nvSpPr>
                    <p:cNvPr id="334" name="Arc 333"/>
                    <p:cNvSpPr/>
                    <p:nvPr/>
                  </p:nvSpPr>
                  <p:spPr bwMode="auto">
                    <a:xfrm rot="18727180">
                      <a:off x="1434576" y="2258998"/>
                      <a:ext cx="184655" cy="186554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</p:grpSp>
            </p:grpSp>
          </p:grpSp>
          <p:sp>
            <p:nvSpPr>
              <p:cNvPr id="314" name="Rectangle 91"/>
              <p:cNvSpPr>
                <a:spLocks noChangeArrowheads="1"/>
              </p:cNvSpPr>
              <p:nvPr/>
            </p:nvSpPr>
            <p:spPr bwMode="auto">
              <a:xfrm>
                <a:off x="5779600" y="4571413"/>
                <a:ext cx="586176" cy="3940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900" dirty="0" smtClean="0"/>
                  <a:t>802.11 PHY2</a:t>
                </a:r>
                <a:endParaRPr lang="en-US" sz="900" dirty="0"/>
              </a:p>
            </p:txBody>
          </p:sp>
          <p:grpSp>
            <p:nvGrpSpPr>
              <p:cNvPr id="315" name="Group 314"/>
              <p:cNvGrpSpPr/>
              <p:nvPr/>
            </p:nvGrpSpPr>
            <p:grpSpPr>
              <a:xfrm>
                <a:off x="5189982" y="5246588"/>
                <a:ext cx="591265" cy="328618"/>
                <a:chOff x="523755" y="3061825"/>
                <a:chExt cx="613227" cy="361947"/>
              </a:xfrm>
            </p:grpSpPr>
            <p:cxnSp>
              <p:nvCxnSpPr>
                <p:cNvPr id="321" name="Straight Connector 56"/>
                <p:cNvCxnSpPr>
                  <a:cxnSpLocks noChangeShapeType="1"/>
                </p:cNvCxnSpPr>
                <p:nvPr/>
              </p:nvCxnSpPr>
              <p:spPr bwMode="auto">
                <a:xfrm>
                  <a:off x="691820" y="3347561"/>
                  <a:ext cx="445162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322" name="Group 321"/>
                <p:cNvGrpSpPr/>
                <p:nvPr/>
              </p:nvGrpSpPr>
              <p:grpSpPr>
                <a:xfrm>
                  <a:off x="523755" y="3061825"/>
                  <a:ext cx="388398" cy="361947"/>
                  <a:chOff x="1341880" y="2166700"/>
                  <a:chExt cx="388398" cy="361947"/>
                </a:xfrm>
              </p:grpSpPr>
              <p:sp>
                <p:nvSpPr>
                  <p:cNvPr id="323" name="Arc 322"/>
                  <p:cNvSpPr/>
                  <p:nvPr/>
                </p:nvSpPr>
                <p:spPr bwMode="auto">
                  <a:xfrm rot="18727180">
                    <a:off x="1355105" y="2153475"/>
                    <a:ext cx="361947" cy="388398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200" dirty="0"/>
                  </a:p>
                </p:txBody>
              </p:sp>
              <p:grpSp>
                <p:nvGrpSpPr>
                  <p:cNvPr id="324" name="Group 323"/>
                  <p:cNvGrpSpPr/>
                  <p:nvPr/>
                </p:nvGrpSpPr>
                <p:grpSpPr>
                  <a:xfrm>
                    <a:off x="1388977" y="2206575"/>
                    <a:ext cx="261786" cy="269927"/>
                    <a:chOff x="1388977" y="2206575"/>
                    <a:chExt cx="261786" cy="269927"/>
                  </a:xfrm>
                </p:grpSpPr>
                <p:cxnSp>
                  <p:nvCxnSpPr>
                    <p:cNvPr id="325" name="Straight Arrow Connector 32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517758" y="2341139"/>
                      <a:ext cx="0" cy="107934"/>
                    </a:xfrm>
                    <a:prstGeom prst="straightConnector1">
                      <a:avLst/>
                    </a:prstGeom>
                    <a:noFill/>
                    <a:ln w="28575" algn="ctr">
                      <a:solidFill>
                        <a:schemeClr val="tx1"/>
                      </a:solidFill>
                      <a:round/>
                      <a:headEnd type="oval" w="med" len="med"/>
                      <a:tailEnd/>
                    </a:ln>
                  </p:spPr>
                </p:cxnSp>
                <p:sp>
                  <p:nvSpPr>
                    <p:cNvPr id="326" name="Arc 325"/>
                    <p:cNvSpPr/>
                    <p:nvPr/>
                  </p:nvSpPr>
                  <p:spPr bwMode="auto">
                    <a:xfrm rot="18727180">
                      <a:off x="1384906" y="2210646"/>
                      <a:ext cx="269927" cy="26178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  <p:sp>
                  <p:nvSpPr>
                    <p:cNvPr id="327" name="Arc 326"/>
                    <p:cNvSpPr/>
                    <p:nvPr/>
                  </p:nvSpPr>
                  <p:spPr bwMode="auto">
                    <a:xfrm rot="18727180">
                      <a:off x="1434576" y="2258998"/>
                      <a:ext cx="184655" cy="186554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 sz="1200" dirty="0"/>
                    </a:p>
                  </p:txBody>
                </p:sp>
              </p:grpSp>
            </p:grpSp>
          </p:grpSp>
          <p:sp>
            <p:nvSpPr>
              <p:cNvPr id="316" name="Rectangle 91"/>
              <p:cNvSpPr>
                <a:spLocks noChangeArrowheads="1"/>
              </p:cNvSpPr>
              <p:nvPr/>
            </p:nvSpPr>
            <p:spPr bwMode="auto">
              <a:xfrm>
                <a:off x="5783412" y="5284208"/>
                <a:ext cx="587763" cy="3940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900" dirty="0" smtClean="0"/>
                  <a:t>802.11 PHY3</a:t>
                </a:r>
                <a:endParaRPr lang="en-US" sz="900" dirty="0"/>
              </a:p>
            </p:txBody>
          </p:sp>
          <p:sp>
            <p:nvSpPr>
              <p:cNvPr id="317" name="Rectangle 91"/>
              <p:cNvSpPr>
                <a:spLocks noChangeArrowheads="1"/>
              </p:cNvSpPr>
              <p:nvPr/>
            </p:nvSpPr>
            <p:spPr bwMode="auto">
              <a:xfrm>
                <a:off x="6365777" y="3878993"/>
                <a:ext cx="787534" cy="390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MAC1-L</a:t>
                </a:r>
                <a:endParaRPr lang="en-US" sz="1000" dirty="0"/>
              </a:p>
            </p:txBody>
          </p:sp>
          <p:sp>
            <p:nvSpPr>
              <p:cNvPr id="318" name="Rectangle 91"/>
              <p:cNvSpPr>
                <a:spLocks noChangeArrowheads="1"/>
              </p:cNvSpPr>
              <p:nvPr/>
            </p:nvSpPr>
            <p:spPr bwMode="auto">
              <a:xfrm>
                <a:off x="6365777" y="4571414"/>
                <a:ext cx="787534" cy="39815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MAC2-L</a:t>
                </a:r>
                <a:endParaRPr lang="en-US" sz="1000" dirty="0"/>
              </a:p>
            </p:txBody>
          </p:sp>
          <p:sp>
            <p:nvSpPr>
              <p:cNvPr id="319" name="Rectangle 91"/>
              <p:cNvSpPr>
                <a:spLocks noChangeArrowheads="1"/>
              </p:cNvSpPr>
              <p:nvPr/>
            </p:nvSpPr>
            <p:spPr bwMode="auto">
              <a:xfrm>
                <a:off x="6371174" y="5288282"/>
                <a:ext cx="782136" cy="39000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 smtClean="0"/>
                  <a:t>802.11 MAC3-L</a:t>
                </a:r>
                <a:endParaRPr lang="en-US" sz="1000" dirty="0"/>
              </a:p>
            </p:txBody>
          </p:sp>
          <p:sp>
            <p:nvSpPr>
              <p:cNvPr id="320" name="Rectangle 91"/>
              <p:cNvSpPr>
                <a:spLocks noChangeArrowheads="1"/>
              </p:cNvSpPr>
              <p:nvPr/>
            </p:nvSpPr>
            <p:spPr bwMode="auto">
              <a:xfrm>
                <a:off x="5777434" y="3635226"/>
                <a:ext cx="586308" cy="249489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ts val="1000"/>
                  </a:lnSpc>
                </a:pPr>
                <a:r>
                  <a:rPr lang="en-US" sz="1000" dirty="0"/>
                  <a:t>P</a:t>
                </a:r>
                <a:r>
                  <a:rPr lang="en-US" sz="1000" dirty="0" smtClean="0"/>
                  <a:t>ME</a:t>
                </a:r>
                <a:endParaRPr lang="en-US" sz="1000" dirty="0"/>
              </a:p>
            </p:txBody>
          </p:sp>
        </p:grpSp>
        <p:cxnSp>
          <p:nvCxnSpPr>
            <p:cNvPr id="304" name="Straight Arrow Connector 303"/>
            <p:cNvCxnSpPr/>
            <p:nvPr/>
          </p:nvCxnSpPr>
          <p:spPr>
            <a:xfrm>
              <a:off x="3856011" y="4149080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Arrow Connector 304"/>
            <p:cNvCxnSpPr/>
            <p:nvPr/>
          </p:nvCxnSpPr>
          <p:spPr>
            <a:xfrm>
              <a:off x="3808836" y="479715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Arrow Connector 305"/>
            <p:cNvCxnSpPr/>
            <p:nvPr/>
          </p:nvCxnSpPr>
          <p:spPr>
            <a:xfrm>
              <a:off x="3808836" y="5398232"/>
              <a:ext cx="1090915" cy="0"/>
            </a:xfrm>
            <a:prstGeom prst="straightConnector1">
              <a:avLst/>
            </a:prstGeom>
            <a:ln>
              <a:prstDash val="lgDash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62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1269</Words>
  <Application>Microsoft Office PowerPoint</Application>
  <PresentationFormat>On-screen Show (4:3)</PresentationFormat>
  <Paragraphs>317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  </vt:lpstr>
      <vt:lpstr>Background  </vt:lpstr>
      <vt:lpstr>Background </vt:lpstr>
      <vt:lpstr>Background </vt:lpstr>
      <vt:lpstr>Multi-Link Architecture Considerations</vt:lpstr>
      <vt:lpstr>Multi-Link Reference Modal (1)   </vt:lpstr>
      <vt:lpstr>Multi-Link Reference Modal (2)    </vt:lpstr>
      <vt:lpstr>MAC Protocol Stack Partition</vt:lpstr>
      <vt:lpstr>Multi-Link Requirement Discussion</vt:lpstr>
      <vt:lpstr>Multi-Link Requirement Discussion</vt:lpstr>
      <vt:lpstr>Multi-Link Requirement Discussion   </vt:lpstr>
      <vt:lpstr>Multi-Link Requirement Discussion    </vt:lpstr>
      <vt:lpstr>Summary </vt:lpstr>
      <vt:lpstr>Straw Poll 1 </vt:lpstr>
      <vt:lpstr>Straw Poll 2 </vt:lpstr>
      <vt:lpstr>Straw Poll 3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2019-09-15T15:20:26Z</dcterms:modified>
</cp:coreProperties>
</file>