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84" r:id="rId3"/>
    <p:sldId id="259" r:id="rId4"/>
    <p:sldId id="261" r:id="rId5"/>
    <p:sldId id="264" r:id="rId6"/>
    <p:sldId id="389" r:id="rId7"/>
    <p:sldId id="277" r:id="rId8"/>
    <p:sldId id="387" r:id="rId9"/>
    <p:sldId id="393" r:id="rId10"/>
    <p:sldId id="394" r:id="rId11"/>
    <p:sldId id="392" r:id="rId12"/>
    <p:sldId id="268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6287" autoAdjust="0"/>
  </p:normalViewPr>
  <p:slideViewPr>
    <p:cSldViewPr>
      <p:cViewPr varScale="1">
        <p:scale>
          <a:sx n="74" d="100"/>
          <a:sy n="74" d="100"/>
        </p:scale>
        <p:origin x="169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600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056612" y="6475413"/>
            <a:ext cx="48731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Marvell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056612" y="6475413"/>
            <a:ext cx="48731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Marvell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056612" y="6475413"/>
            <a:ext cx="48731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Marvell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056612" y="6475413"/>
            <a:ext cx="48731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Marvell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056612" y="6475413"/>
            <a:ext cx="48731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Marvell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6612" y="6475413"/>
            <a:ext cx="4873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Marvell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802.11-19/1094r0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dhirs@marvel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ongyuan@marvel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Joint Beamforming</a:t>
            </a:r>
            <a:br>
              <a:rPr lang="en-GB" sz="2800" dirty="0"/>
            </a:br>
            <a:r>
              <a:rPr lang="en-GB" sz="2800" dirty="0"/>
              <a:t>Simulations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nb-NO" dirty="0"/>
              <a:t>Sudhir Srinivasa et al (Marvell) 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B128251-97C4-45D0-A5E1-3DCF2222B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669925"/>
              </p:ext>
            </p:extLst>
          </p:nvPr>
        </p:nvGraphicFramePr>
        <p:xfrm>
          <a:off x="685799" y="3686399"/>
          <a:ext cx="7772401" cy="182086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Sudhir Srinivasa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  <a:hlinkClick r:id="rId3"/>
                        </a:rPr>
                        <a:t>sudhirs@marvell.com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Hongyuan Zhang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  <a:hlinkClick r:id="rId4"/>
                        </a:rPr>
                        <a:t>hongyuan@marvell.com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A9E2F-DE2F-42BC-8503-BA9ECD8A2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0352"/>
          </a:xfrm>
        </p:spPr>
        <p:txBody>
          <a:bodyPr/>
          <a:lstStyle/>
          <a:p>
            <a:r>
              <a:rPr lang="en-US" dirty="0"/>
              <a:t>HEW, 80 MHz, </a:t>
            </a:r>
            <a:r>
              <a:rPr lang="en-US" dirty="0" err="1"/>
              <a:t>Nss</a:t>
            </a:r>
            <a:r>
              <a:rPr lang="en-US" dirty="0"/>
              <a:t>=4, ‘D’ channel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76694-C90D-480F-91AA-1F57B1359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</a:t>
            </a:r>
            <a:r>
              <a:rPr lang="en-US" dirty="0"/>
              <a:t> 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46E094-4E34-49C7-A9F5-B51D7063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Sudhir Srinivasa et al (Marvell) 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FEEDEA-9522-4DB1-898B-97EA0D122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65" y="1473093"/>
            <a:ext cx="4603563" cy="335098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B1378E3-E271-4AF7-97DF-A1C7FC826886}"/>
              </a:ext>
            </a:extLst>
          </p:cNvPr>
          <p:cNvSpPr txBox="1"/>
          <p:nvPr/>
        </p:nvSpPr>
        <p:spPr>
          <a:xfrm>
            <a:off x="762000" y="106757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2AP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3FD8DF-2FA5-476A-8A49-0E69391C7BB7}"/>
              </a:ext>
            </a:extLst>
          </p:cNvPr>
          <p:cNvSpPr txBox="1"/>
          <p:nvPr/>
        </p:nvSpPr>
        <p:spPr>
          <a:xfrm>
            <a:off x="5410200" y="1076287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4AP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E489596-A9AB-4A64-BACB-A981D72EB5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5" y="1489027"/>
            <a:ext cx="4610029" cy="3355688"/>
          </a:xfr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24F055-78A7-4083-988D-ACB7B14B2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33BD1EE-9708-47AA-BE5B-375B941221A4}"/>
              </a:ext>
            </a:extLst>
          </p:cNvPr>
          <p:cNvSpPr txBox="1">
            <a:spLocks/>
          </p:cNvSpPr>
          <p:nvPr/>
        </p:nvSpPr>
        <p:spPr bwMode="auto">
          <a:xfrm>
            <a:off x="685799" y="4800599"/>
            <a:ext cx="8229601" cy="165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/>
              <a:t>With </a:t>
            </a:r>
            <a:r>
              <a:rPr lang="en-US" sz="1800" b="0" kern="0" dirty="0" err="1"/>
              <a:t>midambles</a:t>
            </a:r>
            <a:r>
              <a:rPr lang="en-US" sz="1800" b="0" kern="0" dirty="0"/>
              <a:t>:</a:t>
            </a:r>
          </a:p>
          <a:p>
            <a:pPr lvl="1"/>
            <a:r>
              <a:rPr lang="en-US" sz="1600" kern="0" dirty="0"/>
              <a:t>With residual CFO = 50 Hz:</a:t>
            </a:r>
          </a:p>
          <a:p>
            <a:pPr lvl="2"/>
            <a:r>
              <a:rPr lang="en-US" sz="1400" b="0" kern="0" dirty="0"/>
              <a:t>With SNR &lt; 30 dB in 2 AP and &lt; 23 </a:t>
            </a:r>
            <a:r>
              <a:rPr lang="en-US" sz="1400" kern="0" dirty="0"/>
              <a:t>dB in 4 AP configuration</a:t>
            </a:r>
            <a:r>
              <a:rPr lang="en-US" sz="1400" b="0" kern="0" dirty="0"/>
              <a:t>, throughput is similar to that of 8x4 single AP. </a:t>
            </a:r>
          </a:p>
          <a:p>
            <a:pPr lvl="2"/>
            <a:r>
              <a:rPr lang="en-US" sz="1400" kern="0" dirty="0"/>
              <a:t>No degradation compared to 8x4 single AP case up to MCS 9.</a:t>
            </a:r>
          </a:p>
          <a:p>
            <a:pPr lvl="1"/>
            <a:r>
              <a:rPr lang="en-US" sz="1600" b="0" kern="0" dirty="0"/>
              <a:t>No degradation in peak throughput when residual CFO is 20 Hz</a:t>
            </a:r>
            <a:r>
              <a:rPr lang="en-US" sz="1600" kern="0" dirty="0"/>
              <a:t>.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4072002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71CF8-1B45-43A9-BD22-9E99A3E38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0352"/>
          </a:xfrm>
        </p:spPr>
        <p:txBody>
          <a:bodyPr/>
          <a:lstStyle/>
          <a:p>
            <a:r>
              <a:rPr lang="en-US" dirty="0"/>
              <a:t>Inferences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26D96-C870-4898-9140-4AF3180A3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447800"/>
            <a:ext cx="8066087" cy="5410200"/>
          </a:xfrm>
        </p:spPr>
        <p:txBody>
          <a:bodyPr/>
          <a:lstStyle/>
          <a:p>
            <a:r>
              <a:rPr lang="en-US" sz="1800" dirty="0"/>
              <a:t>Even a small residual CFO across APs impacts throughput significantly</a:t>
            </a:r>
          </a:p>
          <a:p>
            <a:pPr lvl="1"/>
            <a:r>
              <a:rPr lang="en-US" sz="1400" dirty="0"/>
              <a:t>Phase buildup from even a low ~20Hz residual CFO causes peak throughput degradation</a:t>
            </a:r>
          </a:p>
          <a:p>
            <a:endParaRPr lang="en-US" sz="1800" dirty="0"/>
          </a:p>
          <a:p>
            <a:r>
              <a:rPr lang="en-US" sz="1800" dirty="0" err="1"/>
              <a:t>Midambles</a:t>
            </a:r>
            <a:r>
              <a:rPr lang="en-US" sz="1800" dirty="0"/>
              <a:t> help to alleviate the need for very stringent CFO/timing requirements for peak throughput</a:t>
            </a:r>
          </a:p>
          <a:p>
            <a:pPr lvl="1"/>
            <a:r>
              <a:rPr lang="en-US" sz="1400" dirty="0" err="1"/>
              <a:t>Midambles</a:t>
            </a:r>
            <a:r>
              <a:rPr lang="en-US" sz="1400" dirty="0"/>
              <a:t> help reset the phase buildup caused by residual CFO, and dramatically improve achievable throughput.</a:t>
            </a:r>
          </a:p>
          <a:p>
            <a:pPr lvl="1"/>
            <a:endParaRPr lang="en-US" sz="1400" dirty="0"/>
          </a:p>
          <a:p>
            <a:r>
              <a:rPr lang="en-US" sz="1800" dirty="0"/>
              <a:t>CFO/Timing requirements could be more relaxed for mid-range/lower MCSs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26BB4E-F427-47A4-A437-642B50C08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</a:t>
            </a:r>
            <a:r>
              <a:rPr lang="en-US" dirty="0"/>
              <a:t>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7E881-7944-475C-B8AF-5ADAE88C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Sudhir Srinivasa et al (Marvell)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0BC5A-BB59-4865-B515-84D2C081F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6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E4270-EC60-4C28-8553-54DDC1DA9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0352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6046E-EACC-4601-A8DA-4B16BA69F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0" dirty="0"/>
              <a:t>[1] IEEE 802.11-18/1510, Hongyuan Zhang</a:t>
            </a:r>
          </a:p>
          <a:p>
            <a:r>
              <a:rPr lang="en-US" sz="1800" b="0" dirty="0"/>
              <a:t>[2] IEEE 802.11-19/1484 &amp; 0800</a:t>
            </a:r>
            <a:r>
              <a:rPr lang="en-GB" sz="1800" b="0" dirty="0"/>
              <a:t>, Ron Porat, Srinath </a:t>
            </a:r>
            <a:r>
              <a:rPr lang="en-GB" sz="1800" b="0" dirty="0" err="1"/>
              <a:t>Puducheri</a:t>
            </a:r>
            <a:endParaRPr lang="en-GB" sz="1800" b="0" dirty="0"/>
          </a:p>
          <a:p>
            <a:r>
              <a:rPr lang="en-GB" sz="1800" b="0" dirty="0"/>
              <a:t>[4] IEEE 802.11-19/0445, Sigurd </a:t>
            </a:r>
            <a:r>
              <a:rPr lang="en-GB" sz="1800" b="0" dirty="0" err="1"/>
              <a:t>Schelstraete</a:t>
            </a:r>
            <a:endParaRPr lang="en-GB" sz="1800" b="0" dirty="0"/>
          </a:p>
          <a:p>
            <a:r>
              <a:rPr lang="en-US" sz="1800" b="0" dirty="0"/>
              <a:t>[5] IEEE 802.11-19/1926r2</a:t>
            </a:r>
            <a:r>
              <a:rPr lang="en-GB" sz="1800" b="0" dirty="0"/>
              <a:t>, Sameer </a:t>
            </a:r>
            <a:r>
              <a:rPr lang="en-GB" sz="1800" b="0" dirty="0" err="1"/>
              <a:t>Vermani</a:t>
            </a:r>
            <a:endParaRPr lang="en-GB" sz="1800" b="0" dirty="0"/>
          </a:p>
          <a:p>
            <a:endParaRPr lang="en-GB" sz="18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EEEEB1-894F-48C0-8ECD-EAC6F1879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</a:t>
            </a:r>
            <a:r>
              <a:rPr lang="en-US" dirty="0"/>
              <a:t>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12327-187D-4BC5-97BA-45AD5FD28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Sudhir Srinivasa et al (Marvell)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63FF2-D49E-4D07-99ED-D0D4004E4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8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96" y="607219"/>
            <a:ext cx="7772400" cy="530352"/>
          </a:xfrm>
        </p:spPr>
        <p:txBody>
          <a:bodyPr/>
          <a:lstStyle/>
          <a:p>
            <a:r>
              <a:rPr lang="en-US" dirty="0"/>
              <a:t>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229600" cy="4876800"/>
          </a:xfrm>
        </p:spPr>
        <p:txBody>
          <a:bodyPr/>
          <a:lstStyle/>
          <a:p>
            <a:r>
              <a:rPr lang="en-US" sz="1800" b="0" dirty="0"/>
              <a:t>Previous submissions [1-4] have looked at different aspects of Joint BF/MU processing</a:t>
            </a:r>
          </a:p>
          <a:p>
            <a:pPr lvl="1"/>
            <a:r>
              <a:rPr lang="en-US" sz="1400" dirty="0"/>
              <a:t>“Joint BF” [4] refers to multiple APs jointly steering a single packet with one or more streams to one STA</a:t>
            </a:r>
            <a:endParaRPr lang="en-US" sz="1400" b="0" dirty="0"/>
          </a:p>
          <a:p>
            <a:endParaRPr lang="en-US" sz="1800" b="0" dirty="0"/>
          </a:p>
          <a:p>
            <a:r>
              <a:rPr lang="en-US" sz="1800" b="0" dirty="0"/>
              <a:t>In this submission, we primarily focus on the feasibility of Joint Beamforming with different non-idealities/impairments</a:t>
            </a:r>
          </a:p>
          <a:p>
            <a:pPr lvl="1"/>
            <a:r>
              <a:rPr lang="en-US" sz="1400" b="0" dirty="0"/>
              <a:t>Independent CFO across multiple APs.</a:t>
            </a:r>
          </a:p>
          <a:p>
            <a:pPr lvl="1"/>
            <a:r>
              <a:rPr lang="en-US" sz="1400" dirty="0"/>
              <a:t>Carrier Frequency drift in APs between NDP and steered packet.</a:t>
            </a:r>
          </a:p>
          <a:p>
            <a:pPr lvl="1"/>
            <a:r>
              <a:rPr lang="en-US" sz="1400" dirty="0"/>
              <a:t>Timing synchronization between NDP and steered packet for slave APs.</a:t>
            </a:r>
          </a:p>
          <a:p>
            <a:pPr lvl="1"/>
            <a:r>
              <a:rPr lang="en-US" sz="1400" dirty="0"/>
              <a:t>Propagation delay between the APs to the STA</a:t>
            </a:r>
          </a:p>
          <a:p>
            <a:endParaRPr lang="en-US" sz="1800" b="0" dirty="0"/>
          </a:p>
          <a:p>
            <a:r>
              <a:rPr lang="en-US" sz="1800" b="0" dirty="0"/>
              <a:t>Simulations show even a low CFO impacts the Joint-BF throughput considerably</a:t>
            </a:r>
          </a:p>
          <a:p>
            <a:pPr lvl="1"/>
            <a:r>
              <a:rPr lang="en-US" sz="1600" b="0" dirty="0"/>
              <a:t>However, </a:t>
            </a:r>
            <a:r>
              <a:rPr lang="en-US" sz="1800" b="0" dirty="0"/>
              <a:t>simple schemes like 11ax-midambles can be used in the jointly steered packet to offset the impact of residual CFO</a:t>
            </a:r>
            <a:endParaRPr lang="en-US" sz="1400" b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42006-F21F-426F-8A72-EF2FA5E9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</a:t>
            </a:r>
            <a:r>
              <a:rPr lang="en-US" dirty="0"/>
              <a:t>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45F8B5-F823-4186-98AE-4B125EFCD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Sudhir Srinivasa et al (Marvell)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20907A-DC0E-463D-B19A-5217CD54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C2B925D-221B-4F5E-82DE-3BAC64C68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2149" y="1828800"/>
            <a:ext cx="3237358" cy="2971800"/>
          </a:xfrm>
        </p:spPr>
        <p:txBody>
          <a:bodyPr/>
          <a:lstStyle/>
          <a:p>
            <a:r>
              <a:rPr lang="en-US" sz="1800" dirty="0"/>
              <a:t>Trigger packets before NDPA-NDP and DATA can be used for control signaling as well as for synchronization.</a:t>
            </a:r>
          </a:p>
          <a:p>
            <a:pPr lvl="1"/>
            <a:r>
              <a:rPr lang="en-US" sz="1600" dirty="0"/>
              <a:t>Carrier Frequency synchronization</a:t>
            </a:r>
          </a:p>
          <a:p>
            <a:pPr lvl="1"/>
            <a:r>
              <a:rPr lang="en-US" sz="1600" dirty="0"/>
              <a:t>Timing synchronization</a:t>
            </a:r>
          </a:p>
          <a:p>
            <a:pPr lvl="1"/>
            <a:r>
              <a:rPr lang="en-US" sz="1600" dirty="0"/>
              <a:t>Delay estimation</a:t>
            </a:r>
          </a:p>
          <a:p>
            <a:pPr lvl="1"/>
            <a:r>
              <a:rPr lang="en-US" sz="1600" dirty="0"/>
              <a:t>Phase synchronization</a:t>
            </a:r>
          </a:p>
          <a:p>
            <a:pPr lvl="1"/>
            <a:r>
              <a:rPr lang="en-US" sz="1600" dirty="0"/>
              <a:t> (MAC signaling) </a:t>
            </a:r>
            <a:r>
              <a:rPr lang="en-US" sz="1600" dirty="0" err="1"/>
              <a:t>etc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0DB05-8A07-45D2-A6F7-6EDEA1883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</a:t>
            </a:r>
            <a:r>
              <a:rPr lang="en-US" dirty="0"/>
              <a:t>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29A17-B1C0-407D-91E9-751C7751A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Sudhir Srinivasa et al (Marvell) 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0E4FC0B-FB96-4182-B113-C96EB07D6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1432477"/>
            <a:ext cx="4424006" cy="22251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D49ECAC-5F2F-4DC5-8B89-2EDE4F7FA4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4" y="4227926"/>
            <a:ext cx="3316925" cy="228679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714AC77-B3C9-4524-8E27-4211E451B8C2}"/>
              </a:ext>
            </a:extLst>
          </p:cNvPr>
          <p:cNvSpPr txBox="1"/>
          <p:nvPr/>
        </p:nvSpPr>
        <p:spPr>
          <a:xfrm>
            <a:off x="457200" y="1154668"/>
            <a:ext cx="7628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Sounding &amp; Feedback (Synchronized transmission) Exchange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F07385-A83F-441A-ACB8-D7D40F4861F6}"/>
              </a:ext>
            </a:extLst>
          </p:cNvPr>
          <p:cNvSpPr txBox="1"/>
          <p:nvPr/>
        </p:nvSpPr>
        <p:spPr>
          <a:xfrm>
            <a:off x="590006" y="3805535"/>
            <a:ext cx="5048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b="1" dirty="0"/>
              <a:t>Beamforming DATA transmission (Synchronized transmission):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8B4B28-47E9-4FB3-A0A1-EB3527B8F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3822"/>
          </a:xfrm>
        </p:spPr>
        <p:txBody>
          <a:bodyPr/>
          <a:lstStyle/>
          <a:p>
            <a:r>
              <a:rPr lang="en-US" dirty="0"/>
              <a:t>Joint AP </a:t>
            </a:r>
            <a:r>
              <a:rPr lang="en-US" dirty="0" err="1"/>
              <a:t>Beamfoming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C9AD5-15E9-485A-BC87-666B0D489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4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B897-6423-43A3-A45D-6E93B0303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0352"/>
          </a:xfrm>
        </p:spPr>
        <p:txBody>
          <a:bodyPr/>
          <a:lstStyle/>
          <a:p>
            <a:r>
              <a:rPr lang="en-US" dirty="0"/>
              <a:t>NDP &amp; DATA packet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BFE84-79BF-4671-B7AF-A5D014C7B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/>
              <a:t>Sounding/NDP</a:t>
            </a:r>
          </a:p>
          <a:p>
            <a:pPr lvl="1"/>
            <a:r>
              <a:rPr lang="en-US" sz="1800" dirty="0"/>
              <a:t>Requires synchronized (both CFO and SFO pre-compensation) transmission for NDP packet.</a:t>
            </a:r>
          </a:p>
          <a:p>
            <a:pPr lvl="1"/>
            <a:r>
              <a:rPr lang="en-US" sz="1800" dirty="0"/>
              <a:t>The master/primary AP sends a trigger packet, and slave APs will synchronize w.r.t the master AP.</a:t>
            </a:r>
          </a:p>
          <a:p>
            <a:pPr lvl="1"/>
            <a:r>
              <a:rPr lang="en-US" sz="1800" dirty="0"/>
              <a:t>During the NDP packet, the slave APs apply CFO &amp; SFO pre-compensation w.r.t master AP.</a:t>
            </a:r>
          </a:p>
          <a:p>
            <a:pPr lvl="1"/>
            <a:endParaRPr lang="en-US" sz="1800" dirty="0"/>
          </a:p>
          <a:p>
            <a:r>
              <a:rPr lang="en-US" sz="2000" dirty="0"/>
              <a:t>DATA transmission</a:t>
            </a:r>
          </a:p>
          <a:p>
            <a:pPr lvl="1"/>
            <a:r>
              <a:rPr lang="en-US" sz="1800" dirty="0"/>
              <a:t>The synchronization procedure is similar to sounding packet.</a:t>
            </a:r>
          </a:p>
          <a:p>
            <a:pPr lvl="1"/>
            <a:endParaRPr lang="en-US" sz="1800" dirty="0"/>
          </a:p>
          <a:p>
            <a:r>
              <a:rPr lang="en-US" sz="2000" dirty="0"/>
              <a:t>Timing and phase is also synchronized between the sounding and data transmission using the channel estimates of trigger packets at slave APs.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5840E7-43CD-47AC-9B2D-8EEB38017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</a:t>
            </a:r>
            <a:r>
              <a:rPr lang="en-US" dirty="0"/>
              <a:t>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AA119-5D9C-4143-AA0D-014C79E0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Sudhir Srinivasa et al (Marvell)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92C55-CE3B-4927-AD50-C0A3C4EC9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82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E0A6F-B686-41E8-B953-3906BF09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0352"/>
          </a:xfrm>
        </p:spPr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9931A-DE7D-4BEF-943C-E20129C7B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371599"/>
            <a:ext cx="7989887" cy="5103813"/>
          </a:xfrm>
        </p:spPr>
        <p:txBody>
          <a:bodyPr/>
          <a:lstStyle/>
          <a:p>
            <a:r>
              <a:rPr lang="en-US" sz="1600" dirty="0"/>
              <a:t>Two Scenarios:  </a:t>
            </a:r>
          </a:p>
          <a:p>
            <a:pPr lvl="1"/>
            <a:r>
              <a:rPr lang="en-US" sz="1400" dirty="0"/>
              <a:t>Case 1: Nss=2 STA</a:t>
            </a:r>
          </a:p>
          <a:p>
            <a:pPr lvl="2"/>
            <a:r>
              <a:rPr lang="en-US" sz="1200" dirty="0"/>
              <a:t>Two APs with 4 antennas each; or Four APs with 2 antennas each</a:t>
            </a:r>
          </a:p>
          <a:p>
            <a:pPr lvl="1"/>
            <a:r>
              <a:rPr lang="en-US" sz="1400" dirty="0"/>
              <a:t>Case 2: Nss=4 STA</a:t>
            </a:r>
          </a:p>
          <a:p>
            <a:pPr lvl="2"/>
            <a:r>
              <a:rPr lang="en-US" sz="1200" dirty="0"/>
              <a:t>Two APs with 4 antennas each; (or Four APs with 2 antennas each)</a:t>
            </a:r>
            <a:endParaRPr lang="en-US" sz="1600" dirty="0"/>
          </a:p>
          <a:p>
            <a:r>
              <a:rPr lang="en-US" sz="1600" dirty="0"/>
              <a:t>Only residual timing/frequency offsets between master – slave APs are modeled</a:t>
            </a:r>
          </a:p>
          <a:p>
            <a:r>
              <a:rPr lang="en-US" sz="1600" dirty="0"/>
              <a:t>Timing offset is modeled as a 10deg ramp across the entire signal BW on the slave AP</a:t>
            </a:r>
          </a:p>
          <a:p>
            <a:r>
              <a:rPr lang="en-US" sz="1600" dirty="0"/>
              <a:t>For CFO, we consider two separate cases: 20Hz and 50Hz CFO</a:t>
            </a:r>
          </a:p>
          <a:p>
            <a:endParaRPr lang="en-US" sz="1600" dirty="0"/>
          </a:p>
          <a:p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/>
              <a:t>Feedback considered is the steering matrix</a:t>
            </a:r>
          </a:p>
          <a:p>
            <a:pPr lvl="1"/>
            <a:r>
              <a:rPr lang="en-US" sz="1200" dirty="0"/>
              <a:t>Compression and De-compression are bypassed, i.e., quantization effects are ignored.</a:t>
            </a:r>
          </a:p>
          <a:p>
            <a:r>
              <a:rPr lang="en-US" sz="1600" dirty="0"/>
              <a:t>1ms HEW LDPC packet, 4x+3.2 LTF, Independent DNLOS channels across APs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C8741A-5668-4DAE-B32F-5ADDA8807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</a:t>
            </a:r>
            <a:r>
              <a:rPr lang="en-US" dirty="0"/>
              <a:t>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58012-5198-4134-A6DA-566DB2E15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Sudhir Srinivasa et al (Marvell)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32F9D-EA3E-426D-89B3-864331B49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5CFF10D-F1F1-4C6A-95F1-50EE0150E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47668"/>
              </p:ext>
            </p:extLst>
          </p:nvPr>
        </p:nvGraphicFramePr>
        <p:xfrm>
          <a:off x="1872328" y="3622040"/>
          <a:ext cx="494532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677">
                  <a:extLst>
                    <a:ext uri="{9D8B030D-6E8A-4147-A177-3AD203B41FA5}">
                      <a16:colId xmlns:a16="http://schemas.microsoft.com/office/drawing/2014/main" val="4223883432"/>
                    </a:ext>
                  </a:extLst>
                </a:gridCol>
                <a:gridCol w="1313525">
                  <a:extLst>
                    <a:ext uri="{9D8B030D-6E8A-4147-A177-3AD203B41FA5}">
                      <a16:colId xmlns:a16="http://schemas.microsoft.com/office/drawing/2014/main" val="1211183395"/>
                    </a:ext>
                  </a:extLst>
                </a:gridCol>
                <a:gridCol w="1313525">
                  <a:extLst>
                    <a:ext uri="{9D8B030D-6E8A-4147-A177-3AD203B41FA5}">
                      <a16:colId xmlns:a16="http://schemas.microsoft.com/office/drawing/2014/main" val="700722545"/>
                    </a:ext>
                  </a:extLst>
                </a:gridCol>
                <a:gridCol w="561531">
                  <a:extLst>
                    <a:ext uri="{9D8B030D-6E8A-4147-A177-3AD203B41FA5}">
                      <a16:colId xmlns:a16="http://schemas.microsoft.com/office/drawing/2014/main" val="768565914"/>
                    </a:ext>
                  </a:extLst>
                </a:gridCol>
                <a:gridCol w="561531">
                  <a:extLst>
                    <a:ext uri="{9D8B030D-6E8A-4147-A177-3AD203B41FA5}">
                      <a16:colId xmlns:a16="http://schemas.microsoft.com/office/drawing/2014/main" val="81527584"/>
                    </a:ext>
                  </a:extLst>
                </a:gridCol>
                <a:gridCol w="561531">
                  <a:extLst>
                    <a:ext uri="{9D8B030D-6E8A-4147-A177-3AD203B41FA5}">
                      <a16:colId xmlns:a16="http://schemas.microsoft.com/office/drawing/2014/main" val="2598771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CFO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Propagation Delay (us)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44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Residual CFO at slave AP </a:t>
                      </a:r>
                      <a:r>
                        <a:rPr lang="en-US" sz="900" b="1" dirty="0"/>
                        <a:t> </a:t>
                      </a:r>
                      <a:r>
                        <a:rPr lang="en-US" sz="900" dirty="0"/>
                        <a:t>(Hz)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Carrier drift at master AP </a:t>
                      </a:r>
                      <a:r>
                        <a:rPr lang="en-US" sz="900" b="1" dirty="0"/>
                        <a:t> </a:t>
                      </a:r>
                      <a:r>
                        <a:rPr lang="en-US" sz="900" dirty="0"/>
                        <a:t> (Hz)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325" indent="-60325" algn="ctr"/>
                      <a:r>
                        <a:rPr lang="en-US" sz="900" dirty="0"/>
                        <a:t>AP3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AP4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428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NDP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U[-a, a] where </a:t>
                      </a:r>
                    </a:p>
                    <a:p>
                      <a:pPr algn="ctr"/>
                      <a:r>
                        <a:rPr lang="en-US" sz="900" dirty="0"/>
                        <a:t>a = 20Hz or 50Hz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0 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0.5 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0.3 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0.1 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999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DATA packet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U[-a, a]], where</a:t>
                      </a:r>
                    </a:p>
                    <a:p>
                      <a:pPr algn="ctr"/>
                      <a:r>
                        <a:rPr lang="en-US" sz="900" dirty="0"/>
                        <a:t>a = 20Hz or 50Hz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U[-b, b] where </a:t>
                      </a:r>
                    </a:p>
                    <a:p>
                      <a:pPr algn="ctr"/>
                      <a:r>
                        <a:rPr lang="en-US" sz="900" dirty="0"/>
                        <a:t>b =20 kHz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0.5 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0.3 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0.1 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057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712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A9E2F-DE2F-42BC-8503-BA9ECD8A2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0352"/>
          </a:xfrm>
        </p:spPr>
        <p:txBody>
          <a:bodyPr/>
          <a:lstStyle/>
          <a:p>
            <a:r>
              <a:rPr lang="en-US" dirty="0"/>
              <a:t>HEW, 80 MHz, </a:t>
            </a:r>
            <a:r>
              <a:rPr lang="en-US" dirty="0" err="1"/>
              <a:t>Nss</a:t>
            </a:r>
            <a:r>
              <a:rPr lang="en-US" dirty="0"/>
              <a:t>=2, ‘D’ channel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FCFD1CD-1F3D-4CD6-A256-37CD352D2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</a:t>
            </a:r>
            <a:r>
              <a:rPr lang="en-US" dirty="0"/>
              <a:t> 2019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60B319F-323E-4336-8EA1-6C1946991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Sudhir Srinivasa et al (Marvell) 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E1B07D8-176B-4990-97BF-9CE042BEE9EE}"/>
              </a:ext>
            </a:extLst>
          </p:cNvPr>
          <p:cNvSpPr txBox="1">
            <a:spLocks/>
          </p:cNvSpPr>
          <p:nvPr/>
        </p:nvSpPr>
        <p:spPr bwMode="auto">
          <a:xfrm>
            <a:off x="685800" y="5036066"/>
            <a:ext cx="7772400" cy="128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/>
              <a:t>With SNR &lt; 20 dB, throughput of JBF transmission is similar to single AP with 8 transmit antennas.</a:t>
            </a:r>
          </a:p>
          <a:p>
            <a:r>
              <a:rPr lang="en-US" sz="1800" b="0" kern="0" dirty="0"/>
              <a:t>Significant degradation in peak throughput even with residual CFO of 20 Hz.</a:t>
            </a:r>
          </a:p>
          <a:p>
            <a:r>
              <a:rPr lang="en-US" sz="1800" b="0" kern="0" dirty="0"/>
              <a:t>Peak throughput degradation higher with higher (50Hz) residual CFO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018259-7669-41CD-A875-E44F1005E752}"/>
              </a:ext>
            </a:extLst>
          </p:cNvPr>
          <p:cNvSpPr txBox="1"/>
          <p:nvPr/>
        </p:nvSpPr>
        <p:spPr>
          <a:xfrm>
            <a:off x="762000" y="1210491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2AP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7BE4EC-DFDC-4782-818A-59051994919E}"/>
              </a:ext>
            </a:extLst>
          </p:cNvPr>
          <p:cNvSpPr txBox="1"/>
          <p:nvPr/>
        </p:nvSpPr>
        <p:spPr>
          <a:xfrm>
            <a:off x="5410200" y="1227909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4AP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80442C7-CFBD-4E54-888B-C3759E783A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650" y="1580683"/>
            <a:ext cx="4601166" cy="3349236"/>
          </a:xfrm>
          <a:prstGeom prst="rect">
            <a:avLst/>
          </a:prstGeom>
        </p:spPr>
      </p:pic>
      <p:pic>
        <p:nvPicPr>
          <p:cNvPr id="20" name="Content Placeholder 5">
            <a:extLst>
              <a:ext uri="{FF2B5EF4-FFF2-40B4-BE49-F238E27FC236}">
                <a16:creationId xmlns:a16="http://schemas.microsoft.com/office/drawing/2014/main" id="{89711965-6321-44AE-BE26-9F5F67EBDB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183" y="1588128"/>
            <a:ext cx="4601166" cy="3349236"/>
          </a:xfrm>
          <a:prstGeom prst="rect">
            <a:avLst/>
          </a:prstGeo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A6E3919-190D-4343-B1F4-66443F021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17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D16DD-52D9-4A7C-B0B2-318CF1647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0352"/>
          </a:xfrm>
        </p:spPr>
        <p:txBody>
          <a:bodyPr/>
          <a:lstStyle/>
          <a:p>
            <a:r>
              <a:rPr lang="en-US" dirty="0"/>
              <a:t>CFO: Phase build-up across symbols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306D51-3231-40A3-B165-7A2A641DF3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The received signal at the nth OFDM symbol of the JBF packet is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∗2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𝜋𝛿</m:t>
                            </m:r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sSub>
                          <m:sSub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∗2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𝜋𝛿</m:t>
                            </m:r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sSub>
                          <m:sSub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∗2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𝜋𝛿</m:t>
                            </m:r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sSub>
                          <m:sSub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∗2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𝜋𝛿</m:t>
                            </m:r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sSub>
                          <m:sSub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𝑒𝑓𝑓</m:t>
                        </m:r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  <a:p>
                <a:r>
                  <a:rPr lang="en-US" sz="1800" dirty="0">
                    <a:solidFill>
                      <a:schemeClr val="tx1"/>
                    </a:solidFill>
                  </a:rPr>
                  <a:t>The residual CFO realization is different between APs</a:t>
                </a:r>
              </a:p>
              <a:p>
                <a:pPr lvl="1"/>
                <a:r>
                  <a:rPr lang="en-US" sz="1600" dirty="0">
                    <a:solidFill>
                      <a:schemeClr val="tx1"/>
                    </a:solidFill>
                  </a:rPr>
                  <a:t>The CPE seen at the receiver is combination of accumulated CFO from all APs.</a:t>
                </a:r>
              </a:p>
              <a:p>
                <a:pPr lvl="1"/>
                <a:r>
                  <a:rPr lang="en-US" sz="1600" dirty="0">
                    <a:solidFill>
                      <a:schemeClr val="tx1"/>
                    </a:solidFill>
                  </a:rPr>
                  <a:t>STA can correct only for the common phase build-up from multiple APs, i.e., cannot correct for the individual CPE</a:t>
                </a:r>
              </a:p>
              <a:p>
                <a:r>
                  <a:rPr lang="en-US" sz="1800" dirty="0">
                    <a:solidFill>
                      <a:schemeClr val="tx1"/>
                    </a:solidFill>
                  </a:rPr>
                  <a:t>The effective channel at nth symbol,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𝑒𝑓𝑓</m:t>
                        </m:r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, is different from the HE-LTF channel estimate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𝑒𝑓𝑓</m:t>
                        </m:r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0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306D51-3231-40A3-B165-7A2A641DF3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1" t="-741" r="-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48A120-322B-4E41-B47C-8252FE67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</a:t>
            </a:r>
            <a:r>
              <a:rPr lang="en-US" dirty="0"/>
              <a:t>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CC300-E822-44B8-8172-6D32CED59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Sudhir Srinivasa et al (Marvell)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78D52-1C7A-46EB-9154-87F867861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32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D16DD-52D9-4A7C-B0B2-318CF1647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0352"/>
          </a:xfrm>
        </p:spPr>
        <p:txBody>
          <a:bodyPr/>
          <a:lstStyle/>
          <a:p>
            <a:r>
              <a:rPr lang="en-US" dirty="0" err="1"/>
              <a:t>Midamble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306D51-3231-40A3-B165-7A2A641DF3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/>
                  <a:t>One solution is to obtain a new channel estimate through </a:t>
                </a:r>
                <a:r>
                  <a:rPr lang="en-US" sz="1800" dirty="0" err="1"/>
                  <a:t>midambles</a:t>
                </a:r>
                <a:r>
                  <a:rPr lang="en-US" sz="1800" dirty="0"/>
                  <a:t>.</a:t>
                </a:r>
              </a:p>
              <a:p>
                <a:pPr lvl="1"/>
                <a:r>
                  <a:rPr lang="en-US" sz="1400" dirty="0" err="1"/>
                  <a:t>Midambles</a:t>
                </a:r>
                <a:r>
                  <a:rPr lang="en-US" sz="1400" dirty="0"/>
                  <a:t> can be introduced after every Nth symbol</a:t>
                </a:r>
              </a:p>
              <a:p>
                <a:r>
                  <a:rPr lang="en-US" sz="1800" dirty="0"/>
                  <a:t>The STA can use the </a:t>
                </a:r>
                <a:r>
                  <a:rPr lang="en-US" sz="1800" dirty="0" err="1"/>
                  <a:t>midambles</a:t>
                </a:r>
                <a:r>
                  <a:rPr lang="en-US" sz="1800" dirty="0"/>
                  <a:t> to update/replace its channel estimate</a:t>
                </a:r>
              </a:p>
              <a:p>
                <a:pPr lvl="1"/>
                <a:r>
                  <a:rPr lang="en-US" sz="1400" dirty="0"/>
                  <a:t>For example,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𝑒𝑓𝑓</m:t>
                        </m:r>
                        <m:r>
                          <a:rPr lang="en-US" sz="1400">
                            <a:latin typeface="Cambria Math" panose="02040503050406030204" pitchFamily="18" charset="0"/>
                          </a:rPr>
                          <m:t>, 0</m:t>
                        </m:r>
                      </m:sub>
                    </m:sSub>
                  </m:oMath>
                </a14:m>
                <a:r>
                  <a:rPr lang="en-US" sz="1400" dirty="0"/>
                  <a:t> will be used as channel estimate for the first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sz="1400" dirty="0"/>
                  <a:t> OFDM symbols. </a:t>
                </a:r>
              </a:p>
              <a:p>
                <a:pPr lvl="1"/>
                <a:r>
                  <a:rPr lang="en-US" sz="1400" dirty="0"/>
                  <a:t>A </a:t>
                </a:r>
                <a:r>
                  <a:rPr lang="en-US" sz="1400" dirty="0" err="1"/>
                  <a:t>midamble</a:t>
                </a:r>
                <a:r>
                  <a:rPr lang="en-US" sz="1400" dirty="0"/>
                  <a:t> is appended after N OFDM symbols, resulting in a new estimate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𝑒𝑓𝑓</m:t>
                        </m:r>
                        <m:r>
                          <a:rPr lang="en-US" sz="140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4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𝑒𝑓𝑓</m:t>
                        </m:r>
                        <m:r>
                          <a:rPr lang="en-US" sz="140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40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1400" dirty="0"/>
                  <a:t> will be used as the channel estimate for next (N – 1) OFDM symbols, and so on.</a:t>
                </a:r>
                <a:endParaRPr lang="en-US" sz="1600" dirty="0"/>
              </a:p>
              <a:p>
                <a:r>
                  <a:rPr lang="en-US" sz="1800" dirty="0" err="1"/>
                  <a:t>Midambles</a:t>
                </a:r>
                <a:r>
                  <a:rPr lang="en-US" sz="1800" dirty="0"/>
                  <a:t> provide new channel estimates with accumulated phase</a:t>
                </a:r>
              </a:p>
              <a:p>
                <a:pPr lvl="1"/>
                <a:r>
                  <a:rPr lang="en-US" sz="1400" dirty="0"/>
                  <a:t>They reduce the accumulated phase when equalization is done using these new channel estimates.</a:t>
                </a:r>
              </a:p>
              <a:p>
                <a:r>
                  <a:rPr lang="en-US" sz="1800" dirty="0"/>
                  <a:t>Note that the BF gain will also degrade as the packet size increases because of the accumulated phase</a:t>
                </a:r>
                <a:endParaRPr lang="en-US" sz="18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sz="1400" dirty="0"/>
                  <a:t>This is true regardless of whether </a:t>
                </a:r>
                <a:r>
                  <a:rPr lang="en-US" sz="1400" dirty="0" err="1"/>
                  <a:t>midambles</a:t>
                </a:r>
                <a:r>
                  <a:rPr lang="en-US" sz="1400" dirty="0"/>
                  <a:t> are present or not.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306D51-3231-40A3-B165-7A2A641DF3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1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25F567-96C3-46D7-9FE6-F6EE6C5A0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</a:t>
            </a:r>
            <a:r>
              <a:rPr lang="en-US" dirty="0"/>
              <a:t>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BBD5-83C7-4820-8713-4803D409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Sudhir Srinivasa et al (Marvell)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61C62-8F8B-4D58-9CFE-DABFD73EB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01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A9E2F-DE2F-42BC-8503-BA9ECD8A2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0352"/>
          </a:xfrm>
        </p:spPr>
        <p:txBody>
          <a:bodyPr/>
          <a:lstStyle/>
          <a:p>
            <a:r>
              <a:rPr lang="en-US" dirty="0"/>
              <a:t>HEW, 80 MHz, </a:t>
            </a:r>
            <a:r>
              <a:rPr lang="en-US" dirty="0" err="1"/>
              <a:t>Nss</a:t>
            </a:r>
            <a:r>
              <a:rPr lang="en-US" dirty="0"/>
              <a:t>=2, ‘D’ channel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07F2D-2919-44E9-9031-8D3A99A0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</a:t>
            </a:r>
            <a:r>
              <a:rPr lang="en-US" dirty="0"/>
              <a:t> 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60656C-8433-4FD4-ADF7-F13EAC24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Sudhir Srinivasa et al (Marvell) 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FEEDEA-9522-4DB1-898B-97EA0D122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742" y="1470917"/>
            <a:ext cx="4601166" cy="3349236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E1B07D8-176B-4990-97BF-9CE042BEE9EE}"/>
              </a:ext>
            </a:extLst>
          </p:cNvPr>
          <p:cNvSpPr txBox="1">
            <a:spLocks/>
          </p:cNvSpPr>
          <p:nvPr/>
        </p:nvSpPr>
        <p:spPr bwMode="auto">
          <a:xfrm>
            <a:off x="685799" y="4800599"/>
            <a:ext cx="7858125" cy="165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/>
              <a:t>With </a:t>
            </a:r>
            <a:r>
              <a:rPr lang="en-US" sz="1800" b="0" kern="0" dirty="0" err="1"/>
              <a:t>midambles</a:t>
            </a:r>
            <a:r>
              <a:rPr lang="en-US" sz="1800" b="0" kern="0" dirty="0"/>
              <a:t>:</a:t>
            </a:r>
          </a:p>
          <a:p>
            <a:pPr lvl="1"/>
            <a:r>
              <a:rPr lang="en-US" sz="1600" kern="0" dirty="0"/>
              <a:t>With residual CFO = 50 Hz:</a:t>
            </a:r>
          </a:p>
          <a:p>
            <a:pPr lvl="2"/>
            <a:r>
              <a:rPr lang="en-US" sz="1400" b="0" kern="0" dirty="0"/>
              <a:t>For SNR &lt; 25 dB, throughput is similar to that of 8x2 single AP</a:t>
            </a:r>
          </a:p>
          <a:p>
            <a:pPr lvl="2"/>
            <a:r>
              <a:rPr lang="en-US" sz="1400" kern="0" dirty="0"/>
              <a:t>No degradation compared to 8x2 single AP case up to MCS 9.</a:t>
            </a:r>
          </a:p>
          <a:p>
            <a:pPr lvl="1"/>
            <a:r>
              <a:rPr lang="en-US" sz="1600" b="0" kern="0" dirty="0"/>
              <a:t>With residual CFO = 20Hz - No degradation in peak throughput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028023-D255-42C0-A33B-A32111A13726}"/>
              </a:ext>
            </a:extLst>
          </p:cNvPr>
          <p:cNvSpPr txBox="1"/>
          <p:nvPr/>
        </p:nvSpPr>
        <p:spPr>
          <a:xfrm>
            <a:off x="762000" y="106757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2AP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D9C39F-5356-4448-B9BD-582927CC86E1}"/>
              </a:ext>
            </a:extLst>
          </p:cNvPr>
          <p:cNvSpPr txBox="1"/>
          <p:nvPr/>
        </p:nvSpPr>
        <p:spPr>
          <a:xfrm>
            <a:off x="5410200" y="1076287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/>
              <a:t>4AP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E489596-A9AB-4A64-BACB-A981D72EB5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4" y="1489205"/>
            <a:ext cx="4601164" cy="3349235"/>
          </a:xfr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5D6CB-C826-481A-9519-8FE3B1E8E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798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96869</TotalTime>
  <Words>1196</Words>
  <Application>Microsoft Office PowerPoint</Application>
  <PresentationFormat>On-screen Show (4:3)</PresentationFormat>
  <Paragraphs>197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 Unicode MS</vt:lpstr>
      <vt:lpstr>Cambria Math</vt:lpstr>
      <vt:lpstr>Times New Roman</vt:lpstr>
      <vt:lpstr>802-11-Submission</vt:lpstr>
      <vt:lpstr>Joint Beamforming Simulations</vt:lpstr>
      <vt:lpstr>Overview </vt:lpstr>
      <vt:lpstr>Joint AP Beamfoming</vt:lpstr>
      <vt:lpstr>NDP &amp; DATA packet transmission</vt:lpstr>
      <vt:lpstr>Simulation Setup</vt:lpstr>
      <vt:lpstr>HEW, 80 MHz, Nss=2, ‘D’ channel</vt:lpstr>
      <vt:lpstr>CFO: Phase build-up across symbols</vt:lpstr>
      <vt:lpstr>Midamble</vt:lpstr>
      <vt:lpstr>HEW, 80 MHz, Nss=2, ‘D’ channel</vt:lpstr>
      <vt:lpstr>HEW, 80 MHz, Nss=4, ‘D’ channel</vt:lpstr>
      <vt:lpstr>Inferences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sudhirs@marvell.com</dc:creator>
  <cp:lastModifiedBy>Sudhir Srinivasa</cp:lastModifiedBy>
  <cp:revision>2004</cp:revision>
  <cp:lastPrinted>1998-02-10T13:28:06Z</cp:lastPrinted>
  <dcterms:created xsi:type="dcterms:W3CDTF">2004-12-02T14:01:45Z</dcterms:created>
  <dcterms:modified xsi:type="dcterms:W3CDTF">2019-07-15T14:31:02Z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(3)2JzG6dNMn3sFDgxSUwPBxTjwbI9PmNwEaVgyOEfmnn6ipwpn7h9fyY652uiKF25gfaxD6MX8
j4PrN08mcY5eU8v3TSdIk3ztQtFlCM0GFMjtPTd2Yj0fMBhd9VsntLN4pzsUEMMxngCriLr3
yHW4ROScDUTFtwYrhPd2NBHLC6gnTxFeGcvA5YBA84nzLWVOkzYQatbsR+mTHBZeaIY8F9fr
w7VeS0wNPyt9mcqMrg</vt:lpwstr>
  </property>
  <property fmtid="{D5CDD505-2E9C-101B-9397-08002B2CF9AE}" pid="4" name="_2015_ms_pID_7253431">
    <vt:lpwstr>/arXQgBBf+7JDb9DQWc+vnZ0sT/HBZcXp6k2yyxwbSjsUjw9ZClrDY
En8JY/BAmHAcgavJcrcfbEmXhL7+jp1QP/NdFz/RgRUZC8vtfIP+rl9ombOpXa4LTWRiNPv5
eKzxzI/m2+FU6O+QMSdmflGq0f9AB1pfsU7Jsjn6b47XgezAYIhhuDqlSHLFXYhZoY0EiTp1
xIeCvyfCcSBDSh9sbq/juI7H7uJtYxn0PSud</vt:lpwstr>
  </property>
  <property fmtid="{D5CDD505-2E9C-101B-9397-08002B2CF9AE}" pid="5" name="_2015_ms_pID_7253432">
    <vt:lpwstr>gbQIyKb4PER1l9Unhb0tZd8=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1555292358</vt:lpwstr>
  </property>
</Properties>
</file>