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69" r:id="rId2"/>
    <p:sldId id="338" r:id="rId3"/>
    <p:sldId id="318" r:id="rId4"/>
    <p:sldId id="281" r:id="rId5"/>
    <p:sldId id="348" r:id="rId6"/>
    <p:sldId id="326" r:id="rId7"/>
    <p:sldId id="334" r:id="rId8"/>
    <p:sldId id="344" r:id="rId9"/>
    <p:sldId id="346" r:id="rId10"/>
    <p:sldId id="337" r:id="rId11"/>
    <p:sldId id="335" r:id="rId12"/>
    <p:sldId id="329" r:id="rId13"/>
    <p:sldId id="351" r:id="rId14"/>
    <p:sldId id="332" r:id="rId1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-1-5-21-725345543-602162358-527237240-29445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88477" autoAdjust="0"/>
  </p:normalViewPr>
  <p:slideViewPr>
    <p:cSldViewPr>
      <p:cViewPr varScale="1">
        <p:scale>
          <a:sx n="78" d="100"/>
          <a:sy n="78" d="100"/>
        </p:scale>
        <p:origin x="81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9526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8081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7154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467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67085262-DAF8-40EB-B101-2C509DD6478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67595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48375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F9CC4226-5898-4289-B3B7-B3B63847237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22558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852FA7AA-22C1-4E97-88D6-3976232AE53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4893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829B3BF4-2FB5-48DF-B7F8-378C94E27CD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03705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2EA5A18A-0502-4C7F-91C7-3FAD3C70332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913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57D10478-073E-41FC-8CD8-273C831393D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9533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78767F8E-C671-44AE-B57E-1FAC75A3C92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7208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5C694010-9FAD-4A5E-AE03-53FD22EA53F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04375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802.11-19/1092r0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1095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0.6ns@10dB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emf"/><Relationship Id="rId5" Type="http://schemas.openxmlformats.org/officeDocument/2006/relationships/image" Target="../media/image9.emf"/><Relationship Id="rId4" Type="http://schemas.openxmlformats.org/officeDocument/2006/relationships/hyperlink" Target="mailto:0.3ns@10dB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00416"/>
            <a:ext cx="7772400" cy="2018984"/>
          </a:xfrm>
          <a:noFill/>
        </p:spPr>
        <p:txBody>
          <a:bodyPr/>
          <a:lstStyle/>
          <a:p>
            <a:r>
              <a:rPr lang="en-US" sz="4000" dirty="0" smtClean="0">
                <a:solidFill>
                  <a:schemeClr val="tx1"/>
                </a:solidFill>
              </a:rPr>
              <a:t>Discussions of Multi-AP JT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2819400"/>
            <a:ext cx="7772400" cy="304863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 </a:t>
            </a:r>
            <a:r>
              <a:rPr lang="en-US" sz="2000" dirty="0" smtClean="0"/>
              <a:t>07/15/19</a:t>
            </a:r>
            <a:endParaRPr lang="en-US" sz="2000" dirty="0" smtClean="0"/>
          </a:p>
          <a:p>
            <a:pPr algn="ctr">
              <a:buFontTx/>
              <a:buNone/>
            </a:pPr>
            <a:endParaRPr lang="en-US" sz="2000" b="0" dirty="0"/>
          </a:p>
          <a:p>
            <a:pPr algn="ctr">
              <a:buFontTx/>
              <a:buNone/>
            </a:pPr>
            <a:endParaRPr lang="en-US" sz="2000" b="0" dirty="0" smtClean="0"/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idx="12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7170" name="Footer Placeholder 3"/>
          <p:cNvSpPr>
            <a:spLocks noGrp="1"/>
          </p:cNvSpPr>
          <p:nvPr>
            <p:ph type="ftr" idx="14"/>
          </p:nvPr>
        </p:nvSpPr>
        <p:spPr>
          <a:noFill/>
        </p:spPr>
        <p:txBody>
          <a:bodyPr/>
          <a:lstStyle/>
          <a:p>
            <a:r>
              <a:rPr lang="en-US" dirty="0" smtClean="0"/>
              <a:t>Intel</a:t>
            </a:r>
            <a:endParaRPr lang="en-US" dirty="0"/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838200" y="3810000"/>
            <a:ext cx="7620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endParaRPr lang="en-US" sz="2000" b="0" kern="0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8517359"/>
              </p:ext>
            </p:extLst>
          </p:nvPr>
        </p:nvGraphicFramePr>
        <p:xfrm>
          <a:off x="1600200" y="3426783"/>
          <a:ext cx="60960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Authors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Email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Xiaogang Chen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Xiaogang.c.chen@intel.com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Qinghua Li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Qinghua.li</a:t>
                      </a:r>
                      <a:r>
                        <a:rPr lang="en-US" altLang="zh-CN" dirty="0" smtClean="0"/>
                        <a:t>@intel.com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Feng Jiang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Ziv</a:t>
                      </a:r>
                      <a:r>
                        <a:rPr lang="en-US" baseline="0" dirty="0" smtClean="0"/>
                        <a:t> Avital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Laurent </a:t>
                      </a:r>
                      <a:r>
                        <a:rPr lang="en-US" altLang="zh-CN" dirty="0" smtClean="0"/>
                        <a:t>Cariou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Kenney Thomas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Stacey Robert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Impacts </a:t>
            </a:r>
            <a:r>
              <a:rPr lang="en-US" dirty="0"/>
              <a:t>of the power </a:t>
            </a:r>
            <a:r>
              <a:rPr lang="en-US" dirty="0" smtClean="0"/>
              <a:t>imbalance 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133600"/>
            <a:ext cx="3581400" cy="3810000"/>
          </a:xfrm>
        </p:spPr>
        <p:txBody>
          <a:bodyPr/>
          <a:lstStyle/>
          <a:p>
            <a:r>
              <a:rPr lang="en-US" sz="2000" dirty="0" smtClean="0"/>
              <a:t>Case 1 vs. Case 2</a:t>
            </a:r>
          </a:p>
          <a:p>
            <a:pPr lvl="1"/>
            <a:r>
              <a:rPr lang="en-US" dirty="0" smtClean="0"/>
              <a:t>Same </a:t>
            </a:r>
            <a:r>
              <a:rPr lang="en-US" dirty="0" err="1" smtClean="0"/>
              <a:t>pwr</a:t>
            </a:r>
            <a:r>
              <a:rPr lang="en-US" dirty="0" smtClean="0"/>
              <a:t> imbalance value has different impacts given different </a:t>
            </a:r>
            <a:r>
              <a:rPr lang="en-US" dirty="0" err="1" smtClean="0"/>
              <a:t>PwrImb</a:t>
            </a:r>
            <a:r>
              <a:rPr lang="en-US" dirty="0" smtClean="0"/>
              <a:t> model.</a:t>
            </a:r>
          </a:p>
          <a:p>
            <a:pPr lvl="1"/>
            <a:r>
              <a:rPr lang="en-US" dirty="0" smtClean="0"/>
              <a:t>Case 2 is similar with single AP server all clients.</a:t>
            </a:r>
          </a:p>
          <a:p>
            <a:pPr lvl="1"/>
            <a:endParaRPr lang="en-US" dirty="0"/>
          </a:p>
          <a:p>
            <a:r>
              <a:rPr lang="en-US" sz="1200" dirty="0"/>
              <a:t>Case 1 (used in </a:t>
            </a:r>
            <a:r>
              <a:rPr lang="en-US" sz="1200" dirty="0" err="1"/>
              <a:t>Tpt</a:t>
            </a:r>
            <a:r>
              <a:rPr lang="en-US" sz="1200" dirty="0"/>
              <a:t> curves): STA1/2 see RSSI_AP1 &gt; RSSI_AP2; STA3/4 see RSSI_AP1&lt;RSSI_AP2</a:t>
            </a:r>
          </a:p>
          <a:p>
            <a:r>
              <a:rPr lang="en-US" sz="1200" dirty="0"/>
              <a:t>Case 2 : STA1/2/3/4 see RSSI_AP1 &gt; RSSI_AP2;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1900237"/>
            <a:ext cx="5191125" cy="3971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0253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Impacts of the power imbalance </a:t>
            </a:r>
            <a:r>
              <a:rPr lang="en-US" dirty="0" smtClean="0"/>
              <a:t>(2/2)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5029199"/>
          </a:xfrm>
        </p:spPr>
        <p:txBody>
          <a:bodyPr/>
          <a:lstStyle/>
          <a:p>
            <a:r>
              <a:rPr lang="en-US" sz="2000" dirty="0"/>
              <a:t>Observations: </a:t>
            </a:r>
          </a:p>
          <a:p>
            <a:pPr lvl="1"/>
            <a:r>
              <a:rPr lang="en-US" sz="1800" dirty="0" smtClean="0"/>
              <a:t>Power </a:t>
            </a:r>
            <a:r>
              <a:rPr lang="en-US" sz="1800" dirty="0"/>
              <a:t>imbalance has different </a:t>
            </a:r>
            <a:r>
              <a:rPr lang="en-US" sz="1800" dirty="0" smtClean="0"/>
              <a:t>affects on high MCS (impairment limited) </a:t>
            </a:r>
            <a:r>
              <a:rPr lang="en-US" sz="1800" dirty="0"/>
              <a:t>and low </a:t>
            </a:r>
            <a:r>
              <a:rPr lang="en-US" sz="1800" dirty="0" smtClean="0"/>
              <a:t>MCS (</a:t>
            </a:r>
            <a:r>
              <a:rPr lang="en-US" sz="1800" dirty="0" err="1" smtClean="0"/>
              <a:t>Pwr</a:t>
            </a:r>
            <a:r>
              <a:rPr lang="en-US" sz="1800" dirty="0" smtClean="0"/>
              <a:t> limited);</a:t>
            </a:r>
          </a:p>
          <a:p>
            <a:r>
              <a:rPr lang="en-US" sz="1800" dirty="0"/>
              <a:t>AP needs to consider </a:t>
            </a:r>
            <a:r>
              <a:rPr lang="en-US" sz="1800" dirty="0" smtClean="0"/>
              <a:t>the </a:t>
            </a:r>
            <a:r>
              <a:rPr lang="en-US" sz="1800" dirty="0"/>
              <a:t>extra aspects below for LA/scheduling </a:t>
            </a:r>
          </a:p>
          <a:p>
            <a:pPr lvl="1"/>
            <a:r>
              <a:rPr lang="en-US" sz="1800" dirty="0"/>
              <a:t>RSSI difference from a client to JT AP1/AP2;</a:t>
            </a:r>
          </a:p>
          <a:p>
            <a:pPr lvl="1"/>
            <a:r>
              <a:rPr lang="en-US" sz="1800" dirty="0"/>
              <a:t>All </a:t>
            </a:r>
            <a:r>
              <a:rPr lang="en-US" sz="1800" dirty="0" smtClean="0"/>
              <a:t>clients </a:t>
            </a:r>
            <a:r>
              <a:rPr lang="en-US" sz="1800" dirty="0"/>
              <a:t>see the same stronger AP (Case 2) or otherwise (Case 1</a:t>
            </a:r>
            <a:r>
              <a:rPr lang="en-US" sz="1800" dirty="0" smtClean="0"/>
              <a:t>).</a:t>
            </a:r>
          </a:p>
          <a:p>
            <a:pPr lvl="1"/>
            <a:endParaRPr lang="en-US" sz="1800" dirty="0"/>
          </a:p>
          <a:p>
            <a:pPr lvl="1"/>
            <a:endParaRPr lang="en-US" sz="1800" dirty="0" smtClean="0"/>
          </a:p>
          <a:p>
            <a:pPr lvl="1"/>
            <a:endParaRPr lang="en-US" sz="1800" dirty="0"/>
          </a:p>
          <a:p>
            <a:pPr lvl="1"/>
            <a:endParaRPr lang="en-US" sz="1800" dirty="0" smtClean="0"/>
          </a:p>
          <a:p>
            <a:pPr lvl="1"/>
            <a:endParaRPr lang="en-US" sz="1800" dirty="0"/>
          </a:p>
          <a:p>
            <a:pPr lvl="1"/>
            <a:endParaRPr lang="en-US" sz="1800" dirty="0" smtClean="0"/>
          </a:p>
          <a:p>
            <a:pPr marL="457200" lvl="1" indent="0">
              <a:buNone/>
            </a:pPr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2269716"/>
              </p:ext>
            </p:extLst>
          </p:nvPr>
        </p:nvGraphicFramePr>
        <p:xfrm>
          <a:off x="152400" y="3429000"/>
          <a:ext cx="8915400" cy="23856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3352800"/>
                <a:gridCol w="3276600"/>
              </a:tblGrid>
              <a:tr h="783610">
                <a:tc>
                  <a:txBody>
                    <a:bodyPr/>
                    <a:lstStyle/>
                    <a:p>
                      <a:endParaRPr lang="en-US" sz="1600" dirty="0" smtClean="0">
                        <a:solidFill>
                          <a:schemeClr val="accent2"/>
                        </a:solidFill>
                      </a:endParaRPr>
                    </a:p>
                    <a:p>
                      <a:endParaRPr lang="en-US" sz="1600" dirty="0" smtClean="0">
                        <a:solidFill>
                          <a:schemeClr val="accent2"/>
                        </a:solidFill>
                      </a:endParaRPr>
                    </a:p>
                    <a:p>
                      <a:r>
                        <a:rPr lang="en-US" sz="1600" dirty="0" err="1" smtClean="0">
                          <a:solidFill>
                            <a:schemeClr val="accent2"/>
                          </a:solidFill>
                        </a:rPr>
                        <a:t>Pwr_imb</a:t>
                      </a:r>
                      <a:r>
                        <a:rPr lang="en-US" sz="1600" dirty="0" smtClean="0">
                          <a:solidFill>
                            <a:schemeClr val="accent2"/>
                          </a:solidFill>
                        </a:rPr>
                        <a:t> level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Low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High</a:t>
                      </a:r>
                      <a:endParaRPr lang="en-US" sz="1600" dirty="0"/>
                    </a:p>
                  </a:txBody>
                  <a:tcPr/>
                </a:tc>
              </a:tr>
              <a:tr h="46244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accent2"/>
                          </a:solidFill>
                        </a:rPr>
                        <a:t>Low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Low impact: </a:t>
                      </a:r>
                      <a:r>
                        <a:rPr lang="en-US" sz="1400" dirty="0" smtClean="0"/>
                        <a:t>due to low </a:t>
                      </a:r>
                      <a:r>
                        <a:rPr lang="en-US" sz="1400" dirty="0" err="1" smtClean="0"/>
                        <a:t>Pwr_Imb</a:t>
                      </a:r>
                      <a:r>
                        <a:rPr lang="en-US" sz="1400" baseline="0" dirty="0" smtClean="0"/>
                        <a:t> level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Low impact:</a:t>
                      </a:r>
                      <a:r>
                        <a:rPr lang="en-US" sz="1400" b="1" baseline="0" dirty="0" smtClean="0"/>
                        <a:t> </a:t>
                      </a:r>
                      <a:r>
                        <a:rPr lang="en-US" sz="1400" dirty="0" smtClean="0"/>
                        <a:t>Dominated by</a:t>
                      </a:r>
                      <a:r>
                        <a:rPr lang="en-US" sz="1400" baseline="0" dirty="0" smtClean="0"/>
                        <a:t> Sync accuracy</a:t>
                      </a:r>
                      <a:endParaRPr lang="en-US" sz="1400" dirty="0"/>
                    </a:p>
                  </a:txBody>
                  <a:tcPr/>
                </a:tc>
              </a:tr>
              <a:tr h="1044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accent2"/>
                          </a:solidFill>
                        </a:rPr>
                        <a:t>High</a:t>
                      </a:r>
                      <a:endParaRPr lang="en-US" sz="1600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Medium impact: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smtClean="0"/>
                        <a:t>Low SNR is power sensitive;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err="1" smtClean="0"/>
                        <a:t>Tx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pwr</a:t>
                      </a:r>
                      <a:r>
                        <a:rPr lang="en-US" sz="1400" dirty="0" smtClean="0"/>
                        <a:t> degradation due to high </a:t>
                      </a:r>
                      <a:r>
                        <a:rPr lang="en-US" sz="1400" dirty="0" err="1" smtClean="0"/>
                        <a:t>Pwr_imb</a:t>
                      </a:r>
                      <a:r>
                        <a:rPr lang="en-US" sz="1400" baseline="0" dirty="0" smtClean="0"/>
                        <a:t> level.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Low impact: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 err="1" smtClean="0"/>
                        <a:t>Pwr_imb</a:t>
                      </a:r>
                      <a:r>
                        <a:rPr lang="en-US" sz="1400" dirty="0" smtClean="0"/>
                        <a:t> offset the Sync impacts.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 smtClean="0"/>
                        <a:t>Dominated by high power AP which is closer to single AP case.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295400" y="3429000"/>
            <a:ext cx="1447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FFFF"/>
                </a:solidFill>
                <a:latin typeface="Times New Roman"/>
              </a:rPr>
              <a:t>Client MCS</a:t>
            </a:r>
            <a:endParaRPr lang="en-US" sz="1100" dirty="0"/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152400" y="3429000"/>
            <a:ext cx="2286000" cy="838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3023310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267200"/>
          </a:xfrm>
        </p:spPr>
        <p:txBody>
          <a:bodyPr/>
          <a:lstStyle/>
          <a:p>
            <a:r>
              <a:rPr lang="en-US" sz="2000" dirty="0" smtClean="0"/>
              <a:t>For Multi AP MU vs. Single AP MU, </a:t>
            </a:r>
          </a:p>
          <a:p>
            <a:pPr lvl="1"/>
            <a:r>
              <a:rPr lang="en-US" sz="1800" dirty="0" smtClean="0"/>
              <a:t>if the same </a:t>
            </a:r>
            <a:r>
              <a:rPr lang="en-US" sz="1800" dirty="0"/>
              <a:t>number of </a:t>
            </a:r>
            <a:r>
              <a:rPr lang="en-US" sz="1800" dirty="0" err="1"/>
              <a:t>Tx</a:t>
            </a:r>
            <a:r>
              <a:rPr lang="en-US" sz="1800" dirty="0"/>
              <a:t> antenna (over all APs) serve </a:t>
            </a:r>
            <a:r>
              <a:rPr lang="en-US" sz="1800" dirty="0" smtClean="0"/>
              <a:t>the same </a:t>
            </a:r>
            <a:r>
              <a:rPr lang="en-US" sz="1800" dirty="0"/>
              <a:t>number of SS (over all STAs</a:t>
            </a:r>
            <a:r>
              <a:rPr lang="en-US" sz="1800" dirty="0" smtClean="0"/>
              <a:t>), i.e. </a:t>
            </a:r>
            <a:r>
              <a:rPr lang="en-US" sz="1800" b="1" dirty="0" smtClean="0"/>
              <a:t>Two small AP vs. one big AP</a:t>
            </a:r>
          </a:p>
          <a:p>
            <a:pPr lvl="2"/>
            <a:r>
              <a:rPr lang="en-US" dirty="0" smtClean="0"/>
              <a:t>A SNR “gain region” is observed for </a:t>
            </a:r>
            <a:r>
              <a:rPr lang="en-US" dirty="0" err="1" smtClean="0"/>
              <a:t>low~medium</a:t>
            </a:r>
            <a:r>
              <a:rPr lang="en-US" dirty="0" smtClean="0"/>
              <a:t> MCS (Up to MCS7).</a:t>
            </a:r>
          </a:p>
          <a:p>
            <a:pPr lvl="2"/>
            <a:r>
              <a:rPr lang="en-US" dirty="0" smtClean="0"/>
              <a:t>JT has loss for high MCS (MCS9 and beyond);</a:t>
            </a:r>
          </a:p>
          <a:p>
            <a:pPr lvl="1"/>
            <a:r>
              <a:rPr lang="en-US" sz="1800" dirty="0"/>
              <a:t>if </a:t>
            </a:r>
            <a:r>
              <a:rPr lang="en-US" sz="1800" dirty="0" smtClean="0"/>
              <a:t>compare </a:t>
            </a:r>
            <a:r>
              <a:rPr lang="en-US" sz="1800" b="1" dirty="0" smtClean="0"/>
              <a:t>two </a:t>
            </a:r>
            <a:r>
              <a:rPr lang="en-US" sz="1800" b="1" dirty="0"/>
              <a:t>small AP </a:t>
            </a:r>
            <a:r>
              <a:rPr lang="en-US" sz="1800" b="1" dirty="0" smtClean="0"/>
              <a:t>JT vs</a:t>
            </a:r>
            <a:r>
              <a:rPr lang="en-US" sz="1800" b="1" dirty="0"/>
              <a:t>. one </a:t>
            </a:r>
            <a:r>
              <a:rPr lang="en-US" sz="1800" b="1" dirty="0" smtClean="0"/>
              <a:t>small AP </a:t>
            </a:r>
            <a:r>
              <a:rPr lang="en-US" sz="1800" dirty="0" smtClean="0"/>
              <a:t>(or two small AP with TDMA only), JT gain significant for all MCS.</a:t>
            </a:r>
          </a:p>
          <a:p>
            <a:r>
              <a:rPr lang="en-US" sz="2000" dirty="0"/>
              <a:t>Multi AP </a:t>
            </a:r>
            <a:r>
              <a:rPr lang="en-US" sz="2000" dirty="0" smtClean="0"/>
              <a:t>SU BF is robust to sync impacts.</a:t>
            </a:r>
          </a:p>
          <a:p>
            <a:r>
              <a:rPr lang="en-US" sz="2000" b="1" dirty="0" smtClean="0"/>
              <a:t>Power imbalance in general </a:t>
            </a:r>
            <a:r>
              <a:rPr lang="en-US" sz="2000" dirty="0" smtClean="0"/>
              <a:t>has low impact to JT. </a:t>
            </a:r>
          </a:p>
          <a:p>
            <a:r>
              <a:rPr lang="en-US" sz="2000" dirty="0" smtClean="0"/>
              <a:t>Need further considerations:</a:t>
            </a:r>
          </a:p>
          <a:p>
            <a:pPr lvl="1"/>
            <a:r>
              <a:rPr lang="en-US" sz="1800" dirty="0" smtClean="0"/>
              <a:t>Data sharing backhaul for JT</a:t>
            </a:r>
            <a:r>
              <a:rPr lang="en-US" sz="1800" dirty="0"/>
              <a:t>.</a:t>
            </a:r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0452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Back up </a:t>
            </a:r>
            <a:r>
              <a:rPr lang="en-US" sz="2400" dirty="0" smtClean="0"/>
              <a:t>1: </a:t>
            </a:r>
            <a:br>
              <a:rPr lang="en-US" sz="2400" dirty="0" smtClean="0"/>
            </a:br>
            <a:r>
              <a:rPr lang="en-US" sz="2400" dirty="0" smtClean="0"/>
              <a:t>Accuracy of timing offset difference (</a:t>
            </a:r>
            <a:r>
              <a:rPr lang="en-US" sz="2400" dirty="0" err="1" smtClean="0"/>
              <a:t>T_Data</a:t>
            </a:r>
            <a:r>
              <a:rPr lang="en-US" sz="2400" dirty="0" smtClean="0"/>
              <a:t> – T_NDP)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4849" y="5029200"/>
            <a:ext cx="7772400" cy="1219200"/>
          </a:xfrm>
        </p:spPr>
        <p:txBody>
          <a:bodyPr/>
          <a:lstStyle/>
          <a:p>
            <a:r>
              <a:rPr lang="en-US" sz="1600" dirty="0" smtClean="0"/>
              <a:t>For -25dB Aging: </a:t>
            </a:r>
            <a:r>
              <a:rPr lang="en-US" sz="1600" dirty="0" smtClean="0">
                <a:hlinkClick r:id="rId3"/>
              </a:rPr>
              <a:t>0.6ns Timing offset @10dB</a:t>
            </a:r>
            <a:r>
              <a:rPr lang="en-US" sz="1600" dirty="0" smtClean="0"/>
              <a:t> (90%);</a:t>
            </a:r>
          </a:p>
          <a:p>
            <a:r>
              <a:rPr lang="en-US" sz="1600" dirty="0" smtClean="0"/>
              <a:t>For -30dB Aging: </a:t>
            </a:r>
            <a:r>
              <a:rPr lang="en-US" sz="1600" dirty="0" smtClean="0">
                <a:hlinkClick r:id="rId4"/>
              </a:rPr>
              <a:t>0.3ns Timing offset @10dB</a:t>
            </a:r>
            <a:r>
              <a:rPr lang="en-US" sz="1600" dirty="0"/>
              <a:t> (90</a:t>
            </a:r>
            <a:r>
              <a:rPr lang="en-US" sz="1600" dirty="0" smtClean="0"/>
              <a:t>%);</a:t>
            </a:r>
          </a:p>
          <a:p>
            <a:r>
              <a:rPr lang="en-US" sz="1600" dirty="0" smtClean="0"/>
              <a:t>Note: For 2 APs the timing offset could be doubled for worst case.</a:t>
            </a:r>
          </a:p>
          <a:p>
            <a:r>
              <a:rPr lang="en-US" sz="1600" dirty="0" smtClean="0"/>
              <a:t>4Rx@AP, 20MHz, </a:t>
            </a:r>
            <a:r>
              <a:rPr lang="en-US" sz="1600" dirty="0" err="1" smtClean="0"/>
              <a:t>noBF</a:t>
            </a:r>
            <a:r>
              <a:rPr lang="en-US" sz="1600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Intel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77249" y="1522413"/>
            <a:ext cx="4866751" cy="3654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32079" y="1522413"/>
            <a:ext cx="4866751" cy="365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8014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Back </a:t>
            </a:r>
            <a:r>
              <a:rPr lang="en-US" sz="2800" dirty="0" smtClean="0"/>
              <a:t>up 2:</a:t>
            </a:r>
            <a:br>
              <a:rPr lang="en-US" sz="2800" dirty="0" smtClean="0"/>
            </a:br>
            <a:r>
              <a:rPr lang="en-US" sz="2800" dirty="0" smtClean="0"/>
              <a:t>Example of the TP curve generation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1828800"/>
            <a:ext cx="5334000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643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Potential issues for JT</a:t>
            </a:r>
          </a:p>
          <a:p>
            <a:pPr lvl="1"/>
            <a:r>
              <a:rPr lang="en-US" dirty="0" smtClean="0"/>
              <a:t>Sync between slave APs;</a:t>
            </a:r>
          </a:p>
          <a:p>
            <a:pPr lvl="1"/>
            <a:r>
              <a:rPr lang="en-US" dirty="0" smtClean="0"/>
              <a:t>Power imbalance across slave APs;</a:t>
            </a:r>
          </a:p>
          <a:p>
            <a:r>
              <a:rPr lang="en-US" dirty="0" smtClean="0"/>
              <a:t>Evaluation of the sync issues;</a:t>
            </a:r>
          </a:p>
          <a:p>
            <a:r>
              <a:rPr lang="en-US" dirty="0" smtClean="0"/>
              <a:t>Summary.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564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94203"/>
            <a:ext cx="7772400" cy="953572"/>
          </a:xfrm>
        </p:spPr>
        <p:txBody>
          <a:bodyPr/>
          <a:lstStyle/>
          <a:p>
            <a:r>
              <a:rPr lang="en-US" dirty="0"/>
              <a:t>Sync issues of </a:t>
            </a:r>
            <a:r>
              <a:rPr lang="en-US" dirty="0" smtClean="0"/>
              <a:t>JT 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951413"/>
          </a:xfrm>
        </p:spPr>
        <p:txBody>
          <a:bodyPr/>
          <a:lstStyle/>
          <a:p>
            <a:r>
              <a:rPr lang="en-US" altLang="zh-CN" b="0" dirty="0"/>
              <a:t>From the </a:t>
            </a:r>
            <a:r>
              <a:rPr lang="en-US" altLang="zh-CN" b="0" dirty="0" smtClean="0"/>
              <a:t>joint NDP </a:t>
            </a:r>
            <a:r>
              <a:rPr lang="en-US" altLang="zh-CN" b="0" dirty="0" err="1" smtClean="0"/>
              <a:t>Tx</a:t>
            </a:r>
            <a:r>
              <a:rPr lang="en-US" altLang="zh-CN" b="0" dirty="0" smtClean="0"/>
              <a:t> (SIFS after </a:t>
            </a:r>
            <a:r>
              <a:rPr lang="en-US" altLang="zh-CN" b="0" dirty="0" err="1" smtClean="0"/>
              <a:t>SLTrigger_NDP</a:t>
            </a:r>
            <a:r>
              <a:rPr lang="en-US" altLang="zh-CN" b="0" dirty="0" smtClean="0"/>
              <a:t> reception) to </a:t>
            </a:r>
            <a:r>
              <a:rPr lang="en-US" altLang="zh-CN" b="0" dirty="0"/>
              <a:t>the </a:t>
            </a:r>
            <a:r>
              <a:rPr lang="en-US" altLang="zh-CN" b="0" dirty="0" smtClean="0"/>
              <a:t>joint Data </a:t>
            </a:r>
            <a:r>
              <a:rPr lang="en-US" altLang="zh-CN" b="0" dirty="0" err="1" smtClean="0"/>
              <a:t>Tx</a:t>
            </a:r>
            <a:r>
              <a:rPr lang="en-US" altLang="zh-CN" b="0" dirty="0" smtClean="0"/>
              <a:t> (SIFS after </a:t>
            </a:r>
            <a:r>
              <a:rPr lang="en-US" altLang="zh-CN" b="0" dirty="0" err="1" smtClean="0"/>
              <a:t>SLTrigger_Data</a:t>
            </a:r>
            <a:r>
              <a:rPr lang="en-US" altLang="zh-CN" b="0" dirty="0" smtClean="0"/>
              <a:t> reception), the relative phase difference between two JT APs comes from:</a:t>
            </a:r>
          </a:p>
          <a:p>
            <a:pPr lvl="1"/>
            <a:r>
              <a:rPr lang="en-US" altLang="zh-CN" b="1" i="1" dirty="0" smtClean="0"/>
              <a:t>CFO</a:t>
            </a:r>
            <a:r>
              <a:rPr lang="en-US" altLang="zh-CN" b="1" i="1" baseline="-25000" dirty="0" smtClean="0"/>
              <a:t>NDP</a:t>
            </a:r>
            <a:r>
              <a:rPr lang="en-US" altLang="zh-CN" dirty="0" smtClean="0"/>
              <a:t> </a:t>
            </a:r>
            <a:r>
              <a:rPr lang="en-US" altLang="zh-CN" sz="1800" dirty="0" smtClean="0"/>
              <a:t>(after </a:t>
            </a:r>
            <a:r>
              <a:rPr lang="en-US" altLang="zh-CN" sz="1800" dirty="0" err="1"/>
              <a:t>SLTrigger_NDP</a:t>
            </a:r>
            <a:r>
              <a:rPr lang="en-US" altLang="zh-CN" sz="1800" dirty="0"/>
              <a:t> </a:t>
            </a:r>
            <a:r>
              <a:rPr lang="en-US" altLang="zh-CN" sz="1800" dirty="0" smtClean="0"/>
              <a:t>reception) </a:t>
            </a:r>
            <a:r>
              <a:rPr lang="en-US" altLang="zh-CN" dirty="0" smtClean="0"/>
              <a:t>and </a:t>
            </a:r>
            <a:r>
              <a:rPr lang="en-US" altLang="zh-CN" b="1" i="1" dirty="0" err="1" smtClean="0"/>
              <a:t>CFO</a:t>
            </a:r>
            <a:r>
              <a:rPr lang="en-US" altLang="zh-CN" b="1" i="1" baseline="-25000" dirty="0" err="1" smtClean="0"/>
              <a:t>Data</a:t>
            </a:r>
            <a:r>
              <a:rPr lang="en-US" altLang="zh-CN" dirty="0" smtClean="0"/>
              <a:t> </a:t>
            </a:r>
            <a:r>
              <a:rPr lang="en-US" altLang="zh-CN" sz="1800" dirty="0" smtClean="0"/>
              <a:t>(after </a:t>
            </a:r>
            <a:r>
              <a:rPr lang="en-US" altLang="zh-CN" sz="1800" dirty="0" err="1" smtClean="0"/>
              <a:t>SLTrigger_Data</a:t>
            </a:r>
            <a:r>
              <a:rPr lang="en-US" altLang="zh-CN" sz="1800" dirty="0" smtClean="0"/>
              <a:t> reception)</a:t>
            </a:r>
            <a:r>
              <a:rPr lang="en-US" altLang="zh-CN" dirty="0" smtClean="0"/>
              <a:t>.</a:t>
            </a:r>
          </a:p>
          <a:p>
            <a:pPr lvl="1"/>
            <a:r>
              <a:rPr lang="en-US" altLang="zh-CN" b="1" i="1" dirty="0" err="1" smtClean="0"/>
              <a:t>Timing_offset</a:t>
            </a:r>
            <a:r>
              <a:rPr lang="en-US" altLang="zh-CN" b="1" i="1" baseline="-25000" dirty="0" err="1" smtClean="0"/>
              <a:t>NDP</a:t>
            </a:r>
            <a:r>
              <a:rPr lang="en-US" altLang="zh-CN" dirty="0" smtClean="0"/>
              <a:t> </a:t>
            </a:r>
            <a:r>
              <a:rPr lang="en-US" altLang="zh-CN" sz="1800" dirty="0" smtClean="0"/>
              <a:t>(after </a:t>
            </a:r>
            <a:r>
              <a:rPr lang="en-US" altLang="zh-CN" sz="1800" dirty="0" err="1"/>
              <a:t>SLTrigger_NDP</a:t>
            </a:r>
            <a:r>
              <a:rPr lang="en-US" altLang="zh-CN" sz="1800" dirty="0"/>
              <a:t> </a:t>
            </a:r>
            <a:r>
              <a:rPr lang="en-US" altLang="zh-CN" sz="1800" dirty="0" smtClean="0"/>
              <a:t>reception)</a:t>
            </a:r>
            <a:r>
              <a:rPr lang="en-US" altLang="zh-CN" dirty="0" smtClean="0"/>
              <a:t> </a:t>
            </a:r>
            <a:r>
              <a:rPr lang="en-US" altLang="zh-CN" dirty="0"/>
              <a:t>and </a:t>
            </a:r>
            <a:r>
              <a:rPr lang="en-US" altLang="zh-CN" b="1" i="1" dirty="0" err="1" smtClean="0"/>
              <a:t>Timing_offset</a:t>
            </a:r>
            <a:r>
              <a:rPr lang="en-US" altLang="zh-CN" b="1" i="1" baseline="-25000" dirty="0" err="1" smtClean="0"/>
              <a:t>Data</a:t>
            </a:r>
            <a:r>
              <a:rPr lang="en-US" altLang="zh-CN" dirty="0" smtClean="0"/>
              <a:t> </a:t>
            </a:r>
            <a:r>
              <a:rPr lang="en-US" altLang="zh-CN" sz="1800" dirty="0" smtClean="0"/>
              <a:t>(after </a:t>
            </a:r>
            <a:r>
              <a:rPr lang="en-US" altLang="zh-CN" sz="1800" dirty="0" err="1"/>
              <a:t>SLTrigger_Data</a:t>
            </a:r>
            <a:r>
              <a:rPr lang="en-US" altLang="zh-CN" sz="1800" dirty="0"/>
              <a:t> </a:t>
            </a:r>
            <a:r>
              <a:rPr lang="en-US" altLang="zh-CN" sz="1800" dirty="0" smtClean="0"/>
              <a:t>reception)</a:t>
            </a:r>
            <a:r>
              <a:rPr lang="en-US" altLang="zh-CN" dirty="0" smtClean="0"/>
              <a:t>.</a:t>
            </a:r>
          </a:p>
          <a:p>
            <a:pPr lvl="2"/>
            <a:r>
              <a:rPr lang="en-US" altLang="zh-CN" dirty="0" smtClean="0"/>
              <a:t>FFT window offset between slave APs;</a:t>
            </a:r>
          </a:p>
          <a:p>
            <a:pPr lvl="2"/>
            <a:r>
              <a:rPr lang="en-US" altLang="zh-CN" dirty="0" smtClean="0"/>
              <a:t>SIFS </a:t>
            </a:r>
            <a:r>
              <a:rPr lang="en-US" altLang="zh-CN" dirty="0"/>
              <a:t>counting offset between slave </a:t>
            </a:r>
            <a:r>
              <a:rPr lang="en-US" altLang="zh-CN" dirty="0" smtClean="0"/>
              <a:t>APs.</a:t>
            </a:r>
            <a:endParaRPr lang="en-US" altLang="zh-CN" dirty="0"/>
          </a:p>
          <a:p>
            <a:pPr lvl="1"/>
            <a:r>
              <a:rPr lang="en-US" altLang="zh-CN" b="1" i="1" dirty="0" err="1" smtClean="0"/>
              <a:t>LO_Initial_Phase_Offset</a:t>
            </a:r>
            <a:r>
              <a:rPr lang="en-US" altLang="zh-CN" b="1" i="1" baseline="-25000" dirty="0" err="1" smtClean="0"/>
              <a:t>NDP</a:t>
            </a:r>
            <a:r>
              <a:rPr lang="en-US" altLang="zh-CN" dirty="0" smtClean="0"/>
              <a:t> </a:t>
            </a:r>
            <a:r>
              <a:rPr lang="en-US" altLang="zh-CN" sz="1800" dirty="0" smtClean="0"/>
              <a:t>(after </a:t>
            </a:r>
            <a:r>
              <a:rPr lang="en-US" altLang="zh-CN" sz="1800" dirty="0" err="1"/>
              <a:t>SLTrigger_NDP</a:t>
            </a:r>
            <a:r>
              <a:rPr lang="en-US" altLang="zh-CN" sz="1800" dirty="0"/>
              <a:t> </a:t>
            </a:r>
            <a:r>
              <a:rPr lang="en-US" altLang="zh-CN" sz="1800" dirty="0" smtClean="0"/>
              <a:t>reception) </a:t>
            </a:r>
            <a:r>
              <a:rPr lang="en-US" altLang="zh-CN" dirty="0"/>
              <a:t>and </a:t>
            </a:r>
            <a:r>
              <a:rPr lang="en-US" altLang="zh-CN" b="1" i="1" dirty="0" err="1" smtClean="0"/>
              <a:t>LO_Initial_Phase_Offset</a:t>
            </a:r>
            <a:r>
              <a:rPr lang="en-US" altLang="zh-CN" b="1" i="1" baseline="-25000" dirty="0" err="1" smtClean="0"/>
              <a:t>Data</a:t>
            </a:r>
            <a:r>
              <a:rPr lang="en-US" altLang="zh-CN" dirty="0" smtClean="0"/>
              <a:t> </a:t>
            </a:r>
            <a:r>
              <a:rPr lang="en-US" altLang="zh-CN" sz="1800" dirty="0" smtClean="0"/>
              <a:t>(after </a:t>
            </a:r>
            <a:r>
              <a:rPr lang="en-US" altLang="zh-CN" sz="1800" dirty="0" err="1"/>
              <a:t>SLTrigger_Data</a:t>
            </a:r>
            <a:r>
              <a:rPr lang="en-US" altLang="zh-CN" sz="1800" dirty="0"/>
              <a:t> </a:t>
            </a:r>
            <a:r>
              <a:rPr lang="en-US" altLang="zh-CN" sz="1800" dirty="0" smtClean="0"/>
              <a:t>reception)</a:t>
            </a:r>
            <a:r>
              <a:rPr lang="en-US" altLang="zh-CN" dirty="0" smtClean="0"/>
              <a:t> (assuming the LO phase is not correlated </a:t>
            </a:r>
            <a:r>
              <a:rPr lang="en-US" altLang="zh-CN" dirty="0"/>
              <a:t>between </a:t>
            </a:r>
            <a:r>
              <a:rPr lang="en-US" altLang="zh-CN" dirty="0" err="1"/>
              <a:t>SLTrigger_NDP</a:t>
            </a:r>
            <a:r>
              <a:rPr lang="en-US" altLang="zh-CN" dirty="0"/>
              <a:t> </a:t>
            </a:r>
            <a:r>
              <a:rPr lang="en-US" altLang="zh-CN" dirty="0" smtClean="0"/>
              <a:t>and </a:t>
            </a:r>
            <a:r>
              <a:rPr lang="en-US" altLang="zh-CN" dirty="0" err="1" smtClean="0"/>
              <a:t>SLTrigger_Data</a:t>
            </a:r>
            <a:r>
              <a:rPr lang="en-US" altLang="zh-CN" dirty="0" smtClean="0"/>
              <a:t> due to jitter, temperature or other factors.).</a:t>
            </a:r>
            <a:endParaRPr lang="en-US" altLang="zh-CN" dirty="0"/>
          </a:p>
          <a:p>
            <a:pPr marL="1543050" lvl="4" indent="0">
              <a:buNone/>
            </a:pPr>
            <a:endParaRPr lang="en-US" altLang="zh-CN" dirty="0" smtClean="0"/>
          </a:p>
          <a:p>
            <a:pPr lvl="2"/>
            <a:endParaRPr lang="en-US" altLang="zh-CN" dirty="0" smtClean="0"/>
          </a:p>
          <a:p>
            <a:pPr lvl="2"/>
            <a:endParaRPr lang="en-US" altLang="zh-C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5634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 issues of </a:t>
            </a:r>
            <a:r>
              <a:rPr lang="en-US" dirty="0" smtClean="0"/>
              <a:t>JT (2/2)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Intel</a:t>
            </a:r>
            <a:endParaRPr lang="en-US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905000" y="160503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9289070"/>
              </p:ext>
            </p:extLst>
          </p:nvPr>
        </p:nvGraphicFramePr>
        <p:xfrm>
          <a:off x="1676400" y="4571430"/>
          <a:ext cx="5867399" cy="168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" name="Equation" r:id="rId4" imgW="2743200" imgH="787320" progId="Equation.DSMT4">
                  <p:embed/>
                </p:oleObj>
              </mc:Choice>
              <mc:Fallback>
                <p:oleObj name="Equation" r:id="rId4" imgW="2743200" imgH="78732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4571430"/>
                        <a:ext cx="5867399" cy="16807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2900" y="1219200"/>
            <a:ext cx="8458200" cy="3294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4026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 imbalance across APs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Physical limitation;</a:t>
            </a:r>
          </a:p>
          <a:p>
            <a:r>
              <a:rPr lang="en-US" dirty="0" smtClean="0"/>
              <a:t>Leave to implementation;</a:t>
            </a:r>
          </a:p>
          <a:p>
            <a:r>
              <a:rPr lang="en-US" dirty="0" smtClean="0"/>
              <a:t>More discussions in later slides.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396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305800" cy="4114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000" dirty="0" smtClean="0"/>
              <a:t>General assumption &amp; Sync issues</a:t>
            </a:r>
          </a:p>
          <a:p>
            <a:pPr lvl="1">
              <a:spcBef>
                <a:spcPts val="0"/>
              </a:spcBef>
            </a:pPr>
            <a:r>
              <a:rPr lang="en-US" sz="1600" b="0" dirty="0" err="1" smtClean="0"/>
              <a:t>ChD</a:t>
            </a:r>
            <a:r>
              <a:rPr lang="en-US" sz="1600" b="0" dirty="0" smtClean="0"/>
              <a:t> </a:t>
            </a:r>
            <a:r>
              <a:rPr lang="en-US" sz="1800" b="0" dirty="0"/>
              <a:t>20MHz;</a:t>
            </a:r>
          </a:p>
          <a:p>
            <a:pPr lvl="1">
              <a:spcBef>
                <a:spcPts val="0"/>
              </a:spcBef>
            </a:pPr>
            <a:r>
              <a:rPr lang="en-US" sz="1800" b="0" dirty="0" smtClean="0"/>
              <a:t>MCS1 to MCS9;</a:t>
            </a:r>
            <a:endParaRPr lang="en-US" sz="1800" b="0" dirty="0"/>
          </a:p>
          <a:p>
            <a:pPr lvl="1">
              <a:spcBef>
                <a:spcPts val="0"/>
              </a:spcBef>
            </a:pPr>
            <a:r>
              <a:rPr lang="en-US" sz="1800" b="0" dirty="0" smtClean="0"/>
              <a:t>1SS/STA; 1Rx/STA</a:t>
            </a:r>
            <a:endParaRPr lang="en-US" sz="1800" b="0" dirty="0"/>
          </a:p>
          <a:p>
            <a:pPr lvl="1">
              <a:spcBef>
                <a:spcPts val="0"/>
              </a:spcBef>
            </a:pPr>
            <a:r>
              <a:rPr lang="en-US" sz="1800" b="0" dirty="0" smtClean="0"/>
              <a:t>Residual CFO offset </a:t>
            </a:r>
            <a:r>
              <a:rPr lang="en-US" sz="1800" dirty="0" smtClean="0"/>
              <a:t>between NDP and Data</a:t>
            </a:r>
            <a:r>
              <a:rPr lang="en-US" sz="1800" b="0" dirty="0" smtClean="0"/>
              <a:t> </a:t>
            </a:r>
            <a:r>
              <a:rPr lang="en-US" sz="1800" b="0" dirty="0"/>
              <a:t>is modeled as </a:t>
            </a:r>
            <a:r>
              <a:rPr lang="en-US" sz="1800" b="0" dirty="0" smtClean="0"/>
              <a:t>4/8 </a:t>
            </a:r>
            <a:r>
              <a:rPr lang="en-US" sz="1800" b="0" dirty="0"/>
              <a:t>degree fixed phase </a:t>
            </a:r>
            <a:r>
              <a:rPr lang="en-US" sz="1800" b="0" dirty="0" smtClean="0"/>
              <a:t>offset during data PPDU;</a:t>
            </a:r>
            <a:endParaRPr lang="en-US" sz="1800" b="0" dirty="0"/>
          </a:p>
          <a:p>
            <a:pPr lvl="1">
              <a:spcBef>
                <a:spcPts val="0"/>
              </a:spcBef>
            </a:pPr>
            <a:r>
              <a:rPr lang="en-US" sz="1800" b="0" dirty="0" smtClean="0"/>
              <a:t>Timing </a:t>
            </a:r>
            <a:r>
              <a:rPr lang="en-US" sz="1800" b="0" dirty="0"/>
              <a:t>offset is modeled as </a:t>
            </a:r>
            <a:r>
              <a:rPr lang="en-US" sz="1800" b="0" dirty="0" smtClean="0"/>
              <a:t>8 </a:t>
            </a:r>
            <a:r>
              <a:rPr lang="en-US" sz="1800" b="0" dirty="0"/>
              <a:t>degree phase ramp over whole BW; </a:t>
            </a:r>
          </a:p>
          <a:p>
            <a:pPr lvl="1">
              <a:spcBef>
                <a:spcPts val="0"/>
              </a:spcBef>
            </a:pPr>
            <a:r>
              <a:rPr lang="en-US" sz="1800" b="0" dirty="0" smtClean="0"/>
              <a:t>3dB power gain </a:t>
            </a:r>
            <a:r>
              <a:rPr lang="en-US" sz="1800" dirty="0"/>
              <a:t>is considered for 2 APs</a:t>
            </a:r>
            <a:r>
              <a:rPr lang="en-US" sz="1600" b="0" dirty="0" smtClean="0"/>
              <a:t>.</a:t>
            </a:r>
          </a:p>
          <a:p>
            <a:r>
              <a:rPr lang="en-US" sz="2000" dirty="0" smtClean="0"/>
              <a:t>Model </a:t>
            </a:r>
            <a:r>
              <a:rPr lang="en-US" sz="2000" dirty="0"/>
              <a:t>of power imbalance:</a:t>
            </a:r>
          </a:p>
          <a:p>
            <a:pPr lvl="1"/>
            <a:r>
              <a:rPr lang="en-US" sz="1800" dirty="0"/>
              <a:t>2 APs, 4 STAs;</a:t>
            </a:r>
          </a:p>
          <a:p>
            <a:pPr lvl="1"/>
            <a:r>
              <a:rPr lang="en-US" sz="1800" dirty="0"/>
              <a:t>Case 1 </a:t>
            </a:r>
            <a:r>
              <a:rPr lang="en-US" sz="1800" dirty="0" smtClean="0"/>
              <a:t>(used in </a:t>
            </a:r>
            <a:r>
              <a:rPr lang="en-US" sz="1800" dirty="0" err="1" smtClean="0"/>
              <a:t>Tpt</a:t>
            </a:r>
            <a:r>
              <a:rPr lang="en-US" sz="1800" dirty="0" smtClean="0"/>
              <a:t> curves): </a:t>
            </a:r>
            <a:r>
              <a:rPr lang="en-US" sz="1800" dirty="0"/>
              <a:t>STA1/2 see RSSI_AP1 &gt; RSSI_AP2; STA3/4 see RSSI_AP1&lt;RSSI_AP2</a:t>
            </a:r>
          </a:p>
          <a:p>
            <a:pPr lvl="1"/>
            <a:r>
              <a:rPr lang="en-US" sz="1800" dirty="0"/>
              <a:t>Case 2 </a:t>
            </a:r>
            <a:r>
              <a:rPr lang="en-US" sz="1800" dirty="0" smtClean="0"/>
              <a:t>: </a:t>
            </a:r>
            <a:r>
              <a:rPr lang="en-US" sz="1800" dirty="0"/>
              <a:t>STA1/2/3/4 see RSSI_AP1 &gt; RSSI_AP2;</a:t>
            </a:r>
          </a:p>
          <a:p>
            <a:pPr lvl="1"/>
            <a:r>
              <a:rPr lang="en-US" sz="1800" dirty="0"/>
              <a:t>The range of power imbalance random distributed [0, </a:t>
            </a:r>
            <a:r>
              <a:rPr lang="en-US" sz="1800" dirty="0" err="1"/>
              <a:t>MdB</a:t>
            </a:r>
            <a:r>
              <a:rPr lang="en-US" sz="1800" dirty="0"/>
              <a:t>], M=3/10.</a:t>
            </a:r>
          </a:p>
          <a:p>
            <a:pPr>
              <a:spcBef>
                <a:spcPts val="0"/>
              </a:spcBef>
            </a:pPr>
            <a:endParaRPr lang="en-US" sz="20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51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evaluation (1/2)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8788" y="1676400"/>
            <a:ext cx="7772400" cy="982717"/>
          </a:xfrm>
        </p:spPr>
        <p:txBody>
          <a:bodyPr/>
          <a:lstStyle/>
          <a:p>
            <a:pPr algn="ctr"/>
            <a:r>
              <a:rPr lang="en-US" b="0" dirty="0" smtClean="0"/>
              <a:t>4+4 -&gt;4SS </a:t>
            </a:r>
            <a:r>
              <a:rPr lang="en-US" b="0" dirty="0" smtClean="0">
                <a:solidFill>
                  <a:srgbClr val="FF0000"/>
                </a:solidFill>
              </a:rPr>
              <a:t>vs.</a:t>
            </a:r>
            <a:r>
              <a:rPr lang="en-US" b="0" dirty="0" smtClean="0"/>
              <a:t> 8-&gt;4SS </a:t>
            </a:r>
            <a:r>
              <a:rPr lang="en-US" b="0" dirty="0" smtClean="0">
                <a:solidFill>
                  <a:srgbClr val="FF0000"/>
                </a:solidFill>
              </a:rPr>
              <a:t>vs.</a:t>
            </a:r>
            <a:r>
              <a:rPr lang="en-US" b="0" dirty="0" smtClean="0"/>
              <a:t> 4-&gt;2SS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/>
          <a:srcRect l="6403" t="4828" r="7493" b="1912"/>
          <a:stretch/>
        </p:blipFill>
        <p:spPr>
          <a:xfrm>
            <a:off x="-114300" y="2167758"/>
            <a:ext cx="4724400" cy="382736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/>
          <a:srcRect l="5178" t="4498" r="7629" b="2242"/>
          <a:stretch/>
        </p:blipFill>
        <p:spPr>
          <a:xfrm>
            <a:off x="4642117" y="2167758"/>
            <a:ext cx="4765792" cy="3812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242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</a:t>
            </a:r>
            <a:r>
              <a:rPr lang="en-US" dirty="0" smtClean="0"/>
              <a:t>evaluation (2/2)</a:t>
            </a:r>
            <a:br>
              <a:rPr lang="en-US" dirty="0" smtClean="0"/>
            </a:br>
            <a:r>
              <a:rPr lang="en-US" sz="2000" dirty="0" smtClean="0"/>
              <a:t>2AP – Big (4Tx) + Small (2Tx)</a:t>
            </a:r>
            <a:endParaRPr lang="en-US" sz="2000" dirty="0"/>
          </a:p>
        </p:txBody>
      </p:sp>
      <p:sp>
        <p:nvSpPr>
          <p:cNvPr id="9" name="Content Placeholder 7"/>
          <p:cNvSpPr>
            <a:spLocks noGrp="1"/>
          </p:cNvSpPr>
          <p:nvPr>
            <p:ph idx="1"/>
          </p:nvPr>
        </p:nvSpPr>
        <p:spPr>
          <a:xfrm>
            <a:off x="458788" y="1676400"/>
            <a:ext cx="7772400" cy="982717"/>
          </a:xfrm>
        </p:spPr>
        <p:txBody>
          <a:bodyPr/>
          <a:lstStyle/>
          <a:p>
            <a:pPr algn="ctr"/>
            <a:r>
              <a:rPr lang="en-US" b="0" dirty="0" smtClean="0"/>
              <a:t>4+2 -&gt;4SS </a:t>
            </a:r>
            <a:r>
              <a:rPr lang="en-US" b="0" dirty="0" smtClean="0">
                <a:solidFill>
                  <a:srgbClr val="FF0000"/>
                </a:solidFill>
              </a:rPr>
              <a:t>vs.</a:t>
            </a:r>
            <a:r>
              <a:rPr lang="en-US" b="0" dirty="0" smtClean="0"/>
              <a:t> 6-&gt;4SS </a:t>
            </a:r>
            <a:r>
              <a:rPr lang="en-US" b="0" dirty="0" smtClean="0">
                <a:solidFill>
                  <a:srgbClr val="FF0000"/>
                </a:solidFill>
              </a:rPr>
              <a:t>vs.</a:t>
            </a:r>
            <a:r>
              <a:rPr lang="en-US" b="0" dirty="0" smtClean="0"/>
              <a:t> 4-&gt;3SS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6081" r="6350"/>
          <a:stretch/>
        </p:blipFill>
        <p:spPr>
          <a:xfrm>
            <a:off x="175928" y="2066310"/>
            <a:ext cx="4429690" cy="380379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l="5313" t="4828" r="7493" b="1912"/>
          <a:stretch/>
        </p:blipFill>
        <p:spPr>
          <a:xfrm>
            <a:off x="4572000" y="2215607"/>
            <a:ext cx="4381500" cy="350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6331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of SU JT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3886200" cy="4114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1800" b="0" dirty="0" smtClean="0"/>
              <a:t>Simulation assumptions:</a:t>
            </a:r>
          </a:p>
          <a:p>
            <a:pPr lvl="1">
              <a:spcBef>
                <a:spcPts val="0"/>
              </a:spcBef>
            </a:pPr>
            <a:r>
              <a:rPr lang="en-US" sz="1400" b="0" dirty="0" err="1" smtClean="0"/>
              <a:t>ChD</a:t>
            </a:r>
            <a:r>
              <a:rPr lang="en-US" sz="1400" b="0" dirty="0" smtClean="0"/>
              <a:t> </a:t>
            </a:r>
            <a:r>
              <a:rPr lang="en-US" sz="1400" b="0" dirty="0"/>
              <a:t>20MHz;</a:t>
            </a:r>
          </a:p>
          <a:p>
            <a:pPr lvl="1">
              <a:spcBef>
                <a:spcPts val="0"/>
              </a:spcBef>
            </a:pPr>
            <a:r>
              <a:rPr lang="en-US" sz="1400" b="0" dirty="0" smtClean="0"/>
              <a:t>MCS6 &amp; </a:t>
            </a:r>
            <a:r>
              <a:rPr lang="en-US" sz="1400" b="0" dirty="0"/>
              <a:t>MCS9;</a:t>
            </a:r>
          </a:p>
          <a:p>
            <a:pPr lvl="1">
              <a:spcBef>
                <a:spcPts val="0"/>
              </a:spcBef>
            </a:pPr>
            <a:r>
              <a:rPr lang="en-US" sz="1400" b="0" dirty="0" smtClean="0"/>
              <a:t>4Tx or 2+2Tx - &gt; 2Rx; 1ss</a:t>
            </a:r>
            <a:endParaRPr lang="en-US" sz="1400" b="0" dirty="0"/>
          </a:p>
          <a:p>
            <a:pPr lvl="1">
              <a:spcBef>
                <a:spcPts val="0"/>
              </a:spcBef>
            </a:pPr>
            <a:r>
              <a:rPr lang="en-US" sz="1400" dirty="0"/>
              <a:t>Residual CFO offset between NDP and Data is modeled as </a:t>
            </a:r>
            <a:r>
              <a:rPr lang="en-US" sz="1400" b="0" dirty="0" smtClean="0"/>
              <a:t>16 degree fixed phase offset</a:t>
            </a:r>
            <a:r>
              <a:rPr lang="en-US" sz="1400" b="0" dirty="0"/>
              <a:t>;</a:t>
            </a:r>
          </a:p>
          <a:p>
            <a:pPr lvl="1">
              <a:spcBef>
                <a:spcPts val="0"/>
              </a:spcBef>
            </a:pPr>
            <a:r>
              <a:rPr lang="en-US" sz="1400" b="0" dirty="0"/>
              <a:t>Timing offset is modeled as 8 degree phase ramp over whole BW; </a:t>
            </a:r>
          </a:p>
          <a:p>
            <a:pPr lvl="1">
              <a:spcBef>
                <a:spcPts val="0"/>
              </a:spcBef>
            </a:pPr>
            <a:r>
              <a:rPr lang="en-US" sz="1400" b="0" dirty="0"/>
              <a:t>3dB power gain is </a:t>
            </a:r>
            <a:r>
              <a:rPr lang="en-US" sz="1400" b="0" dirty="0" smtClean="0">
                <a:solidFill>
                  <a:srgbClr val="FF0000"/>
                </a:solidFill>
              </a:rPr>
              <a:t>not</a:t>
            </a:r>
            <a:r>
              <a:rPr lang="en-US" sz="1400" b="0" dirty="0" smtClean="0"/>
              <a:t> considered </a:t>
            </a:r>
            <a:r>
              <a:rPr lang="en-US" sz="1400" b="0" dirty="0"/>
              <a:t>for 2 </a:t>
            </a:r>
            <a:r>
              <a:rPr lang="en-US" sz="1400" b="0" dirty="0" smtClean="0"/>
              <a:t>APs for PER comparison.</a:t>
            </a:r>
            <a:endParaRPr lang="en-US" sz="1400" b="0" dirty="0"/>
          </a:p>
          <a:p>
            <a:r>
              <a:rPr lang="en-US" sz="2000" b="0" dirty="0" smtClean="0"/>
              <a:t>Observations:</a:t>
            </a:r>
          </a:p>
          <a:p>
            <a:pPr lvl="1"/>
            <a:r>
              <a:rPr lang="en-US" sz="1600" dirty="0" smtClean="0"/>
              <a:t>SU BF is quite robust to sync issues;</a:t>
            </a:r>
          </a:p>
          <a:p>
            <a:pPr lvl="1"/>
            <a:r>
              <a:rPr lang="en-US" sz="1600" b="0" dirty="0" smtClean="0"/>
              <a:t>SU BF may be limited by the incapable of pilot tracking</a:t>
            </a:r>
            <a:endParaRPr lang="en-US" sz="16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3440" t="1913" r="6035" b="2414"/>
          <a:stretch/>
        </p:blipFill>
        <p:spPr>
          <a:xfrm>
            <a:off x="4495800" y="1676400"/>
            <a:ext cx="4572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3049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1-19-0986-03-00be-tgbe-july-2019-meeting-agenda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11-19-0986-03-00be-tgbe-july-2019-meeting-agenda</Template>
  <TotalTime>97122</TotalTime>
  <Words>889</Words>
  <Application>Microsoft Office PowerPoint</Application>
  <PresentationFormat>On-screen Show (4:3)</PresentationFormat>
  <Paragraphs>158</Paragraphs>
  <Slides>14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 Unicode MS</vt:lpstr>
      <vt:lpstr>MS Gothic</vt:lpstr>
      <vt:lpstr>Arial</vt:lpstr>
      <vt:lpstr>Times New Roman</vt:lpstr>
      <vt:lpstr>11-19-0986-03-00be-tgbe-july-2019-meeting-agenda</vt:lpstr>
      <vt:lpstr>Equation</vt:lpstr>
      <vt:lpstr>Discussions of Multi-AP JT</vt:lpstr>
      <vt:lpstr>Outline</vt:lpstr>
      <vt:lpstr>Sync issues of JT (1/2)</vt:lpstr>
      <vt:lpstr>Sync issues of JT (2/2)</vt:lpstr>
      <vt:lpstr>Power imbalance across APs</vt:lpstr>
      <vt:lpstr>Simulation assumptions</vt:lpstr>
      <vt:lpstr>Performance evaluation (1/2)</vt:lpstr>
      <vt:lpstr>Performance evaluation (2/2) 2AP – Big (4Tx) + Small (2Tx)</vt:lpstr>
      <vt:lpstr>Evaluation of SU JT</vt:lpstr>
      <vt:lpstr>Impacts of the power imbalance (1/2)</vt:lpstr>
      <vt:lpstr>Impacts of the power imbalance (2/2)</vt:lpstr>
      <vt:lpstr>Summary</vt:lpstr>
      <vt:lpstr>Back up 1:  Accuracy of timing offset difference (T_Data – T_NDP)</vt:lpstr>
      <vt:lpstr>Back up 2: Example of the TP curve generation</vt:lpstr>
    </vt:vector>
  </TitlesOfParts>
  <Company>&lt;Company Name&gt;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CTPClassification=CTP_IC:VisualMarkings=, CTPClassification=CTP_NT</cp:keywords>
  <cp:lastModifiedBy>Chen, Xiaogang C</cp:lastModifiedBy>
  <cp:revision>1461</cp:revision>
  <cp:lastPrinted>1998-02-10T13:28:06Z</cp:lastPrinted>
  <dcterms:created xsi:type="dcterms:W3CDTF">2009-12-02T19:05:24Z</dcterms:created>
  <dcterms:modified xsi:type="dcterms:W3CDTF">2019-07-15T14:32:40Z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60e8b3de-fb06-4625-b00b-f2cfa7de0793</vt:lpwstr>
  </property>
  <property fmtid="{D5CDD505-2E9C-101B-9397-08002B2CF9AE}" pid="4" name="CTP_BU">
    <vt:lpwstr>NA</vt:lpwstr>
  </property>
  <property fmtid="{D5CDD505-2E9C-101B-9397-08002B2CF9AE}" pid="5" name="CTP_TimeStamp">
    <vt:lpwstr>2019-07-15 14:32:40Z</vt:lpwstr>
  </property>
  <property fmtid="{D5CDD505-2E9C-101B-9397-08002B2CF9AE}" pid="6" name="CTPClassification">
    <vt:lpwstr>CTP_NT</vt:lpwstr>
  </property>
  <property fmtid="{D5CDD505-2E9C-101B-9397-08002B2CF9AE}" pid="7" name="CTP_IDSID">
    <vt:lpwstr>NA</vt:lpwstr>
  </property>
  <property fmtid="{D5CDD505-2E9C-101B-9397-08002B2CF9AE}" pid="8" name="CTP_WWID">
    <vt:lpwstr>NA</vt:lpwstr>
  </property>
</Properties>
</file>