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5"/>
  </p:notesMasterIdLst>
  <p:handoutMasterIdLst>
    <p:handoutMasterId r:id="rId26"/>
  </p:handoutMasterIdLst>
  <p:sldIdLst>
    <p:sldId id="256" r:id="rId2"/>
    <p:sldId id="339" r:id="rId3"/>
    <p:sldId id="406" r:id="rId4"/>
    <p:sldId id="408" r:id="rId5"/>
    <p:sldId id="414" r:id="rId6"/>
    <p:sldId id="415" r:id="rId7"/>
    <p:sldId id="417" r:id="rId8"/>
    <p:sldId id="419" r:id="rId9"/>
    <p:sldId id="416" r:id="rId10"/>
    <p:sldId id="418" r:id="rId11"/>
    <p:sldId id="412" r:id="rId12"/>
    <p:sldId id="420" r:id="rId13"/>
    <p:sldId id="403" r:id="rId14"/>
    <p:sldId id="396" r:id="rId15"/>
    <p:sldId id="388" r:id="rId16"/>
    <p:sldId id="410" r:id="rId17"/>
    <p:sldId id="411" r:id="rId18"/>
    <p:sldId id="421" r:id="rId19"/>
    <p:sldId id="422" r:id="rId20"/>
    <p:sldId id="423" r:id="rId21"/>
    <p:sldId id="424" r:id="rId22"/>
    <p:sldId id="425" r:id="rId23"/>
    <p:sldId id="426" r:id="rId24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CC"/>
    <a:srgbClr val="A4FD03"/>
    <a:srgbClr val="00CCFF"/>
    <a:srgbClr val="FFCC99"/>
    <a:srgbClr val="FF9900"/>
    <a:srgbClr val="A3ED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218" autoAdjust="0"/>
    <p:restoredTop sz="94695" autoAdjust="0"/>
  </p:normalViewPr>
  <p:slideViewPr>
    <p:cSldViewPr>
      <p:cViewPr varScale="1">
        <p:scale>
          <a:sx n="83" d="100"/>
          <a:sy n="83" d="100"/>
        </p:scale>
        <p:origin x="1488" y="7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-397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3" d="100"/>
          <a:sy n="83" d="100"/>
        </p:scale>
        <p:origin x="3834" y="9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7/13/2019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9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July 2019</a:t>
            </a:r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July 2019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July 2019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Marvell</a:t>
            </a:r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8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July 2019</a:t>
            </a:r>
            <a:endParaRPr lang="en-GB" dirty="0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Marvell</a:t>
            </a:r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11" name="Rectangle 3"/>
          <p:cNvSpPr>
            <a:spLocks noGrp="1" noChangeArrowheads="1"/>
          </p:cNvSpPr>
          <p:nvPr>
            <p:ph type="dt" idx="14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July 2019</a:t>
            </a:r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6" name="Rectangle 4"/>
          <p:cNvSpPr txBox="1">
            <a:spLocks noChangeArrowheads="1"/>
          </p:cNvSpPr>
          <p:nvPr userDrawn="1"/>
        </p:nvSpPr>
        <p:spPr bwMode="auto">
          <a:xfrm>
            <a:off x="5410200" y="64736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 dirty="0"/>
              <a:t>Rui Cao,</a:t>
            </a:r>
            <a:r>
              <a:rPr lang="en-GB" baseline="0" dirty="0"/>
              <a:t> Marvell</a:t>
            </a:r>
            <a:endParaRPr lang="en-GB" dirty="0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July 2019</a:t>
            </a:r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July 2019</a:t>
            </a:r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July 2019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Marvell</a:t>
            </a:r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July 2019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Marvell</a:t>
            </a:r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802.11-19/1071r1</a:t>
            </a:r>
          </a:p>
        </p:txBody>
      </p:sp>
      <p:sp>
        <p:nvSpPr>
          <p:cNvPr id="13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July 2019</a:t>
            </a:r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474662" y="838200"/>
            <a:ext cx="8194676" cy="14351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800" dirty="0"/>
              <a:t>NGV Frame Format Discussions</a:t>
            </a:r>
            <a:endParaRPr lang="en-GB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27062" y="229235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2019-07-15</a:t>
            </a: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601183" y="3146814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9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July 2019</a:t>
            </a:r>
            <a:endParaRPr lang="en-GB" dirty="0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Marvell</a:t>
            </a:r>
            <a:endParaRPr lang="en-GB" dirty="0"/>
          </a:p>
        </p:txBody>
      </p:sp>
      <p:graphicFrame>
        <p:nvGraphicFramePr>
          <p:cNvPr id="11" name="Object 3">
            <a:extLst>
              <a:ext uri="{FF2B5EF4-FFF2-40B4-BE49-F238E27FC236}">
                <a16:creationId xmlns:a16="http://schemas.microsoft.com/office/drawing/2014/main" id="{A1276305-2313-46F1-A835-24237CCBCD5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83704883"/>
              </p:ext>
            </p:extLst>
          </p:nvPr>
        </p:nvGraphicFramePr>
        <p:xfrm>
          <a:off x="627063" y="3703639"/>
          <a:ext cx="8288337" cy="31467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42" name="Document" r:id="rId4" imgW="8660564" imgH="3295027" progId="Word.Document.8">
                  <p:embed/>
                </p:oleObj>
              </mc:Choice>
              <mc:Fallback>
                <p:oleObj name="Document" r:id="rId4" imgW="8660564" imgH="3295027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7063" y="3703639"/>
                        <a:ext cx="8288337" cy="3146748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0813" cy="1065213"/>
          </a:xfrm>
        </p:spPr>
        <p:txBody>
          <a:bodyPr/>
          <a:lstStyle/>
          <a:p>
            <a:r>
              <a:rPr lang="en-US" altLang="zh-CN" dirty="0"/>
              <a:t>Highway </a:t>
            </a:r>
            <a:r>
              <a:rPr lang="en-US" altLang="zh-CN" dirty="0" err="1"/>
              <a:t>NLos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73125" y="5608636"/>
            <a:ext cx="8001000" cy="765175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b="0" dirty="0"/>
              <a:t>&gt;3dB sensitivity improvement for BPSK-DCM + ER.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dirty="0"/>
              <a:t>BPSK + ER also show some sensitivity gain.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July 2019</a:t>
            </a:r>
            <a:endParaRPr lang="en-GB" dirty="0"/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B5EABDF1-E69E-4493-9E11-18132C6A945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0095" y="1457571"/>
            <a:ext cx="7323809" cy="39428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37359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Result Discussions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799" y="1830388"/>
            <a:ext cx="7770813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With ER preamble (power boost + RLSIG), the 3dB DCM modulation gain can be achieved.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With ER preamble (power boost + RLSIG), even MCS0 (BPSK-1/2) observes some sensitivity gain.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It is beneficial to use ER preamble format for all </a:t>
            </a:r>
            <a:r>
              <a:rPr lang="en-US" altLang="zh-CN" dirty="0"/>
              <a:t>NGV PPDU modes/formats.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July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298591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Unified 11bd Frame 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8843" y="2514600"/>
            <a:ext cx="8134559" cy="3352801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zh-CN" dirty="0"/>
              <a:t>Propose unified 11bd frame format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dirty="0"/>
              <a:t>Include RL-SIG after L-SIG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dirty="0"/>
              <a:t>Power boost x-dB for L-STF and LLTF, </a:t>
            </a:r>
            <a:r>
              <a:rPr lang="en-US" altLang="zh-CN" dirty="0" err="1"/>
              <a:t>xdB</a:t>
            </a:r>
            <a:r>
              <a:rPr lang="en-US" altLang="zh-CN" dirty="0"/>
              <a:t> can be MCS dependent.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Benefits of unified frame format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In OCB broadcast transmission, no capability indication is feasible. 11bd STA needs to support all frame formats.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With only one 11bd frame format, receiver design complexity can be reduced.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dirty="0"/>
              <a:t>The repetition check of RLSIG and LSIG can be used as 11bd PPDU classification (distinguish from 11p PPDU). No extra classification feature is needed.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July 2019</a:t>
            </a:r>
            <a:endParaRPr lang="en-GB" dirty="0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7DF97FCA-F827-4C22-8AEC-CE6A7B039ACC}"/>
              </a:ext>
            </a:extLst>
          </p:cNvPr>
          <p:cNvGrpSpPr/>
          <p:nvPr/>
        </p:nvGrpSpPr>
        <p:grpSpPr>
          <a:xfrm>
            <a:off x="727384" y="1712940"/>
            <a:ext cx="7742659" cy="460267"/>
            <a:chOff x="685800" y="1520933"/>
            <a:chExt cx="7742659" cy="460267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A9B15368-33B1-467A-95AE-E601ABD13F12}"/>
                </a:ext>
              </a:extLst>
            </p:cNvPr>
            <p:cNvSpPr/>
            <p:nvPr/>
          </p:nvSpPr>
          <p:spPr bwMode="auto">
            <a:xfrm>
              <a:off x="4407522" y="1522593"/>
              <a:ext cx="950290" cy="456120"/>
            </a:xfrm>
            <a:prstGeom prst="rect">
              <a:avLst/>
            </a:prstGeom>
            <a:solidFill>
              <a:srgbClr val="CCFFCC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50000"/>
                </a:lnSpc>
                <a:spcBef>
                  <a:spcPts val="20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6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RL-SIG</a:t>
              </a:r>
            </a:p>
          </p:txBody>
        </p:sp>
        <p:cxnSp>
          <p:nvCxnSpPr>
            <p:cNvPr id="9" name="Straight Arrow Connector 8">
              <a:extLst>
                <a:ext uri="{FF2B5EF4-FFF2-40B4-BE49-F238E27FC236}">
                  <a16:creationId xmlns:a16="http://schemas.microsoft.com/office/drawing/2014/main" id="{537B65B4-4A30-4FCE-A206-63219EB562E2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1388152" y="1523642"/>
              <a:ext cx="0" cy="45612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  <a:effectLst/>
          </p:spPr>
        </p:cxn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F358930C-C3DF-4D90-B1DD-DFB2DA00DF9A}"/>
                </a:ext>
              </a:extLst>
            </p:cNvPr>
            <p:cNvSpPr txBox="1"/>
            <p:nvPr/>
          </p:nvSpPr>
          <p:spPr>
            <a:xfrm rot="16200000">
              <a:off x="806827" y="1419523"/>
              <a:ext cx="400110" cy="642163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r>
                <a:rPr lang="en-US" sz="1400" dirty="0">
                  <a:solidFill>
                    <a:schemeClr val="tx1"/>
                  </a:solidFill>
                </a:rPr>
                <a:t>10MHz</a:t>
              </a:r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D173A2D1-7C67-4A48-894A-5CCC272A58C1}"/>
                </a:ext>
              </a:extLst>
            </p:cNvPr>
            <p:cNvSpPr/>
            <p:nvPr/>
          </p:nvSpPr>
          <p:spPr bwMode="auto">
            <a:xfrm>
              <a:off x="2273922" y="1525080"/>
              <a:ext cx="1066800" cy="456120"/>
            </a:xfrm>
            <a:prstGeom prst="rect">
              <a:avLst/>
            </a:prstGeom>
            <a:solidFill>
              <a:srgbClr val="FFC000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6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L-LTF</a:t>
              </a:r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7B120812-CA23-4BA5-9CD0-C303CE5049C1}"/>
                </a:ext>
              </a:extLst>
            </p:cNvPr>
            <p:cNvSpPr/>
            <p:nvPr/>
          </p:nvSpPr>
          <p:spPr bwMode="auto">
            <a:xfrm>
              <a:off x="1511921" y="1525080"/>
              <a:ext cx="762001" cy="456120"/>
            </a:xfrm>
            <a:prstGeom prst="rect">
              <a:avLst/>
            </a:prstGeom>
            <a:solidFill>
              <a:srgbClr val="FFC000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6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L-STF</a:t>
              </a:r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D01E213F-D628-4D61-A6DD-8DBB9023EEFA}"/>
                </a:ext>
              </a:extLst>
            </p:cNvPr>
            <p:cNvSpPr/>
            <p:nvPr/>
          </p:nvSpPr>
          <p:spPr bwMode="auto">
            <a:xfrm>
              <a:off x="3340722" y="1523960"/>
              <a:ext cx="1066800" cy="456120"/>
            </a:xfrm>
            <a:prstGeom prst="rect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6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L-SIG</a:t>
              </a:r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32C6390E-768E-4FD1-82F5-77D925FC8219}"/>
                </a:ext>
              </a:extLst>
            </p:cNvPr>
            <p:cNvSpPr/>
            <p:nvPr/>
          </p:nvSpPr>
          <p:spPr bwMode="auto">
            <a:xfrm>
              <a:off x="5357812" y="1520933"/>
              <a:ext cx="3070647" cy="456120"/>
            </a:xfrm>
            <a:prstGeom prst="rect">
              <a:avLst/>
            </a:prstGeom>
            <a:solidFill>
              <a:srgbClr val="CCFFCC"/>
            </a:solidFill>
            <a:ln w="19050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50000"/>
                </a:lnSpc>
                <a:spcBef>
                  <a:spcPts val="20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6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NGV Portion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55068428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F3DB1B-A9AA-4DD4-85AC-A7EFB49942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5541" y="533400"/>
            <a:ext cx="7770813" cy="1065213"/>
          </a:xfrm>
        </p:spPr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7D13881-3222-4574-B6F8-6A1C0BADAA5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D733A6-543D-4DD2-B8B1-AB1FF4400E2A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EA1CB0C-337B-42F1-AAD4-C4C74E5DD45F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July 2019</a:t>
            </a:r>
            <a:endParaRPr lang="en-GB" dirty="0"/>
          </a:p>
        </p:txBody>
      </p:sp>
      <p:sp>
        <p:nvSpPr>
          <p:cNvPr id="120" name="Content Placeholder 2">
            <a:extLst>
              <a:ext uri="{FF2B5EF4-FFF2-40B4-BE49-F238E27FC236}">
                <a16:creationId xmlns:a16="http://schemas.microsoft.com/office/drawing/2014/main" id="{90B619CD-0187-4EF5-A261-6ABA27925F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5541" y="1598613"/>
            <a:ext cx="8253620" cy="3899132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11bd ER PPDU performance is evaluated using 11ax ER preamble design.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~3dB sensitivity </a:t>
            </a:r>
            <a:r>
              <a:rPr lang="en-US" altLang="zh-CN" dirty="0"/>
              <a:t>can be</a:t>
            </a:r>
            <a:r>
              <a:rPr lang="en-US" dirty="0"/>
              <a:t> achieved.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BPSK-1/2 can also receive some benefit with the ER preamble.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Propose to use unified frame format for 11bd PPDUs.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Include RL-SIG after L-SIG.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err="1"/>
              <a:t>xdB</a:t>
            </a:r>
            <a:r>
              <a:rPr lang="en-US" dirty="0"/>
              <a:t> power boost of L-STF, L-LTF</a:t>
            </a:r>
          </a:p>
        </p:txBody>
      </p:sp>
    </p:spTree>
    <p:extLst>
      <p:ext uri="{BB962C8B-B14F-4D97-AF65-F5344CB8AC3E}">
        <p14:creationId xmlns:p14="http://schemas.microsoft.com/office/powerpoint/2010/main" val="146896274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1F0E65-147D-4212-916B-50A28DEFD7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09FD9D-DB34-4437-A9C1-E1295A5E46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/>
              <a:t>[1] </a:t>
            </a:r>
            <a:r>
              <a:rPr lang="en-US" dirty="0" err="1"/>
              <a:t>Dungguk</a:t>
            </a:r>
            <a:r>
              <a:rPr lang="en-US" dirty="0"/>
              <a:t> Lim and etc., “</a:t>
            </a:r>
            <a:r>
              <a:rPr lang="en-US" altLang="zh-CN" dirty="0"/>
              <a:t>PHY Designs for 11bd</a:t>
            </a:r>
            <a:r>
              <a:rPr lang="en-US" dirty="0"/>
              <a:t>”, IEEE 802.11-19/0332r2.</a:t>
            </a:r>
          </a:p>
          <a:p>
            <a:pPr marL="0" indent="0"/>
            <a:r>
              <a:rPr lang="en-US" dirty="0"/>
              <a:t>[2] Bo Sun and etc., “802.11 NGV SG Proposed PAR”, IEEE 802.11-18/0861r9.</a:t>
            </a:r>
          </a:p>
          <a:p>
            <a:r>
              <a:rPr lang="en-US" dirty="0"/>
              <a:t>[3] Jianhan Liu and etc., “Modulation Scheme for 11bd Range Extension”, 802.11-19/0343r0.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AA9E27E-DF54-4616-8966-6C654A88A34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971D6E-B660-40CF-92D5-15B0B6A8DAEF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4083F8C-9D37-4BB1-8E17-6BE902E262A0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July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9020372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F8D4FE-BEBA-4378-B107-6E552E4485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9E0AF3-BAB0-4A71-BA5A-4233E61D55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30388"/>
            <a:ext cx="8153400" cy="4113213"/>
          </a:xfrm>
        </p:spPr>
        <p:txBody>
          <a:bodyPr/>
          <a:lstStyle/>
          <a:p>
            <a:pPr marL="0" indent="0"/>
            <a:r>
              <a:rPr lang="en-US" dirty="0"/>
              <a:t>Do you agree to add the following text into Section 3 of SFD?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“11bd shall support only one PPDU format for each bandwidth.”</a:t>
            </a:r>
          </a:p>
          <a:p>
            <a:endParaRPr lang="en-US" dirty="0"/>
          </a:p>
          <a:p>
            <a:r>
              <a:rPr lang="en-US" dirty="0"/>
              <a:t>Y:</a:t>
            </a:r>
          </a:p>
          <a:p>
            <a:r>
              <a:rPr lang="en-US" dirty="0"/>
              <a:t>N:</a:t>
            </a:r>
          </a:p>
          <a:p>
            <a:r>
              <a:rPr lang="en-US" dirty="0"/>
              <a:t>A: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320F6B8-F335-49BC-A0E4-6F5C3DA8D5B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C79093-FA35-4518-B88F-DBCB769A5A92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489ECA2-AE0E-4D8E-BF62-7B1F86A88653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July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2168867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F8D4FE-BEBA-4378-B107-6E552E4485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9E0AF3-BAB0-4A71-BA5A-4233E61D55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5983" y="1573243"/>
            <a:ext cx="8207017" cy="4113213"/>
          </a:xfrm>
        </p:spPr>
        <p:txBody>
          <a:bodyPr/>
          <a:lstStyle/>
          <a:p>
            <a:pPr marL="0" indent="0"/>
            <a:r>
              <a:rPr lang="en-US" dirty="0"/>
              <a:t>Do you agree to add the following text into Section 3 of SFD?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“The preamble of 11bd PPDU shall include repeated LSIG symbol after LSIG.”</a:t>
            </a:r>
          </a:p>
          <a:p>
            <a:pPr lvl="3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/>
          </a:p>
          <a:p>
            <a:r>
              <a:rPr lang="en-US" dirty="0"/>
              <a:t>Y:</a:t>
            </a:r>
          </a:p>
          <a:p>
            <a:r>
              <a:rPr lang="en-US" dirty="0"/>
              <a:t>N:</a:t>
            </a:r>
          </a:p>
          <a:p>
            <a:r>
              <a:rPr lang="en-US" dirty="0"/>
              <a:t>A: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320F6B8-F335-49BC-A0E4-6F5C3DA8D5B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C79093-FA35-4518-B88F-DBCB769A5A92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489ECA2-AE0E-4D8E-BF62-7B1F86A88653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July 2019</a:t>
            </a:r>
            <a:endParaRPr lang="en-GB" dirty="0"/>
          </a:p>
        </p:txBody>
      </p:sp>
      <p:grpSp>
        <p:nvGrpSpPr>
          <p:cNvPr id="43" name="Group 42">
            <a:extLst>
              <a:ext uri="{FF2B5EF4-FFF2-40B4-BE49-F238E27FC236}">
                <a16:creationId xmlns:a16="http://schemas.microsoft.com/office/drawing/2014/main" id="{FDD762A9-5845-4969-9841-9E1D84F1810A}"/>
              </a:ext>
            </a:extLst>
          </p:cNvPr>
          <p:cNvGrpSpPr/>
          <p:nvPr/>
        </p:nvGrpSpPr>
        <p:grpSpPr>
          <a:xfrm>
            <a:off x="685800" y="2892533"/>
            <a:ext cx="7742659" cy="460267"/>
            <a:chOff x="685800" y="1520933"/>
            <a:chExt cx="7742659" cy="460267"/>
          </a:xfrm>
        </p:grpSpPr>
        <p:sp>
          <p:nvSpPr>
            <p:cNvPr id="44" name="Rectangle 43">
              <a:extLst>
                <a:ext uri="{FF2B5EF4-FFF2-40B4-BE49-F238E27FC236}">
                  <a16:creationId xmlns:a16="http://schemas.microsoft.com/office/drawing/2014/main" id="{9CEB6D3B-E6FC-4B1B-8631-7EE32CBD17E4}"/>
                </a:ext>
              </a:extLst>
            </p:cNvPr>
            <p:cNvSpPr/>
            <p:nvPr/>
          </p:nvSpPr>
          <p:spPr bwMode="auto">
            <a:xfrm>
              <a:off x="4407522" y="1522593"/>
              <a:ext cx="950290" cy="456120"/>
            </a:xfrm>
            <a:prstGeom prst="rect">
              <a:avLst/>
            </a:prstGeom>
            <a:solidFill>
              <a:srgbClr val="CCFFCC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50000"/>
                </a:lnSpc>
                <a:spcBef>
                  <a:spcPts val="20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6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R-LSIG</a:t>
              </a:r>
            </a:p>
          </p:txBody>
        </p:sp>
        <p:cxnSp>
          <p:nvCxnSpPr>
            <p:cNvPr id="45" name="Straight Arrow Connector 44">
              <a:extLst>
                <a:ext uri="{FF2B5EF4-FFF2-40B4-BE49-F238E27FC236}">
                  <a16:creationId xmlns:a16="http://schemas.microsoft.com/office/drawing/2014/main" id="{D2E8BD78-AC0D-45BB-9837-ABF2FFC08470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1388152" y="1523642"/>
              <a:ext cx="0" cy="45612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  <a:effectLst/>
          </p:spPr>
        </p:cxnSp>
        <p:sp>
          <p:nvSpPr>
            <p:cNvPr id="46" name="TextBox 45">
              <a:extLst>
                <a:ext uri="{FF2B5EF4-FFF2-40B4-BE49-F238E27FC236}">
                  <a16:creationId xmlns:a16="http://schemas.microsoft.com/office/drawing/2014/main" id="{7B4DF856-71A4-4977-B7A9-93430084478D}"/>
                </a:ext>
              </a:extLst>
            </p:cNvPr>
            <p:cNvSpPr txBox="1"/>
            <p:nvPr/>
          </p:nvSpPr>
          <p:spPr>
            <a:xfrm rot="16200000">
              <a:off x="806827" y="1419523"/>
              <a:ext cx="400110" cy="642163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r>
                <a:rPr lang="en-US" sz="1400" dirty="0">
                  <a:solidFill>
                    <a:schemeClr val="tx1"/>
                  </a:solidFill>
                </a:rPr>
                <a:t>10MHz</a:t>
              </a:r>
            </a:p>
          </p:txBody>
        </p:sp>
        <p:sp>
          <p:nvSpPr>
            <p:cNvPr id="47" name="Rectangle 46">
              <a:extLst>
                <a:ext uri="{FF2B5EF4-FFF2-40B4-BE49-F238E27FC236}">
                  <a16:creationId xmlns:a16="http://schemas.microsoft.com/office/drawing/2014/main" id="{8B1BE78D-E78E-4A66-9D1C-B50A6D070A15}"/>
                </a:ext>
              </a:extLst>
            </p:cNvPr>
            <p:cNvSpPr/>
            <p:nvPr/>
          </p:nvSpPr>
          <p:spPr bwMode="auto">
            <a:xfrm>
              <a:off x="2273922" y="1525080"/>
              <a:ext cx="1066800" cy="456120"/>
            </a:xfrm>
            <a:prstGeom prst="rect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6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LLTF</a:t>
              </a:r>
            </a:p>
          </p:txBody>
        </p:sp>
        <p:sp>
          <p:nvSpPr>
            <p:cNvPr id="48" name="Rectangle 47">
              <a:extLst>
                <a:ext uri="{FF2B5EF4-FFF2-40B4-BE49-F238E27FC236}">
                  <a16:creationId xmlns:a16="http://schemas.microsoft.com/office/drawing/2014/main" id="{3857C72D-4EA3-49F6-856B-41C0D02B21FF}"/>
                </a:ext>
              </a:extLst>
            </p:cNvPr>
            <p:cNvSpPr/>
            <p:nvPr/>
          </p:nvSpPr>
          <p:spPr bwMode="auto">
            <a:xfrm>
              <a:off x="1511921" y="1525080"/>
              <a:ext cx="762001" cy="456120"/>
            </a:xfrm>
            <a:prstGeom prst="rect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6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LSTF</a:t>
              </a:r>
            </a:p>
          </p:txBody>
        </p:sp>
        <p:sp>
          <p:nvSpPr>
            <p:cNvPr id="49" name="Rectangle 48">
              <a:extLst>
                <a:ext uri="{FF2B5EF4-FFF2-40B4-BE49-F238E27FC236}">
                  <a16:creationId xmlns:a16="http://schemas.microsoft.com/office/drawing/2014/main" id="{D61E0E48-4F2C-4BE5-98CF-E867B27F516A}"/>
                </a:ext>
              </a:extLst>
            </p:cNvPr>
            <p:cNvSpPr/>
            <p:nvPr/>
          </p:nvSpPr>
          <p:spPr bwMode="auto">
            <a:xfrm>
              <a:off x="3340722" y="1523960"/>
              <a:ext cx="1066800" cy="456120"/>
            </a:xfrm>
            <a:prstGeom prst="rect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6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LSIG</a:t>
              </a:r>
            </a:p>
          </p:txBody>
        </p:sp>
        <p:sp>
          <p:nvSpPr>
            <p:cNvPr id="50" name="Rectangle 49">
              <a:extLst>
                <a:ext uri="{FF2B5EF4-FFF2-40B4-BE49-F238E27FC236}">
                  <a16:creationId xmlns:a16="http://schemas.microsoft.com/office/drawing/2014/main" id="{1559379E-1BD4-45AB-AE18-8DDCEE4CDC12}"/>
                </a:ext>
              </a:extLst>
            </p:cNvPr>
            <p:cNvSpPr/>
            <p:nvPr/>
          </p:nvSpPr>
          <p:spPr bwMode="auto">
            <a:xfrm>
              <a:off x="5357812" y="1520933"/>
              <a:ext cx="3070647" cy="456120"/>
            </a:xfrm>
            <a:prstGeom prst="rect">
              <a:avLst/>
            </a:prstGeom>
            <a:solidFill>
              <a:srgbClr val="CCFFCC"/>
            </a:solidFill>
            <a:ln w="19050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50000"/>
                </a:lnSpc>
                <a:spcBef>
                  <a:spcPts val="20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6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NGV Portion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56685671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F8D4FE-BEBA-4378-B107-6E552E4485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9E0AF3-BAB0-4A71-BA5A-4233E61D55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30388"/>
            <a:ext cx="8153400" cy="4113213"/>
          </a:xfrm>
        </p:spPr>
        <p:txBody>
          <a:bodyPr/>
          <a:lstStyle/>
          <a:p>
            <a:pPr marL="0" indent="0"/>
            <a:r>
              <a:rPr lang="en-US" dirty="0"/>
              <a:t>Do you agree to add the following text into Section 3 of SFD?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“11bd PPDU shall boost L-STF by x1dB, with x1 value TBD.”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“11bd PPDU shall boost L-LTF by x2dB, with x2 value TBD.”</a:t>
            </a:r>
          </a:p>
          <a:p>
            <a:endParaRPr lang="en-US" dirty="0"/>
          </a:p>
          <a:p>
            <a:r>
              <a:rPr lang="en-US" dirty="0"/>
              <a:t>Y:</a:t>
            </a:r>
          </a:p>
          <a:p>
            <a:r>
              <a:rPr lang="en-US" dirty="0"/>
              <a:t>N:</a:t>
            </a:r>
          </a:p>
          <a:p>
            <a:r>
              <a:rPr lang="en-US" dirty="0"/>
              <a:t>A: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320F6B8-F335-49BC-A0E4-6F5C3DA8D5B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C79093-FA35-4518-B88F-DBCB769A5A92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489ECA2-AE0E-4D8E-BF62-7B1F86A88653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July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2074248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846779-AC48-437D-988A-CAA2946F94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</a:t>
            </a:r>
            <a:r>
              <a:rPr lang="en-US" altLang="zh-CN" dirty="0"/>
              <a:t>ppendix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FD9E64-3CBC-4056-A643-B1E830E92E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31DC85E-ECC1-4ED9-9FB1-A17E06FDAB3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4E58DA-969E-4E31-AC21-EC5C563CDF87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0601DA6-8FF3-43AC-8D75-CDB2A6EA7806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July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0712909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A9B700-F45B-49F6-8E93-981B11CCF6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Rural LOS</a:t>
            </a:r>
            <a:endParaRPr lang="en-US" dirty="0"/>
          </a:p>
        </p:txBody>
      </p:sp>
      <p:pic>
        <p:nvPicPr>
          <p:cNvPr id="8" name="Content Placeholder 7">
            <a:extLst>
              <a:ext uri="{FF2B5EF4-FFF2-40B4-BE49-F238E27FC236}">
                <a16:creationId xmlns:a16="http://schemas.microsoft.com/office/drawing/2014/main" id="{1B5DAE0E-1C6A-4E6A-9354-FE14D8C86FD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1682" y="2057400"/>
            <a:ext cx="7619048" cy="4000000"/>
          </a:xfr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9943BBB-292C-4117-80AF-1F5D611039C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294D3A-4FBD-43E4-8201-4BA4CE4F0F36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1D65882-D9E3-4270-B831-3A235C6D63DF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July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857068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0"/>
            <a:ext cx="8153401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March meeting, the legacy portion </a:t>
            </a:r>
            <a:r>
              <a:rPr lang="en-US" altLang="zh-CN" dirty="0"/>
              <a:t>of the 11bd preamble </a:t>
            </a:r>
            <a:r>
              <a:rPr lang="en-US" dirty="0"/>
              <a:t>[1] is agreed on to support coexistence and backward compatibility.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Extended range mode is stated in the PAR [2] as part of the design scope. 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this contribution, we will discuss the preamble design for extended range to meet the PAR.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addition, unified frame format design is also proposed.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July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3893245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9E302A-A402-4A27-A21A-D6DE1B1344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Urban Approaching LOS</a:t>
            </a:r>
          </a:p>
        </p:txBody>
      </p:sp>
      <p:pic>
        <p:nvPicPr>
          <p:cNvPr id="8" name="Content Placeholder 7">
            <a:extLst>
              <a:ext uri="{FF2B5EF4-FFF2-40B4-BE49-F238E27FC236}">
                <a16:creationId xmlns:a16="http://schemas.microsoft.com/office/drawing/2014/main" id="{C921ACBF-E15C-487D-9D6B-8813DE54A4D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540" y="2037806"/>
            <a:ext cx="7533333" cy="4000000"/>
          </a:xfr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766BDC6-C4E4-426B-B3E4-E9A64ED2847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B3E375-725B-414D-BFCE-9880EC57B59F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652AF94-FEBC-4073-BAD9-4CE268C47CF1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July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6143506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2D587C-00AB-406B-BFD3-B0AB3D2214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Urban Crossing </a:t>
            </a:r>
            <a:r>
              <a:rPr lang="en-US" dirty="0" err="1"/>
              <a:t>NLos</a:t>
            </a:r>
            <a:endParaRPr lang="en-US" dirty="0"/>
          </a:p>
        </p:txBody>
      </p:sp>
      <p:pic>
        <p:nvPicPr>
          <p:cNvPr id="8" name="Content Placeholder 7">
            <a:extLst>
              <a:ext uri="{FF2B5EF4-FFF2-40B4-BE49-F238E27FC236}">
                <a16:creationId xmlns:a16="http://schemas.microsoft.com/office/drawing/2014/main" id="{C3C1936D-F96D-4C33-B2D5-DE3CC703712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5968" y="2037806"/>
            <a:ext cx="7590476" cy="4000000"/>
          </a:xfr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428AC74-DF1C-4405-AE4B-1428B96AD61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AF50C2-1355-4139-9442-A59CFDC5A510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AE9DA8D-D8A9-40E5-8844-D2AE2B90389E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July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711167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A6B21A-D67D-46BA-A781-A8AF389B90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Highway LOS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C134C62-37D4-456D-969B-9FCB6F0DCD3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E1A0E1-00F2-4A82-BF2F-C317ADE40C6E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A909053-B8D6-48E2-87DC-0612C242C07E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July 2019</a:t>
            </a:r>
            <a:endParaRPr lang="en-GB" dirty="0"/>
          </a:p>
        </p:txBody>
      </p:sp>
      <p:pic>
        <p:nvPicPr>
          <p:cNvPr id="12" name="Content Placeholder 11">
            <a:extLst>
              <a:ext uri="{FF2B5EF4-FFF2-40B4-BE49-F238E27FC236}">
                <a16:creationId xmlns:a16="http://schemas.microsoft.com/office/drawing/2014/main" id="{B98B05A8-8B4E-4948-9D07-B7A7D46F76F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1682" y="2037806"/>
            <a:ext cx="7419048" cy="4000000"/>
          </a:xfrm>
        </p:spPr>
      </p:pic>
    </p:spTree>
    <p:extLst>
      <p:ext uri="{BB962C8B-B14F-4D97-AF65-F5344CB8AC3E}">
        <p14:creationId xmlns:p14="http://schemas.microsoft.com/office/powerpoint/2010/main" val="312648399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457A64-72F3-45B5-B742-1E1E4F16A6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Highway </a:t>
            </a:r>
            <a:r>
              <a:rPr lang="en-US" dirty="0" err="1"/>
              <a:t>NLos</a:t>
            </a:r>
            <a:endParaRPr lang="en-US" dirty="0"/>
          </a:p>
        </p:txBody>
      </p:sp>
      <p:pic>
        <p:nvPicPr>
          <p:cNvPr id="8" name="Content Placeholder 7">
            <a:extLst>
              <a:ext uri="{FF2B5EF4-FFF2-40B4-BE49-F238E27FC236}">
                <a16:creationId xmlns:a16="http://schemas.microsoft.com/office/drawing/2014/main" id="{22E70CB7-6F2C-421D-B2E2-911635271E5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8868" y="1830388"/>
            <a:ext cx="7553470" cy="4201930"/>
          </a:xfr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267641E-02CB-4430-AA36-4612787ED56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B601C4-DCF3-4BD0-BDE3-685ABC75A965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43334D8-5286-4626-AAAB-C95ADAFB8D6F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July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175381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F3DB1B-A9AA-4DD4-85AC-A7EFB49942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5541" y="533400"/>
            <a:ext cx="7770813" cy="1065213"/>
          </a:xfrm>
        </p:spPr>
        <p:txBody>
          <a:bodyPr/>
          <a:lstStyle/>
          <a:p>
            <a:r>
              <a:rPr lang="en-US" dirty="0"/>
              <a:t>Extended Range Mode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7D13881-3222-4574-B6F8-6A1C0BADAA5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D733A6-543D-4DD2-B8B1-AB1FF4400E2A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EA1CB0C-337B-42F1-AAD4-C4C74E5DD45F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July 2019</a:t>
            </a:r>
            <a:endParaRPr lang="en-GB" dirty="0"/>
          </a:p>
        </p:txBody>
      </p:sp>
      <p:sp>
        <p:nvSpPr>
          <p:cNvPr id="120" name="Content Placeholder 2">
            <a:extLst>
              <a:ext uri="{FF2B5EF4-FFF2-40B4-BE49-F238E27FC236}">
                <a16:creationId xmlns:a16="http://schemas.microsoft.com/office/drawing/2014/main" id="{90B619CD-0187-4EF5-A261-6ABA27925F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5902" y="2286000"/>
            <a:ext cx="7850898" cy="37338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11bd preamble shall include L-STF, L-LTF, L-SIG fields [1].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It states in the PAR [2] that: 11bd </a:t>
            </a:r>
            <a:r>
              <a:rPr lang="en-US" altLang="zh-CN" dirty="0"/>
              <a:t>standards</a:t>
            </a:r>
            <a:r>
              <a:rPr lang="en-US" dirty="0"/>
              <a:t> shall </a:t>
            </a:r>
            <a:r>
              <a:rPr lang="en-US" altLang="zh-CN" dirty="0"/>
              <a:t>define</a:t>
            </a:r>
            <a:r>
              <a:rPr lang="en-US" dirty="0"/>
              <a:t> </a:t>
            </a:r>
          </a:p>
          <a:p>
            <a:pPr marL="0" indent="0"/>
            <a:r>
              <a:rPr lang="en-US" b="0" i="1" dirty="0"/>
              <a:t>         “</a:t>
            </a:r>
            <a:r>
              <a:rPr lang="en-GB" b="0" i="1" dirty="0"/>
              <a:t>at least one mode that achieves at least </a:t>
            </a:r>
            <a:r>
              <a:rPr lang="en-GB" b="0" i="1" dirty="0">
                <a:highlight>
                  <a:srgbClr val="FFFF00"/>
                </a:highlight>
              </a:rPr>
              <a:t>3dB lower sensitivity </a:t>
            </a:r>
            <a:r>
              <a:rPr lang="en-GB" b="0" i="1" dirty="0"/>
              <a:t>level (longer range), than that of the lowest rate  defined in  IEEE Std 802.11-2016 operating in 5.9GHz band”</a:t>
            </a:r>
            <a:endParaRPr lang="en-US" b="0" i="1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We term this mode as “Extended Range” (ER) mode in this presentation.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97BF4CDF-5AE1-4350-B0F5-A35FFA180ED0}"/>
              </a:ext>
            </a:extLst>
          </p:cNvPr>
          <p:cNvGrpSpPr/>
          <p:nvPr/>
        </p:nvGrpSpPr>
        <p:grpSpPr>
          <a:xfrm>
            <a:off x="692599" y="1629478"/>
            <a:ext cx="7917992" cy="458607"/>
            <a:chOff x="692599" y="1629478"/>
            <a:chExt cx="7917992" cy="458607"/>
          </a:xfrm>
        </p:grpSpPr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04B982B8-EDCD-472D-9AD1-D19042B7AAA6}"/>
                </a:ext>
              </a:extLst>
            </p:cNvPr>
            <p:cNvSpPr/>
            <p:nvPr/>
          </p:nvSpPr>
          <p:spPr bwMode="auto">
            <a:xfrm>
              <a:off x="4414320" y="1629478"/>
              <a:ext cx="4196271" cy="456120"/>
            </a:xfrm>
            <a:prstGeom prst="rect">
              <a:avLst/>
            </a:prstGeom>
            <a:solidFill>
              <a:srgbClr val="CCFFCC"/>
            </a:solidFill>
            <a:ln w="19050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50000"/>
                </a:lnSpc>
                <a:spcBef>
                  <a:spcPts val="20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6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NGV Portion</a:t>
              </a:r>
            </a:p>
          </p:txBody>
        </p:sp>
        <p:cxnSp>
          <p:nvCxnSpPr>
            <p:cNvPr id="18" name="Straight Arrow Connector 17">
              <a:extLst>
                <a:ext uri="{FF2B5EF4-FFF2-40B4-BE49-F238E27FC236}">
                  <a16:creationId xmlns:a16="http://schemas.microsoft.com/office/drawing/2014/main" id="{052821F0-4337-4020-B7AF-69D33BA66089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1394951" y="1630527"/>
              <a:ext cx="0" cy="45612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  <a:effectLst/>
          </p:spPr>
        </p:cxn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127E82A5-3CFD-4C04-8BC1-1552B63061BE}"/>
                </a:ext>
              </a:extLst>
            </p:cNvPr>
            <p:cNvSpPr txBox="1"/>
            <p:nvPr/>
          </p:nvSpPr>
          <p:spPr>
            <a:xfrm rot="16200000">
              <a:off x="813626" y="1526408"/>
              <a:ext cx="400110" cy="642163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r>
                <a:rPr lang="en-US" sz="1400" dirty="0">
                  <a:solidFill>
                    <a:schemeClr val="tx1"/>
                  </a:solidFill>
                </a:rPr>
                <a:t>10MHz</a:t>
              </a:r>
            </a:p>
          </p:txBody>
        </p: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F893AC86-E3D4-4FB3-87B6-E3C6E7B766F1}"/>
                </a:ext>
              </a:extLst>
            </p:cNvPr>
            <p:cNvSpPr/>
            <p:nvPr/>
          </p:nvSpPr>
          <p:spPr bwMode="auto">
            <a:xfrm>
              <a:off x="2280721" y="1631965"/>
              <a:ext cx="1066800" cy="456120"/>
            </a:xfrm>
            <a:prstGeom prst="rect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6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LLTF</a:t>
              </a:r>
            </a:p>
          </p:txBody>
        </p:sp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241CD877-AFC3-4EDA-AD13-D8610CA963A2}"/>
                </a:ext>
              </a:extLst>
            </p:cNvPr>
            <p:cNvSpPr/>
            <p:nvPr/>
          </p:nvSpPr>
          <p:spPr bwMode="auto">
            <a:xfrm>
              <a:off x="1518720" y="1631965"/>
              <a:ext cx="762001" cy="456120"/>
            </a:xfrm>
            <a:prstGeom prst="rect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6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LSTF</a:t>
              </a:r>
            </a:p>
          </p:txBody>
        </p:sp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A50481F6-C1E9-44FF-A97B-C19BCFC35921}"/>
                </a:ext>
              </a:extLst>
            </p:cNvPr>
            <p:cNvSpPr/>
            <p:nvPr/>
          </p:nvSpPr>
          <p:spPr bwMode="auto">
            <a:xfrm>
              <a:off x="3347521" y="1630845"/>
              <a:ext cx="1066800" cy="456120"/>
            </a:xfrm>
            <a:prstGeom prst="rect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6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LSIG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2336126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F3DB1B-A9AA-4DD4-85AC-A7EFB49942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5541" y="533400"/>
            <a:ext cx="7770813" cy="1065213"/>
          </a:xfrm>
        </p:spPr>
        <p:txBody>
          <a:bodyPr/>
          <a:lstStyle/>
          <a:p>
            <a:r>
              <a:rPr lang="en-US" dirty="0"/>
              <a:t>NGV ER Mode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7D13881-3222-4574-B6F8-6A1C0BADAA5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D733A6-543D-4DD2-B8B1-AB1FF4400E2A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EA1CB0C-337B-42F1-AAD4-C4C74E5DD45F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July 2019</a:t>
            </a:r>
            <a:endParaRPr lang="en-GB" dirty="0"/>
          </a:p>
        </p:txBody>
      </p:sp>
      <p:sp>
        <p:nvSpPr>
          <p:cNvPr id="120" name="Content Placeholder 2">
            <a:extLst>
              <a:ext uri="{FF2B5EF4-FFF2-40B4-BE49-F238E27FC236}">
                <a16:creationId xmlns:a16="http://schemas.microsoft.com/office/drawing/2014/main" id="{90B619CD-0187-4EF5-A261-6ABA27925F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0" y="2066995"/>
            <a:ext cx="7848599" cy="4333805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ER mode has been defined in 802.11ax which supports 3dB better sensitivity: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New data rate: BPSK-1/2 with DCM.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dirty="0"/>
              <a:t>R</a:t>
            </a:r>
            <a:r>
              <a:rPr lang="en-US" dirty="0"/>
              <a:t>epeated L-SIG symbol and repeated HE-SIGA symbols.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power boost of L-STF, L-LTF.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DCM has been accepted as the new data modulation scheme for the ER mode. [3]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We will evaluate the effectiveness of the 11ax ER preamble design in 11bd frame.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Repeated L-SIG symbol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Power boost of L-STF, L-LTF.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.  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57353879-C6A1-4F91-AC0E-065FAC90EB86}"/>
              </a:ext>
            </a:extLst>
          </p:cNvPr>
          <p:cNvGrpSpPr/>
          <p:nvPr/>
        </p:nvGrpSpPr>
        <p:grpSpPr>
          <a:xfrm>
            <a:off x="685800" y="1520933"/>
            <a:ext cx="7742659" cy="460267"/>
            <a:chOff x="685800" y="1520933"/>
            <a:chExt cx="7742659" cy="460267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9BB07176-0FA4-4BDF-9CF4-01E1A140E161}"/>
                </a:ext>
              </a:extLst>
            </p:cNvPr>
            <p:cNvSpPr/>
            <p:nvPr/>
          </p:nvSpPr>
          <p:spPr bwMode="auto">
            <a:xfrm>
              <a:off x="4407522" y="1522593"/>
              <a:ext cx="950290" cy="456120"/>
            </a:xfrm>
            <a:prstGeom prst="rect">
              <a:avLst/>
            </a:prstGeom>
            <a:solidFill>
              <a:srgbClr val="CCFFCC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50000"/>
                </a:lnSpc>
                <a:spcBef>
                  <a:spcPts val="20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6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R-LSIG</a:t>
              </a:r>
            </a:p>
          </p:txBody>
        </p:sp>
        <p:cxnSp>
          <p:nvCxnSpPr>
            <p:cNvPr id="9" name="Straight Arrow Connector 8">
              <a:extLst>
                <a:ext uri="{FF2B5EF4-FFF2-40B4-BE49-F238E27FC236}">
                  <a16:creationId xmlns:a16="http://schemas.microsoft.com/office/drawing/2014/main" id="{2188D0ED-0FFB-468E-9B16-0D01DB86D251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1388152" y="1523642"/>
              <a:ext cx="0" cy="45612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  <a:effectLst/>
          </p:spPr>
        </p:cxn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D6BC3E99-981A-4F7C-9A45-34A538EF53BD}"/>
                </a:ext>
              </a:extLst>
            </p:cNvPr>
            <p:cNvSpPr txBox="1"/>
            <p:nvPr/>
          </p:nvSpPr>
          <p:spPr>
            <a:xfrm rot="16200000">
              <a:off x="806827" y="1419523"/>
              <a:ext cx="400110" cy="642163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r>
                <a:rPr lang="en-US" sz="1400" dirty="0">
                  <a:solidFill>
                    <a:schemeClr val="tx1"/>
                  </a:solidFill>
                </a:rPr>
                <a:t>10MHz</a:t>
              </a:r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1FC98EF6-D43D-4CE6-9995-9D1E83906BF8}"/>
                </a:ext>
              </a:extLst>
            </p:cNvPr>
            <p:cNvSpPr/>
            <p:nvPr/>
          </p:nvSpPr>
          <p:spPr bwMode="auto">
            <a:xfrm>
              <a:off x="2273922" y="1525080"/>
              <a:ext cx="1066800" cy="456120"/>
            </a:xfrm>
            <a:prstGeom prst="rect">
              <a:avLst/>
            </a:prstGeom>
            <a:solidFill>
              <a:srgbClr val="FFC000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6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LLTF</a:t>
              </a:r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C4D41098-A723-4728-AFCA-A96A0CC34D5A}"/>
                </a:ext>
              </a:extLst>
            </p:cNvPr>
            <p:cNvSpPr/>
            <p:nvPr/>
          </p:nvSpPr>
          <p:spPr bwMode="auto">
            <a:xfrm>
              <a:off x="1511921" y="1525080"/>
              <a:ext cx="762001" cy="456120"/>
            </a:xfrm>
            <a:prstGeom prst="rect">
              <a:avLst/>
            </a:prstGeom>
            <a:solidFill>
              <a:srgbClr val="FFC000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6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LSTF</a:t>
              </a:r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FFD2D209-E226-46E4-88BE-A88DA41F3684}"/>
                </a:ext>
              </a:extLst>
            </p:cNvPr>
            <p:cNvSpPr/>
            <p:nvPr/>
          </p:nvSpPr>
          <p:spPr bwMode="auto">
            <a:xfrm>
              <a:off x="3340722" y="1523960"/>
              <a:ext cx="1066800" cy="456120"/>
            </a:xfrm>
            <a:prstGeom prst="rect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6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LSIG</a:t>
              </a:r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D0757008-FCD8-4C7A-894F-5DDB1AFC40C6}"/>
                </a:ext>
              </a:extLst>
            </p:cNvPr>
            <p:cNvSpPr/>
            <p:nvPr/>
          </p:nvSpPr>
          <p:spPr bwMode="auto">
            <a:xfrm>
              <a:off x="5357812" y="1520933"/>
              <a:ext cx="3070647" cy="456120"/>
            </a:xfrm>
            <a:prstGeom prst="rect">
              <a:avLst/>
            </a:prstGeom>
            <a:solidFill>
              <a:srgbClr val="CCFFCC"/>
            </a:solidFill>
            <a:ln w="19050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50000"/>
                </a:lnSpc>
                <a:spcBef>
                  <a:spcPts val="20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6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NGV Portion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9520695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0813" cy="1065213"/>
          </a:xfrm>
        </p:spPr>
        <p:txBody>
          <a:bodyPr/>
          <a:lstStyle/>
          <a:p>
            <a:r>
              <a:rPr lang="en-GB" dirty="0"/>
              <a:t>Simulation Settings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47800"/>
            <a:ext cx="8077200" cy="45720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10MHz DSRC channel @5.9GHz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OFDM numerology: 11ac 20MHz DC2.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1x1-1ss, 300 bytes.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LDPC with </a:t>
            </a:r>
            <a:r>
              <a:rPr lang="en-US" dirty="0" err="1"/>
              <a:t>Midamble</a:t>
            </a:r>
            <a:r>
              <a:rPr lang="en-US" dirty="0"/>
              <a:t> of period 10.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In ER mode, </a:t>
            </a:r>
            <a:r>
              <a:rPr lang="en-US" dirty="0" err="1"/>
              <a:t>Midmable</a:t>
            </a:r>
            <a:r>
              <a:rPr lang="en-US" dirty="0"/>
              <a:t> is 3dB power boosted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C2C channel models [4]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Preamble processing: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Carrier sensing</a:t>
            </a:r>
            <a:r>
              <a:rPr lang="en-US" altLang="zh-CN" dirty="0"/>
              <a:t>,</a:t>
            </a:r>
            <a:r>
              <a:rPr lang="zh-CN" altLang="en-US" dirty="0"/>
              <a:t> </a:t>
            </a:r>
            <a:r>
              <a:rPr lang="en-US" dirty="0"/>
              <a:t>Symbol timing detection.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LSIG and RLSIG detection.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Two preamble formats: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dirty="0"/>
              <a:t>Non-ER: LSTF + LLTF + LSIG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ER: 6dB-boosted LSTF + 3dB-boosted LLTF + LSIG + RLSIG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July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13923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0813" cy="1065213"/>
          </a:xfrm>
        </p:spPr>
        <p:txBody>
          <a:bodyPr/>
          <a:lstStyle/>
          <a:p>
            <a:r>
              <a:rPr lang="en-US" altLang="zh-CN" dirty="0"/>
              <a:t>Rural LOS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73125" y="5608636"/>
            <a:ext cx="8001000" cy="765175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b="0" dirty="0"/>
              <a:t>~3dB sensitivity improvement for BPSK-DCM + ER.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dirty="0"/>
              <a:t>BPSK + ER also sees sensitivity gain.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July 2019</a:t>
            </a:r>
            <a:endParaRPr lang="en-GB" dirty="0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0CF24657-82D0-4727-930F-0E0F7328579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9619" y="1457571"/>
            <a:ext cx="7904762" cy="39428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87343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0813" cy="1065213"/>
          </a:xfrm>
        </p:spPr>
        <p:txBody>
          <a:bodyPr/>
          <a:lstStyle/>
          <a:p>
            <a:r>
              <a:rPr lang="en-US" altLang="zh-CN" dirty="0"/>
              <a:t>Urban Approaching Los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73125" y="5608636"/>
            <a:ext cx="8001000" cy="765175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b="0" dirty="0"/>
              <a:t>~3dB sensitivity improvement for BPSK-DCM + ER.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dirty="0"/>
              <a:t>BPSK + ER also </a:t>
            </a:r>
            <a:r>
              <a:rPr lang="en-US" altLang="zh-CN" sz="1800" b="0" dirty="0"/>
              <a:t>sees</a:t>
            </a:r>
            <a:r>
              <a:rPr lang="zh-CN" altLang="en-US" sz="1800" b="0" dirty="0"/>
              <a:t> </a:t>
            </a:r>
            <a:r>
              <a:rPr lang="en-US" altLang="zh-CN" sz="1800" b="0" dirty="0"/>
              <a:t>some</a:t>
            </a:r>
            <a:r>
              <a:rPr lang="zh-CN" altLang="en-US" sz="1800" b="0" dirty="0"/>
              <a:t> </a:t>
            </a:r>
            <a:r>
              <a:rPr lang="en-US" sz="1800" b="0" dirty="0"/>
              <a:t>sensitivity gain.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July 2019</a:t>
            </a:r>
            <a:endParaRPr lang="en-GB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1FE82307-24C2-4AD6-9116-B6BDFDA8F55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1524" y="1457571"/>
            <a:ext cx="7380952" cy="39428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46088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0813" cy="1065213"/>
          </a:xfrm>
        </p:spPr>
        <p:txBody>
          <a:bodyPr/>
          <a:lstStyle/>
          <a:p>
            <a:r>
              <a:rPr lang="en-US" altLang="zh-CN" dirty="0"/>
              <a:t>Highway Los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73125" y="5608636"/>
            <a:ext cx="8001000" cy="765175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b="0" dirty="0"/>
              <a:t>~3dB sensitivity improvement for BPSK-DCM + ER.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dirty="0"/>
              <a:t>BPSK + ER also sees some sensitivity gain.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July 2019</a:t>
            </a:r>
            <a:endParaRPr lang="en-GB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3CC36136-5A52-4756-93F4-6D8819BE121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5333" y="1457571"/>
            <a:ext cx="7333333" cy="39428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54904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0813" cy="1065213"/>
          </a:xfrm>
        </p:spPr>
        <p:txBody>
          <a:bodyPr/>
          <a:lstStyle/>
          <a:p>
            <a:r>
              <a:rPr lang="en-US" altLang="zh-CN" dirty="0"/>
              <a:t>Urban Crossing </a:t>
            </a:r>
            <a:r>
              <a:rPr lang="en-US" altLang="zh-CN" dirty="0" err="1"/>
              <a:t>NLos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73125" y="5608636"/>
            <a:ext cx="8001000" cy="765175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b="0" dirty="0"/>
              <a:t>&gt;3dB sensitivity improvement for BPSK-DCM + ER.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dirty="0"/>
              <a:t>BPSK + ER also sees some sensitivity gain.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July 2019</a:t>
            </a:r>
            <a:endParaRPr lang="en-GB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81B117D9-E1D3-4C88-81DE-EF8707B1171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9619" y="1457571"/>
            <a:ext cx="7304762" cy="39428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36168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 (2)</Template>
  <TotalTime>68035</TotalTime>
  <Words>1088</Words>
  <Application>Microsoft Office PowerPoint</Application>
  <PresentationFormat>On-screen Show (4:3)</PresentationFormat>
  <Paragraphs>203</Paragraphs>
  <Slides>23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9" baseType="lpstr">
      <vt:lpstr>Arial Unicode MS</vt:lpstr>
      <vt:lpstr>MS Gothic</vt:lpstr>
      <vt:lpstr>Arial</vt:lpstr>
      <vt:lpstr>Times New Roman</vt:lpstr>
      <vt:lpstr>Office Theme</vt:lpstr>
      <vt:lpstr>Document</vt:lpstr>
      <vt:lpstr>NGV Frame Format Discussions</vt:lpstr>
      <vt:lpstr>Introduction</vt:lpstr>
      <vt:lpstr>Extended Range Mode</vt:lpstr>
      <vt:lpstr>NGV ER Mode</vt:lpstr>
      <vt:lpstr>Simulation Settings</vt:lpstr>
      <vt:lpstr>Rural LOS</vt:lpstr>
      <vt:lpstr>Urban Approaching Los</vt:lpstr>
      <vt:lpstr>Highway Los</vt:lpstr>
      <vt:lpstr>Urban Crossing NLos</vt:lpstr>
      <vt:lpstr>Highway NLos</vt:lpstr>
      <vt:lpstr>Result Discussions</vt:lpstr>
      <vt:lpstr>Unified 11bd Frame Format</vt:lpstr>
      <vt:lpstr>Summary</vt:lpstr>
      <vt:lpstr>Reference</vt:lpstr>
      <vt:lpstr>Straw Poll 1</vt:lpstr>
      <vt:lpstr>Straw Poll 2</vt:lpstr>
      <vt:lpstr>Straw Poll 3</vt:lpstr>
      <vt:lpstr>Appendix</vt:lpstr>
      <vt:lpstr>Rural LOS</vt:lpstr>
      <vt:lpstr>Urban Approaching LOS</vt:lpstr>
      <vt:lpstr>Urban Crossing NLos</vt:lpstr>
      <vt:lpstr>Highway LOS</vt:lpstr>
      <vt:lpstr>Highway NLos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ruicao@marvell.com</dc:creator>
  <cp:lastModifiedBy>Rui Cao</cp:lastModifiedBy>
  <cp:revision>1269</cp:revision>
  <cp:lastPrinted>1601-01-01T00:00:00Z</cp:lastPrinted>
  <dcterms:created xsi:type="dcterms:W3CDTF">2015-10-31T00:33:08Z</dcterms:created>
  <dcterms:modified xsi:type="dcterms:W3CDTF">2019-07-15T15:24:30Z</dcterms:modified>
</cp:coreProperties>
</file>