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77" r:id="rId20"/>
    <p:sldId id="287" r:id="rId21"/>
    <p:sldId id="278"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p:cViewPr varScale="1">
        <p:scale>
          <a:sx n="112" d="100"/>
          <a:sy n="112" d="100"/>
        </p:scale>
        <p:origin x="1560"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802.11-19/1063r2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June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Ad Hoc Meeting Agenda </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2019-06-28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46"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r>
              <a:rPr lang="en-US" altLang="en-US" dirty="0"/>
              <a:t>Thanks to Stephane Baron and Canon 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(9:00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5:00 pm)</a:t>
            </a:r>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July 10, 2019</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June 2019</a:t>
            </a:r>
            <a:endParaRPr lang="en-GB"/>
          </a:p>
        </p:txBody>
      </p:sp>
    </p:spTree>
    <p:extLst>
      <p:ext uri="{BB962C8B-B14F-4D97-AF65-F5344CB8AC3E}">
        <p14:creationId xmlns:p14="http://schemas.microsoft.com/office/powerpoint/2010/main" val="810022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graphicFrame>
        <p:nvGraphicFramePr>
          <p:cNvPr id="3" name="Object 2">
            <a:extLst>
              <a:ext uri="{FF2B5EF4-FFF2-40B4-BE49-F238E27FC236}">
                <a16:creationId xmlns:a16="http://schemas.microsoft.com/office/drawing/2014/main" id="{66713AC6-C4C3-5644-A2C6-23D88B61AB02}"/>
              </a:ext>
            </a:extLst>
          </p:cNvPr>
          <p:cNvGraphicFramePr>
            <a:graphicFrameLocks noChangeAspect="1"/>
          </p:cNvGraphicFramePr>
          <p:nvPr>
            <p:extLst>
              <p:ext uri="{D42A27DB-BD31-4B8C-83A1-F6EECF244321}">
                <p14:modId xmlns:p14="http://schemas.microsoft.com/office/powerpoint/2010/main" val="3838276746"/>
              </p:ext>
            </p:extLst>
          </p:nvPr>
        </p:nvGraphicFramePr>
        <p:xfrm>
          <a:off x="2819400" y="2362200"/>
          <a:ext cx="3619500" cy="2286000"/>
        </p:xfrm>
        <a:graphic>
          <a:graphicData uri="http://schemas.openxmlformats.org/presentationml/2006/ole">
            <mc:AlternateContent xmlns:mc="http://schemas.openxmlformats.org/markup-compatibility/2006">
              <mc:Choice xmlns:v="urn:schemas-microsoft-com:vml" Requires="v">
                <p:oleObj spid="_x0000_s4123" name="Worksheet" showAsIcon="1" r:id="rId3" imgW="965200" imgH="609600" progId="Excel.Sheet.8">
                  <p:embed/>
                </p:oleObj>
              </mc:Choice>
              <mc:Fallback>
                <p:oleObj name="Worksheet" showAsIcon="1" r:id="rId3" imgW="965200" imgH="609600" progId="Excel.Sheet.8">
                  <p:embed/>
                  <p:pic>
                    <p:nvPicPr>
                      <p:cNvPr id="0" name=""/>
                      <p:cNvPicPr/>
                      <p:nvPr/>
                    </p:nvPicPr>
                    <p:blipFill>
                      <a:blip r:embed="rId4"/>
                      <a:stretch>
                        <a:fillRect/>
                      </a:stretch>
                    </p:blipFill>
                    <p:spPr>
                      <a:xfrm>
                        <a:off x="2819400" y="2362200"/>
                        <a:ext cx="3619500" cy="22860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6D630-B906-AD42-BAC1-26CDD26CC25A}"/>
              </a:ext>
            </a:extLst>
          </p:cNvPr>
          <p:cNvSpPr>
            <a:spLocks noGrp="1"/>
          </p:cNvSpPr>
          <p:nvPr>
            <p:ph type="title"/>
          </p:nvPr>
        </p:nvSpPr>
        <p:spPr/>
        <p:txBody>
          <a:bodyPr/>
          <a:lstStyle/>
          <a:p>
            <a:r>
              <a:rPr lang="en-US" dirty="0"/>
              <a:t>Time Allocation</a:t>
            </a:r>
          </a:p>
        </p:txBody>
      </p:sp>
      <p:sp>
        <p:nvSpPr>
          <p:cNvPr id="3" name="Content Placeholder 2">
            <a:extLst>
              <a:ext uri="{FF2B5EF4-FFF2-40B4-BE49-F238E27FC236}">
                <a16:creationId xmlns:a16="http://schemas.microsoft.com/office/drawing/2014/main" id="{46F87B5A-0BCD-0A4C-B87F-1891C73BB0B1}"/>
              </a:ext>
            </a:extLst>
          </p:cNvPr>
          <p:cNvSpPr>
            <a:spLocks noGrp="1"/>
          </p:cNvSpPr>
          <p:nvPr>
            <p:ph idx="1"/>
          </p:nvPr>
        </p:nvSpPr>
        <p:spPr>
          <a:xfrm>
            <a:off x="700629" y="1747296"/>
            <a:ext cx="7770813" cy="4113213"/>
          </a:xfrm>
        </p:spPr>
        <p:txBody>
          <a:bodyPr/>
          <a:lstStyle/>
          <a:p>
            <a:r>
              <a:rPr lang="en-US" sz="2000" dirty="0"/>
              <a:t>9:00 – 9:01		Call Meeting to order</a:t>
            </a:r>
          </a:p>
          <a:p>
            <a:r>
              <a:rPr lang="en-US" sz="2000" dirty="0"/>
              <a:t>9:01 – 9:05		IPR Slides</a:t>
            </a:r>
          </a:p>
          <a:p>
            <a:r>
              <a:rPr lang="en-US" sz="2000" dirty="0"/>
              <a:t>9:05 – 9:10		Submissions</a:t>
            </a:r>
          </a:p>
          <a:p>
            <a:r>
              <a:rPr lang="en-US" sz="2000" dirty="0"/>
              <a:t>9:10 – 10:30		Comment Resolution</a:t>
            </a:r>
          </a:p>
          <a:p>
            <a:r>
              <a:rPr lang="en-US" sz="2000" dirty="0"/>
              <a:t>10:30 – 10:45	Break</a:t>
            </a:r>
          </a:p>
          <a:p>
            <a:r>
              <a:rPr lang="en-US" sz="2000" dirty="0"/>
              <a:t>10:45 – 12:00	Comment Resolution</a:t>
            </a:r>
          </a:p>
          <a:p>
            <a:r>
              <a:rPr lang="en-US" sz="2000" dirty="0"/>
              <a:t>12:00 -1:00		Lunch</a:t>
            </a:r>
          </a:p>
          <a:p>
            <a:r>
              <a:rPr lang="en-US" sz="2000" dirty="0"/>
              <a:t>1:00 – 3:30		Comment Resolution</a:t>
            </a:r>
          </a:p>
          <a:p>
            <a:r>
              <a:rPr lang="en-US" sz="2000" dirty="0"/>
              <a:t>3:30 – 4:00		Break</a:t>
            </a:r>
          </a:p>
          <a:p>
            <a:r>
              <a:rPr lang="en-US" sz="2000" dirty="0"/>
              <a:t>4:00 – 6:00 		Comment Resolution</a:t>
            </a:r>
          </a:p>
        </p:txBody>
      </p:sp>
      <p:sp>
        <p:nvSpPr>
          <p:cNvPr id="4" name="Slide Number Placeholder 3">
            <a:extLst>
              <a:ext uri="{FF2B5EF4-FFF2-40B4-BE49-F238E27FC236}">
                <a16:creationId xmlns:a16="http://schemas.microsoft.com/office/drawing/2014/main" id="{DECCB850-5328-A549-B64C-2771CB4364B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19714FD-6F2A-784E-B26F-2FE1F4455D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4441DD4-2D92-9F4F-9CC7-2ED00DC8979A}"/>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92828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07795-DC19-6D4F-89C4-F033B9878FB0}"/>
              </a:ext>
            </a:extLst>
          </p:cNvPr>
          <p:cNvSpPr>
            <a:spLocks noGrp="1"/>
          </p:cNvSpPr>
          <p:nvPr>
            <p:ph type="title"/>
          </p:nvPr>
        </p:nvSpPr>
        <p:spPr/>
        <p:txBody>
          <a:bodyPr/>
          <a:lstStyle/>
          <a:p>
            <a:r>
              <a:rPr lang="en-US" dirty="0"/>
              <a:t>11-19/0417 (Laurent </a:t>
            </a:r>
            <a:r>
              <a:rPr lang="en-US" dirty="0" err="1"/>
              <a:t>Cariou</a:t>
            </a:r>
            <a:r>
              <a:rPr lang="en-US" dirty="0"/>
              <a:t>)</a:t>
            </a:r>
          </a:p>
        </p:txBody>
      </p:sp>
      <p:sp>
        <p:nvSpPr>
          <p:cNvPr id="3" name="Content Placeholder 2">
            <a:extLst>
              <a:ext uri="{FF2B5EF4-FFF2-40B4-BE49-F238E27FC236}">
                <a16:creationId xmlns:a16="http://schemas.microsoft.com/office/drawing/2014/main" id="{E9665B60-F9D5-124E-A4C8-E94F36FCFE70}"/>
              </a:ext>
            </a:extLst>
          </p:cNvPr>
          <p:cNvSpPr>
            <a:spLocks noGrp="1"/>
          </p:cNvSpPr>
          <p:nvPr>
            <p:ph idx="1"/>
          </p:nvPr>
        </p:nvSpPr>
        <p:spPr>
          <a:xfrm>
            <a:off x="685799" y="1600200"/>
            <a:ext cx="7770813" cy="4113213"/>
          </a:xfrm>
        </p:spPr>
        <p:txBody>
          <a:bodyPr/>
          <a:lstStyle/>
          <a:p>
            <a:r>
              <a:rPr lang="en-US" dirty="0"/>
              <a:t>Do you accept resolutions to CIDs </a:t>
            </a:r>
            <a:r>
              <a:rPr lang="en-GB" strike="sngStrike" dirty="0"/>
              <a:t>20017</a:t>
            </a:r>
            <a:r>
              <a:rPr lang="en-GB" dirty="0"/>
              <a:t>, 20019, </a:t>
            </a:r>
            <a:r>
              <a:rPr lang="en-GB" strike="sngStrike" dirty="0"/>
              <a:t>20022</a:t>
            </a:r>
            <a:r>
              <a:rPr lang="en-GB" dirty="0"/>
              <a:t>, 20040, </a:t>
            </a:r>
            <a:r>
              <a:rPr lang="en-GB" dirty="0">
                <a:solidFill>
                  <a:srgbClr val="FF0000"/>
                </a:solidFill>
              </a:rPr>
              <a:t>20041</a:t>
            </a:r>
            <a:r>
              <a:rPr lang="en-GB" dirty="0"/>
              <a:t>, 20244,, 20290, 20365, 20366, 20369, 20370, 20371, 20800, </a:t>
            </a:r>
            <a:r>
              <a:rPr lang="en-GB" dirty="0">
                <a:solidFill>
                  <a:srgbClr val="FF0000"/>
                </a:solidFill>
              </a:rPr>
              <a:t>20801</a:t>
            </a:r>
            <a:r>
              <a:rPr lang="en-GB" dirty="0"/>
              <a:t>, 20802, 20803, 20804, 20805, 20806, 21161, 21162, 21355, 21356, 21357, 21358, 21442, 21505, </a:t>
            </a:r>
            <a:r>
              <a:rPr lang="en-GB" dirty="0">
                <a:solidFill>
                  <a:srgbClr val="FF0000"/>
                </a:solidFill>
              </a:rPr>
              <a:t>21506</a:t>
            </a:r>
            <a:r>
              <a:rPr lang="en-GB" dirty="0"/>
              <a:t>, 21533, 21534, </a:t>
            </a:r>
            <a:r>
              <a:rPr lang="en-GB" dirty="0">
                <a:solidFill>
                  <a:srgbClr val="FF0000"/>
                </a:solidFill>
              </a:rPr>
              <a:t>21535</a:t>
            </a:r>
            <a:r>
              <a:rPr lang="en-GB" dirty="0"/>
              <a:t> ,</a:t>
            </a:r>
            <a:r>
              <a:rPr lang="en-GB" dirty="0">
                <a:solidFill>
                  <a:srgbClr val="FF0000"/>
                </a:solidFill>
              </a:rPr>
              <a:t>21536</a:t>
            </a:r>
            <a:r>
              <a:rPr lang="en-GB" dirty="0"/>
              <a:t>, 21583, 21584, 20081, </a:t>
            </a:r>
            <a:r>
              <a:rPr lang="en-GB" dirty="0">
                <a:solidFill>
                  <a:srgbClr val="FF0000"/>
                </a:solidFill>
              </a:rPr>
              <a:t>20082</a:t>
            </a:r>
            <a:r>
              <a:rPr lang="en-GB" dirty="0"/>
              <a:t>, 20083, 21285, </a:t>
            </a:r>
            <a:r>
              <a:rPr lang="en-GB" strike="sngStrike" dirty="0"/>
              <a:t>21286</a:t>
            </a:r>
            <a:r>
              <a:rPr lang="en-GB" dirty="0"/>
              <a:t>, 21335, 21441, </a:t>
            </a:r>
            <a:r>
              <a:rPr lang="en-GB" dirty="0">
                <a:solidFill>
                  <a:srgbClr val="FF0000"/>
                </a:solidFill>
              </a:rPr>
              <a:t>20372</a:t>
            </a:r>
            <a:r>
              <a:rPr lang="en-GB" dirty="0"/>
              <a:t> in doc 11-19/0417r4?</a:t>
            </a:r>
          </a:p>
          <a:p>
            <a:endParaRPr lang="en-GB" dirty="0"/>
          </a:p>
          <a:p>
            <a:r>
              <a:rPr lang="en-GB" dirty="0"/>
              <a:t>Resolutions to CIDs written in black approved with unanimous consent.</a:t>
            </a:r>
          </a:p>
          <a:p>
            <a:endParaRPr lang="en-CA" dirty="0"/>
          </a:p>
          <a:p>
            <a:r>
              <a:rPr lang="en-GB" dirty="0">
                <a:solidFill>
                  <a:srgbClr val="FF0000"/>
                </a:solidFill>
              </a:rPr>
              <a:t>20252, 20253, 20255, 20264, 20265 moved to Jarkko</a:t>
            </a:r>
            <a:endParaRPr lang="en-US" dirty="0"/>
          </a:p>
        </p:txBody>
      </p:sp>
      <p:sp>
        <p:nvSpPr>
          <p:cNvPr id="4" name="Slide Number Placeholder 3">
            <a:extLst>
              <a:ext uri="{FF2B5EF4-FFF2-40B4-BE49-F238E27FC236}">
                <a16:creationId xmlns:a16="http://schemas.microsoft.com/office/drawing/2014/main" id="{3C910A43-653B-B447-8ADA-3487C14EA09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B9BCCC0-81BC-4E4B-8A13-B91352EE36F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09228CA-04C4-A947-8FBF-B43FFB462074}"/>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745032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0AA7B-A7C1-9B44-960B-DE8DB99255A3}"/>
              </a:ext>
            </a:extLst>
          </p:cNvPr>
          <p:cNvSpPr>
            <a:spLocks noGrp="1"/>
          </p:cNvSpPr>
          <p:nvPr>
            <p:ph type="title"/>
          </p:nvPr>
        </p:nvSpPr>
        <p:spPr/>
        <p:txBody>
          <a:bodyPr/>
          <a:lstStyle/>
          <a:p>
            <a:r>
              <a:rPr lang="en-US" dirty="0"/>
              <a:t>11-19/0414 (Laurent </a:t>
            </a:r>
            <a:r>
              <a:rPr lang="en-US" dirty="0" err="1"/>
              <a:t>Cariou</a:t>
            </a:r>
            <a:r>
              <a:rPr lang="en-US" dirty="0"/>
              <a:t>)</a:t>
            </a:r>
          </a:p>
        </p:txBody>
      </p:sp>
      <p:sp>
        <p:nvSpPr>
          <p:cNvPr id="3" name="Content Placeholder 2">
            <a:extLst>
              <a:ext uri="{FF2B5EF4-FFF2-40B4-BE49-F238E27FC236}">
                <a16:creationId xmlns:a16="http://schemas.microsoft.com/office/drawing/2014/main" id="{DF8A2C9E-47E7-7C41-8113-C0F8004E5013}"/>
              </a:ext>
            </a:extLst>
          </p:cNvPr>
          <p:cNvSpPr>
            <a:spLocks noGrp="1"/>
          </p:cNvSpPr>
          <p:nvPr>
            <p:ph idx="1"/>
          </p:nvPr>
        </p:nvSpPr>
        <p:spPr>
          <a:xfrm>
            <a:off x="685800" y="1981200"/>
            <a:ext cx="7770813" cy="4113213"/>
          </a:xfrm>
        </p:spPr>
        <p:txBody>
          <a:bodyPr/>
          <a:lstStyle/>
          <a:p>
            <a:r>
              <a:rPr lang="en-US" dirty="0"/>
              <a:t>Do you accept resolutions to CIDs 20260, 20261, 20362, 20363, </a:t>
            </a:r>
            <a:r>
              <a:rPr lang="en-US" strike="sngStrike" dirty="0">
                <a:solidFill>
                  <a:srgbClr val="FF0000"/>
                </a:solidFill>
              </a:rPr>
              <a:t>20364</a:t>
            </a:r>
            <a:r>
              <a:rPr lang="en-US" dirty="0"/>
              <a:t>, 20575, 21134, 21135, 21136, 20420, 21142 in doc 11-19/0414r2? </a:t>
            </a:r>
          </a:p>
          <a:p>
            <a:endParaRPr lang="en-US" dirty="0"/>
          </a:p>
          <a:p>
            <a:r>
              <a:rPr lang="en-US" dirty="0"/>
              <a:t>Resolutions to CIDs written in black were approved by unanimous consent.</a:t>
            </a:r>
          </a:p>
          <a:p>
            <a:endParaRPr lang="en-US" dirty="0"/>
          </a:p>
          <a:p>
            <a:endParaRPr lang="en-US" dirty="0"/>
          </a:p>
        </p:txBody>
      </p:sp>
      <p:sp>
        <p:nvSpPr>
          <p:cNvPr id="4" name="Slide Number Placeholder 3">
            <a:extLst>
              <a:ext uri="{FF2B5EF4-FFF2-40B4-BE49-F238E27FC236}">
                <a16:creationId xmlns:a16="http://schemas.microsoft.com/office/drawing/2014/main" id="{7010D89F-AC3E-6C46-98C8-10317E42F5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F4964BB-7CA7-9642-BEF3-5C0E1AD26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99835A6-0FD4-1C4C-9FE5-032DE0DB358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98634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60082-49F2-D742-9F80-BDEEBC737F53}"/>
              </a:ext>
            </a:extLst>
          </p:cNvPr>
          <p:cNvSpPr>
            <a:spLocks noGrp="1"/>
          </p:cNvSpPr>
          <p:nvPr>
            <p:ph type="title"/>
          </p:nvPr>
        </p:nvSpPr>
        <p:spPr/>
        <p:txBody>
          <a:bodyPr/>
          <a:lstStyle/>
          <a:p>
            <a:r>
              <a:rPr lang="en-US" dirty="0"/>
              <a:t>11-19/1023 (</a:t>
            </a:r>
            <a:r>
              <a:rPr lang="en-US" dirty="0" err="1"/>
              <a:t>Liwen</a:t>
            </a:r>
            <a:r>
              <a:rPr lang="en-US" dirty="0"/>
              <a:t> Chu)</a:t>
            </a:r>
          </a:p>
        </p:txBody>
      </p:sp>
      <p:sp>
        <p:nvSpPr>
          <p:cNvPr id="3" name="Content Placeholder 2">
            <a:extLst>
              <a:ext uri="{FF2B5EF4-FFF2-40B4-BE49-F238E27FC236}">
                <a16:creationId xmlns:a16="http://schemas.microsoft.com/office/drawing/2014/main" id="{468F252E-5106-A145-8655-1DE2B2CA3EBB}"/>
              </a:ext>
            </a:extLst>
          </p:cNvPr>
          <p:cNvSpPr>
            <a:spLocks noGrp="1"/>
          </p:cNvSpPr>
          <p:nvPr>
            <p:ph idx="1"/>
          </p:nvPr>
        </p:nvSpPr>
        <p:spPr/>
        <p:txBody>
          <a:bodyPr/>
          <a:lstStyle/>
          <a:p>
            <a:pPr lvl="0"/>
            <a:r>
              <a:rPr lang="en-US" dirty="0"/>
              <a:t>Do you accept resolutions to CIDs </a:t>
            </a:r>
            <a:r>
              <a:rPr lang="en-GB" dirty="0"/>
              <a:t>20193, 21199, 21604, 20136, 20137, 20194, 20195, </a:t>
            </a:r>
            <a:r>
              <a:rPr lang="en-GB" dirty="0">
                <a:solidFill>
                  <a:srgbClr val="FF0000"/>
                </a:solidFill>
              </a:rPr>
              <a:t>20391</a:t>
            </a:r>
            <a:r>
              <a:rPr lang="en-GB" dirty="0"/>
              <a:t>, 20417, </a:t>
            </a:r>
            <a:r>
              <a:rPr lang="en-GB" dirty="0">
                <a:solidFill>
                  <a:srgbClr val="C00000"/>
                </a:solidFill>
              </a:rPr>
              <a:t>20418</a:t>
            </a:r>
            <a:r>
              <a:rPr lang="en-GB" dirty="0"/>
              <a:t>, 20983, 21069, </a:t>
            </a:r>
            <a:r>
              <a:rPr lang="en-GB" dirty="0">
                <a:solidFill>
                  <a:srgbClr val="FF0000"/>
                </a:solidFill>
              </a:rPr>
              <a:t>21200,</a:t>
            </a:r>
            <a:r>
              <a:rPr lang="en-GB" dirty="0"/>
              <a:t> 21202, </a:t>
            </a:r>
            <a:r>
              <a:rPr lang="en-GB" dirty="0">
                <a:solidFill>
                  <a:srgbClr val="FF0000"/>
                </a:solidFill>
              </a:rPr>
              <a:t>21203</a:t>
            </a:r>
            <a:r>
              <a:rPr lang="en-GB" dirty="0"/>
              <a:t>, </a:t>
            </a:r>
            <a:r>
              <a:rPr lang="en-GB" dirty="0">
                <a:solidFill>
                  <a:srgbClr val="FF0000"/>
                </a:solidFill>
              </a:rPr>
              <a:t>21336</a:t>
            </a:r>
            <a:r>
              <a:rPr lang="en-GB" dirty="0"/>
              <a:t>, </a:t>
            </a:r>
            <a:r>
              <a:rPr lang="en-GB" dirty="0">
                <a:solidFill>
                  <a:srgbClr val="FF0000"/>
                </a:solidFill>
              </a:rPr>
              <a:t>21337</a:t>
            </a:r>
            <a:r>
              <a:rPr lang="en-GB" dirty="0"/>
              <a:t>, 21606 in doc 11-19/1023r4?</a:t>
            </a:r>
            <a:endParaRPr lang="en-CA" dirty="0"/>
          </a:p>
          <a:p>
            <a:endParaRPr lang="en-US" dirty="0"/>
          </a:p>
          <a:p>
            <a:r>
              <a:rPr lang="en-US" dirty="0"/>
              <a:t>Resolutions to CIDs written in black were approved with unanimous consent.</a:t>
            </a:r>
          </a:p>
          <a:p>
            <a:r>
              <a:rPr lang="en-US" dirty="0"/>
              <a:t>CIDs 20391, 21337, 21200, 21336 – Mark to bring text.</a:t>
            </a:r>
          </a:p>
          <a:p>
            <a:r>
              <a:rPr lang="en-US" dirty="0"/>
              <a:t>CID 20418 – Mark to check with 11md.</a:t>
            </a:r>
          </a:p>
          <a:p>
            <a:r>
              <a:rPr lang="en-US" dirty="0"/>
              <a:t>CID 21203 is deferred</a:t>
            </a:r>
          </a:p>
          <a:p>
            <a:endParaRPr lang="en-US" dirty="0"/>
          </a:p>
        </p:txBody>
      </p:sp>
      <p:sp>
        <p:nvSpPr>
          <p:cNvPr id="4" name="Slide Number Placeholder 3">
            <a:extLst>
              <a:ext uri="{FF2B5EF4-FFF2-40B4-BE49-F238E27FC236}">
                <a16:creationId xmlns:a16="http://schemas.microsoft.com/office/drawing/2014/main" id="{B15971EF-ECB2-594E-A1D9-AC964FDEC91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CB3D431-2959-2F46-8632-8848D6130C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1023E1D-8625-234A-9C74-C0800DD81C9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315352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F1A45-C457-204C-8E15-7BA77914EC66}"/>
              </a:ext>
            </a:extLst>
          </p:cNvPr>
          <p:cNvSpPr>
            <a:spLocks noGrp="1"/>
          </p:cNvSpPr>
          <p:nvPr>
            <p:ph type="title"/>
          </p:nvPr>
        </p:nvSpPr>
        <p:spPr/>
        <p:txBody>
          <a:bodyPr/>
          <a:lstStyle/>
          <a:p>
            <a:r>
              <a:rPr lang="en-US" dirty="0"/>
              <a:t>11-19/0696 (Jarkko </a:t>
            </a:r>
            <a:r>
              <a:rPr lang="en-US" dirty="0" err="1"/>
              <a:t>Kneckt</a:t>
            </a:r>
            <a:r>
              <a:rPr lang="en-US" dirty="0"/>
              <a:t>)</a:t>
            </a:r>
          </a:p>
        </p:txBody>
      </p:sp>
      <p:sp>
        <p:nvSpPr>
          <p:cNvPr id="3" name="Content Placeholder 2">
            <a:extLst>
              <a:ext uri="{FF2B5EF4-FFF2-40B4-BE49-F238E27FC236}">
                <a16:creationId xmlns:a16="http://schemas.microsoft.com/office/drawing/2014/main" id="{44357BB2-282D-7C45-9401-82A1BEE23B97}"/>
              </a:ext>
            </a:extLst>
          </p:cNvPr>
          <p:cNvSpPr>
            <a:spLocks noGrp="1"/>
          </p:cNvSpPr>
          <p:nvPr>
            <p:ph idx="1"/>
          </p:nvPr>
        </p:nvSpPr>
        <p:spPr/>
        <p:txBody>
          <a:bodyPr/>
          <a:lstStyle/>
          <a:p>
            <a:r>
              <a:rPr lang="en-US" dirty="0"/>
              <a:t>Do you agree to resolutions to CIDs 20716, </a:t>
            </a:r>
            <a:r>
              <a:rPr lang="en-US" dirty="0">
                <a:solidFill>
                  <a:srgbClr val="FF0000"/>
                </a:solidFill>
              </a:rPr>
              <a:t>20788</a:t>
            </a:r>
            <a:r>
              <a:rPr lang="en-US" dirty="0"/>
              <a:t>, 21208, 21478, and 21618 in doc 11-19/0696r3?</a:t>
            </a:r>
          </a:p>
          <a:p>
            <a:endParaRPr lang="en-US" dirty="0"/>
          </a:p>
          <a:p>
            <a:r>
              <a:rPr lang="en-US" dirty="0"/>
              <a:t>More off-line discussion is needed.</a:t>
            </a:r>
          </a:p>
          <a:p>
            <a:endParaRPr lang="en-US" dirty="0"/>
          </a:p>
          <a:p>
            <a:endParaRPr lang="en-US" dirty="0"/>
          </a:p>
        </p:txBody>
      </p:sp>
      <p:sp>
        <p:nvSpPr>
          <p:cNvPr id="4" name="Slide Number Placeholder 3">
            <a:extLst>
              <a:ext uri="{FF2B5EF4-FFF2-40B4-BE49-F238E27FC236}">
                <a16:creationId xmlns:a16="http://schemas.microsoft.com/office/drawing/2014/main" id="{29BAA130-288A-DA40-A9E7-5A1A751DE69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D35F750-0C17-E14E-B468-A9A03C107E5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6099FB5-BAB0-A648-B3A2-222ED1FB52BF}"/>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11532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11, 2019</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Rennes</a:t>
            </a:r>
            <a:r>
              <a:rPr lang="en-US" altLang="en-US" sz="4000" dirty="0">
                <a:latin typeface="Arial" panose="020B0604020202020204" pitchFamily="34" charset="0"/>
              </a:rPr>
              <a:t>, France</a:t>
            </a:r>
          </a:p>
          <a:p>
            <a:pPr algn="ctr">
              <a:lnSpc>
                <a:spcPct val="90000"/>
              </a:lnSpc>
              <a:buFontTx/>
              <a:buNone/>
            </a:pPr>
            <a:r>
              <a:rPr lang="en-US" altLang="en-US" sz="4000" dirty="0">
                <a:latin typeface="Arial" panose="020B0604020202020204" pitchFamily="34" charset="0"/>
              </a:rPr>
              <a:t>July 10-12 ,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05D1D-C2F9-9549-B394-7CF615F7774D}"/>
              </a:ext>
            </a:extLst>
          </p:cNvPr>
          <p:cNvSpPr>
            <a:spLocks noGrp="1"/>
          </p:cNvSpPr>
          <p:nvPr>
            <p:ph type="title"/>
          </p:nvPr>
        </p:nvSpPr>
        <p:spPr/>
        <p:txBody>
          <a:bodyPr/>
          <a:lstStyle/>
          <a:p>
            <a:r>
              <a:rPr lang="en-US" dirty="0"/>
              <a:t>Time Allocation</a:t>
            </a:r>
          </a:p>
        </p:txBody>
      </p:sp>
      <p:sp>
        <p:nvSpPr>
          <p:cNvPr id="3" name="Content Placeholder 2">
            <a:extLst>
              <a:ext uri="{FF2B5EF4-FFF2-40B4-BE49-F238E27FC236}">
                <a16:creationId xmlns:a16="http://schemas.microsoft.com/office/drawing/2014/main" id="{AE054EDC-43CE-D147-BA9D-14B4113B4733}"/>
              </a:ext>
            </a:extLst>
          </p:cNvPr>
          <p:cNvSpPr>
            <a:spLocks noGrp="1"/>
          </p:cNvSpPr>
          <p:nvPr>
            <p:ph idx="1"/>
          </p:nvPr>
        </p:nvSpPr>
        <p:spPr/>
        <p:txBody>
          <a:bodyPr/>
          <a:lstStyle/>
          <a:p>
            <a:r>
              <a:rPr lang="en-US" sz="2000" dirty="0"/>
              <a:t>9:00 – 9:01		Call Meeting to order</a:t>
            </a:r>
          </a:p>
          <a:p>
            <a:r>
              <a:rPr lang="en-US" sz="2000" dirty="0"/>
              <a:t>9:01 – 9:05		IPR Slides</a:t>
            </a:r>
          </a:p>
          <a:p>
            <a:r>
              <a:rPr lang="en-US" sz="2000" dirty="0"/>
              <a:t>9:05 – 9:10		Submissions</a:t>
            </a:r>
          </a:p>
          <a:p>
            <a:r>
              <a:rPr lang="en-US" sz="2000" dirty="0"/>
              <a:t>9:10 – 10:30		Comment Resolution</a:t>
            </a:r>
          </a:p>
          <a:p>
            <a:r>
              <a:rPr lang="en-US" sz="2000" dirty="0"/>
              <a:t>10:30 – 10:45	Break</a:t>
            </a:r>
          </a:p>
          <a:p>
            <a:r>
              <a:rPr lang="en-US" sz="2000" dirty="0"/>
              <a:t>10:45 – 12:00	Comment Resolution</a:t>
            </a:r>
          </a:p>
          <a:p>
            <a:r>
              <a:rPr lang="en-US" sz="2000" dirty="0"/>
              <a:t>12:00 -1:00		Lunch</a:t>
            </a:r>
          </a:p>
          <a:p>
            <a:r>
              <a:rPr lang="en-US" sz="2000" dirty="0"/>
              <a:t>1:00 – 3:30		Comment Resolution</a:t>
            </a:r>
          </a:p>
          <a:p>
            <a:r>
              <a:rPr lang="en-US" sz="2000" dirty="0"/>
              <a:t>3:30 – 4:00		Break</a:t>
            </a:r>
          </a:p>
          <a:p>
            <a:r>
              <a:rPr lang="en-US" sz="2000" dirty="0"/>
              <a:t>4:00 – 6:00 		Comment Resolution</a:t>
            </a:r>
          </a:p>
          <a:p>
            <a:r>
              <a:rPr lang="en-US" sz="2000" dirty="0"/>
              <a:t>6:00 		</a:t>
            </a:r>
            <a:r>
              <a:rPr lang="en-US" sz="2000"/>
              <a:t>	Recess</a:t>
            </a:r>
            <a:endParaRPr lang="en-US" sz="2000" dirty="0"/>
          </a:p>
        </p:txBody>
      </p:sp>
      <p:sp>
        <p:nvSpPr>
          <p:cNvPr id="4" name="Slide Number Placeholder 3">
            <a:extLst>
              <a:ext uri="{FF2B5EF4-FFF2-40B4-BE49-F238E27FC236}">
                <a16:creationId xmlns:a16="http://schemas.microsoft.com/office/drawing/2014/main" id="{8D0D7379-7A14-0C4A-9B75-6BB8AA475DB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67356-5C29-A24D-A749-1A7A5E0691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C732F8-8715-3A4B-B138-A018DA63346B}"/>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81216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July 12, 2019</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1278</TotalTime>
  <Words>1216</Words>
  <Application>Microsoft Macintosh PowerPoint</Application>
  <PresentationFormat>On-screen Show (4:3)</PresentationFormat>
  <Paragraphs>218</Paragraphs>
  <Slides>21</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9" baseType="lpstr">
      <vt:lpstr>Arial</vt:lpstr>
      <vt:lpstr>Arial Black</vt:lpstr>
      <vt:lpstr>Calibri</vt:lpstr>
      <vt:lpstr>Monotype Sorts</vt:lpstr>
      <vt:lpstr>Times New Roman</vt:lpstr>
      <vt:lpstr>Office Theme</vt:lpstr>
      <vt:lpstr>Document</vt:lpstr>
      <vt:lpstr>Worksheet</vt:lpstr>
      <vt:lpstr>TGax July 2019 Ad Hoc Meeting Agenda </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July 10, 2019</vt:lpstr>
      <vt:lpstr>Submissions</vt:lpstr>
      <vt:lpstr>Time Allocation</vt:lpstr>
      <vt:lpstr>11-19/0417 (Laurent Cariou)</vt:lpstr>
      <vt:lpstr>11-19/0414 (Laurent Cariou)</vt:lpstr>
      <vt:lpstr>11-19/1023 (Liwen Chu)</vt:lpstr>
      <vt:lpstr>11-19/0696 (Jarkko Kneckt)</vt:lpstr>
      <vt:lpstr>Agenda for Thursday 11, 2019 </vt:lpstr>
      <vt:lpstr>Time Allocation</vt:lpstr>
      <vt:lpstr>Agenda for Friday July 12, 2019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71</cp:revision>
  <cp:lastPrinted>1601-01-01T00:00:00Z</cp:lastPrinted>
  <dcterms:created xsi:type="dcterms:W3CDTF">2017-01-26T15:28:16Z</dcterms:created>
  <dcterms:modified xsi:type="dcterms:W3CDTF">2019-07-11T03:35:04Z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1561742817</vt:lpwstr>
  </property>
</Properties>
</file>