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4"/>
  </p:notesMasterIdLst>
  <p:handoutMasterIdLst>
    <p:handoutMasterId r:id="rId115"/>
  </p:handoutMasterIdLst>
  <p:sldIdLst>
    <p:sldId id="256" r:id="rId2"/>
    <p:sldId id="257" r:id="rId3"/>
    <p:sldId id="484" r:id="rId4"/>
    <p:sldId id="262" r:id="rId5"/>
    <p:sldId id="265" r:id="rId6"/>
    <p:sldId id="270" r:id="rId7"/>
    <p:sldId id="278" r:id="rId8"/>
    <p:sldId id="273" r:id="rId9"/>
    <p:sldId id="282" r:id="rId10"/>
    <p:sldId id="287" r:id="rId11"/>
    <p:sldId id="338" r:id="rId12"/>
    <p:sldId id="339" r:id="rId13"/>
    <p:sldId id="340" r:id="rId14"/>
    <p:sldId id="342" r:id="rId15"/>
    <p:sldId id="341" r:id="rId16"/>
    <p:sldId id="1784" r:id="rId17"/>
    <p:sldId id="272" r:id="rId18"/>
    <p:sldId id="293" r:id="rId19"/>
    <p:sldId id="1785" r:id="rId20"/>
    <p:sldId id="1786" r:id="rId21"/>
    <p:sldId id="304" r:id="rId22"/>
    <p:sldId id="302" r:id="rId23"/>
    <p:sldId id="290" r:id="rId24"/>
    <p:sldId id="296" r:id="rId25"/>
    <p:sldId id="1797" r:id="rId26"/>
    <p:sldId id="1798" r:id="rId27"/>
    <p:sldId id="297" r:id="rId28"/>
    <p:sldId id="286" r:id="rId29"/>
    <p:sldId id="298" r:id="rId30"/>
    <p:sldId id="299" r:id="rId31"/>
    <p:sldId id="377" r:id="rId32"/>
    <p:sldId id="378" r:id="rId33"/>
    <p:sldId id="379" r:id="rId34"/>
    <p:sldId id="373" r:id="rId35"/>
    <p:sldId id="300" r:id="rId36"/>
    <p:sldId id="383" r:id="rId37"/>
    <p:sldId id="384" r:id="rId38"/>
    <p:sldId id="380" r:id="rId39"/>
    <p:sldId id="381" r:id="rId40"/>
    <p:sldId id="284" r:id="rId41"/>
    <p:sldId id="382" r:id="rId42"/>
    <p:sldId id="1799" r:id="rId43"/>
    <p:sldId id="1793" r:id="rId44"/>
    <p:sldId id="352" r:id="rId45"/>
    <p:sldId id="349" r:id="rId46"/>
    <p:sldId id="347" r:id="rId47"/>
    <p:sldId id="1794" r:id="rId48"/>
    <p:sldId id="332" r:id="rId49"/>
    <p:sldId id="386" r:id="rId50"/>
    <p:sldId id="726" r:id="rId51"/>
    <p:sldId id="1771" r:id="rId52"/>
    <p:sldId id="1773" r:id="rId53"/>
    <p:sldId id="1774" r:id="rId54"/>
    <p:sldId id="1772" r:id="rId55"/>
    <p:sldId id="1790" r:id="rId56"/>
    <p:sldId id="1791" r:id="rId57"/>
    <p:sldId id="632" r:id="rId58"/>
    <p:sldId id="635" r:id="rId59"/>
    <p:sldId id="516" r:id="rId60"/>
    <p:sldId id="1787" r:id="rId61"/>
    <p:sldId id="1788" r:id="rId62"/>
    <p:sldId id="283" r:id="rId63"/>
    <p:sldId id="1789" r:id="rId64"/>
    <p:sldId id="285" r:id="rId65"/>
    <p:sldId id="269" r:id="rId66"/>
    <p:sldId id="439" r:id="rId67"/>
    <p:sldId id="720" r:id="rId68"/>
    <p:sldId id="438" r:id="rId69"/>
    <p:sldId id="721" r:id="rId70"/>
    <p:sldId id="485" r:id="rId71"/>
    <p:sldId id="486" r:id="rId72"/>
    <p:sldId id="266" r:id="rId73"/>
    <p:sldId id="311" r:id="rId74"/>
    <p:sldId id="313" r:id="rId75"/>
    <p:sldId id="708" r:id="rId76"/>
    <p:sldId id="711" r:id="rId77"/>
    <p:sldId id="718" r:id="rId78"/>
    <p:sldId id="719" r:id="rId79"/>
    <p:sldId id="1795" r:id="rId80"/>
    <p:sldId id="424" r:id="rId81"/>
    <p:sldId id="1796" r:id="rId82"/>
    <p:sldId id="715" r:id="rId83"/>
    <p:sldId id="712" r:id="rId84"/>
    <p:sldId id="713" r:id="rId85"/>
    <p:sldId id="722" r:id="rId86"/>
    <p:sldId id="723" r:id="rId87"/>
    <p:sldId id="724" r:id="rId88"/>
    <p:sldId id="725" r:id="rId89"/>
    <p:sldId id="263" r:id="rId90"/>
    <p:sldId id="267" r:id="rId91"/>
    <p:sldId id="268" r:id="rId92"/>
    <p:sldId id="264" r:id="rId93"/>
    <p:sldId id="1776" r:id="rId94"/>
    <p:sldId id="1777" r:id="rId95"/>
    <p:sldId id="1778" r:id="rId96"/>
    <p:sldId id="1779" r:id="rId97"/>
    <p:sldId id="1780" r:id="rId98"/>
    <p:sldId id="274" r:id="rId99"/>
    <p:sldId id="1781" r:id="rId100"/>
    <p:sldId id="1782" r:id="rId101"/>
    <p:sldId id="1783" r:id="rId102"/>
    <p:sldId id="1775" r:id="rId103"/>
    <p:sldId id="306" r:id="rId104"/>
    <p:sldId id="307" r:id="rId105"/>
    <p:sldId id="305" r:id="rId106"/>
    <p:sldId id="308" r:id="rId107"/>
    <p:sldId id="487" r:id="rId108"/>
    <p:sldId id="488" r:id="rId109"/>
    <p:sldId id="489" r:id="rId110"/>
    <p:sldId id="1800" r:id="rId111"/>
    <p:sldId id="331" r:id="rId112"/>
    <p:sldId id="1792" r:id="rId1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2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255" autoAdjust="0"/>
    <p:restoredTop sz="94660"/>
  </p:normalViewPr>
  <p:slideViewPr>
    <p:cSldViewPr>
      <p:cViewPr varScale="1">
        <p:scale>
          <a:sx n="100" d="100"/>
          <a:sy n="100" d="100"/>
        </p:scale>
        <p:origin x="117" y="55"/>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viewProps" Target="viewProp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notesMaster" Target="notesMasters/notesMaster1.xml"/><Relationship Id="rId119"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4.png"/></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802.11-19/0995r1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August 2019</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Stephen McCann, Blackberry</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802.11-19/0995r1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August 2019</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Stephen McCann, Blackberry</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802.11-19/0995r1</a:t>
            </a:r>
            <a:endParaRPr lang="en-US"/>
          </a:p>
        </p:txBody>
      </p:sp>
      <p:sp>
        <p:nvSpPr>
          <p:cNvPr id="5" name="Rectangle 3"/>
          <p:cNvSpPr>
            <a:spLocks noGrp="1" noChangeArrowheads="1"/>
          </p:cNvSpPr>
          <p:nvPr>
            <p:ph type="dt"/>
          </p:nvPr>
        </p:nvSpPr>
        <p:spPr>
          <a:ln/>
        </p:spPr>
        <p:txBody>
          <a:bodyPr/>
          <a:lstStyle/>
          <a:p>
            <a:r>
              <a:rPr lang="en-US" smtClean="0"/>
              <a:t>August 2019</a:t>
            </a:r>
            <a:endParaRPr lang="en-US"/>
          </a:p>
        </p:txBody>
      </p:sp>
      <p:sp>
        <p:nvSpPr>
          <p:cNvPr id="6" name="Rectangle 6"/>
          <p:cNvSpPr>
            <a:spLocks noGrp="1" noChangeArrowheads="1"/>
          </p:cNvSpPr>
          <p:nvPr>
            <p:ph type="ftr"/>
          </p:nvPr>
        </p:nvSpPr>
        <p:spPr>
          <a:ln/>
        </p:spPr>
        <p:txBody>
          <a:bodyPr/>
          <a:lstStyle/>
          <a:p>
            <a:r>
              <a:rPr lang="en-US" smtClean="0"/>
              <a:t>Stephen McCann, Blackberry</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p>
            <a:r>
              <a:rPr lang="en-US" smtClean="0"/>
              <a:t>doc.: IEEE 802.11-19/0995r1</a:t>
            </a:r>
            <a:endParaRPr lang="en-US"/>
          </a:p>
        </p:txBody>
      </p:sp>
      <p:sp>
        <p:nvSpPr>
          <p:cNvPr id="19459" name="Rectangle 3"/>
          <p:cNvSpPr>
            <a:spLocks noGrp="1" noChangeArrowheads="1"/>
          </p:cNvSpPr>
          <p:nvPr>
            <p:ph type="dt" sz="quarter" idx="1"/>
          </p:nvPr>
        </p:nvSpPr>
        <p:spPr>
          <a:noFill/>
        </p:spPr>
        <p:txBody>
          <a:bodyPr/>
          <a:lstStyle/>
          <a:p>
            <a:r>
              <a:rPr lang="en-US" smtClean="0"/>
              <a:t>August 2019</a:t>
            </a:r>
            <a:endParaRPr lang="en-US"/>
          </a:p>
        </p:txBody>
      </p:sp>
      <p:sp>
        <p:nvSpPr>
          <p:cNvPr id="19460" name="Rectangle 6"/>
          <p:cNvSpPr>
            <a:spLocks noGrp="1" noChangeArrowheads="1"/>
          </p:cNvSpPr>
          <p:nvPr>
            <p:ph type="ftr" sz="quarter" idx="4"/>
          </p:nvPr>
        </p:nvSpPr>
        <p:spPr>
          <a:noFill/>
        </p:spPr>
        <p:txBody>
          <a:bodyPr/>
          <a:lstStyle/>
          <a:p>
            <a:pPr lvl="4"/>
            <a:r>
              <a:rPr lang="en-US" smtClean="0"/>
              <a:t>Stephen McCann, Blackberry</a:t>
            </a:r>
            <a:endParaRPr lang="en-US"/>
          </a:p>
        </p:txBody>
      </p:sp>
      <p:sp>
        <p:nvSpPr>
          <p:cNvPr id="19461" name="Rectangle 7"/>
          <p:cNvSpPr>
            <a:spLocks noGrp="1" noChangeArrowheads="1"/>
          </p:cNvSpPr>
          <p:nvPr>
            <p:ph type="sldNum" sz="quarter" idx="5"/>
          </p:nvPr>
        </p:nvSpPr>
        <p:spPr>
          <a:noFill/>
        </p:spPr>
        <p:txBody>
          <a:bodyPr/>
          <a:lstStyle/>
          <a:p>
            <a:r>
              <a:rPr lang="en-US"/>
              <a:t>Page </a:t>
            </a:r>
            <a:fld id="{7441BA8B-EA44-4BCB-8894-4A698C9D9ECD}" type="slidenum">
              <a:rPr lang="en-US" smtClean="0"/>
              <a:pPr/>
              <a:t>16</a:t>
            </a:fld>
            <a:endParaRPr lang="en-US"/>
          </a:p>
        </p:txBody>
      </p:sp>
      <p:sp>
        <p:nvSpPr>
          <p:cNvPr id="19462" name="Rectangle 2"/>
          <p:cNvSpPr>
            <a:spLocks noGrp="1" noRot="1" noChangeAspect="1" noChangeArrowheads="1" noTextEdit="1"/>
          </p:cNvSpPr>
          <p:nvPr>
            <p:ph type="sldImg"/>
          </p:nvPr>
        </p:nvSpPr>
        <p:spPr>
          <a:xfrm>
            <a:off x="384175" y="701675"/>
            <a:ext cx="6165850" cy="3468688"/>
          </a:xfrm>
          <a:ln/>
        </p:spPr>
      </p:sp>
      <p:sp>
        <p:nvSpPr>
          <p:cNvPr id="19463"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0369399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p:spPr>
        <p:txBody>
          <a:bodyPr/>
          <a:lstStyle/>
          <a:p>
            <a:r>
              <a:rPr lang="en-US" smtClean="0"/>
              <a:t>doc.: IEEE 802.11-19/0995r1</a:t>
            </a:r>
            <a:endParaRPr lang="en-US"/>
          </a:p>
        </p:txBody>
      </p:sp>
      <p:sp>
        <p:nvSpPr>
          <p:cNvPr id="20483" name="Rectangle 3"/>
          <p:cNvSpPr>
            <a:spLocks noGrp="1" noChangeArrowheads="1"/>
          </p:cNvSpPr>
          <p:nvPr>
            <p:ph type="dt" sz="quarter" idx="1"/>
          </p:nvPr>
        </p:nvSpPr>
        <p:spPr>
          <a:noFill/>
        </p:spPr>
        <p:txBody>
          <a:bodyPr/>
          <a:lstStyle/>
          <a:p>
            <a:r>
              <a:rPr lang="en-US" smtClean="0"/>
              <a:t>August 2019</a:t>
            </a:r>
            <a:endParaRPr lang="en-US"/>
          </a:p>
        </p:txBody>
      </p:sp>
      <p:sp>
        <p:nvSpPr>
          <p:cNvPr id="20484" name="Rectangle 6"/>
          <p:cNvSpPr>
            <a:spLocks noGrp="1" noChangeArrowheads="1"/>
          </p:cNvSpPr>
          <p:nvPr>
            <p:ph type="ftr" sz="quarter" idx="4"/>
          </p:nvPr>
        </p:nvSpPr>
        <p:spPr>
          <a:noFill/>
        </p:spPr>
        <p:txBody>
          <a:bodyPr/>
          <a:lstStyle/>
          <a:p>
            <a:pPr lvl="4"/>
            <a:r>
              <a:rPr lang="en-US" smtClean="0"/>
              <a:t>Stephen McCann, Blackberry</a:t>
            </a:r>
            <a:endParaRPr lang="en-US"/>
          </a:p>
        </p:txBody>
      </p:sp>
      <p:sp>
        <p:nvSpPr>
          <p:cNvPr id="20485" name="Rectangle 7"/>
          <p:cNvSpPr>
            <a:spLocks noGrp="1" noChangeArrowheads="1"/>
          </p:cNvSpPr>
          <p:nvPr>
            <p:ph type="sldNum" sz="quarter" idx="5"/>
          </p:nvPr>
        </p:nvSpPr>
        <p:spPr>
          <a:noFill/>
        </p:spPr>
        <p:txBody>
          <a:bodyPr/>
          <a:lstStyle/>
          <a:p>
            <a:r>
              <a:rPr lang="en-US"/>
              <a:t>Page </a:t>
            </a:r>
            <a:fld id="{F12C820A-A132-4231-BE0A-AC79B82FD720}" type="slidenum">
              <a:rPr lang="en-US" smtClean="0"/>
              <a:pPr/>
              <a:t>17</a:t>
            </a:fld>
            <a:endParaRPr lang="en-US"/>
          </a:p>
        </p:txBody>
      </p:sp>
      <p:sp>
        <p:nvSpPr>
          <p:cNvPr id="20486" name="Rectangle 2"/>
          <p:cNvSpPr>
            <a:spLocks noGrp="1" noRot="1" noChangeAspect="1" noChangeArrowheads="1" noTextEdit="1"/>
          </p:cNvSpPr>
          <p:nvPr>
            <p:ph type="sldImg"/>
          </p:nvPr>
        </p:nvSpPr>
        <p:spPr>
          <a:xfrm>
            <a:off x="384175" y="701675"/>
            <a:ext cx="6165850" cy="3468688"/>
          </a:xfrm>
          <a:ln cap="flat"/>
        </p:spPr>
      </p:sp>
      <p:sp>
        <p:nvSpPr>
          <p:cNvPr id="20487" name="Rectangle 3"/>
          <p:cNvSpPr>
            <a:spLocks noGrp="1" noChangeArrowheads="1"/>
          </p:cNvSpPr>
          <p:nvPr>
            <p:ph type="body" idx="1"/>
          </p:nvPr>
        </p:nvSpPr>
        <p:spPr>
          <a:noFill/>
          <a:ln/>
        </p:spPr>
        <p:txBody>
          <a:bodyPr lIns="95250" rIns="95250"/>
          <a:lstStyle/>
          <a:p>
            <a:endParaRPr lang="en-US"/>
          </a:p>
        </p:txBody>
      </p:sp>
    </p:spTree>
    <p:extLst>
      <p:ext uri="{BB962C8B-B14F-4D97-AF65-F5344CB8AC3E}">
        <p14:creationId xmlns:p14="http://schemas.microsoft.com/office/powerpoint/2010/main" val="17278914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smtClean="0"/>
              <a:t>doc.: IEEE 802.11-19/0995r1</a:t>
            </a:r>
            <a:endParaRPr lang="en-US"/>
          </a:p>
        </p:txBody>
      </p:sp>
      <p:sp>
        <p:nvSpPr>
          <p:cNvPr id="21509" name="Date Placeholder 4"/>
          <p:cNvSpPr>
            <a:spLocks noGrp="1"/>
          </p:cNvSpPr>
          <p:nvPr>
            <p:ph type="dt" sz="quarter" idx="1"/>
          </p:nvPr>
        </p:nvSpPr>
        <p:spPr>
          <a:noFill/>
        </p:spPr>
        <p:txBody>
          <a:bodyPr/>
          <a:lstStyle/>
          <a:p>
            <a:r>
              <a:rPr lang="en-US" smtClean="0"/>
              <a:t>August 2019</a:t>
            </a:r>
            <a:endParaRPr lang="en-US"/>
          </a:p>
        </p:txBody>
      </p:sp>
      <p:sp>
        <p:nvSpPr>
          <p:cNvPr id="21510" name="Footer Placeholder 5"/>
          <p:cNvSpPr>
            <a:spLocks noGrp="1"/>
          </p:cNvSpPr>
          <p:nvPr>
            <p:ph type="ftr" sz="quarter" idx="4"/>
          </p:nvPr>
        </p:nvSpPr>
        <p:spPr>
          <a:noFill/>
        </p:spPr>
        <p:txBody>
          <a:bodyPr/>
          <a:lstStyle/>
          <a:p>
            <a:pPr lvl="4"/>
            <a:r>
              <a:rPr lang="en-US" smtClean="0"/>
              <a:t>Stephen McCann, Blackberry</a:t>
            </a:r>
            <a:endParaRPr lang="en-US"/>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5917501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smtClean="0"/>
              <a:t>doc.: IEEE 802.11-19/0995r1</a:t>
            </a:r>
            <a:endParaRPr lang="en-US"/>
          </a:p>
        </p:txBody>
      </p:sp>
      <p:sp>
        <p:nvSpPr>
          <p:cNvPr id="21509" name="Date Placeholder 4"/>
          <p:cNvSpPr>
            <a:spLocks noGrp="1"/>
          </p:cNvSpPr>
          <p:nvPr>
            <p:ph type="dt" sz="quarter" idx="1"/>
          </p:nvPr>
        </p:nvSpPr>
        <p:spPr>
          <a:noFill/>
        </p:spPr>
        <p:txBody>
          <a:bodyPr/>
          <a:lstStyle/>
          <a:p>
            <a:r>
              <a:rPr lang="en-US" smtClean="0"/>
              <a:t>August 2019</a:t>
            </a:r>
            <a:endParaRPr lang="en-US"/>
          </a:p>
        </p:txBody>
      </p:sp>
      <p:sp>
        <p:nvSpPr>
          <p:cNvPr id="21510" name="Footer Placeholder 5"/>
          <p:cNvSpPr>
            <a:spLocks noGrp="1"/>
          </p:cNvSpPr>
          <p:nvPr>
            <p:ph type="ftr" sz="quarter" idx="4"/>
          </p:nvPr>
        </p:nvSpPr>
        <p:spPr>
          <a:noFill/>
        </p:spPr>
        <p:txBody>
          <a:bodyPr/>
          <a:lstStyle/>
          <a:p>
            <a:pPr lvl="4"/>
            <a:r>
              <a:rPr lang="en-US" smtClean="0"/>
              <a:t>Stephen McCann, Blackberry</a:t>
            </a:r>
            <a:endParaRPr lang="en-US"/>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19</a:t>
            </a:fld>
            <a:endParaRPr lang="en-US"/>
          </a:p>
        </p:txBody>
      </p:sp>
    </p:spTree>
    <p:extLst>
      <p:ext uri="{BB962C8B-B14F-4D97-AF65-F5344CB8AC3E}">
        <p14:creationId xmlns:p14="http://schemas.microsoft.com/office/powerpoint/2010/main" val="28310896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smtClean="0"/>
              <a:t>doc.: IEEE 802.11-19/0995r1</a:t>
            </a:r>
            <a:endParaRPr lang="en-US"/>
          </a:p>
        </p:txBody>
      </p:sp>
      <p:sp>
        <p:nvSpPr>
          <p:cNvPr id="21509" name="Date Placeholder 4"/>
          <p:cNvSpPr>
            <a:spLocks noGrp="1"/>
          </p:cNvSpPr>
          <p:nvPr>
            <p:ph type="dt" sz="quarter" idx="1"/>
          </p:nvPr>
        </p:nvSpPr>
        <p:spPr>
          <a:noFill/>
        </p:spPr>
        <p:txBody>
          <a:bodyPr/>
          <a:lstStyle/>
          <a:p>
            <a:r>
              <a:rPr lang="en-US" smtClean="0"/>
              <a:t>August 2019</a:t>
            </a:r>
            <a:endParaRPr lang="en-US"/>
          </a:p>
        </p:txBody>
      </p:sp>
      <p:sp>
        <p:nvSpPr>
          <p:cNvPr id="21510" name="Footer Placeholder 5"/>
          <p:cNvSpPr>
            <a:spLocks noGrp="1"/>
          </p:cNvSpPr>
          <p:nvPr>
            <p:ph type="ftr" sz="quarter" idx="4"/>
          </p:nvPr>
        </p:nvSpPr>
        <p:spPr>
          <a:noFill/>
        </p:spPr>
        <p:txBody>
          <a:bodyPr/>
          <a:lstStyle/>
          <a:p>
            <a:pPr lvl="4"/>
            <a:r>
              <a:rPr lang="en-US" smtClean="0"/>
              <a:t>Stephen McCann, Blackberry</a:t>
            </a:r>
            <a:endParaRPr lang="en-US"/>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3958942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smtClean="0"/>
              <a:t>doc.: IEEE 802.11-19/0995r1</a:t>
            </a:r>
            <a:endParaRPr lang="en-US"/>
          </a:p>
        </p:txBody>
      </p:sp>
      <p:sp>
        <p:nvSpPr>
          <p:cNvPr id="21509" name="Date Placeholder 4"/>
          <p:cNvSpPr>
            <a:spLocks noGrp="1"/>
          </p:cNvSpPr>
          <p:nvPr>
            <p:ph type="dt" sz="quarter" idx="1"/>
          </p:nvPr>
        </p:nvSpPr>
        <p:spPr>
          <a:noFill/>
        </p:spPr>
        <p:txBody>
          <a:bodyPr/>
          <a:lstStyle/>
          <a:p>
            <a:r>
              <a:rPr lang="en-US" smtClean="0"/>
              <a:t>August 2019</a:t>
            </a:r>
            <a:endParaRPr lang="en-US"/>
          </a:p>
        </p:txBody>
      </p:sp>
      <p:sp>
        <p:nvSpPr>
          <p:cNvPr id="21510" name="Footer Placeholder 5"/>
          <p:cNvSpPr>
            <a:spLocks noGrp="1"/>
          </p:cNvSpPr>
          <p:nvPr>
            <p:ph type="ftr" sz="quarter" idx="4"/>
          </p:nvPr>
        </p:nvSpPr>
        <p:spPr>
          <a:noFill/>
        </p:spPr>
        <p:txBody>
          <a:bodyPr/>
          <a:lstStyle/>
          <a:p>
            <a:pPr lvl="4"/>
            <a:r>
              <a:rPr lang="en-US" smtClean="0"/>
              <a:t>Stephen McCann, Blackberry</a:t>
            </a:r>
            <a:endParaRPr lang="en-US"/>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21</a:t>
            </a:fld>
            <a:endParaRPr lang="en-US"/>
          </a:p>
        </p:txBody>
      </p:sp>
    </p:spTree>
    <p:extLst>
      <p:ext uri="{BB962C8B-B14F-4D97-AF65-F5344CB8AC3E}">
        <p14:creationId xmlns:p14="http://schemas.microsoft.com/office/powerpoint/2010/main" val="15792492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smtClean="0"/>
              <a:t>doc.: IEEE 802.11-19/0995r1</a:t>
            </a:r>
            <a:endParaRPr lang="en-US"/>
          </a:p>
        </p:txBody>
      </p:sp>
      <p:sp>
        <p:nvSpPr>
          <p:cNvPr id="21509" name="Date Placeholder 4"/>
          <p:cNvSpPr>
            <a:spLocks noGrp="1"/>
          </p:cNvSpPr>
          <p:nvPr>
            <p:ph type="dt" sz="quarter" idx="1"/>
          </p:nvPr>
        </p:nvSpPr>
        <p:spPr>
          <a:noFill/>
        </p:spPr>
        <p:txBody>
          <a:bodyPr/>
          <a:lstStyle/>
          <a:p>
            <a:r>
              <a:rPr lang="en-US" smtClean="0"/>
              <a:t>August 2019</a:t>
            </a:r>
            <a:endParaRPr lang="en-US"/>
          </a:p>
        </p:txBody>
      </p:sp>
      <p:sp>
        <p:nvSpPr>
          <p:cNvPr id="21510" name="Footer Placeholder 5"/>
          <p:cNvSpPr>
            <a:spLocks noGrp="1"/>
          </p:cNvSpPr>
          <p:nvPr>
            <p:ph type="ftr" sz="quarter" idx="4"/>
          </p:nvPr>
        </p:nvSpPr>
        <p:spPr>
          <a:noFill/>
        </p:spPr>
        <p:txBody>
          <a:bodyPr/>
          <a:lstStyle/>
          <a:p>
            <a:pPr lvl="4"/>
            <a:r>
              <a:rPr lang="en-US" smtClean="0"/>
              <a:t>Stephen McCann, Blackberry</a:t>
            </a:r>
            <a:endParaRPr lang="en-US"/>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22</a:t>
            </a:fld>
            <a:endParaRPr lang="en-US"/>
          </a:p>
        </p:txBody>
      </p:sp>
    </p:spTree>
    <p:extLst>
      <p:ext uri="{BB962C8B-B14F-4D97-AF65-F5344CB8AC3E}">
        <p14:creationId xmlns:p14="http://schemas.microsoft.com/office/powerpoint/2010/main" val="39997700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xfrm>
            <a:off x="384175" y="701675"/>
            <a:ext cx="6165850" cy="3468688"/>
          </a:xfrm>
          <a:ln/>
        </p:spPr>
      </p:sp>
      <p:sp>
        <p:nvSpPr>
          <p:cNvPr id="23555" name="Notes Placeholder 2"/>
          <p:cNvSpPr>
            <a:spLocks noGrp="1"/>
          </p:cNvSpPr>
          <p:nvPr>
            <p:ph type="body" idx="1"/>
          </p:nvPr>
        </p:nvSpPr>
        <p:spPr>
          <a:noFill/>
          <a:ln/>
        </p:spPr>
        <p:txBody>
          <a:bodyPr/>
          <a:lstStyle/>
          <a:p>
            <a:endParaRPr lang="en-US"/>
          </a:p>
        </p:txBody>
      </p:sp>
      <p:sp>
        <p:nvSpPr>
          <p:cNvPr id="23556" name="Header Placeholder 3"/>
          <p:cNvSpPr>
            <a:spLocks noGrp="1"/>
          </p:cNvSpPr>
          <p:nvPr>
            <p:ph type="hdr" sz="quarter"/>
          </p:nvPr>
        </p:nvSpPr>
        <p:spPr>
          <a:noFill/>
        </p:spPr>
        <p:txBody>
          <a:bodyPr/>
          <a:lstStyle/>
          <a:p>
            <a:r>
              <a:rPr lang="en-US" smtClean="0"/>
              <a:t>doc.: IEEE 802.11-19/0995r1</a:t>
            </a:r>
            <a:endParaRPr lang="en-US"/>
          </a:p>
        </p:txBody>
      </p:sp>
      <p:sp>
        <p:nvSpPr>
          <p:cNvPr id="23557" name="Date Placeholder 4"/>
          <p:cNvSpPr>
            <a:spLocks noGrp="1"/>
          </p:cNvSpPr>
          <p:nvPr>
            <p:ph type="dt" sz="quarter" idx="1"/>
          </p:nvPr>
        </p:nvSpPr>
        <p:spPr>
          <a:noFill/>
        </p:spPr>
        <p:txBody>
          <a:bodyPr/>
          <a:lstStyle/>
          <a:p>
            <a:r>
              <a:rPr lang="en-US" smtClean="0"/>
              <a:t>August 2019</a:t>
            </a:r>
            <a:endParaRPr lang="en-US"/>
          </a:p>
        </p:txBody>
      </p:sp>
      <p:sp>
        <p:nvSpPr>
          <p:cNvPr id="23558" name="Footer Placeholder 5"/>
          <p:cNvSpPr>
            <a:spLocks noGrp="1"/>
          </p:cNvSpPr>
          <p:nvPr>
            <p:ph type="ftr" sz="quarter" idx="4"/>
          </p:nvPr>
        </p:nvSpPr>
        <p:spPr>
          <a:noFill/>
        </p:spPr>
        <p:txBody>
          <a:bodyPr/>
          <a:lstStyle/>
          <a:p>
            <a:pPr lvl="4"/>
            <a:r>
              <a:rPr lang="en-US" smtClean="0"/>
              <a:t>Stephen McCann, Blackberry</a:t>
            </a:r>
            <a:endParaRPr lang="en-US"/>
          </a:p>
        </p:txBody>
      </p:sp>
      <p:sp>
        <p:nvSpPr>
          <p:cNvPr id="23559" name="Slide Number Placeholder 6"/>
          <p:cNvSpPr>
            <a:spLocks noGrp="1"/>
          </p:cNvSpPr>
          <p:nvPr>
            <p:ph type="sldNum" sz="quarter" idx="5"/>
          </p:nvPr>
        </p:nvSpPr>
        <p:spPr>
          <a:noFill/>
        </p:spPr>
        <p:txBody>
          <a:bodyPr/>
          <a:lstStyle/>
          <a:p>
            <a:r>
              <a:rPr lang="en-US"/>
              <a:t>Page </a:t>
            </a:r>
            <a:fld id="{0BDA00EA-C510-44A9-980E-C8DBCAD60F3A}" type="slidenum">
              <a:rPr lang="en-US" smtClean="0"/>
              <a:pPr/>
              <a:t>23</a:t>
            </a:fld>
            <a:endParaRPr lang="en-US"/>
          </a:p>
        </p:txBody>
      </p:sp>
    </p:spTree>
    <p:extLst>
      <p:ext uri="{BB962C8B-B14F-4D97-AF65-F5344CB8AC3E}">
        <p14:creationId xmlns:p14="http://schemas.microsoft.com/office/powerpoint/2010/main" val="40377398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xfrm>
            <a:off x="384175" y="701675"/>
            <a:ext cx="6165850" cy="3468688"/>
          </a:xfrm>
          <a:ln/>
        </p:spPr>
      </p:sp>
      <p:sp>
        <p:nvSpPr>
          <p:cNvPr id="23555" name="Notes Placeholder 2"/>
          <p:cNvSpPr>
            <a:spLocks noGrp="1"/>
          </p:cNvSpPr>
          <p:nvPr>
            <p:ph type="body" idx="1"/>
          </p:nvPr>
        </p:nvSpPr>
        <p:spPr>
          <a:noFill/>
          <a:ln/>
        </p:spPr>
        <p:txBody>
          <a:bodyPr/>
          <a:lstStyle/>
          <a:p>
            <a:endParaRPr lang="en-US"/>
          </a:p>
        </p:txBody>
      </p:sp>
      <p:sp>
        <p:nvSpPr>
          <p:cNvPr id="23556" name="Header Placeholder 3"/>
          <p:cNvSpPr>
            <a:spLocks noGrp="1"/>
          </p:cNvSpPr>
          <p:nvPr>
            <p:ph type="hdr" sz="quarter"/>
          </p:nvPr>
        </p:nvSpPr>
        <p:spPr>
          <a:noFill/>
        </p:spPr>
        <p:txBody>
          <a:bodyPr/>
          <a:lstStyle/>
          <a:p>
            <a:r>
              <a:rPr lang="en-US" smtClean="0"/>
              <a:t>doc.: IEEE 802.11-19/0995r1</a:t>
            </a:r>
            <a:endParaRPr lang="en-US"/>
          </a:p>
        </p:txBody>
      </p:sp>
      <p:sp>
        <p:nvSpPr>
          <p:cNvPr id="23557" name="Date Placeholder 4"/>
          <p:cNvSpPr>
            <a:spLocks noGrp="1"/>
          </p:cNvSpPr>
          <p:nvPr>
            <p:ph type="dt" sz="quarter" idx="1"/>
          </p:nvPr>
        </p:nvSpPr>
        <p:spPr>
          <a:noFill/>
        </p:spPr>
        <p:txBody>
          <a:bodyPr/>
          <a:lstStyle/>
          <a:p>
            <a:r>
              <a:rPr lang="en-US" smtClean="0"/>
              <a:t>August 2019</a:t>
            </a:r>
            <a:endParaRPr lang="en-US"/>
          </a:p>
        </p:txBody>
      </p:sp>
      <p:sp>
        <p:nvSpPr>
          <p:cNvPr id="23558" name="Footer Placeholder 5"/>
          <p:cNvSpPr>
            <a:spLocks noGrp="1"/>
          </p:cNvSpPr>
          <p:nvPr>
            <p:ph type="ftr" sz="quarter" idx="4"/>
          </p:nvPr>
        </p:nvSpPr>
        <p:spPr>
          <a:noFill/>
        </p:spPr>
        <p:txBody>
          <a:bodyPr/>
          <a:lstStyle/>
          <a:p>
            <a:pPr lvl="4"/>
            <a:r>
              <a:rPr lang="en-US" smtClean="0"/>
              <a:t>Stephen McCann, Blackberry</a:t>
            </a:r>
            <a:endParaRPr lang="en-US"/>
          </a:p>
        </p:txBody>
      </p:sp>
      <p:sp>
        <p:nvSpPr>
          <p:cNvPr id="23559" name="Slide Number Placeholder 6"/>
          <p:cNvSpPr>
            <a:spLocks noGrp="1"/>
          </p:cNvSpPr>
          <p:nvPr>
            <p:ph type="sldNum" sz="quarter" idx="5"/>
          </p:nvPr>
        </p:nvSpPr>
        <p:spPr>
          <a:noFill/>
        </p:spPr>
        <p:txBody>
          <a:bodyPr/>
          <a:lstStyle/>
          <a:p>
            <a:r>
              <a:rPr lang="en-US"/>
              <a:t>Page </a:t>
            </a:r>
            <a:fld id="{0BDA00EA-C510-44A9-980E-C8DBCAD60F3A}" type="slidenum">
              <a:rPr lang="en-US" smtClean="0"/>
              <a:pPr/>
              <a:t>24</a:t>
            </a:fld>
            <a:endParaRPr lang="en-US"/>
          </a:p>
        </p:txBody>
      </p:sp>
    </p:spTree>
    <p:extLst>
      <p:ext uri="{BB962C8B-B14F-4D97-AF65-F5344CB8AC3E}">
        <p14:creationId xmlns:p14="http://schemas.microsoft.com/office/powerpoint/2010/main" val="23665327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802.11-19/0995r1</a:t>
            </a:r>
            <a:endParaRPr lang="en-US"/>
          </a:p>
        </p:txBody>
      </p:sp>
      <p:sp>
        <p:nvSpPr>
          <p:cNvPr id="5" name="Rectangle 3"/>
          <p:cNvSpPr>
            <a:spLocks noGrp="1" noChangeArrowheads="1"/>
          </p:cNvSpPr>
          <p:nvPr>
            <p:ph type="dt"/>
          </p:nvPr>
        </p:nvSpPr>
        <p:spPr>
          <a:ln/>
        </p:spPr>
        <p:txBody>
          <a:bodyPr/>
          <a:lstStyle/>
          <a:p>
            <a:r>
              <a:rPr lang="en-US" smtClean="0"/>
              <a:t>August 2019</a:t>
            </a:r>
            <a:endParaRPr lang="en-US"/>
          </a:p>
        </p:txBody>
      </p:sp>
      <p:sp>
        <p:nvSpPr>
          <p:cNvPr id="6" name="Rectangle 6"/>
          <p:cNvSpPr>
            <a:spLocks noGrp="1" noChangeArrowheads="1"/>
          </p:cNvSpPr>
          <p:nvPr>
            <p:ph type="ftr"/>
          </p:nvPr>
        </p:nvSpPr>
        <p:spPr>
          <a:ln/>
        </p:spPr>
        <p:txBody>
          <a:bodyPr/>
          <a:lstStyle/>
          <a:p>
            <a:r>
              <a:rPr lang="en-US" smtClean="0"/>
              <a:t>Stephen McCann, Blackberry</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25</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802.11-19/0995r1</a:t>
            </a:r>
            <a:endParaRPr lang="en-US"/>
          </a:p>
        </p:txBody>
      </p:sp>
      <p:sp>
        <p:nvSpPr>
          <p:cNvPr id="5" name="Rectangle 3"/>
          <p:cNvSpPr>
            <a:spLocks noGrp="1" noChangeArrowheads="1"/>
          </p:cNvSpPr>
          <p:nvPr>
            <p:ph type="dt"/>
          </p:nvPr>
        </p:nvSpPr>
        <p:spPr>
          <a:ln/>
        </p:spPr>
        <p:txBody>
          <a:bodyPr/>
          <a:lstStyle/>
          <a:p>
            <a:r>
              <a:rPr lang="en-US" smtClean="0"/>
              <a:t>August 2019</a:t>
            </a:r>
            <a:endParaRPr lang="en-US"/>
          </a:p>
        </p:txBody>
      </p:sp>
      <p:sp>
        <p:nvSpPr>
          <p:cNvPr id="6" name="Rectangle 6"/>
          <p:cNvSpPr>
            <a:spLocks noGrp="1" noChangeArrowheads="1"/>
          </p:cNvSpPr>
          <p:nvPr>
            <p:ph type="ftr"/>
          </p:nvPr>
        </p:nvSpPr>
        <p:spPr>
          <a:ln/>
        </p:spPr>
        <p:txBody>
          <a:bodyPr/>
          <a:lstStyle/>
          <a:p>
            <a:r>
              <a:rPr lang="en-US" smtClean="0"/>
              <a:t>Stephen McCann, Blackberry</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802.11-19/0995r1</a:t>
            </a:r>
            <a:endParaRPr lang="en-US"/>
          </a:p>
        </p:txBody>
      </p:sp>
      <p:sp>
        <p:nvSpPr>
          <p:cNvPr id="5" name="Rectangle 3"/>
          <p:cNvSpPr>
            <a:spLocks noGrp="1" noChangeArrowheads="1"/>
          </p:cNvSpPr>
          <p:nvPr>
            <p:ph type="dt"/>
          </p:nvPr>
        </p:nvSpPr>
        <p:spPr>
          <a:ln/>
        </p:spPr>
        <p:txBody>
          <a:bodyPr/>
          <a:lstStyle/>
          <a:p>
            <a:r>
              <a:rPr lang="en-US" smtClean="0"/>
              <a:t>August 2019</a:t>
            </a:r>
            <a:endParaRPr lang="en-US"/>
          </a:p>
        </p:txBody>
      </p:sp>
      <p:sp>
        <p:nvSpPr>
          <p:cNvPr id="6" name="Rectangle 6"/>
          <p:cNvSpPr>
            <a:spLocks noGrp="1" noChangeArrowheads="1"/>
          </p:cNvSpPr>
          <p:nvPr>
            <p:ph type="ftr"/>
          </p:nvPr>
        </p:nvSpPr>
        <p:spPr>
          <a:ln/>
        </p:spPr>
        <p:txBody>
          <a:bodyPr/>
          <a:lstStyle/>
          <a:p>
            <a:r>
              <a:rPr lang="en-US" smtClean="0"/>
              <a:t>Stephen McCann, Blackberry</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doc.: IEEE 802.11-19/0995r1</a:t>
            </a:r>
            <a:endParaRPr lang="en-US">
              <a:latin typeface="Arial" pitchFamily="34" charset="0"/>
            </a:endParaRP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August 2019</a:t>
            </a:r>
            <a:endParaRPr lang="en-US">
              <a:latin typeface="Arial" pitchFamily="34" charset="0"/>
            </a:endParaRPr>
          </a:p>
        </p:txBody>
      </p:sp>
      <p:sp>
        <p:nvSpPr>
          <p:cNvPr id="51204" name="Rectangle 6"/>
          <p:cNvSpPr>
            <a:spLocks noGrp="1" noChangeArrowheads="1"/>
          </p:cNvSpPr>
          <p:nvPr>
            <p:ph type="ftr" sz="quarter" idx="4"/>
          </p:nvPr>
        </p:nvSpPr>
        <p:spPr/>
        <p:txBody>
          <a:bodyPr/>
          <a:lstStyle/>
          <a:p>
            <a:pPr lvl="4">
              <a:defRPr/>
            </a:pPr>
            <a:r>
              <a:rPr lang="en-US" smtClean="0"/>
              <a:t>Stephen McCann, Blackberry</a:t>
            </a:r>
            <a:endParaRPr lang="en-US"/>
          </a:p>
        </p:txBody>
      </p:sp>
      <p:sp>
        <p:nvSpPr>
          <p:cNvPr id="51205" name="Rectangle 7"/>
          <p:cNvSpPr>
            <a:spLocks noGrp="1" noChangeArrowheads="1"/>
          </p:cNvSpPr>
          <p:nvPr>
            <p:ph type="sldNum" sz="quarter" idx="5"/>
          </p:nvPr>
        </p:nvSpPr>
        <p:spPr/>
        <p:txBody>
          <a:bodyPr/>
          <a:lstStyle/>
          <a:p>
            <a:pPr>
              <a:defRPr/>
            </a:pPr>
            <a:r>
              <a:rPr lang="en-US"/>
              <a:t>Page </a:t>
            </a:r>
            <a:fld id="{BFD8823A-E707-449B-AE25-47FA80230A05}" type="slidenum">
              <a:rPr lang="en-US" smtClean="0"/>
              <a:pPr>
                <a:defRPr/>
              </a:pPr>
              <a:t>43</a:t>
            </a:fld>
            <a:endParaRPr lang="en-US"/>
          </a:p>
        </p:txBody>
      </p:sp>
      <p:sp>
        <p:nvSpPr>
          <p:cNvPr id="68614" name="Rectangle 2"/>
          <p:cNvSpPr>
            <a:spLocks noGrp="1" noRot="1" noChangeAspect="1" noChangeArrowheads="1" noTextEdit="1"/>
          </p:cNvSpPr>
          <p:nvPr>
            <p:ph type="sldImg"/>
          </p:nvPr>
        </p:nvSpPr>
        <p:spPr>
          <a:xfrm>
            <a:off x="384175" y="701675"/>
            <a:ext cx="6165850"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p>
        </p:txBody>
      </p:sp>
    </p:spTree>
    <p:extLst>
      <p:ext uri="{BB962C8B-B14F-4D97-AF65-F5344CB8AC3E}">
        <p14:creationId xmlns:p14="http://schemas.microsoft.com/office/powerpoint/2010/main" val="36855923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802.11-19/0995r1</a:t>
            </a:r>
            <a:endParaRPr lang="en-GB" altLang="en-US" sz="1400"/>
          </a:p>
        </p:txBody>
      </p:sp>
      <p:sp>
        <p:nvSpPr>
          <p:cNvPr id="17411" name="Rectangle 3"/>
          <p:cNvSpPr>
            <a:spLocks noGrp="1" noChangeArrowheads="1"/>
          </p:cNvSpPr>
          <p:nvPr>
            <p:ph type="dt" sz="quarter" idx="1"/>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August 2019</a:t>
            </a:r>
            <a:endParaRPr lang="en-GB" altLang="en-US" sz="1400"/>
          </a:p>
        </p:txBody>
      </p:sp>
      <p:sp>
        <p:nvSpPr>
          <p:cNvPr id="17412" name="Rectangle 6"/>
          <p:cNvSpPr>
            <a:spLocks noGrp="1" noChangeArrowheads="1"/>
          </p:cNvSpPr>
          <p:nvPr>
            <p:ph type="ftr" sz="quarter" idx="4"/>
          </p:nvPr>
        </p:nvSpPr>
        <p:spPr>
          <a:noFill/>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8788" defTabSz="93345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Stephen McCann, Blackberry</a:t>
            </a:r>
            <a:endParaRPr lang="en-GB" altLang="en-US"/>
          </a:p>
        </p:txBody>
      </p:sp>
      <p:sp>
        <p:nvSpPr>
          <p:cNvPr id="17413" name="Rectangle 7"/>
          <p:cNvSpPr>
            <a:spLocks noGrp="1" noChangeArrowheads="1"/>
          </p:cNvSpPr>
          <p:nvPr>
            <p:ph type="sldNum" sz="quarter" idx="5"/>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B6A31C27-B09A-4880-B9CE-D62100860083}" type="slidenum">
              <a:rPr lang="en-GB" altLang="en-US"/>
              <a:pPr>
                <a:spcBef>
                  <a:spcPct val="0"/>
                </a:spcBef>
              </a:pPr>
              <a:t>47</a:t>
            </a:fld>
            <a:endParaRPr lang="en-GB" altLang="en-US"/>
          </a:p>
        </p:txBody>
      </p:sp>
      <p:sp>
        <p:nvSpPr>
          <p:cNvPr id="17414" name="Rectangle 2"/>
          <p:cNvSpPr>
            <a:spLocks noGrp="1" noRot="1" noChangeAspect="1" noChangeArrowheads="1" noTextEdit="1"/>
          </p:cNvSpPr>
          <p:nvPr>
            <p:ph type="sldImg"/>
          </p:nvPr>
        </p:nvSpPr>
        <p:spPr>
          <a:xfrm>
            <a:off x="98425" y="750888"/>
            <a:ext cx="6597650" cy="3711575"/>
          </a:xfrm>
          <a:ln/>
        </p:spPr>
      </p:sp>
      <p:sp>
        <p:nvSpPr>
          <p:cNvPr id="17415"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9439783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802.11-19/0995r1</a:t>
            </a:r>
            <a:endParaRPr lang="en-GB" altLang="en-US" sz="1400"/>
          </a:p>
        </p:txBody>
      </p:sp>
      <p:sp>
        <p:nvSpPr>
          <p:cNvPr id="18435" name="Rectangle 3"/>
          <p:cNvSpPr>
            <a:spLocks noGrp="1" noChangeArrowheads="1"/>
          </p:cNvSpPr>
          <p:nvPr>
            <p:ph type="dt" sz="quarter" idx="1"/>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August 2019</a:t>
            </a:r>
            <a:endParaRPr lang="en-GB" altLang="en-US" sz="1400"/>
          </a:p>
        </p:txBody>
      </p:sp>
      <p:sp>
        <p:nvSpPr>
          <p:cNvPr id="18436" name="Rectangle 6"/>
          <p:cNvSpPr>
            <a:spLocks noGrp="1" noChangeArrowheads="1"/>
          </p:cNvSpPr>
          <p:nvPr>
            <p:ph type="ftr" sz="quarter" idx="4"/>
          </p:nvPr>
        </p:nvSpPr>
        <p:spPr>
          <a:noFill/>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8788" defTabSz="93345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Stephen McCann, Blackberry</a:t>
            </a:r>
            <a:endParaRPr lang="en-GB" altLang="en-US"/>
          </a:p>
        </p:txBody>
      </p:sp>
      <p:sp>
        <p:nvSpPr>
          <p:cNvPr id="18437" name="Rectangle 7"/>
          <p:cNvSpPr>
            <a:spLocks noGrp="1" noChangeArrowheads="1"/>
          </p:cNvSpPr>
          <p:nvPr>
            <p:ph type="sldNum" sz="quarter" idx="5"/>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60D2CC4C-3E45-403F-B1FF-28CA88101F17}" type="slidenum">
              <a:rPr lang="en-GB" altLang="en-US"/>
              <a:pPr>
                <a:spcBef>
                  <a:spcPct val="0"/>
                </a:spcBef>
              </a:pPr>
              <a:t>48</a:t>
            </a:fld>
            <a:endParaRPr lang="en-GB" altLang="en-US"/>
          </a:p>
        </p:txBody>
      </p:sp>
      <p:sp>
        <p:nvSpPr>
          <p:cNvPr id="18438" name="Rectangle 2"/>
          <p:cNvSpPr>
            <a:spLocks noGrp="1" noRot="1" noChangeAspect="1" noChangeArrowheads="1" noTextEdit="1"/>
          </p:cNvSpPr>
          <p:nvPr>
            <p:ph type="sldImg"/>
          </p:nvPr>
        </p:nvSpPr>
        <p:spPr>
          <a:xfrm>
            <a:off x="98425" y="750888"/>
            <a:ext cx="6597650" cy="3711575"/>
          </a:xfrm>
          <a:ln cap="flat"/>
        </p:spPr>
      </p:sp>
      <p:sp>
        <p:nvSpPr>
          <p:cNvPr id="18439" name="Rectangle 3"/>
          <p:cNvSpPr>
            <a:spLocks noGrp="1" noChangeArrowheads="1"/>
          </p:cNvSpPr>
          <p:nvPr>
            <p:ph type="body" idx="1"/>
          </p:nvPr>
        </p:nvSpPr>
        <p:spPr>
          <a:noFill/>
        </p:spPr>
        <p:txBody>
          <a:bodyPr lIns="95335" rIns="95335"/>
          <a:lstStyle/>
          <a:p>
            <a:endParaRPr lang="en-US" altLang="en-US"/>
          </a:p>
        </p:txBody>
      </p:sp>
    </p:spTree>
    <p:extLst>
      <p:ext uri="{BB962C8B-B14F-4D97-AF65-F5344CB8AC3E}">
        <p14:creationId xmlns:p14="http://schemas.microsoft.com/office/powerpoint/2010/main" val="13628465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802.11-19/0995r1</a:t>
            </a:r>
            <a:endParaRPr lang="en-GB" altLang="en-US" sz="1400"/>
          </a:p>
        </p:txBody>
      </p:sp>
      <p:sp>
        <p:nvSpPr>
          <p:cNvPr id="19459" name="Rectangle 3"/>
          <p:cNvSpPr>
            <a:spLocks noGrp="1" noChangeArrowheads="1"/>
          </p:cNvSpPr>
          <p:nvPr>
            <p:ph type="dt" sz="quarter" idx="1"/>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August 2019</a:t>
            </a:r>
            <a:endParaRPr lang="en-GB" altLang="en-US" sz="1400"/>
          </a:p>
        </p:txBody>
      </p:sp>
      <p:sp>
        <p:nvSpPr>
          <p:cNvPr id="19460" name="Rectangle 6"/>
          <p:cNvSpPr>
            <a:spLocks noGrp="1" noChangeArrowheads="1"/>
          </p:cNvSpPr>
          <p:nvPr>
            <p:ph type="ftr" sz="quarter" idx="4"/>
          </p:nvPr>
        </p:nvSpPr>
        <p:spPr>
          <a:noFill/>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8788" defTabSz="93345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Stephen McCann, Blackberry</a:t>
            </a:r>
            <a:endParaRPr lang="en-GB" altLang="en-US"/>
          </a:p>
        </p:txBody>
      </p:sp>
      <p:sp>
        <p:nvSpPr>
          <p:cNvPr id="19461" name="Rectangle 7"/>
          <p:cNvSpPr>
            <a:spLocks noGrp="1" noChangeArrowheads="1"/>
          </p:cNvSpPr>
          <p:nvPr>
            <p:ph type="sldNum" sz="quarter" idx="5"/>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CE31C515-4596-4B3E-8972-F5FD6C34C3AA}" type="slidenum">
              <a:rPr lang="en-GB" altLang="en-US"/>
              <a:pPr>
                <a:spcBef>
                  <a:spcPct val="0"/>
                </a:spcBef>
              </a:pPr>
              <a:t>49</a:t>
            </a:fld>
            <a:endParaRPr lang="en-GB" altLang="en-US"/>
          </a:p>
        </p:txBody>
      </p:sp>
      <p:sp>
        <p:nvSpPr>
          <p:cNvPr id="19462" name="Rectangle 2"/>
          <p:cNvSpPr>
            <a:spLocks noGrp="1" noRot="1" noChangeAspect="1" noChangeArrowheads="1" noTextEdit="1"/>
          </p:cNvSpPr>
          <p:nvPr>
            <p:ph type="sldImg"/>
          </p:nvPr>
        </p:nvSpPr>
        <p:spPr>
          <a:ln cap="flat"/>
        </p:spPr>
      </p:sp>
      <p:sp>
        <p:nvSpPr>
          <p:cNvPr id="19463" name="Rectangle 3"/>
          <p:cNvSpPr>
            <a:spLocks noGrp="1" noChangeArrowheads="1"/>
          </p:cNvSpPr>
          <p:nvPr>
            <p:ph type="body" idx="1"/>
          </p:nvPr>
        </p:nvSpPr>
        <p:spPr>
          <a:xfrm>
            <a:off x="904875" y="4718050"/>
            <a:ext cx="4984750" cy="4468813"/>
          </a:xfrm>
          <a:noFill/>
        </p:spPr>
        <p:txBody>
          <a:bodyPr lIns="95230" tIns="46028" rIns="95230" bIns="46028"/>
          <a:lstStyle/>
          <a:p>
            <a:endParaRPr lang="en-US" altLang="en-US"/>
          </a:p>
        </p:txBody>
      </p:sp>
    </p:spTree>
    <p:extLst>
      <p:ext uri="{BB962C8B-B14F-4D97-AF65-F5344CB8AC3E}">
        <p14:creationId xmlns:p14="http://schemas.microsoft.com/office/powerpoint/2010/main" val="389856571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doc.: IEEE 802.11-19/0995r1</a:t>
            </a:r>
            <a:endParaRPr lang="en-US" dirty="0">
              <a:latin typeface="Arial" pitchFamily="34" charset="0"/>
            </a:endParaRP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August 2019</a:t>
            </a:r>
            <a:endParaRPr lang="en-US" dirty="0">
              <a:latin typeface="Arial" pitchFamily="34" charset="0"/>
            </a:endParaRPr>
          </a:p>
        </p:txBody>
      </p:sp>
      <p:sp>
        <p:nvSpPr>
          <p:cNvPr id="51204" name="Rectangle 6"/>
          <p:cNvSpPr>
            <a:spLocks noGrp="1" noChangeArrowheads="1"/>
          </p:cNvSpPr>
          <p:nvPr>
            <p:ph type="ftr" sz="quarter" idx="4"/>
          </p:nvPr>
        </p:nvSpPr>
        <p:spPr>
          <a:xfrm>
            <a:off x="4986512" y="8985250"/>
            <a:ext cx="1295226" cy="184666"/>
          </a:xfrm>
        </p:spPr>
        <p:txBody>
          <a:bodyPr/>
          <a:lstStyle/>
          <a:p>
            <a:pPr lvl="4">
              <a:defRPr/>
            </a:pPr>
            <a:r>
              <a:rPr lang="en-US" smtClean="0"/>
              <a:t>Stephen McCann, Blackberry</a:t>
            </a:r>
            <a:endParaRPr lang="en-US" dirty="0"/>
          </a:p>
        </p:txBody>
      </p:sp>
      <p:sp>
        <p:nvSpPr>
          <p:cNvPr id="51205" name="Rectangle 7"/>
          <p:cNvSpPr>
            <a:spLocks noGrp="1" noChangeArrowheads="1"/>
          </p:cNvSpPr>
          <p:nvPr>
            <p:ph type="sldNum" sz="quarter" idx="5"/>
          </p:nvPr>
        </p:nvSpPr>
        <p:spPr/>
        <p:txBody>
          <a:bodyPr/>
          <a:lstStyle/>
          <a:p>
            <a:pPr>
              <a:defRPr/>
            </a:pPr>
            <a:r>
              <a:rPr lang="en-US" dirty="0"/>
              <a:t>Page </a:t>
            </a:r>
            <a:fld id="{BFD8823A-E707-449B-AE25-47FA80230A05}" type="slidenum">
              <a:rPr lang="en-US" smtClean="0"/>
              <a:pPr>
                <a:defRPr/>
              </a:pPr>
              <a:t>50</a:t>
            </a:fld>
            <a:endParaRPr lang="en-US" dirty="0"/>
          </a:p>
        </p:txBody>
      </p:sp>
      <p:sp>
        <p:nvSpPr>
          <p:cNvPr id="68614" name="Rectangle 2"/>
          <p:cNvSpPr>
            <a:spLocks noGrp="1" noRot="1" noChangeAspect="1" noChangeArrowheads="1" noTextEdit="1"/>
          </p:cNvSpPr>
          <p:nvPr>
            <p:ph type="sldImg"/>
          </p:nvPr>
        </p:nvSpPr>
        <p:spPr>
          <a:xfrm>
            <a:off x="384175" y="701675"/>
            <a:ext cx="6165850"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a:p>
        </p:txBody>
      </p:sp>
    </p:spTree>
    <p:extLst>
      <p:ext uri="{BB962C8B-B14F-4D97-AF65-F5344CB8AC3E}">
        <p14:creationId xmlns:p14="http://schemas.microsoft.com/office/powerpoint/2010/main" val="302363141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802.11-19/0995r1</a:t>
            </a:r>
            <a:endParaRPr lang="en-US" sz="140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August 2019</a:t>
            </a:r>
            <a:endParaRPr lang="en-US" sz="1400"/>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Stephen McCann, Blackberry</a:t>
            </a:r>
            <a:endParaRPr lang="en-US"/>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D46EC899-E8EF-4388-8D00-29F049B3F004}" type="slidenum">
              <a:rPr lang="en-US" smtClean="0"/>
              <a:pPr>
                <a:defRPr/>
              </a:pPr>
              <a:t>55</a:t>
            </a:fld>
            <a:endParaRPr lang="en-US"/>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59419857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802.11-19/0995r1</a:t>
            </a:r>
            <a:endParaRPr lang="en-US" sz="140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August 2019</a:t>
            </a:r>
            <a:endParaRPr lang="en-US" sz="1400"/>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Stephen McCann, Blackberry</a:t>
            </a:r>
            <a:endParaRPr lang="en-US"/>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D46985A7-CD46-43FB-959E-263D01CC9381}" type="slidenum">
              <a:rPr lang="en-US" smtClean="0"/>
              <a:pPr>
                <a:defRPr/>
              </a:pPr>
              <a:t>56</a:t>
            </a:fld>
            <a:endParaRPr lang="en-US"/>
          </a:p>
        </p:txBody>
      </p:sp>
      <p:sp>
        <p:nvSpPr>
          <p:cNvPr id="30726" name="Rectangle 2"/>
          <p:cNvSpPr>
            <a:spLocks noGrp="1" noRot="1" noChangeAspect="1" noChangeArrowheads="1" noTextEdit="1"/>
          </p:cNvSpPr>
          <p:nvPr>
            <p:ph type="sldImg"/>
          </p:nvPr>
        </p:nvSpPr>
        <p:spPr>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a:p>
        </p:txBody>
      </p:sp>
    </p:spTree>
    <p:extLst>
      <p:ext uri="{BB962C8B-B14F-4D97-AF65-F5344CB8AC3E}">
        <p14:creationId xmlns:p14="http://schemas.microsoft.com/office/powerpoint/2010/main" val="257485485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802.11-19/0995r1</a:t>
            </a:r>
            <a:endParaRPr lang="en-US"/>
          </a:p>
        </p:txBody>
      </p:sp>
      <p:sp>
        <p:nvSpPr>
          <p:cNvPr id="5" name="Date Placeholder 4"/>
          <p:cNvSpPr>
            <a:spLocks noGrp="1"/>
          </p:cNvSpPr>
          <p:nvPr>
            <p:ph type="dt" idx="11"/>
          </p:nvPr>
        </p:nvSpPr>
        <p:spPr/>
        <p:txBody>
          <a:bodyPr/>
          <a:lstStyle/>
          <a:p>
            <a:pPr>
              <a:defRPr/>
            </a:pPr>
            <a:r>
              <a:rPr lang="en-US" smtClean="0"/>
              <a:t>August 2019</a:t>
            </a:r>
            <a:endParaRPr lang="en-US"/>
          </a:p>
        </p:txBody>
      </p:sp>
      <p:sp>
        <p:nvSpPr>
          <p:cNvPr id="6" name="Footer Placeholder 5"/>
          <p:cNvSpPr>
            <a:spLocks noGrp="1"/>
          </p:cNvSpPr>
          <p:nvPr>
            <p:ph type="ftr" sz="quarter" idx="12"/>
          </p:nvPr>
        </p:nvSpPr>
        <p:spPr/>
        <p:txBody>
          <a:bodyPr/>
          <a:lstStyle/>
          <a:p>
            <a:pPr lvl="4">
              <a:defRPr/>
            </a:pPr>
            <a:r>
              <a:rPr lang="en-US" smtClean="0"/>
              <a:t>Stephen McCann, Blackberry</a:t>
            </a:r>
            <a:endParaRPr lang="en-US"/>
          </a:p>
        </p:txBody>
      </p:sp>
      <p:sp>
        <p:nvSpPr>
          <p:cNvPr id="7" name="Slide Number Placeholder 6"/>
          <p:cNvSpPr>
            <a:spLocks noGrp="1"/>
          </p:cNvSpPr>
          <p:nvPr>
            <p:ph type="sldNum" sz="quarter" idx="13"/>
          </p:nvPr>
        </p:nvSpPr>
        <p:spPr/>
        <p:txBody>
          <a:bodyPr/>
          <a:lstStyle/>
          <a:p>
            <a:pPr>
              <a:defRPr/>
            </a:pPr>
            <a:r>
              <a:rPr lang="en-US"/>
              <a:t>Page </a:t>
            </a:r>
            <a:fld id="{7797EB75-BD9E-45DB-A35F-6C321BEA61EF}" type="slidenum">
              <a:rPr lang="en-US" smtClean="0"/>
              <a:pPr>
                <a:defRPr/>
              </a:pPr>
              <a:t>57</a:t>
            </a:fld>
            <a:endParaRPr lang="en-US"/>
          </a:p>
        </p:txBody>
      </p:sp>
    </p:spTree>
    <p:extLst>
      <p:ext uri="{BB962C8B-B14F-4D97-AF65-F5344CB8AC3E}">
        <p14:creationId xmlns:p14="http://schemas.microsoft.com/office/powerpoint/2010/main" val="319438185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802.11-19/0995r1</a:t>
            </a:r>
            <a:endParaRPr lang="en-US"/>
          </a:p>
        </p:txBody>
      </p:sp>
      <p:sp>
        <p:nvSpPr>
          <p:cNvPr id="5" name="Date Placeholder 4"/>
          <p:cNvSpPr>
            <a:spLocks noGrp="1"/>
          </p:cNvSpPr>
          <p:nvPr>
            <p:ph type="dt" idx="11"/>
          </p:nvPr>
        </p:nvSpPr>
        <p:spPr/>
        <p:txBody>
          <a:bodyPr/>
          <a:lstStyle/>
          <a:p>
            <a:pPr>
              <a:defRPr/>
            </a:pPr>
            <a:r>
              <a:rPr lang="en-US" smtClean="0"/>
              <a:t>August 2019</a:t>
            </a:r>
            <a:endParaRPr lang="en-US"/>
          </a:p>
        </p:txBody>
      </p:sp>
      <p:sp>
        <p:nvSpPr>
          <p:cNvPr id="6" name="Footer Placeholder 5"/>
          <p:cNvSpPr>
            <a:spLocks noGrp="1"/>
          </p:cNvSpPr>
          <p:nvPr>
            <p:ph type="ftr" sz="quarter" idx="12"/>
          </p:nvPr>
        </p:nvSpPr>
        <p:spPr/>
        <p:txBody>
          <a:bodyPr/>
          <a:lstStyle/>
          <a:p>
            <a:pPr lvl="4">
              <a:defRPr/>
            </a:pPr>
            <a:r>
              <a:rPr lang="en-US" smtClean="0"/>
              <a:t>Stephen McCann, Blackberry</a:t>
            </a:r>
            <a:endParaRPr lang="en-US"/>
          </a:p>
        </p:txBody>
      </p:sp>
      <p:sp>
        <p:nvSpPr>
          <p:cNvPr id="7" name="Slide Number Placeholder 6"/>
          <p:cNvSpPr>
            <a:spLocks noGrp="1"/>
          </p:cNvSpPr>
          <p:nvPr>
            <p:ph type="sldNum" sz="quarter" idx="13"/>
          </p:nvPr>
        </p:nvSpPr>
        <p:spPr/>
        <p:txBody>
          <a:bodyPr/>
          <a:lstStyle/>
          <a:p>
            <a:pPr>
              <a:defRPr/>
            </a:pPr>
            <a:r>
              <a:rPr lang="en-US"/>
              <a:t>Page </a:t>
            </a:r>
            <a:fld id="{7797EB75-BD9E-45DB-A35F-6C321BEA61EF}" type="slidenum">
              <a:rPr lang="en-US" smtClean="0"/>
              <a:pPr>
                <a:defRPr/>
              </a:pPr>
              <a:t>58</a:t>
            </a:fld>
            <a:endParaRPr lang="en-US"/>
          </a:p>
        </p:txBody>
      </p:sp>
    </p:spTree>
    <p:extLst>
      <p:ext uri="{BB962C8B-B14F-4D97-AF65-F5344CB8AC3E}">
        <p14:creationId xmlns:p14="http://schemas.microsoft.com/office/powerpoint/2010/main" val="7268327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802.11-19/0995r1</a:t>
            </a:r>
            <a:endParaRPr lang="en-US" dirty="0"/>
          </a:p>
        </p:txBody>
      </p:sp>
      <p:sp>
        <p:nvSpPr>
          <p:cNvPr id="5" name="Rectangle 3"/>
          <p:cNvSpPr>
            <a:spLocks noGrp="1" noChangeArrowheads="1"/>
          </p:cNvSpPr>
          <p:nvPr>
            <p:ph type="dt"/>
          </p:nvPr>
        </p:nvSpPr>
        <p:spPr>
          <a:ln/>
        </p:spPr>
        <p:txBody>
          <a:bodyPr/>
          <a:lstStyle/>
          <a:p>
            <a:r>
              <a:rPr lang="en-US" smtClean="0"/>
              <a:t>August 2019</a:t>
            </a:r>
            <a:endParaRPr lang="en-US" dirty="0"/>
          </a:p>
        </p:txBody>
      </p:sp>
      <p:sp>
        <p:nvSpPr>
          <p:cNvPr id="6" name="Rectangle 6"/>
          <p:cNvSpPr>
            <a:spLocks noGrp="1" noChangeArrowheads="1"/>
          </p:cNvSpPr>
          <p:nvPr>
            <p:ph type="ftr"/>
          </p:nvPr>
        </p:nvSpPr>
        <p:spPr>
          <a:ln/>
        </p:spPr>
        <p:txBody>
          <a:bodyPr/>
          <a:lstStyle/>
          <a:p>
            <a:r>
              <a:rPr lang="en-US" smtClean="0"/>
              <a:t>Stephen McCann, Blackberry</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3</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802.11-19/0995r1</a:t>
            </a:r>
            <a:endParaRPr lang="en-US" sz="140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August 2019</a:t>
            </a:r>
            <a:endParaRPr lang="en-US" sz="1400"/>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Stephen McCann, Blackberry</a:t>
            </a:r>
            <a:endParaRPr lang="en-US"/>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52DBA12B-7CE2-47B2-8A3A-C8330940ACFD}" type="slidenum">
              <a:rPr lang="en-US" smtClean="0"/>
              <a:pPr>
                <a:defRPr/>
              </a:pPr>
              <a:t>59</a:t>
            </a:fld>
            <a:endParaRPr lang="en-US"/>
          </a:p>
        </p:txBody>
      </p:sp>
      <p:sp>
        <p:nvSpPr>
          <p:cNvPr id="55302" name="Rectangle 2"/>
          <p:cNvSpPr>
            <a:spLocks noGrp="1" noRot="1" noChangeAspect="1" noChangeArrowheads="1" noTextEdit="1"/>
          </p:cNvSpPr>
          <p:nvPr>
            <p:ph type="sldImg"/>
          </p:nvPr>
        </p:nvSpPr>
        <p:spPr>
          <a:ln/>
        </p:spPr>
      </p:sp>
      <p:sp>
        <p:nvSpPr>
          <p:cNvPr id="55303"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27061522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802.11-19/0995r1</a:t>
            </a:r>
            <a:endParaRPr lang="en-US"/>
          </a:p>
        </p:txBody>
      </p:sp>
      <p:sp>
        <p:nvSpPr>
          <p:cNvPr id="13315" name="Rectangle 3"/>
          <p:cNvSpPr>
            <a:spLocks noGrp="1" noChangeArrowheads="1"/>
          </p:cNvSpPr>
          <p:nvPr>
            <p:ph type="dt" sz="quarter" idx="1"/>
          </p:nvPr>
        </p:nvSpPr>
        <p:spPr>
          <a:noFill/>
        </p:spPr>
        <p:txBody>
          <a:bodyPr/>
          <a:lstStyle/>
          <a:p>
            <a:r>
              <a:rPr lang="en-US" smtClean="0"/>
              <a:t>August 2019</a:t>
            </a:r>
            <a:endParaRPr lang="en-US"/>
          </a:p>
        </p:txBody>
      </p:sp>
      <p:sp>
        <p:nvSpPr>
          <p:cNvPr id="13316" name="Rectangle 6"/>
          <p:cNvSpPr>
            <a:spLocks noGrp="1" noChangeArrowheads="1"/>
          </p:cNvSpPr>
          <p:nvPr>
            <p:ph type="ftr" sz="quarter" idx="4"/>
          </p:nvPr>
        </p:nvSpPr>
        <p:spPr>
          <a:noFill/>
        </p:spPr>
        <p:txBody>
          <a:bodyPr/>
          <a:lstStyle/>
          <a:p>
            <a:pPr lvl="4"/>
            <a:r>
              <a:rPr lang="en-US" smtClean="0"/>
              <a:t>Stephen McCann, Blackberry</a:t>
            </a:r>
            <a:endParaRPr lang="en-US"/>
          </a:p>
        </p:txBody>
      </p:sp>
      <p:sp>
        <p:nvSpPr>
          <p:cNvPr id="13317" name="Rectangle 7"/>
          <p:cNvSpPr>
            <a:spLocks noGrp="1" noChangeArrowheads="1"/>
          </p:cNvSpPr>
          <p:nvPr>
            <p:ph type="sldNum" sz="quarter" idx="5"/>
          </p:nvPr>
        </p:nvSpPr>
        <p:spPr>
          <a:noFill/>
        </p:spPr>
        <p:txBody>
          <a:bodyPr/>
          <a:lstStyle/>
          <a:p>
            <a:r>
              <a:rPr lang="en-US"/>
              <a:t>Page </a:t>
            </a:r>
            <a:fld id="{CC47AE6E-6830-4D66-A48E-1AB33BF56CB8}" type="slidenum">
              <a:rPr lang="en-US" smtClean="0"/>
              <a:pPr/>
              <a:t>60</a:t>
            </a:fld>
            <a:endParaRPr lang="en-US"/>
          </a:p>
        </p:txBody>
      </p:sp>
      <p:sp>
        <p:nvSpPr>
          <p:cNvPr id="13318" name="Rectangle 2"/>
          <p:cNvSpPr>
            <a:spLocks noGrp="1" noRot="1" noChangeAspect="1" noChangeArrowheads="1" noTextEdit="1"/>
          </p:cNvSpPr>
          <p:nvPr>
            <p:ph type="sldImg"/>
          </p:nvPr>
        </p:nvSpPr>
        <p:spPr>
          <a:xfrm>
            <a:off x="384175" y="701675"/>
            <a:ext cx="6165850"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28342956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a:noFill/>
        </p:spPr>
        <p:txBody>
          <a:bodyPr/>
          <a:lstStyle/>
          <a:p>
            <a:r>
              <a:rPr lang="en-US" smtClean="0"/>
              <a:t>doc.: IEEE 802.11-19/0995r1</a:t>
            </a:r>
            <a:endParaRPr lang="en-US"/>
          </a:p>
        </p:txBody>
      </p:sp>
      <p:sp>
        <p:nvSpPr>
          <p:cNvPr id="14339" name="Rectangle 3"/>
          <p:cNvSpPr>
            <a:spLocks noGrp="1" noChangeArrowheads="1"/>
          </p:cNvSpPr>
          <p:nvPr>
            <p:ph type="dt" sz="quarter" idx="1"/>
          </p:nvPr>
        </p:nvSpPr>
        <p:spPr>
          <a:noFill/>
        </p:spPr>
        <p:txBody>
          <a:bodyPr/>
          <a:lstStyle/>
          <a:p>
            <a:r>
              <a:rPr lang="en-US" smtClean="0"/>
              <a:t>August 2019</a:t>
            </a:r>
            <a:endParaRPr lang="en-US"/>
          </a:p>
        </p:txBody>
      </p:sp>
      <p:sp>
        <p:nvSpPr>
          <p:cNvPr id="14340" name="Rectangle 6"/>
          <p:cNvSpPr>
            <a:spLocks noGrp="1" noChangeArrowheads="1"/>
          </p:cNvSpPr>
          <p:nvPr>
            <p:ph type="ftr" sz="quarter" idx="4"/>
          </p:nvPr>
        </p:nvSpPr>
        <p:spPr>
          <a:noFill/>
        </p:spPr>
        <p:txBody>
          <a:bodyPr/>
          <a:lstStyle/>
          <a:p>
            <a:pPr lvl="4"/>
            <a:r>
              <a:rPr lang="en-US" smtClean="0"/>
              <a:t>Stephen McCann, Blackberry</a:t>
            </a:r>
            <a:endParaRPr lang="en-US"/>
          </a:p>
        </p:txBody>
      </p:sp>
      <p:sp>
        <p:nvSpPr>
          <p:cNvPr id="14341" name="Rectangle 7"/>
          <p:cNvSpPr>
            <a:spLocks noGrp="1" noChangeArrowheads="1"/>
          </p:cNvSpPr>
          <p:nvPr>
            <p:ph type="sldNum" sz="quarter" idx="5"/>
          </p:nvPr>
        </p:nvSpPr>
        <p:spPr>
          <a:noFill/>
        </p:spPr>
        <p:txBody>
          <a:bodyPr/>
          <a:lstStyle/>
          <a:p>
            <a:r>
              <a:rPr lang="en-US"/>
              <a:t>Page </a:t>
            </a:r>
            <a:fld id="{E45B7B12-CE07-4A54-96EB-35A50D49DB14}" type="slidenum">
              <a:rPr lang="en-US" smtClean="0"/>
              <a:pPr/>
              <a:t>61</a:t>
            </a:fld>
            <a:endParaRPr lang="en-US"/>
          </a:p>
        </p:txBody>
      </p:sp>
      <p:sp>
        <p:nvSpPr>
          <p:cNvPr id="14342" name="Rectangle 2"/>
          <p:cNvSpPr>
            <a:spLocks noGrp="1" noRot="1" noChangeAspect="1" noChangeArrowheads="1" noTextEdit="1"/>
          </p:cNvSpPr>
          <p:nvPr>
            <p:ph type="sldImg"/>
          </p:nvPr>
        </p:nvSpPr>
        <p:spPr>
          <a:xfrm>
            <a:off x="384175" y="701675"/>
            <a:ext cx="6165850" cy="3468688"/>
          </a:xfrm>
          <a:ln cap="flat"/>
        </p:spPr>
      </p:sp>
      <p:sp>
        <p:nvSpPr>
          <p:cNvPr id="14343" name="Rectangle 3"/>
          <p:cNvSpPr>
            <a:spLocks noGrp="1" noChangeArrowheads="1"/>
          </p:cNvSpPr>
          <p:nvPr>
            <p:ph type="body" idx="1"/>
          </p:nvPr>
        </p:nvSpPr>
        <p:spPr>
          <a:noFill/>
          <a:ln/>
        </p:spPr>
        <p:txBody>
          <a:bodyPr lIns="95250" rIns="95250"/>
          <a:lstStyle/>
          <a:p>
            <a:endParaRPr lang="en-US"/>
          </a:p>
        </p:txBody>
      </p:sp>
    </p:spTree>
    <p:extLst>
      <p:ext uri="{BB962C8B-B14F-4D97-AF65-F5344CB8AC3E}">
        <p14:creationId xmlns:p14="http://schemas.microsoft.com/office/powerpoint/2010/main" val="209854023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802.11-19/0995r1</a:t>
            </a:r>
            <a:endParaRPr lang="en-US"/>
          </a:p>
        </p:txBody>
      </p:sp>
      <p:sp>
        <p:nvSpPr>
          <p:cNvPr id="5" name="Date Placeholder 4"/>
          <p:cNvSpPr>
            <a:spLocks noGrp="1"/>
          </p:cNvSpPr>
          <p:nvPr>
            <p:ph type="dt" idx="11"/>
          </p:nvPr>
        </p:nvSpPr>
        <p:spPr/>
        <p:txBody>
          <a:bodyPr/>
          <a:lstStyle/>
          <a:p>
            <a:pPr>
              <a:defRPr/>
            </a:pPr>
            <a:r>
              <a:rPr lang="en-US" smtClean="0"/>
              <a:t>August 2019</a:t>
            </a:r>
            <a:endParaRPr lang="en-US"/>
          </a:p>
        </p:txBody>
      </p:sp>
      <p:sp>
        <p:nvSpPr>
          <p:cNvPr id="6" name="Footer Placeholder 5"/>
          <p:cNvSpPr>
            <a:spLocks noGrp="1"/>
          </p:cNvSpPr>
          <p:nvPr>
            <p:ph type="ftr" sz="quarter" idx="12"/>
          </p:nvPr>
        </p:nvSpPr>
        <p:spPr/>
        <p:txBody>
          <a:bodyPr/>
          <a:lstStyle/>
          <a:p>
            <a:pPr lvl="4">
              <a:defRPr/>
            </a:pPr>
            <a:r>
              <a:rPr lang="en-US" smtClean="0"/>
              <a:t>Stephen McCann, Blackberry</a:t>
            </a:r>
            <a:endParaRPr lang="en-US"/>
          </a:p>
        </p:txBody>
      </p:sp>
      <p:sp>
        <p:nvSpPr>
          <p:cNvPr id="7" name="Slide Number Placeholder 6"/>
          <p:cNvSpPr>
            <a:spLocks noGrp="1"/>
          </p:cNvSpPr>
          <p:nvPr>
            <p:ph type="sldNum" sz="quarter" idx="13"/>
          </p:nvPr>
        </p:nvSpPr>
        <p:spPr/>
        <p:txBody>
          <a:bodyPr/>
          <a:lstStyle/>
          <a:p>
            <a:pPr>
              <a:defRPr/>
            </a:pPr>
            <a:r>
              <a:rPr lang="en-US"/>
              <a:t>Page </a:t>
            </a:r>
            <a:fld id="{8494B09C-02D3-414B-B0EE-19148CC64A93}" type="slidenum">
              <a:rPr lang="en-US" smtClean="0"/>
              <a:pPr>
                <a:defRPr/>
              </a:pPr>
              <a:t>62</a:t>
            </a:fld>
            <a:endParaRPr lang="en-US"/>
          </a:p>
        </p:txBody>
      </p:sp>
    </p:spTree>
    <p:extLst>
      <p:ext uri="{BB962C8B-B14F-4D97-AF65-F5344CB8AC3E}">
        <p14:creationId xmlns:p14="http://schemas.microsoft.com/office/powerpoint/2010/main" val="337474067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384175" y="701675"/>
            <a:ext cx="6165850" cy="3468688"/>
          </a:xfrm>
          <a:ln/>
        </p:spPr>
      </p:sp>
      <p:sp>
        <p:nvSpPr>
          <p:cNvPr id="16387" name="Notes Placeholder 2"/>
          <p:cNvSpPr>
            <a:spLocks noGrp="1"/>
          </p:cNvSpPr>
          <p:nvPr>
            <p:ph type="body" idx="1"/>
          </p:nvPr>
        </p:nvSpPr>
        <p:spPr>
          <a:noFill/>
          <a:ln/>
        </p:spPr>
        <p:txBody>
          <a:bodyPr/>
          <a:lstStyle/>
          <a:p>
            <a:endParaRPr lang="en-US"/>
          </a:p>
        </p:txBody>
      </p:sp>
      <p:sp>
        <p:nvSpPr>
          <p:cNvPr id="16388" name="Header Placeholder 3"/>
          <p:cNvSpPr>
            <a:spLocks noGrp="1"/>
          </p:cNvSpPr>
          <p:nvPr>
            <p:ph type="hdr" sz="quarter"/>
          </p:nvPr>
        </p:nvSpPr>
        <p:spPr>
          <a:noFill/>
        </p:spPr>
        <p:txBody>
          <a:bodyPr/>
          <a:lstStyle/>
          <a:p>
            <a:r>
              <a:rPr lang="en-US" smtClean="0"/>
              <a:t>doc.: IEEE 802.11-19/0995r1</a:t>
            </a:r>
            <a:endParaRPr lang="en-US"/>
          </a:p>
        </p:txBody>
      </p:sp>
      <p:sp>
        <p:nvSpPr>
          <p:cNvPr id="16389" name="Date Placeholder 4"/>
          <p:cNvSpPr>
            <a:spLocks noGrp="1"/>
          </p:cNvSpPr>
          <p:nvPr>
            <p:ph type="dt" sz="quarter" idx="1"/>
          </p:nvPr>
        </p:nvSpPr>
        <p:spPr>
          <a:noFill/>
        </p:spPr>
        <p:txBody>
          <a:bodyPr/>
          <a:lstStyle/>
          <a:p>
            <a:r>
              <a:rPr lang="en-US" smtClean="0"/>
              <a:t>August 2019</a:t>
            </a:r>
            <a:endParaRPr lang="en-US"/>
          </a:p>
        </p:txBody>
      </p:sp>
      <p:sp>
        <p:nvSpPr>
          <p:cNvPr id="16390" name="Footer Placeholder 5"/>
          <p:cNvSpPr>
            <a:spLocks noGrp="1"/>
          </p:cNvSpPr>
          <p:nvPr>
            <p:ph type="ftr" sz="quarter" idx="4"/>
          </p:nvPr>
        </p:nvSpPr>
        <p:spPr>
          <a:noFill/>
        </p:spPr>
        <p:txBody>
          <a:bodyPr/>
          <a:lstStyle/>
          <a:p>
            <a:pPr lvl="4"/>
            <a:r>
              <a:rPr lang="en-US" smtClean="0"/>
              <a:t>Stephen McCann, Blackberry</a:t>
            </a:r>
            <a:endParaRPr lang="en-US"/>
          </a:p>
        </p:txBody>
      </p:sp>
      <p:sp>
        <p:nvSpPr>
          <p:cNvPr id="16391" name="Slide Number Placeholder 6"/>
          <p:cNvSpPr>
            <a:spLocks noGrp="1"/>
          </p:cNvSpPr>
          <p:nvPr>
            <p:ph type="sldNum" sz="quarter" idx="5"/>
          </p:nvPr>
        </p:nvSpPr>
        <p:spPr>
          <a:noFill/>
        </p:spPr>
        <p:txBody>
          <a:bodyPr/>
          <a:lstStyle/>
          <a:p>
            <a:r>
              <a:rPr lang="en-US"/>
              <a:t>Page </a:t>
            </a:r>
            <a:fld id="{C0FE0FD1-4DD9-4FB0-9C7C-C209A0639D2E}" type="slidenum">
              <a:rPr lang="en-US" smtClean="0"/>
              <a:pPr/>
              <a:t>63</a:t>
            </a:fld>
            <a:endParaRPr lang="en-US"/>
          </a:p>
        </p:txBody>
      </p:sp>
    </p:spTree>
    <p:extLst>
      <p:ext uri="{BB962C8B-B14F-4D97-AF65-F5344CB8AC3E}">
        <p14:creationId xmlns:p14="http://schemas.microsoft.com/office/powerpoint/2010/main" val="164452527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xmlns="" id="{B7E11B3D-C006-45C5-932E-AA0EAA7729D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doc.: IEEE 802.11-19/0995r1</a:t>
            </a:r>
            <a:endParaRPr lang="en-US" altLang="en-US" sz="1400"/>
          </a:p>
        </p:txBody>
      </p:sp>
      <p:sp>
        <p:nvSpPr>
          <p:cNvPr id="16387" name="Rectangle 3">
            <a:extLst>
              <a:ext uri="{FF2B5EF4-FFF2-40B4-BE49-F238E27FC236}">
                <a16:creationId xmlns:a16="http://schemas.microsoft.com/office/drawing/2014/main" xmlns="" id="{C9CE713D-9A4A-4CBC-9915-5ED080DB35E1}"/>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August 2019</a:t>
            </a:r>
            <a:endParaRPr lang="en-US" altLang="en-US" sz="1400"/>
          </a:p>
        </p:txBody>
      </p:sp>
      <p:sp>
        <p:nvSpPr>
          <p:cNvPr id="16388" name="Rectangle 6">
            <a:extLst>
              <a:ext uri="{FF2B5EF4-FFF2-40B4-BE49-F238E27FC236}">
                <a16:creationId xmlns:a16="http://schemas.microsoft.com/office/drawing/2014/main" xmlns="" id="{DE6484FB-4F26-443C-BFA0-E9719793C183}"/>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smtClean="0"/>
              <a:t>Stephen McCann, Blackberry</a:t>
            </a:r>
            <a:endParaRPr lang="en-US" altLang="en-US"/>
          </a:p>
        </p:txBody>
      </p:sp>
      <p:sp>
        <p:nvSpPr>
          <p:cNvPr id="16389" name="Rectangle 7">
            <a:extLst>
              <a:ext uri="{FF2B5EF4-FFF2-40B4-BE49-F238E27FC236}">
                <a16:creationId xmlns:a16="http://schemas.microsoft.com/office/drawing/2014/main" xmlns="" id="{6C04E823-65E2-4140-B815-9907D89BB79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1C83591C-EF3B-45FF-9ED9-9A1BF632DE11}" type="slidenum">
              <a:rPr lang="en-US" altLang="en-US" smtClean="0"/>
              <a:pPr>
                <a:spcBef>
                  <a:spcPct val="0"/>
                </a:spcBef>
              </a:pPr>
              <a:t>65</a:t>
            </a:fld>
            <a:endParaRPr lang="en-US" altLang="en-US"/>
          </a:p>
        </p:txBody>
      </p:sp>
      <p:sp>
        <p:nvSpPr>
          <p:cNvPr id="16390" name="Rectangle 2">
            <a:extLst>
              <a:ext uri="{FF2B5EF4-FFF2-40B4-BE49-F238E27FC236}">
                <a16:creationId xmlns:a16="http://schemas.microsoft.com/office/drawing/2014/main" xmlns="" id="{9FBF5C22-901E-4DA6-8B95-F763F13FB22C}"/>
              </a:ext>
            </a:extLst>
          </p:cNvPr>
          <p:cNvSpPr>
            <a:spLocks noGrp="1" noRot="1" noChangeAspect="1" noChangeArrowheads="1" noTextEdit="1"/>
          </p:cNvSpPr>
          <p:nvPr>
            <p:ph type="sldImg"/>
          </p:nvPr>
        </p:nvSpPr>
        <p:spPr>
          <a:xfrm>
            <a:off x="384175" y="701675"/>
            <a:ext cx="6165850" cy="3468688"/>
          </a:xfrm>
          <a:ln/>
        </p:spPr>
      </p:sp>
      <p:sp>
        <p:nvSpPr>
          <p:cNvPr id="16391" name="Rectangle 3">
            <a:extLst>
              <a:ext uri="{FF2B5EF4-FFF2-40B4-BE49-F238E27FC236}">
                <a16:creationId xmlns:a16="http://schemas.microsoft.com/office/drawing/2014/main" xmlns="" id="{0F1E3491-537D-4FFD-B001-CCE3A36B733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34456505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xmlns="" id="{3AB6B87A-6D69-4248-84E2-50096D083373}"/>
              </a:ext>
            </a:extLst>
          </p:cNvPr>
          <p:cNvSpPr>
            <a:spLocks noGrp="1" noChangeArrowheads="1"/>
          </p:cNvSpPr>
          <p:nvPr>
            <p:ph type="hdr" sz="quarter"/>
          </p:nvPr>
        </p:nvSpPr>
        <p:spPr/>
        <p:txBody>
          <a:bodyPr/>
          <a:lstStyle/>
          <a:p>
            <a:pPr>
              <a:defRPr/>
            </a:pPr>
            <a:r>
              <a:rPr lang="en-US" smtClean="0"/>
              <a:t>doc.: IEEE 802.11-19/0995r1</a:t>
            </a:r>
            <a:endParaRPr lang="en-US"/>
          </a:p>
        </p:txBody>
      </p:sp>
      <p:sp>
        <p:nvSpPr>
          <p:cNvPr id="14339" name="Rectangle 3">
            <a:extLst>
              <a:ext uri="{FF2B5EF4-FFF2-40B4-BE49-F238E27FC236}">
                <a16:creationId xmlns:a16="http://schemas.microsoft.com/office/drawing/2014/main" xmlns="" id="{065E4B65-42E1-4906-8FAA-4681D651FE0D}"/>
              </a:ext>
            </a:extLst>
          </p:cNvPr>
          <p:cNvSpPr>
            <a:spLocks noGrp="1" noChangeArrowheads="1"/>
          </p:cNvSpPr>
          <p:nvPr>
            <p:ph type="dt" sz="quarter" idx="1"/>
          </p:nvPr>
        </p:nvSpPr>
        <p:spPr/>
        <p:txBody>
          <a:bodyPr/>
          <a:lstStyle/>
          <a:p>
            <a:pPr>
              <a:defRPr/>
            </a:pPr>
            <a:r>
              <a:rPr lang="en-US" smtClean="0"/>
              <a:t>August 2019</a:t>
            </a:r>
            <a:endParaRPr lang="en-US"/>
          </a:p>
        </p:txBody>
      </p:sp>
      <p:sp>
        <p:nvSpPr>
          <p:cNvPr id="14340" name="Rectangle 6">
            <a:extLst>
              <a:ext uri="{FF2B5EF4-FFF2-40B4-BE49-F238E27FC236}">
                <a16:creationId xmlns:a16="http://schemas.microsoft.com/office/drawing/2014/main" xmlns="" id="{230B6F2C-867C-4787-BA34-50EA8B46DC55}"/>
              </a:ext>
            </a:extLst>
          </p:cNvPr>
          <p:cNvSpPr>
            <a:spLocks noGrp="1" noChangeArrowheads="1"/>
          </p:cNvSpPr>
          <p:nvPr>
            <p:ph type="ftr" sz="quarter" idx="4"/>
          </p:nvPr>
        </p:nvSpPr>
        <p:spPr/>
        <p:txBody>
          <a:bodyPr/>
          <a:lstStyle/>
          <a:p>
            <a:pPr lvl="4">
              <a:defRPr/>
            </a:pPr>
            <a:r>
              <a:rPr lang="en-US" smtClean="0"/>
              <a:t>Stephen McCann, Blackberry</a:t>
            </a:r>
            <a:endParaRPr lang="en-US"/>
          </a:p>
        </p:txBody>
      </p:sp>
      <p:sp>
        <p:nvSpPr>
          <p:cNvPr id="18437" name="Rectangle 7">
            <a:extLst>
              <a:ext uri="{FF2B5EF4-FFF2-40B4-BE49-F238E27FC236}">
                <a16:creationId xmlns:a16="http://schemas.microsoft.com/office/drawing/2014/main" xmlns="" id="{4F9FD39D-8187-4B8A-819F-30151C142AE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196265E4-1FF2-4512-A143-3E3BFB5971EE}" type="slidenum">
              <a:rPr lang="en-US" altLang="en-US" smtClean="0"/>
              <a:pPr>
                <a:spcBef>
                  <a:spcPct val="0"/>
                </a:spcBef>
              </a:pPr>
              <a:t>66</a:t>
            </a:fld>
            <a:endParaRPr lang="en-US" altLang="en-US"/>
          </a:p>
        </p:txBody>
      </p:sp>
      <p:sp>
        <p:nvSpPr>
          <p:cNvPr id="18438" name="Rectangle 2">
            <a:extLst>
              <a:ext uri="{FF2B5EF4-FFF2-40B4-BE49-F238E27FC236}">
                <a16:creationId xmlns:a16="http://schemas.microsoft.com/office/drawing/2014/main" xmlns="" id="{9361344C-EAE5-41F3-97F0-F0779DF6542A}"/>
              </a:ext>
            </a:extLst>
          </p:cNvPr>
          <p:cNvSpPr>
            <a:spLocks noGrp="1" noRot="1" noChangeAspect="1" noChangeArrowheads="1" noTextEdit="1"/>
          </p:cNvSpPr>
          <p:nvPr>
            <p:ph type="sldImg"/>
          </p:nvPr>
        </p:nvSpPr>
        <p:spPr>
          <a:xfrm>
            <a:off x="384175" y="701675"/>
            <a:ext cx="6165850" cy="3468688"/>
          </a:xfrm>
          <a:ln cap="flat"/>
        </p:spPr>
      </p:sp>
      <p:sp>
        <p:nvSpPr>
          <p:cNvPr id="18439" name="Rectangle 3">
            <a:extLst>
              <a:ext uri="{FF2B5EF4-FFF2-40B4-BE49-F238E27FC236}">
                <a16:creationId xmlns:a16="http://schemas.microsoft.com/office/drawing/2014/main" xmlns="" id="{FFD7134C-EFD5-47AB-9BBB-EDCB1B1F6F1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extLst>
      <p:ext uri="{BB962C8B-B14F-4D97-AF65-F5344CB8AC3E}">
        <p14:creationId xmlns:p14="http://schemas.microsoft.com/office/powerpoint/2010/main" val="348043491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xmlns="" id="{6F1E5D77-0B6F-47D5-A8D0-68377A50B934}"/>
              </a:ext>
            </a:extLst>
          </p:cNvPr>
          <p:cNvSpPr>
            <a:spLocks noGrp="1" noRot="1" noChangeAspect="1" noTextEdit="1"/>
          </p:cNvSpPr>
          <p:nvPr>
            <p:ph type="sldImg"/>
          </p:nvPr>
        </p:nvSpPr>
        <p:spPr>
          <a:xfrm>
            <a:off x="384175" y="701675"/>
            <a:ext cx="6165850" cy="3468688"/>
          </a:xfrm>
          <a:ln/>
        </p:spPr>
      </p:sp>
      <p:sp>
        <p:nvSpPr>
          <p:cNvPr id="20483" name="Notes Placeholder 2">
            <a:extLst>
              <a:ext uri="{FF2B5EF4-FFF2-40B4-BE49-F238E27FC236}">
                <a16:creationId xmlns:a16="http://schemas.microsoft.com/office/drawing/2014/main" xmlns="" id="{7D6722CF-4CE2-43C5-AD24-4A446D8C096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a:extLst>
              <a:ext uri="{FF2B5EF4-FFF2-40B4-BE49-F238E27FC236}">
                <a16:creationId xmlns:a16="http://schemas.microsoft.com/office/drawing/2014/main" xmlns="" id="{B0674C9B-80C5-44B6-8C4A-C7FB575F92D8}"/>
              </a:ext>
            </a:extLst>
          </p:cNvPr>
          <p:cNvSpPr>
            <a:spLocks noGrp="1"/>
          </p:cNvSpPr>
          <p:nvPr>
            <p:ph type="hdr" sz="quarter"/>
          </p:nvPr>
        </p:nvSpPr>
        <p:spPr/>
        <p:txBody>
          <a:bodyPr/>
          <a:lstStyle/>
          <a:p>
            <a:pPr>
              <a:defRPr/>
            </a:pPr>
            <a:r>
              <a:rPr lang="en-US" smtClean="0"/>
              <a:t>doc.: IEEE 802.11-19/0995r1</a:t>
            </a:r>
            <a:endParaRPr lang="en-US"/>
          </a:p>
        </p:txBody>
      </p:sp>
      <p:sp>
        <p:nvSpPr>
          <p:cNvPr id="5" name="Date Placeholder 4">
            <a:extLst>
              <a:ext uri="{FF2B5EF4-FFF2-40B4-BE49-F238E27FC236}">
                <a16:creationId xmlns:a16="http://schemas.microsoft.com/office/drawing/2014/main" xmlns="" id="{3F19274E-EE7C-462C-9E2E-2E4BE593E395}"/>
              </a:ext>
            </a:extLst>
          </p:cNvPr>
          <p:cNvSpPr>
            <a:spLocks noGrp="1"/>
          </p:cNvSpPr>
          <p:nvPr>
            <p:ph type="dt" sz="quarter" idx="1"/>
          </p:nvPr>
        </p:nvSpPr>
        <p:spPr/>
        <p:txBody>
          <a:bodyPr/>
          <a:lstStyle/>
          <a:p>
            <a:pPr>
              <a:defRPr/>
            </a:pPr>
            <a:r>
              <a:rPr lang="en-US" smtClean="0"/>
              <a:t>August 2019</a:t>
            </a:r>
            <a:endParaRPr lang="en-US"/>
          </a:p>
        </p:txBody>
      </p:sp>
      <p:sp>
        <p:nvSpPr>
          <p:cNvPr id="6" name="Footer Placeholder 5">
            <a:extLst>
              <a:ext uri="{FF2B5EF4-FFF2-40B4-BE49-F238E27FC236}">
                <a16:creationId xmlns:a16="http://schemas.microsoft.com/office/drawing/2014/main" xmlns="" id="{A973B9A3-644F-4ADF-8B11-2DCFB0931BF6}"/>
              </a:ext>
            </a:extLst>
          </p:cNvPr>
          <p:cNvSpPr>
            <a:spLocks noGrp="1"/>
          </p:cNvSpPr>
          <p:nvPr>
            <p:ph type="ftr" sz="quarter" idx="4"/>
          </p:nvPr>
        </p:nvSpPr>
        <p:spPr/>
        <p:txBody>
          <a:bodyPr/>
          <a:lstStyle/>
          <a:p>
            <a:pPr lvl="4">
              <a:defRPr/>
            </a:pPr>
            <a:r>
              <a:rPr lang="en-US" smtClean="0"/>
              <a:t>Stephen McCann, Blackberry</a:t>
            </a:r>
            <a:endParaRPr lang="en-US"/>
          </a:p>
        </p:txBody>
      </p:sp>
      <p:sp>
        <p:nvSpPr>
          <p:cNvPr id="20487" name="Slide Number Placeholder 6">
            <a:extLst>
              <a:ext uri="{FF2B5EF4-FFF2-40B4-BE49-F238E27FC236}">
                <a16:creationId xmlns:a16="http://schemas.microsoft.com/office/drawing/2014/main" xmlns="" id="{580939C0-D978-48D9-94E3-CD908DAA649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B83C2689-1A1D-4DD9-BC8A-105B020DF421}" type="slidenum">
              <a:rPr lang="en-US" altLang="en-US" smtClean="0"/>
              <a:pPr>
                <a:spcBef>
                  <a:spcPct val="0"/>
                </a:spcBef>
              </a:pPr>
              <a:t>67</a:t>
            </a:fld>
            <a:endParaRPr lang="en-US" altLang="en-US"/>
          </a:p>
        </p:txBody>
      </p:sp>
    </p:spTree>
    <p:extLst>
      <p:ext uri="{BB962C8B-B14F-4D97-AF65-F5344CB8AC3E}">
        <p14:creationId xmlns:p14="http://schemas.microsoft.com/office/powerpoint/2010/main" val="275842956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xmlns="" id="{9CC815E5-AC46-4400-B43F-A8DA1CDDBBAE}"/>
              </a:ext>
            </a:extLst>
          </p:cNvPr>
          <p:cNvSpPr>
            <a:spLocks noGrp="1" noRot="1" noChangeAspect="1" noTextEdit="1"/>
          </p:cNvSpPr>
          <p:nvPr>
            <p:ph type="sldImg"/>
          </p:nvPr>
        </p:nvSpPr>
        <p:spPr>
          <a:xfrm>
            <a:off x="384175" y="701675"/>
            <a:ext cx="6165850" cy="3468688"/>
          </a:xfrm>
          <a:ln/>
        </p:spPr>
      </p:sp>
      <p:sp>
        <p:nvSpPr>
          <p:cNvPr id="22531" name="Notes Placeholder 2">
            <a:extLst>
              <a:ext uri="{FF2B5EF4-FFF2-40B4-BE49-F238E27FC236}">
                <a16:creationId xmlns:a16="http://schemas.microsoft.com/office/drawing/2014/main" xmlns="" id="{CCDC3A9C-A9F3-46DE-8271-0F6D21F84F9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a:extLst>
              <a:ext uri="{FF2B5EF4-FFF2-40B4-BE49-F238E27FC236}">
                <a16:creationId xmlns:a16="http://schemas.microsoft.com/office/drawing/2014/main" xmlns="" id="{9A898F1E-9260-4A90-90E2-BA9C21BB4E6E}"/>
              </a:ext>
            </a:extLst>
          </p:cNvPr>
          <p:cNvSpPr>
            <a:spLocks noGrp="1"/>
          </p:cNvSpPr>
          <p:nvPr>
            <p:ph type="hdr" sz="quarter"/>
          </p:nvPr>
        </p:nvSpPr>
        <p:spPr/>
        <p:txBody>
          <a:bodyPr/>
          <a:lstStyle/>
          <a:p>
            <a:pPr>
              <a:defRPr/>
            </a:pPr>
            <a:r>
              <a:rPr lang="en-US" smtClean="0"/>
              <a:t>doc.: IEEE 802.11-19/0995r1</a:t>
            </a:r>
            <a:endParaRPr lang="en-US"/>
          </a:p>
        </p:txBody>
      </p:sp>
      <p:sp>
        <p:nvSpPr>
          <p:cNvPr id="5" name="Date Placeholder 4">
            <a:extLst>
              <a:ext uri="{FF2B5EF4-FFF2-40B4-BE49-F238E27FC236}">
                <a16:creationId xmlns:a16="http://schemas.microsoft.com/office/drawing/2014/main" xmlns="" id="{CB95F9F1-AFE0-40EA-97E5-EBCA7B0508C3}"/>
              </a:ext>
            </a:extLst>
          </p:cNvPr>
          <p:cNvSpPr>
            <a:spLocks noGrp="1"/>
          </p:cNvSpPr>
          <p:nvPr>
            <p:ph type="dt" sz="quarter" idx="1"/>
          </p:nvPr>
        </p:nvSpPr>
        <p:spPr/>
        <p:txBody>
          <a:bodyPr/>
          <a:lstStyle/>
          <a:p>
            <a:pPr>
              <a:defRPr/>
            </a:pPr>
            <a:r>
              <a:rPr lang="en-US" smtClean="0"/>
              <a:t>August 2019</a:t>
            </a:r>
            <a:endParaRPr lang="en-US"/>
          </a:p>
        </p:txBody>
      </p:sp>
      <p:sp>
        <p:nvSpPr>
          <p:cNvPr id="6" name="Footer Placeholder 5">
            <a:extLst>
              <a:ext uri="{FF2B5EF4-FFF2-40B4-BE49-F238E27FC236}">
                <a16:creationId xmlns:a16="http://schemas.microsoft.com/office/drawing/2014/main" xmlns="" id="{CDB05446-9990-4A54-9D3F-DC2C2871EF5D}"/>
              </a:ext>
            </a:extLst>
          </p:cNvPr>
          <p:cNvSpPr>
            <a:spLocks noGrp="1"/>
          </p:cNvSpPr>
          <p:nvPr>
            <p:ph type="ftr" sz="quarter" idx="4"/>
          </p:nvPr>
        </p:nvSpPr>
        <p:spPr/>
        <p:txBody>
          <a:bodyPr/>
          <a:lstStyle/>
          <a:p>
            <a:pPr lvl="4">
              <a:defRPr/>
            </a:pPr>
            <a:r>
              <a:rPr lang="en-US" smtClean="0"/>
              <a:t>Stephen McCann, Blackberry</a:t>
            </a:r>
            <a:endParaRPr lang="en-US"/>
          </a:p>
        </p:txBody>
      </p:sp>
      <p:sp>
        <p:nvSpPr>
          <p:cNvPr id="22535" name="Slide Number Placeholder 6">
            <a:extLst>
              <a:ext uri="{FF2B5EF4-FFF2-40B4-BE49-F238E27FC236}">
                <a16:creationId xmlns:a16="http://schemas.microsoft.com/office/drawing/2014/main" xmlns="" id="{13C3F0D4-312D-4A60-9968-BB1CF99F63F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7AEFED0B-09ED-4783-BDD7-37C183A23950}" type="slidenum">
              <a:rPr lang="en-US" altLang="en-US" smtClean="0"/>
              <a:pPr>
                <a:spcBef>
                  <a:spcPct val="0"/>
                </a:spcBef>
              </a:pPr>
              <a:t>68</a:t>
            </a:fld>
            <a:endParaRPr lang="en-US" altLang="en-US"/>
          </a:p>
        </p:txBody>
      </p:sp>
    </p:spTree>
    <p:extLst>
      <p:ext uri="{BB962C8B-B14F-4D97-AF65-F5344CB8AC3E}">
        <p14:creationId xmlns:p14="http://schemas.microsoft.com/office/powerpoint/2010/main" val="214133545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xmlns="" id="{1E2B32C7-A46F-49B5-A002-C6A8CEB7A3FC}"/>
              </a:ext>
            </a:extLst>
          </p:cNvPr>
          <p:cNvSpPr>
            <a:spLocks noGrp="1" noRot="1" noChangeAspect="1" noTextEdit="1"/>
          </p:cNvSpPr>
          <p:nvPr>
            <p:ph type="sldImg"/>
          </p:nvPr>
        </p:nvSpPr>
        <p:spPr>
          <a:xfrm>
            <a:off x="384175" y="701675"/>
            <a:ext cx="6165850" cy="3468688"/>
          </a:xfrm>
          <a:ln/>
        </p:spPr>
      </p:sp>
      <p:sp>
        <p:nvSpPr>
          <p:cNvPr id="24579" name="Notes Placeholder 2">
            <a:extLst>
              <a:ext uri="{FF2B5EF4-FFF2-40B4-BE49-F238E27FC236}">
                <a16:creationId xmlns:a16="http://schemas.microsoft.com/office/drawing/2014/main" xmlns="" id="{EF2171F8-1811-46AD-9189-ECD20EF160E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a:extLst>
              <a:ext uri="{FF2B5EF4-FFF2-40B4-BE49-F238E27FC236}">
                <a16:creationId xmlns:a16="http://schemas.microsoft.com/office/drawing/2014/main" xmlns="" id="{57129CD5-2276-4F41-A0E5-712D89505684}"/>
              </a:ext>
            </a:extLst>
          </p:cNvPr>
          <p:cNvSpPr>
            <a:spLocks noGrp="1"/>
          </p:cNvSpPr>
          <p:nvPr>
            <p:ph type="hdr" sz="quarter"/>
          </p:nvPr>
        </p:nvSpPr>
        <p:spPr/>
        <p:txBody>
          <a:bodyPr/>
          <a:lstStyle/>
          <a:p>
            <a:pPr>
              <a:defRPr/>
            </a:pPr>
            <a:r>
              <a:rPr lang="en-US" smtClean="0"/>
              <a:t>doc.: IEEE 802.11-19/0995r1</a:t>
            </a:r>
            <a:endParaRPr lang="en-US"/>
          </a:p>
        </p:txBody>
      </p:sp>
      <p:sp>
        <p:nvSpPr>
          <p:cNvPr id="5" name="Date Placeholder 4">
            <a:extLst>
              <a:ext uri="{FF2B5EF4-FFF2-40B4-BE49-F238E27FC236}">
                <a16:creationId xmlns:a16="http://schemas.microsoft.com/office/drawing/2014/main" xmlns="" id="{97679D37-3949-4F67-962C-6A27E19755FA}"/>
              </a:ext>
            </a:extLst>
          </p:cNvPr>
          <p:cNvSpPr>
            <a:spLocks noGrp="1"/>
          </p:cNvSpPr>
          <p:nvPr>
            <p:ph type="dt" sz="quarter" idx="1"/>
          </p:nvPr>
        </p:nvSpPr>
        <p:spPr/>
        <p:txBody>
          <a:bodyPr/>
          <a:lstStyle/>
          <a:p>
            <a:pPr>
              <a:defRPr/>
            </a:pPr>
            <a:r>
              <a:rPr lang="en-US" smtClean="0"/>
              <a:t>August 2019</a:t>
            </a:r>
            <a:endParaRPr lang="en-US"/>
          </a:p>
        </p:txBody>
      </p:sp>
      <p:sp>
        <p:nvSpPr>
          <p:cNvPr id="6" name="Footer Placeholder 5">
            <a:extLst>
              <a:ext uri="{FF2B5EF4-FFF2-40B4-BE49-F238E27FC236}">
                <a16:creationId xmlns:a16="http://schemas.microsoft.com/office/drawing/2014/main" xmlns="" id="{827516AA-33B0-4600-BE91-39D9C331546A}"/>
              </a:ext>
            </a:extLst>
          </p:cNvPr>
          <p:cNvSpPr>
            <a:spLocks noGrp="1"/>
          </p:cNvSpPr>
          <p:nvPr>
            <p:ph type="ftr" sz="quarter" idx="4"/>
          </p:nvPr>
        </p:nvSpPr>
        <p:spPr/>
        <p:txBody>
          <a:bodyPr/>
          <a:lstStyle/>
          <a:p>
            <a:pPr lvl="4">
              <a:defRPr/>
            </a:pPr>
            <a:r>
              <a:rPr lang="en-US" smtClean="0"/>
              <a:t>Stephen McCann, Blackberry</a:t>
            </a:r>
            <a:endParaRPr lang="en-US"/>
          </a:p>
        </p:txBody>
      </p:sp>
      <p:sp>
        <p:nvSpPr>
          <p:cNvPr id="24583" name="Slide Number Placeholder 6">
            <a:extLst>
              <a:ext uri="{FF2B5EF4-FFF2-40B4-BE49-F238E27FC236}">
                <a16:creationId xmlns:a16="http://schemas.microsoft.com/office/drawing/2014/main" xmlns="" id="{E4B90399-B689-4DAF-9EB4-EEE347B7E96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3CCB250D-1B20-46EC-BA19-B66AD0450100}" type="slidenum">
              <a:rPr lang="en-US" altLang="en-US" smtClean="0"/>
              <a:pPr>
                <a:spcBef>
                  <a:spcPct val="0"/>
                </a:spcBef>
              </a:pPr>
              <a:t>69</a:t>
            </a:fld>
            <a:endParaRPr lang="en-US" altLang="en-US"/>
          </a:p>
        </p:txBody>
      </p:sp>
    </p:spTree>
    <p:extLst>
      <p:ext uri="{BB962C8B-B14F-4D97-AF65-F5344CB8AC3E}">
        <p14:creationId xmlns:p14="http://schemas.microsoft.com/office/powerpoint/2010/main" val="30403092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802.11-19/0995r1</a:t>
            </a:r>
            <a:endParaRPr lang="en-US"/>
          </a:p>
        </p:txBody>
      </p:sp>
      <p:sp>
        <p:nvSpPr>
          <p:cNvPr id="5" name="Rectangle 3"/>
          <p:cNvSpPr>
            <a:spLocks noGrp="1" noChangeArrowheads="1"/>
          </p:cNvSpPr>
          <p:nvPr>
            <p:ph type="dt"/>
          </p:nvPr>
        </p:nvSpPr>
        <p:spPr>
          <a:ln/>
        </p:spPr>
        <p:txBody>
          <a:bodyPr/>
          <a:lstStyle/>
          <a:p>
            <a:r>
              <a:rPr lang="en-US" smtClean="0"/>
              <a:t>August 2019</a:t>
            </a:r>
            <a:endParaRPr lang="en-US"/>
          </a:p>
        </p:txBody>
      </p:sp>
      <p:sp>
        <p:nvSpPr>
          <p:cNvPr id="6" name="Rectangle 6"/>
          <p:cNvSpPr>
            <a:spLocks noGrp="1" noChangeArrowheads="1"/>
          </p:cNvSpPr>
          <p:nvPr>
            <p:ph type="ftr"/>
          </p:nvPr>
        </p:nvSpPr>
        <p:spPr>
          <a:ln/>
        </p:spPr>
        <p:txBody>
          <a:bodyPr/>
          <a:lstStyle/>
          <a:p>
            <a:r>
              <a:rPr lang="en-US" smtClean="0"/>
              <a:t>Stephen McCann, Blackberry</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802.11-19/0995r1</a:t>
            </a:r>
            <a:endParaRPr lang="en-US"/>
          </a:p>
        </p:txBody>
      </p:sp>
      <p:sp>
        <p:nvSpPr>
          <p:cNvPr id="5" name="Rectangle 3"/>
          <p:cNvSpPr>
            <a:spLocks noGrp="1" noChangeArrowheads="1"/>
          </p:cNvSpPr>
          <p:nvPr>
            <p:ph type="dt"/>
          </p:nvPr>
        </p:nvSpPr>
        <p:spPr>
          <a:ln/>
        </p:spPr>
        <p:txBody>
          <a:bodyPr/>
          <a:lstStyle/>
          <a:p>
            <a:r>
              <a:rPr lang="en-US" smtClean="0"/>
              <a:t>August 2019</a:t>
            </a:r>
            <a:endParaRPr lang="en-US"/>
          </a:p>
        </p:txBody>
      </p:sp>
      <p:sp>
        <p:nvSpPr>
          <p:cNvPr id="6" name="Rectangle 6"/>
          <p:cNvSpPr>
            <a:spLocks noGrp="1" noChangeArrowheads="1"/>
          </p:cNvSpPr>
          <p:nvPr>
            <p:ph type="ftr"/>
          </p:nvPr>
        </p:nvSpPr>
        <p:spPr>
          <a:ln/>
        </p:spPr>
        <p:txBody>
          <a:bodyPr/>
          <a:lstStyle/>
          <a:p>
            <a:r>
              <a:rPr lang="en-US" smtClean="0"/>
              <a:t>Stephen McCann, Blackberry</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70</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802.11-19/0995r1</a:t>
            </a:r>
            <a:endParaRPr lang="en-US"/>
          </a:p>
        </p:txBody>
      </p:sp>
      <p:sp>
        <p:nvSpPr>
          <p:cNvPr id="5" name="Rectangle 3"/>
          <p:cNvSpPr>
            <a:spLocks noGrp="1" noChangeArrowheads="1"/>
          </p:cNvSpPr>
          <p:nvPr>
            <p:ph type="dt"/>
          </p:nvPr>
        </p:nvSpPr>
        <p:spPr>
          <a:ln/>
        </p:spPr>
        <p:txBody>
          <a:bodyPr/>
          <a:lstStyle/>
          <a:p>
            <a:r>
              <a:rPr lang="en-US" smtClean="0"/>
              <a:t>August 2019</a:t>
            </a:r>
            <a:endParaRPr lang="en-US"/>
          </a:p>
        </p:txBody>
      </p:sp>
      <p:sp>
        <p:nvSpPr>
          <p:cNvPr id="6" name="Rectangle 6"/>
          <p:cNvSpPr>
            <a:spLocks noGrp="1" noChangeArrowheads="1"/>
          </p:cNvSpPr>
          <p:nvPr>
            <p:ph type="ftr"/>
          </p:nvPr>
        </p:nvSpPr>
        <p:spPr>
          <a:ln/>
        </p:spPr>
        <p:txBody>
          <a:bodyPr/>
          <a:lstStyle/>
          <a:p>
            <a:r>
              <a:rPr lang="en-US" smtClean="0"/>
              <a:t>Stephen McCann, Blackberry</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smtClean="0"/>
              <a:t>doc.: IEEE 802.11-19/0995r1</a:t>
            </a:r>
            <a:endParaRPr lang="en-US"/>
          </a:p>
        </p:txBody>
      </p:sp>
      <p:sp>
        <p:nvSpPr>
          <p:cNvPr id="5" name="Date Placeholder 4"/>
          <p:cNvSpPr>
            <a:spLocks noGrp="1"/>
          </p:cNvSpPr>
          <p:nvPr>
            <p:ph type="dt" sz="quarter" idx="1"/>
          </p:nvPr>
        </p:nvSpPr>
        <p:spPr/>
        <p:txBody>
          <a:bodyPr/>
          <a:lstStyle/>
          <a:p>
            <a:pPr>
              <a:defRPr/>
            </a:pPr>
            <a:r>
              <a:rPr lang="en-US" smtClean="0"/>
              <a:t>August 2019</a:t>
            </a:r>
            <a:endParaRPr lang="en-US"/>
          </a:p>
        </p:txBody>
      </p:sp>
      <p:sp>
        <p:nvSpPr>
          <p:cNvPr id="6" name="Footer Placeholder 5"/>
          <p:cNvSpPr>
            <a:spLocks noGrp="1"/>
          </p:cNvSpPr>
          <p:nvPr>
            <p:ph type="ftr" sz="quarter" idx="4"/>
          </p:nvPr>
        </p:nvSpPr>
        <p:spPr/>
        <p:txBody>
          <a:bodyPr/>
          <a:lstStyle/>
          <a:p>
            <a:pPr lvl="4">
              <a:defRPr/>
            </a:pPr>
            <a:r>
              <a:rPr lang="en-US" smtClean="0"/>
              <a:t>Stephen McCann, Blackberry</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99951E6F-3E83-4EC3-B7FE-DE4A0DBD7FFD}" type="slidenum">
              <a:rPr lang="en-US" altLang="en-US" smtClean="0"/>
              <a:pPr>
                <a:spcBef>
                  <a:spcPct val="0"/>
                </a:spcBef>
              </a:pPr>
              <a:t>75</a:t>
            </a:fld>
            <a:endParaRPr lang="en-US" altLang="en-US"/>
          </a:p>
        </p:txBody>
      </p:sp>
    </p:spTree>
    <p:extLst>
      <p:ext uri="{BB962C8B-B14F-4D97-AF65-F5344CB8AC3E}">
        <p14:creationId xmlns:p14="http://schemas.microsoft.com/office/powerpoint/2010/main" val="141108452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xfrm>
            <a:off x="384175" y="701675"/>
            <a:ext cx="6165850" cy="3468688"/>
          </a:xfrm>
          <a:ln/>
        </p:spPr>
      </p:sp>
      <p:sp>
        <p:nvSpPr>
          <p:cNvPr id="92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smtClean="0"/>
              <a:t>doc.: IEEE 802.11-19/0995r1</a:t>
            </a:r>
            <a:endParaRPr lang="en-US"/>
          </a:p>
        </p:txBody>
      </p:sp>
      <p:sp>
        <p:nvSpPr>
          <p:cNvPr id="5" name="Date Placeholder 4"/>
          <p:cNvSpPr>
            <a:spLocks noGrp="1"/>
          </p:cNvSpPr>
          <p:nvPr>
            <p:ph type="dt" sz="quarter" idx="1"/>
          </p:nvPr>
        </p:nvSpPr>
        <p:spPr/>
        <p:txBody>
          <a:bodyPr/>
          <a:lstStyle/>
          <a:p>
            <a:pPr>
              <a:defRPr/>
            </a:pPr>
            <a:r>
              <a:rPr lang="en-US" smtClean="0"/>
              <a:t>August 2019</a:t>
            </a:r>
            <a:endParaRPr lang="en-US"/>
          </a:p>
        </p:txBody>
      </p:sp>
      <p:sp>
        <p:nvSpPr>
          <p:cNvPr id="6" name="Footer Placeholder 5"/>
          <p:cNvSpPr>
            <a:spLocks noGrp="1"/>
          </p:cNvSpPr>
          <p:nvPr>
            <p:ph type="ftr" sz="quarter" idx="4"/>
          </p:nvPr>
        </p:nvSpPr>
        <p:spPr/>
        <p:txBody>
          <a:bodyPr/>
          <a:lstStyle/>
          <a:p>
            <a:pPr lvl="4">
              <a:defRPr/>
            </a:pPr>
            <a:r>
              <a:rPr lang="en-US" smtClean="0"/>
              <a:t>Stephen McCann, Blackberry</a:t>
            </a:r>
            <a:endParaRPr lang="en-US"/>
          </a:p>
        </p:txBody>
      </p:sp>
      <p:sp>
        <p:nvSpPr>
          <p:cNvPr id="922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144D5DE0-B752-4ABB-A75F-CE3A367C841A}" type="slidenum">
              <a:rPr lang="en-US" altLang="en-US" smtClean="0"/>
              <a:pPr>
                <a:spcBef>
                  <a:spcPct val="0"/>
                </a:spcBef>
              </a:pPr>
              <a:t>78</a:t>
            </a:fld>
            <a:endParaRPr lang="en-US" altLang="en-US"/>
          </a:p>
        </p:txBody>
      </p:sp>
    </p:spTree>
    <p:extLst>
      <p:ext uri="{BB962C8B-B14F-4D97-AF65-F5344CB8AC3E}">
        <p14:creationId xmlns:p14="http://schemas.microsoft.com/office/powerpoint/2010/main" val="95109865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xmlns="" id="{8DD6AC4D-9D7F-4156-85F5-18B6FC453E8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doc.: IEEE 802.11-19/0995r1</a:t>
            </a:r>
            <a:endParaRPr lang="en-US" altLang="en-US" sz="1400"/>
          </a:p>
        </p:txBody>
      </p:sp>
      <p:sp>
        <p:nvSpPr>
          <p:cNvPr id="16387" name="Rectangle 3">
            <a:extLst>
              <a:ext uri="{FF2B5EF4-FFF2-40B4-BE49-F238E27FC236}">
                <a16:creationId xmlns:a16="http://schemas.microsoft.com/office/drawing/2014/main" xmlns="" id="{E493DE08-785D-437F-9DC9-C84EF002A694}"/>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August 2019</a:t>
            </a:r>
            <a:endParaRPr lang="en-US" altLang="en-US" sz="1400"/>
          </a:p>
        </p:txBody>
      </p:sp>
      <p:sp>
        <p:nvSpPr>
          <p:cNvPr id="16388" name="Rectangle 6">
            <a:extLst>
              <a:ext uri="{FF2B5EF4-FFF2-40B4-BE49-F238E27FC236}">
                <a16:creationId xmlns:a16="http://schemas.microsoft.com/office/drawing/2014/main" xmlns="" id="{A7B59E8C-B60E-4B11-90EB-D474F0609A03}"/>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smtClean="0"/>
              <a:t>Stephen McCann, Blackberry</a:t>
            </a:r>
            <a:endParaRPr lang="en-US" altLang="en-US"/>
          </a:p>
        </p:txBody>
      </p:sp>
      <p:sp>
        <p:nvSpPr>
          <p:cNvPr id="16389" name="Rectangle 7">
            <a:extLst>
              <a:ext uri="{FF2B5EF4-FFF2-40B4-BE49-F238E27FC236}">
                <a16:creationId xmlns:a16="http://schemas.microsoft.com/office/drawing/2014/main" xmlns="" id="{94845407-FA86-4CCC-895F-DDFC95C68C8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DD3D76AB-2D95-4270-B233-CD2B0F39361E}" type="slidenum">
              <a:rPr lang="en-US" altLang="en-US" smtClean="0"/>
              <a:pPr>
                <a:spcBef>
                  <a:spcPct val="0"/>
                </a:spcBef>
              </a:pPr>
              <a:t>79</a:t>
            </a:fld>
            <a:endParaRPr lang="en-US" altLang="en-US"/>
          </a:p>
        </p:txBody>
      </p:sp>
      <p:sp>
        <p:nvSpPr>
          <p:cNvPr id="16390" name="Rectangle 2">
            <a:extLst>
              <a:ext uri="{FF2B5EF4-FFF2-40B4-BE49-F238E27FC236}">
                <a16:creationId xmlns:a16="http://schemas.microsoft.com/office/drawing/2014/main" xmlns="" id="{D7EE791E-301A-4CF1-86AE-DAEB1D531E89}"/>
              </a:ext>
            </a:extLst>
          </p:cNvPr>
          <p:cNvSpPr>
            <a:spLocks noGrp="1" noRot="1" noChangeAspect="1" noChangeArrowheads="1" noTextEdit="1"/>
          </p:cNvSpPr>
          <p:nvPr>
            <p:ph type="sldImg"/>
          </p:nvPr>
        </p:nvSpPr>
        <p:spPr>
          <a:xfrm>
            <a:off x="384175" y="701675"/>
            <a:ext cx="6165850" cy="3468688"/>
          </a:xfrm>
          <a:ln/>
        </p:spPr>
      </p:sp>
      <p:sp>
        <p:nvSpPr>
          <p:cNvPr id="16391" name="Rectangle 3">
            <a:extLst>
              <a:ext uri="{FF2B5EF4-FFF2-40B4-BE49-F238E27FC236}">
                <a16:creationId xmlns:a16="http://schemas.microsoft.com/office/drawing/2014/main" xmlns="" id="{C22019FB-8985-438C-86ED-CBE90EF0BCE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19130579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xmlns="" id="{E6BF45D7-01D8-48F4-ADE3-BB4576354FC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802.11-19/0995r1</a:t>
            </a:r>
            <a:endParaRPr lang="en-US" sz="1400"/>
          </a:p>
        </p:txBody>
      </p:sp>
      <p:sp>
        <p:nvSpPr>
          <p:cNvPr id="18435" name="Rectangle 3">
            <a:extLst>
              <a:ext uri="{FF2B5EF4-FFF2-40B4-BE49-F238E27FC236}">
                <a16:creationId xmlns:a16="http://schemas.microsoft.com/office/drawing/2014/main" xmlns="" id="{B5925FB8-8DEF-4978-A000-1CAA5CB98D4C}"/>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August 2019</a:t>
            </a:r>
            <a:endParaRPr lang="en-US" sz="1400"/>
          </a:p>
        </p:txBody>
      </p:sp>
      <p:sp>
        <p:nvSpPr>
          <p:cNvPr id="18436" name="Rectangle 6">
            <a:extLst>
              <a:ext uri="{FF2B5EF4-FFF2-40B4-BE49-F238E27FC236}">
                <a16:creationId xmlns:a16="http://schemas.microsoft.com/office/drawing/2014/main" xmlns="" id="{BBAFA5AA-1ADE-4ADA-9DA5-60D9EBDA00B7}"/>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Stephen McCann, Blackberry</a:t>
            </a:r>
            <a:endParaRPr lang="en-US"/>
          </a:p>
        </p:txBody>
      </p:sp>
      <p:sp>
        <p:nvSpPr>
          <p:cNvPr id="18437" name="Rectangle 7">
            <a:extLst>
              <a:ext uri="{FF2B5EF4-FFF2-40B4-BE49-F238E27FC236}">
                <a16:creationId xmlns:a16="http://schemas.microsoft.com/office/drawing/2014/main" xmlns="" id="{D566DB8B-9F9F-4F37-923B-448C0AAD91A2}"/>
              </a:ext>
            </a:extLst>
          </p:cNvPr>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B90BAB26-6375-4061-A0E5-E4E80C5CF76D}" type="slidenum">
              <a:rPr lang="en-US" altLang="en-US" smtClean="0"/>
              <a:pPr>
                <a:spcBef>
                  <a:spcPct val="0"/>
                </a:spcBef>
              </a:pPr>
              <a:t>80</a:t>
            </a:fld>
            <a:endParaRPr lang="en-US" altLang="en-US"/>
          </a:p>
        </p:txBody>
      </p:sp>
      <p:sp>
        <p:nvSpPr>
          <p:cNvPr id="18438" name="Rectangle 2">
            <a:extLst>
              <a:ext uri="{FF2B5EF4-FFF2-40B4-BE49-F238E27FC236}">
                <a16:creationId xmlns:a16="http://schemas.microsoft.com/office/drawing/2014/main" xmlns="" id="{2A600D38-F8EE-48E0-9DB9-632CBFD0C291}"/>
              </a:ext>
            </a:extLst>
          </p:cNvPr>
          <p:cNvSpPr>
            <a:spLocks noGrp="1" noRot="1" noChangeAspect="1" noChangeArrowheads="1" noTextEdit="1"/>
          </p:cNvSpPr>
          <p:nvPr>
            <p:ph type="sldImg"/>
          </p:nvPr>
        </p:nvSpPr>
        <p:spPr>
          <a:xfrm>
            <a:off x="384175" y="701675"/>
            <a:ext cx="6165850" cy="3468688"/>
          </a:xfrm>
          <a:ln cap="flat"/>
        </p:spPr>
      </p:sp>
      <p:sp>
        <p:nvSpPr>
          <p:cNvPr id="18439" name="Rectangle 3">
            <a:extLst>
              <a:ext uri="{FF2B5EF4-FFF2-40B4-BE49-F238E27FC236}">
                <a16:creationId xmlns:a16="http://schemas.microsoft.com/office/drawing/2014/main" xmlns="" id="{CEB8CCB8-C27C-4DCB-9D55-7106FD063A1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extLst>
      <p:ext uri="{BB962C8B-B14F-4D97-AF65-F5344CB8AC3E}">
        <p14:creationId xmlns:p14="http://schemas.microsoft.com/office/powerpoint/2010/main" val="61802047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xmlns="" id="{0ECDDB5B-2184-467E-9EDF-4BBE5E502611}"/>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802.11-19/0995r1</a:t>
            </a:r>
            <a:endParaRPr lang="en-US" sz="1400"/>
          </a:p>
        </p:txBody>
      </p:sp>
      <p:sp>
        <p:nvSpPr>
          <p:cNvPr id="18435" name="Rectangle 3">
            <a:extLst>
              <a:ext uri="{FF2B5EF4-FFF2-40B4-BE49-F238E27FC236}">
                <a16:creationId xmlns:a16="http://schemas.microsoft.com/office/drawing/2014/main" xmlns="" id="{54EA5E75-4147-42C2-8687-F51A06FCE530}"/>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August 2019</a:t>
            </a:r>
            <a:endParaRPr lang="en-US" sz="1400"/>
          </a:p>
        </p:txBody>
      </p:sp>
      <p:sp>
        <p:nvSpPr>
          <p:cNvPr id="18436" name="Rectangle 6">
            <a:extLst>
              <a:ext uri="{FF2B5EF4-FFF2-40B4-BE49-F238E27FC236}">
                <a16:creationId xmlns:a16="http://schemas.microsoft.com/office/drawing/2014/main" xmlns="" id="{7ACD49E1-45E3-4272-A9F4-670CD11EDCE5}"/>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Stephen McCann, Blackberry</a:t>
            </a:r>
            <a:endParaRPr lang="en-US"/>
          </a:p>
        </p:txBody>
      </p:sp>
      <p:sp>
        <p:nvSpPr>
          <p:cNvPr id="20485" name="Rectangle 7">
            <a:extLst>
              <a:ext uri="{FF2B5EF4-FFF2-40B4-BE49-F238E27FC236}">
                <a16:creationId xmlns:a16="http://schemas.microsoft.com/office/drawing/2014/main" xmlns="" id="{628AFEAC-84D8-4198-9273-2B2B100A4DE0}"/>
              </a:ext>
            </a:extLst>
          </p:cNvPr>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E0FF3647-65E5-49CE-9AA2-408C6A9AA618}" type="slidenum">
              <a:rPr lang="en-US" altLang="en-US" smtClean="0"/>
              <a:pPr>
                <a:spcBef>
                  <a:spcPct val="0"/>
                </a:spcBef>
              </a:pPr>
              <a:t>81</a:t>
            </a:fld>
            <a:endParaRPr lang="en-US" altLang="en-US"/>
          </a:p>
        </p:txBody>
      </p:sp>
      <p:sp>
        <p:nvSpPr>
          <p:cNvPr id="20486" name="Rectangle 2">
            <a:extLst>
              <a:ext uri="{FF2B5EF4-FFF2-40B4-BE49-F238E27FC236}">
                <a16:creationId xmlns:a16="http://schemas.microsoft.com/office/drawing/2014/main" xmlns="" id="{74778665-B5DC-4077-B125-086622BD3D94}"/>
              </a:ext>
            </a:extLst>
          </p:cNvPr>
          <p:cNvSpPr>
            <a:spLocks noGrp="1" noRot="1" noChangeAspect="1" noChangeArrowheads="1" noTextEdit="1"/>
          </p:cNvSpPr>
          <p:nvPr>
            <p:ph type="sldImg"/>
          </p:nvPr>
        </p:nvSpPr>
        <p:spPr>
          <a:xfrm>
            <a:off x="384175" y="701675"/>
            <a:ext cx="6165850" cy="3468688"/>
          </a:xfrm>
          <a:ln cap="flat"/>
        </p:spPr>
      </p:sp>
      <p:sp>
        <p:nvSpPr>
          <p:cNvPr id="20487" name="Rectangle 3">
            <a:extLst>
              <a:ext uri="{FF2B5EF4-FFF2-40B4-BE49-F238E27FC236}">
                <a16:creationId xmlns:a16="http://schemas.microsoft.com/office/drawing/2014/main" xmlns="" id="{F81BC39F-4924-4395-99AB-CA4AF82D5C3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extLst>
      <p:ext uri="{BB962C8B-B14F-4D97-AF65-F5344CB8AC3E}">
        <p14:creationId xmlns:p14="http://schemas.microsoft.com/office/powerpoint/2010/main" val="282115434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xmlns="" id="{0ECDDB5B-2184-467E-9EDF-4BBE5E502611}"/>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802.11-19/0995r1</a:t>
            </a:r>
            <a:endParaRPr lang="en-US" sz="1400"/>
          </a:p>
        </p:txBody>
      </p:sp>
      <p:sp>
        <p:nvSpPr>
          <p:cNvPr id="18435" name="Rectangle 3">
            <a:extLst>
              <a:ext uri="{FF2B5EF4-FFF2-40B4-BE49-F238E27FC236}">
                <a16:creationId xmlns:a16="http://schemas.microsoft.com/office/drawing/2014/main" xmlns="" id="{54EA5E75-4147-42C2-8687-F51A06FCE530}"/>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August 2019</a:t>
            </a:r>
            <a:endParaRPr lang="en-US" sz="1400"/>
          </a:p>
        </p:txBody>
      </p:sp>
      <p:sp>
        <p:nvSpPr>
          <p:cNvPr id="18436" name="Rectangle 6">
            <a:extLst>
              <a:ext uri="{FF2B5EF4-FFF2-40B4-BE49-F238E27FC236}">
                <a16:creationId xmlns:a16="http://schemas.microsoft.com/office/drawing/2014/main" xmlns="" id="{7ACD49E1-45E3-4272-A9F4-670CD11EDCE5}"/>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Stephen McCann, Blackberry</a:t>
            </a:r>
            <a:endParaRPr lang="en-US"/>
          </a:p>
        </p:txBody>
      </p:sp>
      <p:sp>
        <p:nvSpPr>
          <p:cNvPr id="22533" name="Rectangle 7">
            <a:extLst>
              <a:ext uri="{FF2B5EF4-FFF2-40B4-BE49-F238E27FC236}">
                <a16:creationId xmlns:a16="http://schemas.microsoft.com/office/drawing/2014/main" xmlns="" id="{004C300B-1712-4876-92E6-4E6FB9B1C837}"/>
              </a:ext>
            </a:extLst>
          </p:cNvPr>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96ADFB9B-7BAA-4FF8-A7CF-D87680FED154}" type="slidenum">
              <a:rPr lang="en-US" altLang="en-US" smtClean="0"/>
              <a:pPr>
                <a:spcBef>
                  <a:spcPct val="0"/>
                </a:spcBef>
              </a:pPr>
              <a:t>82</a:t>
            </a:fld>
            <a:endParaRPr lang="en-US" altLang="en-US"/>
          </a:p>
        </p:txBody>
      </p:sp>
      <p:sp>
        <p:nvSpPr>
          <p:cNvPr id="22534" name="Rectangle 2">
            <a:extLst>
              <a:ext uri="{FF2B5EF4-FFF2-40B4-BE49-F238E27FC236}">
                <a16:creationId xmlns:a16="http://schemas.microsoft.com/office/drawing/2014/main" xmlns="" id="{1AE3415F-52C5-46FB-AFC0-106136130F49}"/>
              </a:ext>
            </a:extLst>
          </p:cNvPr>
          <p:cNvSpPr>
            <a:spLocks noGrp="1" noRot="1" noChangeAspect="1" noChangeArrowheads="1" noTextEdit="1"/>
          </p:cNvSpPr>
          <p:nvPr>
            <p:ph type="sldImg"/>
          </p:nvPr>
        </p:nvSpPr>
        <p:spPr>
          <a:xfrm>
            <a:off x="384175" y="701675"/>
            <a:ext cx="6165850" cy="3468688"/>
          </a:xfrm>
          <a:ln cap="flat"/>
        </p:spPr>
      </p:sp>
      <p:sp>
        <p:nvSpPr>
          <p:cNvPr id="22535" name="Rectangle 3">
            <a:extLst>
              <a:ext uri="{FF2B5EF4-FFF2-40B4-BE49-F238E27FC236}">
                <a16:creationId xmlns:a16="http://schemas.microsoft.com/office/drawing/2014/main" xmlns="" id="{AE6285A9-CF0F-476D-9040-338C4871F73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extLst>
      <p:ext uri="{BB962C8B-B14F-4D97-AF65-F5344CB8AC3E}">
        <p14:creationId xmlns:p14="http://schemas.microsoft.com/office/powerpoint/2010/main" val="190465853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xmlns="" id="{0ECDDB5B-2184-467E-9EDF-4BBE5E502611}"/>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802.11-19/0995r1</a:t>
            </a:r>
            <a:endParaRPr lang="en-US" sz="1400"/>
          </a:p>
        </p:txBody>
      </p:sp>
      <p:sp>
        <p:nvSpPr>
          <p:cNvPr id="18435" name="Rectangle 3">
            <a:extLst>
              <a:ext uri="{FF2B5EF4-FFF2-40B4-BE49-F238E27FC236}">
                <a16:creationId xmlns:a16="http://schemas.microsoft.com/office/drawing/2014/main" xmlns="" id="{54EA5E75-4147-42C2-8687-F51A06FCE530}"/>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August 2019</a:t>
            </a:r>
            <a:endParaRPr lang="en-US" sz="1400"/>
          </a:p>
        </p:txBody>
      </p:sp>
      <p:sp>
        <p:nvSpPr>
          <p:cNvPr id="18436" name="Rectangle 6">
            <a:extLst>
              <a:ext uri="{FF2B5EF4-FFF2-40B4-BE49-F238E27FC236}">
                <a16:creationId xmlns:a16="http://schemas.microsoft.com/office/drawing/2014/main" xmlns="" id="{7ACD49E1-45E3-4272-A9F4-670CD11EDCE5}"/>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Stephen McCann, Blackberry</a:t>
            </a:r>
            <a:endParaRPr lang="en-US"/>
          </a:p>
        </p:txBody>
      </p:sp>
      <p:sp>
        <p:nvSpPr>
          <p:cNvPr id="24581" name="Rectangle 7">
            <a:extLst>
              <a:ext uri="{FF2B5EF4-FFF2-40B4-BE49-F238E27FC236}">
                <a16:creationId xmlns:a16="http://schemas.microsoft.com/office/drawing/2014/main" xmlns="" id="{27248B91-1B1F-49A2-B8BF-970A739DE2E8}"/>
              </a:ext>
            </a:extLst>
          </p:cNvPr>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E81BFBE6-3E42-48AF-AA4E-8281AFB985A9}" type="slidenum">
              <a:rPr lang="en-US" altLang="en-US" smtClean="0"/>
              <a:pPr>
                <a:spcBef>
                  <a:spcPct val="0"/>
                </a:spcBef>
              </a:pPr>
              <a:t>83</a:t>
            </a:fld>
            <a:endParaRPr lang="en-US" altLang="en-US"/>
          </a:p>
        </p:txBody>
      </p:sp>
      <p:sp>
        <p:nvSpPr>
          <p:cNvPr id="24582" name="Rectangle 2">
            <a:extLst>
              <a:ext uri="{FF2B5EF4-FFF2-40B4-BE49-F238E27FC236}">
                <a16:creationId xmlns:a16="http://schemas.microsoft.com/office/drawing/2014/main" xmlns="" id="{126E71CD-2C04-4D49-898E-4DBF9E17DD1B}"/>
              </a:ext>
            </a:extLst>
          </p:cNvPr>
          <p:cNvSpPr>
            <a:spLocks noGrp="1" noRot="1" noChangeAspect="1" noChangeArrowheads="1" noTextEdit="1"/>
          </p:cNvSpPr>
          <p:nvPr>
            <p:ph type="sldImg"/>
          </p:nvPr>
        </p:nvSpPr>
        <p:spPr>
          <a:xfrm>
            <a:off x="384175" y="701675"/>
            <a:ext cx="6165850" cy="3468688"/>
          </a:xfrm>
          <a:ln cap="flat"/>
        </p:spPr>
      </p:sp>
      <p:sp>
        <p:nvSpPr>
          <p:cNvPr id="24583" name="Rectangle 3">
            <a:extLst>
              <a:ext uri="{FF2B5EF4-FFF2-40B4-BE49-F238E27FC236}">
                <a16:creationId xmlns:a16="http://schemas.microsoft.com/office/drawing/2014/main" xmlns="" id="{BEC09940-6C67-4368-8CED-43777731F92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extLst>
      <p:ext uri="{BB962C8B-B14F-4D97-AF65-F5344CB8AC3E}">
        <p14:creationId xmlns:p14="http://schemas.microsoft.com/office/powerpoint/2010/main" val="360978516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xmlns="" id="{0ECDDB5B-2184-467E-9EDF-4BBE5E502611}"/>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802.11-19/0995r1</a:t>
            </a:r>
            <a:endParaRPr lang="en-US" sz="1400"/>
          </a:p>
        </p:txBody>
      </p:sp>
      <p:sp>
        <p:nvSpPr>
          <p:cNvPr id="18435" name="Rectangle 3">
            <a:extLst>
              <a:ext uri="{FF2B5EF4-FFF2-40B4-BE49-F238E27FC236}">
                <a16:creationId xmlns:a16="http://schemas.microsoft.com/office/drawing/2014/main" xmlns="" id="{54EA5E75-4147-42C2-8687-F51A06FCE530}"/>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August 2019</a:t>
            </a:r>
            <a:endParaRPr lang="en-US" sz="1400"/>
          </a:p>
        </p:txBody>
      </p:sp>
      <p:sp>
        <p:nvSpPr>
          <p:cNvPr id="18436" name="Rectangle 6">
            <a:extLst>
              <a:ext uri="{FF2B5EF4-FFF2-40B4-BE49-F238E27FC236}">
                <a16:creationId xmlns:a16="http://schemas.microsoft.com/office/drawing/2014/main" xmlns="" id="{7ACD49E1-45E3-4272-A9F4-670CD11EDCE5}"/>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Stephen McCann, Blackberry</a:t>
            </a:r>
            <a:endParaRPr lang="en-US"/>
          </a:p>
        </p:txBody>
      </p:sp>
      <p:sp>
        <p:nvSpPr>
          <p:cNvPr id="26629" name="Rectangle 7">
            <a:extLst>
              <a:ext uri="{FF2B5EF4-FFF2-40B4-BE49-F238E27FC236}">
                <a16:creationId xmlns:a16="http://schemas.microsoft.com/office/drawing/2014/main" xmlns="" id="{720A57D7-AA01-4C13-8BD4-512295BB80C5}"/>
              </a:ext>
            </a:extLst>
          </p:cNvPr>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061EA20-D1E7-455D-9297-B284B0870792}" type="slidenum">
              <a:rPr lang="en-US" altLang="en-US" smtClean="0"/>
              <a:pPr>
                <a:spcBef>
                  <a:spcPct val="0"/>
                </a:spcBef>
              </a:pPr>
              <a:t>84</a:t>
            </a:fld>
            <a:endParaRPr lang="en-US" altLang="en-US"/>
          </a:p>
        </p:txBody>
      </p:sp>
      <p:sp>
        <p:nvSpPr>
          <p:cNvPr id="26630" name="Rectangle 2">
            <a:extLst>
              <a:ext uri="{FF2B5EF4-FFF2-40B4-BE49-F238E27FC236}">
                <a16:creationId xmlns:a16="http://schemas.microsoft.com/office/drawing/2014/main" xmlns="" id="{371E7724-7434-42A9-AA02-5B15B6C674C7}"/>
              </a:ext>
            </a:extLst>
          </p:cNvPr>
          <p:cNvSpPr>
            <a:spLocks noGrp="1" noRot="1" noChangeAspect="1" noChangeArrowheads="1" noTextEdit="1"/>
          </p:cNvSpPr>
          <p:nvPr>
            <p:ph type="sldImg"/>
          </p:nvPr>
        </p:nvSpPr>
        <p:spPr>
          <a:xfrm>
            <a:off x="384175" y="701675"/>
            <a:ext cx="6165850" cy="3468688"/>
          </a:xfrm>
          <a:ln cap="flat"/>
        </p:spPr>
      </p:sp>
      <p:sp>
        <p:nvSpPr>
          <p:cNvPr id="26631" name="Rectangle 3">
            <a:extLst>
              <a:ext uri="{FF2B5EF4-FFF2-40B4-BE49-F238E27FC236}">
                <a16:creationId xmlns:a16="http://schemas.microsoft.com/office/drawing/2014/main" xmlns="" id="{2AB8A0C0-FABA-4556-9AD0-D0FE2B23996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extLst>
      <p:ext uri="{BB962C8B-B14F-4D97-AF65-F5344CB8AC3E}">
        <p14:creationId xmlns:p14="http://schemas.microsoft.com/office/powerpoint/2010/main" val="36939369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802.11-19/0995r1</a:t>
            </a:r>
            <a:endParaRPr lang="en-US"/>
          </a:p>
        </p:txBody>
      </p:sp>
      <p:sp>
        <p:nvSpPr>
          <p:cNvPr id="5" name="Rectangle 3"/>
          <p:cNvSpPr>
            <a:spLocks noGrp="1" noChangeArrowheads="1"/>
          </p:cNvSpPr>
          <p:nvPr>
            <p:ph type="dt"/>
          </p:nvPr>
        </p:nvSpPr>
        <p:spPr>
          <a:ln/>
        </p:spPr>
        <p:txBody>
          <a:bodyPr/>
          <a:lstStyle/>
          <a:p>
            <a:r>
              <a:rPr lang="en-US" smtClean="0"/>
              <a:t>August 2019</a:t>
            </a:r>
            <a:endParaRPr lang="en-US"/>
          </a:p>
        </p:txBody>
      </p:sp>
      <p:sp>
        <p:nvSpPr>
          <p:cNvPr id="6" name="Rectangle 6"/>
          <p:cNvSpPr>
            <a:spLocks noGrp="1" noChangeArrowheads="1"/>
          </p:cNvSpPr>
          <p:nvPr>
            <p:ph type="ftr"/>
          </p:nvPr>
        </p:nvSpPr>
        <p:spPr>
          <a:ln/>
        </p:spPr>
        <p:txBody>
          <a:bodyPr/>
          <a:lstStyle/>
          <a:p>
            <a:r>
              <a:rPr lang="en-US" smtClean="0"/>
              <a:t>Stephen McCann, Blackberry</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9036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smtClean="0"/>
              <a:t>doc.: IEEE 802.11-19/0995r1</a:t>
            </a:r>
            <a:endParaRPr lang="en-US"/>
          </a:p>
        </p:txBody>
      </p:sp>
      <p:sp>
        <p:nvSpPr>
          <p:cNvPr id="5" name="Rectangle 3"/>
          <p:cNvSpPr>
            <a:spLocks noGrp="1" noChangeArrowheads="1"/>
          </p:cNvSpPr>
          <p:nvPr>
            <p:ph type="dt"/>
          </p:nvPr>
        </p:nvSpPr>
        <p:spPr>
          <a:ln/>
        </p:spPr>
        <p:txBody>
          <a:bodyPr/>
          <a:lstStyle/>
          <a:p>
            <a:r>
              <a:rPr lang="en-US" smtClean="0"/>
              <a:t>August 2019</a:t>
            </a:r>
            <a:endParaRPr lang="en-US"/>
          </a:p>
        </p:txBody>
      </p:sp>
      <p:sp>
        <p:nvSpPr>
          <p:cNvPr id="6" name="Rectangle 6"/>
          <p:cNvSpPr>
            <a:spLocks noGrp="1" noChangeArrowheads="1"/>
          </p:cNvSpPr>
          <p:nvPr>
            <p:ph type="ftr"/>
          </p:nvPr>
        </p:nvSpPr>
        <p:spPr>
          <a:ln/>
        </p:spPr>
        <p:txBody>
          <a:bodyPr/>
          <a:lstStyle/>
          <a:p>
            <a:r>
              <a:rPr lang="de-DE" smtClean="0"/>
              <a:t>Stephen McCann, Blackberry</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85</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smtClean="0"/>
              <a:t>doc.: IEEE 802.11-19/0995r1</a:t>
            </a:r>
            <a:endParaRPr lang="en-US"/>
          </a:p>
        </p:txBody>
      </p:sp>
      <p:sp>
        <p:nvSpPr>
          <p:cNvPr id="5" name="Rectangle 3"/>
          <p:cNvSpPr>
            <a:spLocks noGrp="1" noChangeArrowheads="1"/>
          </p:cNvSpPr>
          <p:nvPr>
            <p:ph type="dt"/>
          </p:nvPr>
        </p:nvSpPr>
        <p:spPr>
          <a:ln/>
        </p:spPr>
        <p:txBody>
          <a:bodyPr/>
          <a:lstStyle/>
          <a:p>
            <a:r>
              <a:rPr lang="en-US" smtClean="0"/>
              <a:t>August 2019</a:t>
            </a:r>
            <a:endParaRPr lang="en-US"/>
          </a:p>
        </p:txBody>
      </p:sp>
      <p:sp>
        <p:nvSpPr>
          <p:cNvPr id="6" name="Rectangle 6"/>
          <p:cNvSpPr>
            <a:spLocks noGrp="1" noChangeArrowheads="1"/>
          </p:cNvSpPr>
          <p:nvPr>
            <p:ph type="ftr"/>
          </p:nvPr>
        </p:nvSpPr>
        <p:spPr>
          <a:ln/>
        </p:spPr>
        <p:txBody>
          <a:bodyPr/>
          <a:lstStyle/>
          <a:p>
            <a:r>
              <a:rPr lang="de-DE" smtClean="0"/>
              <a:t>Stephen McCann, Blackberry</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smtClean="0"/>
              <a:t>doc.: IEEE 802.11-19/0995r1</a:t>
            </a:r>
            <a:endParaRPr lang="en-US"/>
          </a:p>
        </p:txBody>
      </p:sp>
      <p:sp>
        <p:nvSpPr>
          <p:cNvPr id="5" name="Rectangle 3"/>
          <p:cNvSpPr>
            <a:spLocks noGrp="1" noChangeArrowheads="1"/>
          </p:cNvSpPr>
          <p:nvPr>
            <p:ph type="dt"/>
          </p:nvPr>
        </p:nvSpPr>
        <p:spPr>
          <a:ln/>
        </p:spPr>
        <p:txBody>
          <a:bodyPr/>
          <a:lstStyle/>
          <a:p>
            <a:r>
              <a:rPr lang="en-US" smtClean="0"/>
              <a:t>August 2019</a:t>
            </a:r>
            <a:endParaRPr lang="en-US"/>
          </a:p>
        </p:txBody>
      </p:sp>
      <p:sp>
        <p:nvSpPr>
          <p:cNvPr id="6" name="Rectangle 6"/>
          <p:cNvSpPr>
            <a:spLocks noGrp="1" noChangeArrowheads="1"/>
          </p:cNvSpPr>
          <p:nvPr>
            <p:ph type="ftr"/>
          </p:nvPr>
        </p:nvSpPr>
        <p:spPr>
          <a:ln/>
        </p:spPr>
        <p:txBody>
          <a:bodyPr/>
          <a:lstStyle/>
          <a:p>
            <a:r>
              <a:rPr lang="de-DE" smtClean="0"/>
              <a:t>Stephen McCann, Blackberry</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smtClean="0"/>
              <a:t>doc.: IEEE 802.11-19/0995r1</a:t>
            </a:r>
            <a:endParaRPr lang="en-US"/>
          </a:p>
        </p:txBody>
      </p:sp>
      <p:sp>
        <p:nvSpPr>
          <p:cNvPr id="5" name="Rectangle 3"/>
          <p:cNvSpPr>
            <a:spLocks noGrp="1" noChangeArrowheads="1"/>
          </p:cNvSpPr>
          <p:nvPr>
            <p:ph type="dt"/>
          </p:nvPr>
        </p:nvSpPr>
        <p:spPr>
          <a:ln/>
        </p:spPr>
        <p:txBody>
          <a:bodyPr/>
          <a:lstStyle/>
          <a:p>
            <a:r>
              <a:rPr lang="en-US" smtClean="0"/>
              <a:t>August 2019</a:t>
            </a:r>
            <a:endParaRPr lang="en-US"/>
          </a:p>
        </p:txBody>
      </p:sp>
      <p:sp>
        <p:nvSpPr>
          <p:cNvPr id="6" name="Rectangle 6"/>
          <p:cNvSpPr>
            <a:spLocks noGrp="1" noChangeArrowheads="1"/>
          </p:cNvSpPr>
          <p:nvPr>
            <p:ph type="ftr"/>
          </p:nvPr>
        </p:nvSpPr>
        <p:spPr>
          <a:ln/>
        </p:spPr>
        <p:txBody>
          <a:bodyPr/>
          <a:lstStyle/>
          <a:p>
            <a:r>
              <a:rPr lang="de-DE" smtClean="0"/>
              <a:t>Stephen McCann, Blackberry</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802.11-19/0995r1</a:t>
            </a:r>
            <a:endParaRPr lang="en-US"/>
          </a:p>
        </p:txBody>
      </p:sp>
      <p:sp>
        <p:nvSpPr>
          <p:cNvPr id="5" name="Rectangle 3"/>
          <p:cNvSpPr>
            <a:spLocks noGrp="1" noChangeArrowheads="1"/>
          </p:cNvSpPr>
          <p:nvPr>
            <p:ph type="dt"/>
          </p:nvPr>
        </p:nvSpPr>
        <p:spPr>
          <a:ln/>
        </p:spPr>
        <p:txBody>
          <a:bodyPr/>
          <a:lstStyle/>
          <a:p>
            <a:r>
              <a:rPr lang="en-US" smtClean="0"/>
              <a:t>August 2019</a:t>
            </a:r>
            <a:endParaRPr lang="en-US"/>
          </a:p>
        </p:txBody>
      </p:sp>
      <p:sp>
        <p:nvSpPr>
          <p:cNvPr id="6" name="Rectangle 6"/>
          <p:cNvSpPr>
            <a:spLocks noGrp="1" noChangeArrowheads="1"/>
          </p:cNvSpPr>
          <p:nvPr>
            <p:ph type="ftr"/>
          </p:nvPr>
        </p:nvSpPr>
        <p:spPr>
          <a:ln/>
        </p:spPr>
        <p:txBody>
          <a:bodyPr/>
          <a:lstStyle/>
          <a:p>
            <a:r>
              <a:rPr lang="en-US" smtClean="0"/>
              <a:t>Stephen McCann, Blackberry</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93</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802.11-19/0995r1</a:t>
            </a:r>
            <a:endParaRPr lang="en-US"/>
          </a:p>
        </p:txBody>
      </p:sp>
      <p:sp>
        <p:nvSpPr>
          <p:cNvPr id="5" name="Rectangle 3"/>
          <p:cNvSpPr>
            <a:spLocks noGrp="1" noChangeArrowheads="1"/>
          </p:cNvSpPr>
          <p:nvPr>
            <p:ph type="dt"/>
          </p:nvPr>
        </p:nvSpPr>
        <p:spPr>
          <a:ln/>
        </p:spPr>
        <p:txBody>
          <a:bodyPr/>
          <a:lstStyle/>
          <a:p>
            <a:r>
              <a:rPr lang="en-US" smtClean="0"/>
              <a:t>August 2019</a:t>
            </a:r>
            <a:endParaRPr lang="en-US"/>
          </a:p>
        </p:txBody>
      </p:sp>
      <p:sp>
        <p:nvSpPr>
          <p:cNvPr id="6" name="Rectangle 6"/>
          <p:cNvSpPr>
            <a:spLocks noGrp="1" noChangeArrowheads="1"/>
          </p:cNvSpPr>
          <p:nvPr>
            <p:ph type="ftr"/>
          </p:nvPr>
        </p:nvSpPr>
        <p:spPr>
          <a:ln/>
        </p:spPr>
        <p:txBody>
          <a:bodyPr/>
          <a:lstStyle/>
          <a:p>
            <a:r>
              <a:rPr lang="en-US" smtClean="0"/>
              <a:t>Stephen McCann, Blackberry</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802.11-19/0995r1</a:t>
            </a:r>
            <a:endParaRPr lang="en-US"/>
          </a:p>
        </p:txBody>
      </p:sp>
      <p:sp>
        <p:nvSpPr>
          <p:cNvPr id="5" name="Rectangle 3"/>
          <p:cNvSpPr>
            <a:spLocks noGrp="1" noChangeArrowheads="1"/>
          </p:cNvSpPr>
          <p:nvPr>
            <p:ph type="dt"/>
          </p:nvPr>
        </p:nvSpPr>
        <p:spPr>
          <a:ln/>
        </p:spPr>
        <p:txBody>
          <a:bodyPr/>
          <a:lstStyle/>
          <a:p>
            <a:r>
              <a:rPr lang="en-US" smtClean="0"/>
              <a:t>August 2019</a:t>
            </a:r>
            <a:endParaRPr lang="en-US"/>
          </a:p>
        </p:txBody>
      </p:sp>
      <p:sp>
        <p:nvSpPr>
          <p:cNvPr id="6" name="Rectangle 6"/>
          <p:cNvSpPr>
            <a:spLocks noGrp="1" noChangeArrowheads="1"/>
          </p:cNvSpPr>
          <p:nvPr>
            <p:ph type="ftr"/>
          </p:nvPr>
        </p:nvSpPr>
        <p:spPr>
          <a:ln/>
        </p:spPr>
        <p:txBody>
          <a:bodyPr/>
          <a:lstStyle/>
          <a:p>
            <a:r>
              <a:rPr lang="en-US" smtClean="0"/>
              <a:t>Stephen McCann, Blackberry</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102</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p:nvPr/>
        </p:nvSpPr>
        <p:spPr>
          <a:xfrm>
            <a:off x="5513400" y="120600"/>
            <a:ext cx="640800" cy="212040"/>
          </a:xfrm>
          <a:prstGeom prst="rect">
            <a:avLst/>
          </a:prstGeom>
          <a:noFill/>
          <a:ln>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sv-SE" sz="1400" b="1" strike="noStrike" spc="-1">
                <a:solidFill>
                  <a:srgbClr val="000000"/>
                </a:solidFill>
                <a:latin typeface="Times New Roman"/>
                <a:ea typeface="+mn-ea"/>
              </a:rPr>
              <a:t>doc.: IEEE 802.11-13/0900r0</a:t>
            </a:r>
            <a:endParaRPr lang="sv-SE" sz="1400" b="0" strike="noStrike" spc="-1">
              <a:latin typeface="DejaVu Sans"/>
            </a:endParaRPr>
          </a:p>
        </p:txBody>
      </p:sp>
      <p:sp>
        <p:nvSpPr>
          <p:cNvPr id="65" name="CustomShape 2"/>
          <p:cNvSpPr/>
          <p:nvPr/>
        </p:nvSpPr>
        <p:spPr>
          <a:xfrm>
            <a:off x="641520" y="120600"/>
            <a:ext cx="826200" cy="212040"/>
          </a:xfrm>
          <a:prstGeom prst="rect">
            <a:avLst/>
          </a:prstGeom>
          <a:noFill/>
          <a:ln>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sv-SE" sz="1400" b="1" strike="noStrike" spc="-1">
                <a:solidFill>
                  <a:srgbClr val="000000"/>
                </a:solidFill>
                <a:latin typeface="Times New Roman"/>
              </a:rPr>
              <a:t>July 2013</a:t>
            </a:r>
            <a:endParaRPr lang="sv-SE" sz="1400" b="0" strike="noStrike" spc="-1">
              <a:latin typeface="DejaVu Sans"/>
            </a:endParaRPr>
          </a:p>
        </p:txBody>
      </p:sp>
      <p:sp>
        <p:nvSpPr>
          <p:cNvPr id="66" name="CustomShape 3"/>
          <p:cNvSpPr/>
          <p:nvPr/>
        </p:nvSpPr>
        <p:spPr>
          <a:xfrm>
            <a:off x="5230800" y="9615600"/>
            <a:ext cx="923040" cy="18180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marL="458640" algn="r">
              <a:lnSpc>
                <a:spcPct val="100000"/>
              </a:lnSpc>
            </a:pPr>
            <a:r>
              <a:rPr lang="sv-SE" sz="1200" b="0" strike="noStrike" spc="-1">
                <a:solidFill>
                  <a:srgbClr val="000000"/>
                </a:solidFill>
                <a:latin typeface="Times New Roman"/>
              </a:rPr>
              <a:t>Clint Chaplin, Chair (Samsung)</a:t>
            </a:r>
            <a:endParaRPr lang="sv-SE" sz="1200" b="0" strike="noStrike" spc="-1">
              <a:latin typeface="DejaVu Sans"/>
            </a:endParaRPr>
          </a:p>
        </p:txBody>
      </p:sp>
      <p:sp>
        <p:nvSpPr>
          <p:cNvPr id="67" name="CustomShape 4"/>
          <p:cNvSpPr/>
          <p:nvPr/>
        </p:nvSpPr>
        <p:spPr>
          <a:xfrm>
            <a:off x="3146400" y="9615600"/>
            <a:ext cx="511920" cy="18180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sv-SE" sz="1200" b="0" strike="noStrike" spc="-1">
                <a:solidFill>
                  <a:srgbClr val="000000"/>
                </a:solidFill>
                <a:latin typeface="Times New Roman"/>
              </a:rPr>
              <a:t>Page </a:t>
            </a:r>
            <a:fld id="{1CE3DE4F-AE71-4FF8-B15B-DBC8D9E1A4E4}" type="slidenum">
              <a:rPr lang="sv-SE" sz="1200" b="0" strike="noStrike" spc="-1">
                <a:solidFill>
                  <a:srgbClr val="000000"/>
                </a:solidFill>
                <a:latin typeface="Times New Roman"/>
              </a:rPr>
              <a:t>107</a:t>
            </a:fld>
            <a:endParaRPr lang="sv-SE" sz="1200" b="0" strike="noStrike" spc="-1">
              <a:latin typeface="DejaVu Sans"/>
            </a:endParaRPr>
          </a:p>
        </p:txBody>
      </p:sp>
      <p:sp>
        <p:nvSpPr>
          <p:cNvPr id="68" name="PlaceHolder 5"/>
          <p:cNvSpPr>
            <a:spLocks noGrp="1" noRot="1" noChangeAspect="1"/>
          </p:cNvSpPr>
          <p:nvPr>
            <p:ph type="sldImg"/>
          </p:nvPr>
        </p:nvSpPr>
        <p:spPr>
          <a:xfrm>
            <a:off x="98425" y="750888"/>
            <a:ext cx="6597650" cy="3711575"/>
          </a:xfrm>
          <a:prstGeom prst="rect">
            <a:avLst/>
          </a:prstGeom>
        </p:spPr>
      </p:sp>
      <p:sp>
        <p:nvSpPr>
          <p:cNvPr id="69" name="PlaceHolder 6"/>
          <p:cNvSpPr>
            <a:spLocks noGrp="1"/>
          </p:cNvSpPr>
          <p:nvPr>
            <p:ph type="body"/>
          </p:nvPr>
        </p:nvSpPr>
        <p:spPr>
          <a:xfrm>
            <a:off x="905040" y="4716360"/>
            <a:ext cx="4984200" cy="4471200"/>
          </a:xfrm>
          <a:prstGeom prst="rect">
            <a:avLst/>
          </a:prstGeom>
        </p:spPr>
        <p:txBody>
          <a:bodyPr lIns="93600" tIns="46080" rIns="93600" bIns="46080">
            <a:noAutofit/>
          </a:bodyPr>
          <a:lstStyle/>
          <a:p>
            <a:endParaRPr lang="sv-SE" sz="2000" b="0" strike="noStrike" spc="-1">
              <a:latin typeface="DejaVu Sans"/>
            </a:endParaRPr>
          </a:p>
        </p:txBody>
      </p:sp>
    </p:spTree>
    <p:extLst>
      <p:ext uri="{BB962C8B-B14F-4D97-AF65-F5344CB8AC3E}">
        <p14:creationId xmlns:p14="http://schemas.microsoft.com/office/powerpoint/2010/main" val="2512180451"/>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CustomShape 1"/>
          <p:cNvSpPr/>
          <p:nvPr/>
        </p:nvSpPr>
        <p:spPr>
          <a:xfrm>
            <a:off x="5513400" y="120600"/>
            <a:ext cx="640800" cy="212040"/>
          </a:xfrm>
          <a:prstGeom prst="rect">
            <a:avLst/>
          </a:prstGeom>
          <a:noFill/>
          <a:ln>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sv-SE" sz="1400" b="1" strike="noStrike" spc="-1">
                <a:solidFill>
                  <a:srgbClr val="000000"/>
                </a:solidFill>
                <a:latin typeface="Times New Roman"/>
                <a:ea typeface="+mn-ea"/>
              </a:rPr>
              <a:t>doc.: IEEE 802.11-13/0900r0</a:t>
            </a:r>
            <a:endParaRPr lang="sv-SE" sz="1400" b="0" strike="noStrike" spc="-1">
              <a:latin typeface="DejaVu Sans"/>
            </a:endParaRPr>
          </a:p>
        </p:txBody>
      </p:sp>
      <p:sp>
        <p:nvSpPr>
          <p:cNvPr id="71" name="CustomShape 2"/>
          <p:cNvSpPr/>
          <p:nvPr/>
        </p:nvSpPr>
        <p:spPr>
          <a:xfrm>
            <a:off x="641520" y="120600"/>
            <a:ext cx="826200" cy="212040"/>
          </a:xfrm>
          <a:prstGeom prst="rect">
            <a:avLst/>
          </a:prstGeom>
          <a:noFill/>
          <a:ln>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sv-SE" sz="1400" b="1" strike="noStrike" spc="-1">
                <a:solidFill>
                  <a:srgbClr val="000000"/>
                </a:solidFill>
                <a:latin typeface="Times New Roman"/>
              </a:rPr>
              <a:t>July 2013</a:t>
            </a:r>
            <a:endParaRPr lang="sv-SE" sz="1400" b="0" strike="noStrike" spc="-1">
              <a:latin typeface="DejaVu Sans"/>
            </a:endParaRPr>
          </a:p>
        </p:txBody>
      </p:sp>
      <p:sp>
        <p:nvSpPr>
          <p:cNvPr id="72" name="CustomShape 3"/>
          <p:cNvSpPr/>
          <p:nvPr/>
        </p:nvSpPr>
        <p:spPr>
          <a:xfrm>
            <a:off x="5230800" y="9615600"/>
            <a:ext cx="923040" cy="18180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marL="458640" algn="r">
              <a:lnSpc>
                <a:spcPct val="100000"/>
              </a:lnSpc>
            </a:pPr>
            <a:r>
              <a:rPr lang="sv-SE" sz="1200" b="0" strike="noStrike" spc="-1">
                <a:solidFill>
                  <a:srgbClr val="000000"/>
                </a:solidFill>
                <a:latin typeface="Times New Roman"/>
              </a:rPr>
              <a:t>Clint Chaplin, Chair (Samsung)</a:t>
            </a:r>
            <a:endParaRPr lang="sv-SE" sz="1200" b="0" strike="noStrike" spc="-1">
              <a:latin typeface="DejaVu Sans"/>
            </a:endParaRPr>
          </a:p>
        </p:txBody>
      </p:sp>
      <p:sp>
        <p:nvSpPr>
          <p:cNvPr id="73" name="CustomShape 4"/>
          <p:cNvSpPr/>
          <p:nvPr/>
        </p:nvSpPr>
        <p:spPr>
          <a:xfrm>
            <a:off x="3146400" y="9615600"/>
            <a:ext cx="511920" cy="18180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sv-SE" sz="1200" b="0" strike="noStrike" spc="-1">
                <a:solidFill>
                  <a:srgbClr val="000000"/>
                </a:solidFill>
                <a:latin typeface="Times New Roman"/>
              </a:rPr>
              <a:t>Page </a:t>
            </a:r>
            <a:fld id="{C319D2B0-8433-4C54-91D4-6AACEE19004F}" type="slidenum">
              <a:rPr lang="sv-SE" sz="1200" b="0" strike="noStrike" spc="-1">
                <a:solidFill>
                  <a:srgbClr val="000000"/>
                </a:solidFill>
                <a:latin typeface="Times New Roman"/>
              </a:rPr>
              <a:t>108</a:t>
            </a:fld>
            <a:endParaRPr lang="sv-SE" sz="1200" b="0" strike="noStrike" spc="-1">
              <a:latin typeface="DejaVu Sans"/>
            </a:endParaRPr>
          </a:p>
        </p:txBody>
      </p:sp>
      <p:sp>
        <p:nvSpPr>
          <p:cNvPr id="74" name="PlaceHolder 5"/>
          <p:cNvSpPr>
            <a:spLocks noGrp="1" noRot="1" noChangeAspect="1"/>
          </p:cNvSpPr>
          <p:nvPr>
            <p:ph type="sldImg"/>
          </p:nvPr>
        </p:nvSpPr>
        <p:spPr>
          <a:xfrm>
            <a:off x="98425" y="750888"/>
            <a:ext cx="6597650" cy="3711575"/>
          </a:xfrm>
          <a:prstGeom prst="rect">
            <a:avLst/>
          </a:prstGeom>
        </p:spPr>
      </p:sp>
      <p:sp>
        <p:nvSpPr>
          <p:cNvPr id="75" name="PlaceHolder 6"/>
          <p:cNvSpPr>
            <a:spLocks noGrp="1"/>
          </p:cNvSpPr>
          <p:nvPr>
            <p:ph type="body"/>
          </p:nvPr>
        </p:nvSpPr>
        <p:spPr>
          <a:xfrm>
            <a:off x="905040" y="4716360"/>
            <a:ext cx="4984200" cy="4471200"/>
          </a:xfrm>
          <a:prstGeom prst="rect">
            <a:avLst/>
          </a:prstGeom>
        </p:spPr>
        <p:txBody>
          <a:bodyPr lIns="95400" tIns="46080" rIns="95400" bIns="46080">
            <a:noAutofit/>
          </a:bodyPr>
          <a:lstStyle/>
          <a:p>
            <a:endParaRPr lang="sv-SE" sz="2000" b="0" strike="noStrike" spc="-1">
              <a:latin typeface="DejaVu Sans"/>
            </a:endParaRPr>
          </a:p>
        </p:txBody>
      </p:sp>
    </p:spTree>
    <p:extLst>
      <p:ext uri="{BB962C8B-B14F-4D97-AF65-F5344CB8AC3E}">
        <p14:creationId xmlns:p14="http://schemas.microsoft.com/office/powerpoint/2010/main" val="3538470070"/>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CustomShape 1"/>
          <p:cNvSpPr/>
          <p:nvPr/>
        </p:nvSpPr>
        <p:spPr>
          <a:xfrm>
            <a:off x="5513400" y="120600"/>
            <a:ext cx="640800" cy="212040"/>
          </a:xfrm>
          <a:prstGeom prst="rect">
            <a:avLst/>
          </a:prstGeom>
          <a:noFill/>
          <a:ln>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sv-SE" sz="1400" b="1" strike="noStrike" spc="-1">
                <a:solidFill>
                  <a:srgbClr val="000000"/>
                </a:solidFill>
                <a:latin typeface="Times New Roman"/>
                <a:ea typeface="+mn-ea"/>
              </a:rPr>
              <a:t>doc.: IEEE 802.11-13/0900r0</a:t>
            </a:r>
            <a:endParaRPr lang="sv-SE" sz="1400" b="0" strike="noStrike" spc="-1">
              <a:latin typeface="DejaVu Sans"/>
            </a:endParaRPr>
          </a:p>
        </p:txBody>
      </p:sp>
      <p:sp>
        <p:nvSpPr>
          <p:cNvPr id="77" name="CustomShape 2"/>
          <p:cNvSpPr/>
          <p:nvPr/>
        </p:nvSpPr>
        <p:spPr>
          <a:xfrm>
            <a:off x="641520" y="120600"/>
            <a:ext cx="826200" cy="212040"/>
          </a:xfrm>
          <a:prstGeom prst="rect">
            <a:avLst/>
          </a:prstGeom>
          <a:noFill/>
          <a:ln>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sv-SE" sz="1400" b="1" strike="noStrike" spc="-1">
                <a:solidFill>
                  <a:srgbClr val="000000"/>
                </a:solidFill>
                <a:latin typeface="Times New Roman"/>
              </a:rPr>
              <a:t>July 2013</a:t>
            </a:r>
            <a:endParaRPr lang="sv-SE" sz="1400" b="0" strike="noStrike" spc="-1">
              <a:latin typeface="DejaVu Sans"/>
            </a:endParaRPr>
          </a:p>
        </p:txBody>
      </p:sp>
      <p:sp>
        <p:nvSpPr>
          <p:cNvPr id="78" name="CustomShape 3"/>
          <p:cNvSpPr/>
          <p:nvPr/>
        </p:nvSpPr>
        <p:spPr>
          <a:xfrm>
            <a:off x="5230800" y="9615600"/>
            <a:ext cx="923040" cy="18180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marL="458640" algn="r">
              <a:lnSpc>
                <a:spcPct val="100000"/>
              </a:lnSpc>
            </a:pPr>
            <a:r>
              <a:rPr lang="sv-SE" sz="1200" b="0" strike="noStrike" spc="-1">
                <a:solidFill>
                  <a:srgbClr val="000000"/>
                </a:solidFill>
                <a:latin typeface="Times New Roman"/>
              </a:rPr>
              <a:t>Clint Chaplin, Chair (Samsung)</a:t>
            </a:r>
            <a:endParaRPr lang="sv-SE" sz="1200" b="0" strike="noStrike" spc="-1">
              <a:latin typeface="DejaVu Sans"/>
            </a:endParaRPr>
          </a:p>
        </p:txBody>
      </p:sp>
      <p:sp>
        <p:nvSpPr>
          <p:cNvPr id="79" name="CustomShape 4"/>
          <p:cNvSpPr/>
          <p:nvPr/>
        </p:nvSpPr>
        <p:spPr>
          <a:xfrm>
            <a:off x="3146400" y="9615600"/>
            <a:ext cx="511920" cy="18180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sv-SE" sz="1200" b="0" strike="noStrike" spc="-1">
                <a:solidFill>
                  <a:srgbClr val="000000"/>
                </a:solidFill>
                <a:latin typeface="Times New Roman"/>
              </a:rPr>
              <a:t>Page </a:t>
            </a:r>
            <a:fld id="{5C2D704F-8D84-4202-BCAF-5E39CD95F2BC}" type="slidenum">
              <a:rPr lang="sv-SE" sz="1200" b="0" strike="noStrike" spc="-1">
                <a:solidFill>
                  <a:srgbClr val="000000"/>
                </a:solidFill>
                <a:latin typeface="Times New Roman"/>
              </a:rPr>
              <a:t>109</a:t>
            </a:fld>
            <a:endParaRPr lang="sv-SE" sz="1200" b="0" strike="noStrike" spc="-1">
              <a:latin typeface="DejaVu Sans"/>
            </a:endParaRPr>
          </a:p>
        </p:txBody>
      </p:sp>
      <p:sp>
        <p:nvSpPr>
          <p:cNvPr id="80" name="PlaceHolder 5"/>
          <p:cNvSpPr>
            <a:spLocks noGrp="1" noRot="1" noChangeAspect="1"/>
          </p:cNvSpPr>
          <p:nvPr>
            <p:ph type="sldImg"/>
          </p:nvPr>
        </p:nvSpPr>
        <p:spPr>
          <a:xfrm>
            <a:off x="98425" y="750888"/>
            <a:ext cx="6597650" cy="3711575"/>
          </a:xfrm>
          <a:prstGeom prst="rect">
            <a:avLst/>
          </a:prstGeom>
        </p:spPr>
      </p:sp>
      <p:sp>
        <p:nvSpPr>
          <p:cNvPr id="81" name="PlaceHolder 6"/>
          <p:cNvSpPr>
            <a:spLocks noGrp="1"/>
          </p:cNvSpPr>
          <p:nvPr>
            <p:ph type="body"/>
          </p:nvPr>
        </p:nvSpPr>
        <p:spPr>
          <a:xfrm>
            <a:off x="905040" y="4718160"/>
            <a:ext cx="4984200" cy="4467960"/>
          </a:xfrm>
          <a:prstGeom prst="rect">
            <a:avLst/>
          </a:prstGeom>
        </p:spPr>
        <p:txBody>
          <a:bodyPr lIns="95400" tIns="46080" rIns="95400" bIns="46080">
            <a:noAutofit/>
          </a:bodyPr>
          <a:lstStyle/>
          <a:p>
            <a:endParaRPr lang="sv-SE" sz="2000" b="0" strike="noStrike" spc="-1">
              <a:latin typeface="DejaVu Sans"/>
            </a:endParaRPr>
          </a:p>
        </p:txBody>
      </p:sp>
    </p:spTree>
    <p:extLst>
      <p:ext uri="{BB962C8B-B14F-4D97-AF65-F5344CB8AC3E}">
        <p14:creationId xmlns:p14="http://schemas.microsoft.com/office/powerpoint/2010/main" val="2645623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802.11-19/0995r1</a:t>
            </a:r>
            <a:endParaRPr lang="en-US"/>
          </a:p>
        </p:txBody>
      </p:sp>
      <p:sp>
        <p:nvSpPr>
          <p:cNvPr id="5" name="Rectangle 3"/>
          <p:cNvSpPr>
            <a:spLocks noGrp="1" noChangeArrowheads="1"/>
          </p:cNvSpPr>
          <p:nvPr>
            <p:ph type="dt"/>
          </p:nvPr>
        </p:nvSpPr>
        <p:spPr>
          <a:ln/>
        </p:spPr>
        <p:txBody>
          <a:bodyPr/>
          <a:lstStyle/>
          <a:p>
            <a:r>
              <a:rPr lang="en-US" smtClean="0"/>
              <a:t>August 2019</a:t>
            </a:r>
            <a:endParaRPr lang="en-US"/>
          </a:p>
        </p:txBody>
      </p:sp>
      <p:sp>
        <p:nvSpPr>
          <p:cNvPr id="6" name="Rectangle 6"/>
          <p:cNvSpPr>
            <a:spLocks noGrp="1" noChangeArrowheads="1"/>
          </p:cNvSpPr>
          <p:nvPr>
            <p:ph type="ftr"/>
          </p:nvPr>
        </p:nvSpPr>
        <p:spPr>
          <a:ln/>
        </p:spPr>
        <p:txBody>
          <a:bodyPr/>
          <a:lstStyle/>
          <a:p>
            <a:r>
              <a:rPr lang="en-US" smtClean="0"/>
              <a:t>Stephen McCann, Blackberry</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939656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a:extLst>
              <a:ext uri="{FF2B5EF4-FFF2-40B4-BE49-F238E27FC236}">
                <a16:creationId xmlns:a16="http://schemas.microsoft.com/office/drawing/2014/main" xmlns="" id="{F93A8539-262F-4B62-BFDB-9043556CDBCE}"/>
              </a:ext>
            </a:extLst>
          </p:cNvPr>
          <p:cNvSpPr>
            <a:spLocks noGrp="1" noChangeArrowheads="1"/>
          </p:cNvSpPr>
          <p:nvPr>
            <p:ph type="dt" sz="quarter" idx="1"/>
          </p:nvPr>
        </p:nvSpPr>
        <p:spPr>
          <a:xfrm>
            <a:off x="641350" y="1206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cs typeface="Arial" panose="020B0604020202020204" pitchFamily="34" charset="0"/>
              </a:rPr>
              <a:t>August 2019</a:t>
            </a:r>
            <a:endParaRPr lang="en-GB" altLang="en-US" sz="1400">
              <a:cs typeface="Arial" panose="020B0604020202020204" pitchFamily="34" charset="0"/>
            </a:endParaRPr>
          </a:p>
        </p:txBody>
      </p:sp>
      <p:sp>
        <p:nvSpPr>
          <p:cNvPr id="5123" name="Rectangle 6">
            <a:extLst>
              <a:ext uri="{FF2B5EF4-FFF2-40B4-BE49-F238E27FC236}">
                <a16:creationId xmlns:a16="http://schemas.microsoft.com/office/drawing/2014/main" xmlns="" id="{32432647-841C-4120-873B-EDCCFACC0DD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smtClean="0">
                <a:cs typeface="Arial" panose="020B0604020202020204" pitchFamily="34" charset="0"/>
              </a:rPr>
              <a:t>Stephen McCann, Blackberry</a:t>
            </a:r>
            <a:endParaRPr lang="en-GB" altLang="en-US">
              <a:cs typeface="Arial" panose="020B0604020202020204" pitchFamily="34" charset="0"/>
            </a:endParaRPr>
          </a:p>
        </p:txBody>
      </p:sp>
      <p:sp>
        <p:nvSpPr>
          <p:cNvPr id="5124" name="Rectangle 7">
            <a:extLst>
              <a:ext uri="{FF2B5EF4-FFF2-40B4-BE49-F238E27FC236}">
                <a16:creationId xmlns:a16="http://schemas.microsoft.com/office/drawing/2014/main" xmlns="" id="{A02996B3-FCC1-4908-BDCC-42A1C391DE2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1E82D4C2-41DE-4B60-A41C-2D893392DF12}" type="slidenum">
              <a:rPr lang="en-GB" altLang="en-US" smtClean="0"/>
              <a:pPr>
                <a:spcBef>
                  <a:spcPct val="0"/>
                </a:spcBef>
              </a:pPr>
              <a:t>111</a:t>
            </a:fld>
            <a:endParaRPr lang="en-GB" altLang="en-US"/>
          </a:p>
        </p:txBody>
      </p:sp>
      <p:sp>
        <p:nvSpPr>
          <p:cNvPr id="5125" name="Rectangle 2">
            <a:extLst>
              <a:ext uri="{FF2B5EF4-FFF2-40B4-BE49-F238E27FC236}">
                <a16:creationId xmlns:a16="http://schemas.microsoft.com/office/drawing/2014/main" xmlns="" id="{10979739-557A-4A2E-B124-CA5D18B077FD}"/>
              </a:ext>
            </a:extLst>
          </p:cNvPr>
          <p:cNvSpPr>
            <a:spLocks noGrp="1" noRot="1" noChangeAspect="1" noChangeArrowheads="1" noTextEdit="1"/>
          </p:cNvSpPr>
          <p:nvPr>
            <p:ph type="sldImg"/>
          </p:nvPr>
        </p:nvSpPr>
        <p:spPr>
          <a:xfrm>
            <a:off x="98425" y="750888"/>
            <a:ext cx="6597650" cy="3711575"/>
          </a:xfrm>
          <a:ln/>
        </p:spPr>
      </p:sp>
      <p:sp>
        <p:nvSpPr>
          <p:cNvPr id="5126" name="Rectangle 3">
            <a:extLst>
              <a:ext uri="{FF2B5EF4-FFF2-40B4-BE49-F238E27FC236}">
                <a16:creationId xmlns:a16="http://schemas.microsoft.com/office/drawing/2014/main" xmlns="" id="{579096FC-7A9C-44B8-8419-BCB1F4FCC3A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99998338"/>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xmlns="" id="{6F28E8A2-4D7C-422F-8229-531B52966CCE}"/>
              </a:ext>
            </a:extLst>
          </p:cNvPr>
          <p:cNvSpPr>
            <a:spLocks noGrp="1" noRot="1" noChangeAspect="1" noChangeArrowheads="1" noTextEdit="1"/>
          </p:cNvSpPr>
          <p:nvPr>
            <p:ph type="sldImg"/>
          </p:nvPr>
        </p:nvSpPr>
        <p:spPr>
          <a:ln/>
        </p:spPr>
      </p:sp>
      <p:sp>
        <p:nvSpPr>
          <p:cNvPr id="7171" name="Notes Placeholder 2">
            <a:extLst>
              <a:ext uri="{FF2B5EF4-FFF2-40B4-BE49-F238E27FC236}">
                <a16:creationId xmlns:a16="http://schemas.microsoft.com/office/drawing/2014/main" xmlns="" id="{BDF2E3FD-92C8-4481-9ADE-CE3721719EA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172" name="Date Placeholder 3">
            <a:extLst>
              <a:ext uri="{FF2B5EF4-FFF2-40B4-BE49-F238E27FC236}">
                <a16:creationId xmlns:a16="http://schemas.microsoft.com/office/drawing/2014/main" xmlns="" id="{ABBF57B3-CD6D-48DC-A18D-5F78986924D4}"/>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cs typeface="Arial" panose="020B0604020202020204" pitchFamily="34" charset="0"/>
              </a:rPr>
              <a:t>August 2019</a:t>
            </a:r>
            <a:endParaRPr lang="en-GB" altLang="en-US" sz="1400">
              <a:cs typeface="Arial" panose="020B0604020202020204" pitchFamily="34" charset="0"/>
            </a:endParaRPr>
          </a:p>
        </p:txBody>
      </p:sp>
      <p:sp>
        <p:nvSpPr>
          <p:cNvPr id="7173" name="Footer Placeholder 4">
            <a:extLst>
              <a:ext uri="{FF2B5EF4-FFF2-40B4-BE49-F238E27FC236}">
                <a16:creationId xmlns:a16="http://schemas.microsoft.com/office/drawing/2014/main" xmlns="" id="{BF9BD2D0-EDB3-45CD-BAB5-5D24C128CCBD}"/>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smtClean="0">
                <a:cs typeface="Arial" panose="020B0604020202020204" pitchFamily="34" charset="0"/>
              </a:rPr>
              <a:t>Stephen McCann, Blackberry</a:t>
            </a:r>
            <a:endParaRPr lang="en-GB" altLang="en-US">
              <a:cs typeface="Arial" panose="020B0604020202020204" pitchFamily="34" charset="0"/>
            </a:endParaRPr>
          </a:p>
        </p:txBody>
      </p:sp>
      <p:sp>
        <p:nvSpPr>
          <p:cNvPr id="7174" name="Slide Number Placeholder 5">
            <a:extLst>
              <a:ext uri="{FF2B5EF4-FFF2-40B4-BE49-F238E27FC236}">
                <a16:creationId xmlns:a16="http://schemas.microsoft.com/office/drawing/2014/main" xmlns="" id="{B1E8D863-CEE4-4EF5-8973-539D236599C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A9C2CA03-B579-4D4F-A438-1F932221CA46}" type="slidenum">
              <a:rPr lang="en-GB" altLang="en-US" smtClean="0"/>
              <a:pPr>
                <a:spcBef>
                  <a:spcPct val="0"/>
                </a:spcBef>
              </a:pPr>
              <a:t>112</a:t>
            </a:fld>
            <a:endParaRPr lang="en-GB" altLang="en-US"/>
          </a:p>
        </p:txBody>
      </p:sp>
    </p:spTree>
    <p:extLst>
      <p:ext uri="{BB962C8B-B14F-4D97-AF65-F5344CB8AC3E}">
        <p14:creationId xmlns:p14="http://schemas.microsoft.com/office/powerpoint/2010/main" val="34960431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802.11-19/0995r1</a:t>
            </a:r>
            <a:endParaRPr lang="en-US"/>
          </a:p>
        </p:txBody>
      </p:sp>
      <p:sp>
        <p:nvSpPr>
          <p:cNvPr id="5" name="Rectangle 3"/>
          <p:cNvSpPr>
            <a:spLocks noGrp="1" noChangeArrowheads="1"/>
          </p:cNvSpPr>
          <p:nvPr>
            <p:ph type="dt"/>
          </p:nvPr>
        </p:nvSpPr>
        <p:spPr>
          <a:ln/>
        </p:spPr>
        <p:txBody>
          <a:bodyPr/>
          <a:lstStyle/>
          <a:p>
            <a:r>
              <a:rPr lang="en-US" smtClean="0"/>
              <a:t>August 2019</a:t>
            </a:r>
            <a:endParaRPr lang="en-US"/>
          </a:p>
        </p:txBody>
      </p:sp>
      <p:sp>
        <p:nvSpPr>
          <p:cNvPr id="6" name="Rectangle 6"/>
          <p:cNvSpPr>
            <a:spLocks noGrp="1" noChangeArrowheads="1"/>
          </p:cNvSpPr>
          <p:nvPr>
            <p:ph type="ftr"/>
          </p:nvPr>
        </p:nvSpPr>
        <p:spPr>
          <a:ln/>
        </p:spPr>
        <p:txBody>
          <a:bodyPr/>
          <a:lstStyle/>
          <a:p>
            <a:r>
              <a:rPr lang="en-US" smtClean="0"/>
              <a:t>Stephen McCann, Blackberry</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470192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802.11-19/0995r1</a:t>
            </a:r>
            <a:endParaRPr lang="en-US"/>
          </a:p>
        </p:txBody>
      </p:sp>
      <p:sp>
        <p:nvSpPr>
          <p:cNvPr id="5" name="Rectangle 3"/>
          <p:cNvSpPr>
            <a:spLocks noGrp="1" noChangeArrowheads="1"/>
          </p:cNvSpPr>
          <p:nvPr>
            <p:ph type="dt"/>
          </p:nvPr>
        </p:nvSpPr>
        <p:spPr>
          <a:ln/>
        </p:spPr>
        <p:txBody>
          <a:bodyPr/>
          <a:lstStyle/>
          <a:p>
            <a:r>
              <a:rPr lang="en-US" smtClean="0"/>
              <a:t>August 2019</a:t>
            </a:r>
            <a:endParaRPr lang="en-US"/>
          </a:p>
        </p:txBody>
      </p:sp>
      <p:sp>
        <p:nvSpPr>
          <p:cNvPr id="6" name="Rectangle 6"/>
          <p:cNvSpPr>
            <a:spLocks noGrp="1" noChangeArrowheads="1"/>
          </p:cNvSpPr>
          <p:nvPr>
            <p:ph type="ftr"/>
          </p:nvPr>
        </p:nvSpPr>
        <p:spPr>
          <a:ln/>
        </p:spPr>
        <p:txBody>
          <a:bodyPr/>
          <a:lstStyle/>
          <a:p>
            <a:r>
              <a:rPr lang="en-US" smtClean="0"/>
              <a:t>Stephen McCann, Blackberry</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802.11-19/0995r1</a:t>
            </a:r>
            <a:endParaRPr lang="en-US"/>
          </a:p>
        </p:txBody>
      </p:sp>
      <p:sp>
        <p:nvSpPr>
          <p:cNvPr id="5" name="Rectangle 3"/>
          <p:cNvSpPr>
            <a:spLocks noGrp="1" noChangeArrowheads="1"/>
          </p:cNvSpPr>
          <p:nvPr>
            <p:ph type="dt"/>
          </p:nvPr>
        </p:nvSpPr>
        <p:spPr>
          <a:ln/>
        </p:spPr>
        <p:txBody>
          <a:bodyPr/>
          <a:lstStyle/>
          <a:p>
            <a:r>
              <a:rPr lang="en-US" smtClean="0"/>
              <a:t>August 2019</a:t>
            </a:r>
            <a:endParaRPr lang="en-US"/>
          </a:p>
        </p:txBody>
      </p:sp>
      <p:sp>
        <p:nvSpPr>
          <p:cNvPr id="6" name="Rectangle 6"/>
          <p:cNvSpPr>
            <a:spLocks noGrp="1" noChangeArrowheads="1"/>
          </p:cNvSpPr>
          <p:nvPr>
            <p:ph type="ftr"/>
          </p:nvPr>
        </p:nvSpPr>
        <p:spPr>
          <a:ln/>
        </p:spPr>
        <p:txBody>
          <a:bodyPr/>
          <a:lstStyle/>
          <a:p>
            <a:r>
              <a:rPr lang="en-US" smtClean="0"/>
              <a:t>Stephen McCann, Blackberry</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723759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August 2019</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BlackBerry</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Stephen McCann, BlackBerry</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August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smtClean="0"/>
              <a:t>August 2019</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BlackBerry</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smtClean="0"/>
              <a:t>August 2019</a:t>
            </a:r>
            <a:endParaRPr lang="en-GB" dirty="0"/>
          </a:p>
        </p:txBody>
      </p:sp>
      <p:sp>
        <p:nvSpPr>
          <p:cNvPr id="6" name="Footer Placeholder 5"/>
          <p:cNvSpPr>
            <a:spLocks noGrp="1"/>
          </p:cNvSpPr>
          <p:nvPr>
            <p:ph type="ftr" idx="11"/>
          </p:nvPr>
        </p:nvSpPr>
        <p:spPr/>
        <p:txBody>
          <a:bodyPr/>
          <a:lstStyle>
            <a:lvl1pPr>
              <a:defRPr/>
            </a:lvl1pPr>
          </a:lstStyle>
          <a:p>
            <a:r>
              <a:rPr lang="en-GB" dirty="0"/>
              <a:t>Stephen McCann, BlackBerry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smtClean="0"/>
              <a:t>August 2019</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Stephen McCann, BlackBerry</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August 2019</a:t>
            </a:r>
            <a:endParaRPr lang="en-GB" dirty="0"/>
          </a:p>
        </p:txBody>
      </p:sp>
      <p:sp>
        <p:nvSpPr>
          <p:cNvPr id="4" name="Footer Placeholder 3"/>
          <p:cNvSpPr>
            <a:spLocks noGrp="1"/>
          </p:cNvSpPr>
          <p:nvPr>
            <p:ph type="ftr" idx="11"/>
          </p:nvPr>
        </p:nvSpPr>
        <p:spPr/>
        <p:txBody>
          <a:bodyPr/>
          <a:lstStyle>
            <a:lvl1pPr>
              <a:defRPr/>
            </a:lvl1pPr>
          </a:lstStyle>
          <a:p>
            <a:r>
              <a:rPr lang="en-GB" dirty="0"/>
              <a:t>Stephen McCann, BlackBerry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August 2019</a:t>
            </a:r>
            <a:endParaRPr lang="en-GB" dirty="0"/>
          </a:p>
        </p:txBody>
      </p:sp>
      <p:sp>
        <p:nvSpPr>
          <p:cNvPr id="3" name="Footer Placeholder 2"/>
          <p:cNvSpPr>
            <a:spLocks noGrp="1"/>
          </p:cNvSpPr>
          <p:nvPr>
            <p:ph type="ftr" idx="11"/>
          </p:nvPr>
        </p:nvSpPr>
        <p:spPr/>
        <p:txBody>
          <a:bodyPr/>
          <a:lstStyle>
            <a:lvl1pPr>
              <a:defRPr/>
            </a:lvl1pPr>
          </a:lstStyle>
          <a:p>
            <a:r>
              <a:rPr lang="en-GB" dirty="0"/>
              <a:t>Stephen McCann, BlackBerry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August 2019</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BlackBerry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August 2019</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BlackBerry</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August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Stephen McCann, BlackBerry</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802.11-19/0995r1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3" Type="http://schemas.openxmlformats.org/officeDocument/2006/relationships/notesSlide" Target="../notesSlides/notesSlide56.xml"/><Relationship Id="rId2" Type="http://schemas.openxmlformats.org/officeDocument/2006/relationships/slideLayout" Target="../slideLayouts/slideLayout2.xml"/><Relationship Id="rId1" Type="http://schemas.openxmlformats.org/officeDocument/2006/relationships/vmlDrawing" Target="../drawings/vmlDrawing15.vml"/><Relationship Id="rId5" Type="http://schemas.openxmlformats.org/officeDocument/2006/relationships/image" Target="../media/image16.emf"/><Relationship Id="rId4" Type="http://schemas.openxmlformats.org/officeDocument/2006/relationships/oleObject" Target="../embeddings/oleObject15.bin"/></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3.emf"/></Relationships>
</file>

<file path=ppt/slides/_rels/slide110.xml.rels><?xml version="1.0" encoding="UTF-8" standalone="yes"?>
<Relationships xmlns="http://schemas.openxmlformats.org/package/2006/relationships"><Relationship Id="rId3" Type="http://schemas.openxmlformats.org/officeDocument/2006/relationships/hyperlink" Target="https://mentor.ieee.org/802.11/dcn/19/11-19-0897-00-0000-wfa-liaison-update.pptx" TargetMode="External"/><Relationship Id="rId7" Type="http://schemas.openxmlformats.org/officeDocument/2006/relationships/hyperlink" Target="https://mentor.ieee.org/802.11/dcn/19/11-19-1353-00-0000-802-21-status-report-for-2019-07.ppt" TargetMode="External"/><Relationship Id="rId2" Type="http://schemas.openxmlformats.org/officeDocument/2006/relationships/hyperlink" Target="https://mentor.ieee.org/802.11/dcn/19/11-19-1316-01-0000-july-2019-liaison-to-ietf-report.pptx" TargetMode="External"/><Relationship Id="rId1" Type="http://schemas.openxmlformats.org/officeDocument/2006/relationships/slideLayout" Target="../slideLayouts/slideLayout7.xml"/><Relationship Id="rId6" Type="http://schemas.openxmlformats.org/officeDocument/2006/relationships/hyperlink" Target="https://mentor.ieee.org/802.11/dcn/19/11-19-1352-00-0000-802-15-status-report-for-2019-07.ppt" TargetMode="External"/><Relationship Id="rId5" Type="http://schemas.openxmlformats.org/officeDocument/2006/relationships/hyperlink" Target="https://mentor.ieee.org/802.11/dcn/19/11-19-1351-00-0000-802-19-liaison-report-july-2019.potx" TargetMode="External"/><Relationship Id="rId4" Type="http://schemas.openxmlformats.org/officeDocument/2006/relationships/hyperlink" Target="https://mentor.ieee.org/802.11/dcn/19/11-19-1245-00-0000-liaison-802-18-to-802-11-vie-july2019.pptx" TargetMode="External"/></Relationships>
</file>

<file path=ppt/slides/_rels/slide111.xml.rels><?xml version="1.0" encoding="UTF-8" standalone="yes"?>
<Relationships xmlns="http://schemas.openxmlformats.org/package/2006/relationships"><Relationship Id="rId3" Type="http://schemas.openxmlformats.org/officeDocument/2006/relationships/notesSlide" Target="../notesSlides/notesSlide60.xml"/><Relationship Id="rId2" Type="http://schemas.openxmlformats.org/officeDocument/2006/relationships/slideLayout" Target="../slideLayouts/slideLayout2.xml"/><Relationship Id="rId1" Type="http://schemas.openxmlformats.org/officeDocument/2006/relationships/vmlDrawing" Target="../drawings/vmlDrawing16.vml"/><Relationship Id="rId5" Type="http://schemas.openxmlformats.org/officeDocument/2006/relationships/image" Target="../media/image17.emf"/><Relationship Id="rId4" Type="http://schemas.openxmlformats.org/officeDocument/2006/relationships/oleObject" Target="../embeddings/oleObject16.bin"/></Relationships>
</file>

<file path=ppt/slides/_rels/slide112.xml.rels><?xml version="1.0" encoding="UTF-8" standalone="yes"?>
<Relationships xmlns="http://schemas.openxmlformats.org/package/2006/relationships"><Relationship Id="rId3" Type="http://schemas.openxmlformats.org/officeDocument/2006/relationships/hyperlink" Target="https://mentor.ieee.org/802.24/dcn/19/24-19-0003-04-0000-low-latency-communication-white-paper.docx" TargetMode="External"/><Relationship Id="rId2" Type="http://schemas.openxmlformats.org/officeDocument/2006/relationships/notesSlide" Target="../notesSlides/notesSlide61.xml"/><Relationship Id="rId1" Type="http://schemas.openxmlformats.org/officeDocument/2006/relationships/slideLayout" Target="../slideLayouts/slideLayout2.xml"/><Relationship Id="rId6" Type="http://schemas.openxmlformats.org/officeDocument/2006/relationships/hyperlink" Target="https://mentor.ieee.org/802.24/dcn/19/24-19-0020-00-0000-july-2019-closing-report.pptx" TargetMode="External"/><Relationship Id="rId5" Type="http://schemas.openxmlformats.org/officeDocument/2006/relationships/hyperlink" Target="https://mentor.ieee.org/802.24/dcn/19/24-19-0013-02-0000-july-2019-agenda.xlsx" TargetMode="External"/><Relationship Id="rId4" Type="http://schemas.openxmlformats.org/officeDocument/2006/relationships/hyperlink" Target="https://mentor.ieee.org/802.24/dcn/19/24-19-0017-01-0000-ieee-802-architecture-and-vertical-applications-white-paper.doc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9/11-19-1160-01-AANI-proposal-on-interworking-between-ieee-802-11-wlan-and-3gpp-5g-core-network.pptx" TargetMode="External"/><Relationship Id="rId2" Type="http://schemas.openxmlformats.org/officeDocument/2006/relationships/hyperlink" Target="https://mentor.ieee.org/802.11/dcn/19/11-19-0618-04-AANI-aani-sc-agenda-may-2019.pptx" TargetMode="External"/><Relationship Id="rId1" Type="http://schemas.openxmlformats.org/officeDocument/2006/relationships/slideLayout" Target="../slideLayouts/slideLayout2.xml"/><Relationship Id="rId5" Type="http://schemas.openxmlformats.org/officeDocument/2006/relationships/hyperlink" Target="https://mentor.ieee.org/802.11/dcn/19/11-19-1284-00-AANI-summary-of-802-11ax-self-evaluation-for-imt-2020-embb-indoor-hotspot-and-dense-urban-test-environments.docx" TargetMode="External"/><Relationship Id="rId4" Type="http://schemas.openxmlformats.org/officeDocument/2006/relationships/hyperlink" Target="https://mentor.ieee.org/802.11/dcn/19/11-19-1283-00-AANI-802-11ax-for-imt-2020-embb-dense-urban-test-environment.ppt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9/11-19-1215-00-AANI-3gpp-wlan-integration-in-5g-system-rel-17.pptx" TargetMode="External"/><Relationship Id="rId2" Type="http://schemas.openxmlformats.org/officeDocument/2006/relationships/hyperlink" Target="https://mentor.ieee.org/802.11/dcn/19/11-19-1024-00-AANI-itu-imt-2020-status-final-proposals.pptx" TargetMode="External"/><Relationship Id="rId1" Type="http://schemas.openxmlformats.org/officeDocument/2006/relationships/slideLayout" Target="../slideLayouts/slideLayout2.xml"/><Relationship Id="rId5" Type="http://schemas.openxmlformats.org/officeDocument/2006/relationships/hyperlink" Target="https://mentor.ieee.org/802.11/dcn/19/11-19-0728-01-AANI-euht-evaluation-mobility.pptx" TargetMode="External"/><Relationship Id="rId4" Type="http://schemas.openxmlformats.org/officeDocument/2006/relationships/hyperlink" Target="https://mentor.ieee.org/802.11/dcn/19/11-19-1300-00-AANI-draft-ls-to-3gpp-wlan-integration-r17.doc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4.emf"/><Relationship Id="rId4" Type="http://schemas.openxmlformats.org/officeDocument/2006/relationships/oleObject" Target="../embeddings/oleObject4.bin"/></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0984-03-0arc-arc-sc-agenda-july-2019.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mentor.ieee.org/802.11/dcn/19/11-19-0106-00-000m-sta-and-ap.docx" TargetMode="External"/><Relationship Id="rId4" Type="http://schemas.openxmlformats.org/officeDocument/2006/relationships/hyperlink" Target="https://mentor.ieee.org/802.11/dcn/18/11-18-1051-07-0arc-what-is-an-ess.ppt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datatracker.ietf.org/doc/draft-bi-savi-wlan"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08/11-08-0949-04-0arc-mac-component-breakdown-wip.ppt"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5.emf"/><Relationship Id="rId4" Type="http://schemas.openxmlformats.org/officeDocument/2006/relationships/oleObject" Target="../embeddings/oleObject5.bin"/></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5/dcn/19/15-19-0216-01-09ma-802-15-9ma-csd-draft.docx" TargetMode="External"/><Relationship Id="rId3" Type="http://schemas.openxmlformats.org/officeDocument/2006/relationships/hyperlink" Target="http://www.ieee802.org/1/files/public/docs2019/dh-draft-CSD-0519-v01.pdf" TargetMode="External"/><Relationship Id="rId7" Type="http://schemas.openxmlformats.org/officeDocument/2006/relationships/hyperlink" Target="https://mentor.ieee.org/802.15/dcn/19/15-19-0215-02-09ma-802-15-9ma-par-draft.pdf" TargetMode="External"/><Relationship Id="rId12" Type="http://schemas.openxmlformats.org/officeDocument/2006/relationships/hyperlink" Target="http://ieee802.org/1/files/public/docs2019/as-messenger-PAR-extension-request-0719-v1.pdf" TargetMode="External"/><Relationship Id="rId2" Type="http://schemas.openxmlformats.org/officeDocument/2006/relationships/hyperlink" Target="http://www.ieee802.org/1/files/public/docs2019/dh-draft-PAR-0519-v01.pdf" TargetMode="External"/><Relationship Id="rId1" Type="http://schemas.openxmlformats.org/officeDocument/2006/relationships/slideLayout" Target="../slideLayouts/slideLayout2.xml"/><Relationship Id="rId6" Type="http://schemas.openxmlformats.org/officeDocument/2006/relationships/hyperlink" Target="https://mentor.ieee.org/802-ec/dcn/19/ec-19-0074-00-00EC-ieee-p802-3cv-draft-par-response.pdf" TargetMode="External"/><Relationship Id="rId11" Type="http://schemas.openxmlformats.org/officeDocument/2006/relationships/hyperlink" Target="https://mentor.ieee.org/802.11/dcn/19/11-19-0732-01-00az-tgaz-par-extension-request.docx" TargetMode="External"/><Relationship Id="rId5" Type="http://schemas.openxmlformats.org/officeDocument/2006/relationships/hyperlink" Target="http://www.ieee802.org/1/files/public/docs2019/dj-draft-CSD-0519-v01.pdf" TargetMode="External"/><Relationship Id="rId10" Type="http://schemas.openxmlformats.org/officeDocument/2006/relationships/hyperlink" Target="https://mentor.ieee.org/802.11/dcn/19/11-19-0673-00-00ay-tgay-par-extension-request.pdf" TargetMode="External"/><Relationship Id="rId4" Type="http://schemas.openxmlformats.org/officeDocument/2006/relationships/hyperlink" Target="http://www.ieee802.org/1/files/public/docs2019/dj-draft-PAR-0519-v01.pdf" TargetMode="External"/><Relationship Id="rId9" Type="http://schemas.openxmlformats.org/officeDocument/2006/relationships/hyperlink" Target="http://www.ieee802.org/1/files/public/docs2019/cj-PAR-extension-0519-v01.pdf" TargetMode="Externa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5/dcn/19/15-19-0305-00-0000-802-15-22-3-par-extension.pdf"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ec/dcn/19/ec-19-0074-01-00EC-ieee-p802-3cv-draft-par-response.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5/dcn/19/15-19-0216-02-09ma-802-15-9ma-csd-draft.docx" TargetMode="External"/><Relationship Id="rId2" Type="http://schemas.openxmlformats.org/officeDocument/2006/relationships/hyperlink" Target="https://mentor.ieee.org/802.15/dcn/19/15-19-0215-03-09ma-802-15-9ma-par-draft.pdf" TargetMode="External"/><Relationship Id="rId1" Type="http://schemas.openxmlformats.org/officeDocument/2006/relationships/slideLayout" Target="../slideLayouts/slideLayout2.xml"/><Relationship Id="rId4" Type="http://schemas.openxmlformats.org/officeDocument/2006/relationships/hyperlink" Target="https://mentor.ieee.org/802.15/dcn/19/15-19-0305-01-0000-802-15-22-3-par-extension.pdf"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www.ieee802.org/1/files/public/docs2019/as-PAR-extension-0719-v01.pdf" TargetMode="External"/><Relationship Id="rId7" Type="http://schemas.openxmlformats.org/officeDocument/2006/relationships/hyperlink" Target="http://www.ieee802.org/1/files/public/docs2019/cj-CSD-0719-v01.pdf" TargetMode="External"/><Relationship Id="rId2" Type="http://schemas.openxmlformats.org/officeDocument/2006/relationships/hyperlink" Target="http://www.ieee802.org/1/files/public/docs2019/as-PAR-extension-comments-0719-v01.pdf" TargetMode="External"/><Relationship Id="rId1" Type="http://schemas.openxmlformats.org/officeDocument/2006/relationships/slideLayout" Target="../slideLayouts/slideLayout2.xml"/><Relationship Id="rId6" Type="http://schemas.openxmlformats.org/officeDocument/2006/relationships/hyperlink" Target="http://www.ieee802.org/1/files/public/docs2019/cj-PAR-extension-0719-v01.pdf" TargetMode="External"/><Relationship Id="rId5" Type="http://schemas.openxmlformats.org/officeDocument/2006/relationships/hyperlink" Target="http://www.ieee802.org/1/files/public/docs2019/cj-PAR-extension-comments-0719-v01.pdf" TargetMode="External"/><Relationship Id="rId4" Type="http://schemas.openxmlformats.org/officeDocument/2006/relationships/hyperlink" Target="https://mentor.ieee.org/802-ec/dcn/18/ec-18-0243-00-ACSD-p802-1as.pdf"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www.ieee802.org/1/files/public/docs2019/dh-PAR-0719-v01.pdf" TargetMode="External"/><Relationship Id="rId2" Type="http://schemas.openxmlformats.org/officeDocument/2006/relationships/hyperlink" Target="http://www.ieee802.org/1/files/public/docs2019/dh-PAR-CSD-comments-0719-v01.pdf" TargetMode="External"/><Relationship Id="rId1" Type="http://schemas.openxmlformats.org/officeDocument/2006/relationships/slideLayout" Target="../slideLayouts/slideLayout2.xml"/><Relationship Id="rId4" Type="http://schemas.openxmlformats.org/officeDocument/2006/relationships/hyperlink" Target="http://www.ieee802.org/1/files/public/docs2019/dh-CSD-0719-v01.pdf"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www.ieee802.org/1/files/public/docs2019/dj-PAR-0719-v01.pdf" TargetMode="External"/><Relationship Id="rId2" Type="http://schemas.openxmlformats.org/officeDocument/2006/relationships/hyperlink" Target="http://www.ieee802.org/1/files/public/docs2019/dj-PAR-CSD-comments-0719-v01.pdf" TargetMode="External"/><Relationship Id="rId1" Type="http://schemas.openxmlformats.org/officeDocument/2006/relationships/slideLayout" Target="../slideLayouts/slideLayout2.xml"/><Relationship Id="rId4" Type="http://schemas.openxmlformats.org/officeDocument/2006/relationships/hyperlink" Target="http://www.ieee802.org/1/files/public/docs2019/dj-CSD-0719-v01.pdf"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mailto:volker.jungnickel@hhi.fraunhofer.de" TargetMode="External"/><Relationship Id="rId3" Type="http://schemas.openxmlformats.org/officeDocument/2006/relationships/hyperlink" Target="mailto:robert.stacey@intel.com" TargetMode="External"/><Relationship Id="rId7" Type="http://schemas.openxmlformats.org/officeDocument/2006/relationships/hyperlink" Target="mailto:po-kai.huang@intel.com" TargetMode="External"/><Relationship Id="rId12" Type="http://schemas.openxmlformats.org/officeDocument/2006/relationships/hyperlink" Target="mailto:emily.h.qi@intel.co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mailto:RoyWant@google.com" TargetMode="External"/><Relationship Id="rId11" Type="http://schemas.openxmlformats.org/officeDocument/2006/relationships/hyperlink" Target="mailto:edward.ks.au@huawei.com" TargetMode="External"/><Relationship Id="rId5" Type="http://schemas.openxmlformats.org/officeDocument/2006/relationships/hyperlink" Target="mailto:chaochun.wang@mediatek.com" TargetMode="External"/><Relationship Id="rId10" Type="http://schemas.openxmlformats.org/officeDocument/2006/relationships/hyperlink" Target="mailto:bahareh.sagedhi@intel.com" TargetMode="External"/><Relationship Id="rId4" Type="http://schemas.openxmlformats.org/officeDocument/2006/relationships/hyperlink" Target="mailto:carlos.cordeiro@intel.com" TargetMode="External"/><Relationship Id="rId9" Type="http://schemas.openxmlformats.org/officeDocument/2006/relationships/hyperlink" Target="mailto:carol.Ansley@arris.com"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hyperlink" Target="https://mentor.ieee.org/802.11/dcn/19/11-19-1272-00-0PAR-minutes-july-2019-session.docx" TargetMode="External"/><Relationship Id="rId4" Type="http://schemas.openxmlformats.org/officeDocument/2006/relationships/hyperlink" Target="https://mentor.ieee.org/802.11/dcn/19/11-19-0426-00-0PAR-minutes-march-2019-session.docx" TargetMode="Externa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19/11-19-1145-02-coex-agenda-for-july-2019-in-vienna.ppt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6.emf"/><Relationship Id="rId4" Type="http://schemas.openxmlformats.org/officeDocument/2006/relationships/oleObject" Target="../embeddings/oleObject6.bin"/></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19/11-19-0991-03-0wng-agenda-for-wng-sc-2019-july.ppt"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5" Type="http://schemas.openxmlformats.org/officeDocument/2006/relationships/hyperlink" Target="https://mentor.ieee.org/802.11/dcn/19/11-19-1293-00-0wng-wi-fi-sensing-usages-requirements-technical-feasibility-and-standards-gaps.pptx" TargetMode="External"/><Relationship Id="rId4" Type="http://schemas.openxmlformats.org/officeDocument/2006/relationships/hyperlink" Target="https://mentor.ieee.org/802.11/dcn/19/11-19-1164-00-0wng-wi-fi-sensing.pptx"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19/11-19-0955"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19/11-19-1177-01-0jtc-ls-to-sc6-wrt-ieee-802-11aj.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7.emf"/><Relationship Id="rId4" Type="http://schemas.openxmlformats.org/officeDocument/2006/relationships/oleObject" Target="../embeddings/oleObject7.bin"/></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19/11-19-0960"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5" Type="http://schemas.openxmlformats.org/officeDocument/2006/relationships/hyperlink" Target="https://mentor.ieee.org/802.11/dcn/18/11-18-0611-21-000m-revmd-wg-ballot-comments.xls" TargetMode="External"/><Relationship Id="rId4" Type="http://schemas.openxmlformats.org/officeDocument/2006/relationships/hyperlink" Target="https://standards.ieee.org/about/sba/index.html"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09/11-09-1034-14-0000-802-11-editorial-style-guide.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development.standards.ieee.org/myproject/Public/mytools/draft/styleman.pdf" TargetMode="External"/></Relationships>
</file>

<file path=ppt/slides/_rels/slide60.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image" Target="../media/image8.emf"/><Relationship Id="rId4" Type="http://schemas.openxmlformats.org/officeDocument/2006/relationships/oleObject" Target="../embeddings/oleObject8.bin"/></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19/11-19-0983-06-00ax-tgax-july-2019-meeting-agenda.pptx"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2.xml"/><Relationship Id="rId1" Type="http://schemas.openxmlformats.org/officeDocument/2006/relationships/vmlDrawing" Target="../drawings/vmlDrawing9.vml"/><Relationship Id="rId5" Type="http://schemas.openxmlformats.org/officeDocument/2006/relationships/image" Target="../media/image9.emf"/><Relationship Id="rId4" Type="http://schemas.openxmlformats.org/officeDocument/2006/relationships/oleObject" Target="../embeddings/oleObject9.bin"/></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1.xml"/><Relationship Id="rId1" Type="http://schemas.openxmlformats.org/officeDocument/2006/relationships/vmlDrawing" Target="../drawings/vmlDrawing10.vml"/><Relationship Id="rId5" Type="http://schemas.openxmlformats.org/officeDocument/2006/relationships/image" Target="../media/image10.emf"/><Relationship Id="rId4" Type="http://schemas.openxmlformats.org/officeDocument/2006/relationships/oleObject" Target="../embeddings/oleObject10.bin"/></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notesSlide" Target="../notesSlides/notesSlide42.xml"/><Relationship Id="rId2" Type="http://schemas.openxmlformats.org/officeDocument/2006/relationships/slideLayout" Target="../slideLayouts/slideLayout6.xml"/><Relationship Id="rId1" Type="http://schemas.openxmlformats.org/officeDocument/2006/relationships/vmlDrawing" Target="../drawings/vmlDrawing11.vml"/><Relationship Id="rId5" Type="http://schemas.openxmlformats.org/officeDocument/2006/relationships/image" Target="../media/image11.emf"/><Relationship Id="rId4" Type="http://schemas.openxmlformats.org/officeDocument/2006/relationships/oleObject" Target="../embeddings/oleObject11.bin"/></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notesSlide" Target="../notesSlides/notesSlide44.xml"/><Relationship Id="rId2" Type="http://schemas.openxmlformats.org/officeDocument/2006/relationships/slideLayout" Target="../slideLayouts/slideLayout2.xml"/><Relationship Id="rId1" Type="http://schemas.openxmlformats.org/officeDocument/2006/relationships/vmlDrawing" Target="../drawings/vmlDrawing12.vml"/><Relationship Id="rId5" Type="http://schemas.openxmlformats.org/officeDocument/2006/relationships/image" Target="../media/image12.emf"/><Relationship Id="rId4" Type="http://schemas.openxmlformats.org/officeDocument/2006/relationships/oleObject" Target="../embeddings/oleObject12.bin"/></Relationships>
</file>

<file path=ppt/slides/_rels/slide8.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3" Type="http://schemas.openxmlformats.org/officeDocument/2006/relationships/hyperlink" Target="https://mentor.ieee.org/802.11/dcn/19/11-19-1322-01-00bb-proposed-liaison-from-ieee-802-11-working-group-to-itu-t-q18-15.docx" TargetMode="External"/><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3" Type="http://schemas.openxmlformats.org/officeDocument/2006/relationships/notesSlide" Target="../notesSlides/notesSlide50.xml"/><Relationship Id="rId2" Type="http://schemas.openxmlformats.org/officeDocument/2006/relationships/slideLayout" Target="../slideLayouts/slideLayout2.xml"/><Relationship Id="rId1" Type="http://schemas.openxmlformats.org/officeDocument/2006/relationships/vmlDrawing" Target="../drawings/vmlDrawing13.vml"/><Relationship Id="rId5" Type="http://schemas.openxmlformats.org/officeDocument/2006/relationships/image" Target="../media/image14.png"/><Relationship Id="rId4" Type="http://schemas.openxmlformats.org/officeDocument/2006/relationships/oleObject" Target="../embeddings/oleObject13.bin"/></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3" Type="http://schemas.openxmlformats.org/officeDocument/2006/relationships/notesSlide" Target="../notesSlides/notesSlide54.xml"/><Relationship Id="rId2" Type="http://schemas.openxmlformats.org/officeDocument/2006/relationships/slideLayout" Target="../slideLayouts/slideLayout2.xml"/><Relationship Id="rId1" Type="http://schemas.openxmlformats.org/officeDocument/2006/relationships/vmlDrawing" Target="../drawings/vmlDrawing14.vml"/><Relationship Id="rId5" Type="http://schemas.openxmlformats.org/officeDocument/2006/relationships/image" Target="../media/image15.emf"/><Relationship Id="rId4" Type="http://schemas.openxmlformats.org/officeDocument/2006/relationships/oleObject" Target="../embeddings/oleObject14.bin"/></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WG July 2019 Closing Reports</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2019-08-05</a:t>
            </a:r>
            <a:endParaRPr lang="en-GB" sz="2000" b="0" dirty="0"/>
          </a:p>
        </p:txBody>
      </p:sp>
      <p:sp>
        <p:nvSpPr>
          <p:cNvPr id="6" name="Date Placeholder 3"/>
          <p:cNvSpPr>
            <a:spLocks noGrp="1"/>
          </p:cNvSpPr>
          <p:nvPr>
            <p:ph type="dt" idx="10"/>
          </p:nvPr>
        </p:nvSpPr>
        <p:spPr/>
        <p:txBody>
          <a:bodyPr/>
          <a:lstStyle/>
          <a:p>
            <a:r>
              <a:rPr lang="en-US" smtClean="0"/>
              <a:t>August 2019</a:t>
            </a:r>
            <a:endParaRPr lang="en-GB" dirty="0"/>
          </a:p>
        </p:txBody>
      </p:sp>
      <p:sp>
        <p:nvSpPr>
          <p:cNvPr id="7" name="Footer Placeholder 4"/>
          <p:cNvSpPr>
            <a:spLocks noGrp="1"/>
          </p:cNvSpPr>
          <p:nvPr>
            <p:ph type="ftr" idx="11"/>
          </p:nvPr>
        </p:nvSpPr>
        <p:spPr>
          <a:xfrm>
            <a:off x="7143757" y="6477000"/>
            <a:ext cx="4246027" cy="180975"/>
          </a:xfrm>
        </p:spPr>
        <p:txBody>
          <a:bodyPr/>
          <a:lstStyle/>
          <a:p>
            <a:r>
              <a:rPr lang="en-GB" dirty="0"/>
              <a:t>Stephen McCann, BlackBerry</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326308947"/>
              </p:ext>
            </p:extLst>
          </p:nvPr>
        </p:nvGraphicFramePr>
        <p:xfrm>
          <a:off x="984250" y="2408238"/>
          <a:ext cx="10069513" cy="2430462"/>
        </p:xfrm>
        <a:graphic>
          <a:graphicData uri="http://schemas.openxmlformats.org/presentationml/2006/ole">
            <mc:AlternateContent xmlns:mc="http://schemas.openxmlformats.org/markup-compatibility/2006">
              <mc:Choice xmlns:v="urn:schemas-microsoft-com:vml" Requires="v">
                <p:oleObj spid="_x0000_s3230" name="Document" r:id="rId4" imgW="10504897" imgH="2538262" progId="Word.Document.8">
                  <p:embed/>
                </p:oleObj>
              </mc:Choice>
              <mc:Fallback>
                <p:oleObj name="Document" r:id="rId4" imgW="10504897" imgH="2538262" progId="Word.Document.8">
                  <p:embed/>
                  <p:pic>
                    <p:nvPicPr>
                      <p:cNvPr id="0" name="Picture 3"/>
                      <p:cNvPicPr>
                        <a:picLocks noChangeAspect="1" noChangeArrowheads="1"/>
                      </p:cNvPicPr>
                      <p:nvPr/>
                    </p:nvPicPr>
                    <p:blipFill>
                      <a:blip r:embed="rId5"/>
                      <a:srcRect/>
                      <a:stretch>
                        <a:fillRect/>
                      </a:stretch>
                    </p:blipFill>
                    <p:spPr bwMode="auto">
                      <a:xfrm>
                        <a:off x="984250" y="2408238"/>
                        <a:ext cx="10069513" cy="2430462"/>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600" dirty="0" err="1"/>
              <a:t>REVmc</a:t>
            </a:r>
            <a:r>
              <a:rPr lang="en-US" sz="1600" dirty="0"/>
              <a:t> D3.0 went through MDR process – 802.11-14/781r11 dated Sept 19, 2014</a:t>
            </a:r>
          </a:p>
          <a:p>
            <a:r>
              <a:rPr lang="en-US" sz="1600" dirty="0"/>
              <a:t>P802.11ah D4.0 went through MDR process – 802.11-15/247r3 dated Mar 12, 2015</a:t>
            </a:r>
          </a:p>
          <a:p>
            <a:r>
              <a:rPr lang="en-US" sz="1600" dirty="0"/>
              <a:t>P802.11ai D4.0 went through MDR process – 802.11-15/248r4 dated May 14, 2015</a:t>
            </a:r>
          </a:p>
          <a:p>
            <a:r>
              <a:rPr lang="en-US" sz="1600" dirty="0"/>
              <a:t>P802.11aq D4.0 went through MDR process – 802.11-16/801r0 dated June 22, 2016</a:t>
            </a:r>
          </a:p>
          <a:p>
            <a:r>
              <a:rPr lang="en-US" sz="1600" dirty="0"/>
              <a:t>P802.11aj D3.0 went through MDR process – 802.11-16/1333r5 dated Dec 9, 2016</a:t>
            </a:r>
          </a:p>
          <a:p>
            <a:r>
              <a:rPr lang="en-US" sz="1600" dirty="0"/>
              <a:t>P802.11ak D3.0 went through MDR process – 802.11-17/143r3 dated March 2, 2017</a:t>
            </a:r>
          </a:p>
          <a:p>
            <a:endParaRPr lang="en-US" sz="16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smtClean="0"/>
              <a:t>Stephen McCann, BlackBerry</a:t>
            </a:r>
            <a:endParaRPr lang="en-GB" dirty="0"/>
          </a:p>
        </p:txBody>
      </p:sp>
      <p:sp>
        <p:nvSpPr>
          <p:cNvPr id="4" name="Date Placeholder 3"/>
          <p:cNvSpPr>
            <a:spLocks noGrp="1"/>
          </p:cNvSpPr>
          <p:nvPr>
            <p:ph type="dt" idx="15"/>
          </p:nvPr>
        </p:nvSpPr>
        <p:spPr/>
        <p:txBody>
          <a:bodyPr/>
          <a:lstStyle/>
          <a:p>
            <a:r>
              <a:rPr lang="en-US" smtClean="0"/>
              <a:t>August 2019</a:t>
            </a:r>
            <a:endParaRPr lang="en-GB" dirty="0"/>
          </a:p>
        </p:txBody>
      </p:sp>
    </p:spTree>
    <p:extLst>
      <p:ext uri="{BB962C8B-B14F-4D97-AF65-F5344CB8AC3E}">
        <p14:creationId xmlns:p14="http://schemas.microsoft.com/office/powerpoint/2010/main" val="37143815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Timeline (unchanged)</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页脚占位符 4"/>
          <p:cNvSpPr>
            <a:spLocks noGrp="1"/>
          </p:cNvSpPr>
          <p:nvPr>
            <p:ph type="ftr" idx="14"/>
          </p:nvPr>
        </p:nvSpPr>
        <p:spPr/>
        <p:txBody>
          <a:bodyPr/>
          <a:lstStyle/>
          <a:p>
            <a:r>
              <a:rPr lang="en-GB" smtClean="0"/>
              <a:t>Stephen McCann, BlackBerry</a:t>
            </a:r>
            <a:endParaRPr lang="en-GB" dirty="0"/>
          </a:p>
        </p:txBody>
      </p:sp>
      <p:sp>
        <p:nvSpPr>
          <p:cNvPr id="6" name="日期占位符 5"/>
          <p:cNvSpPr>
            <a:spLocks noGrp="1"/>
          </p:cNvSpPr>
          <p:nvPr>
            <p:ph type="dt" idx="15"/>
          </p:nvPr>
        </p:nvSpPr>
        <p:spPr/>
        <p:txBody>
          <a:bodyPr/>
          <a:lstStyle/>
          <a:p>
            <a:r>
              <a:rPr lang="en-US" smtClean="0"/>
              <a:t>August 2019</a:t>
            </a:r>
            <a:endParaRPr lang="en-GB" dirty="0"/>
          </a:p>
        </p:txBody>
      </p:sp>
      <p:sp>
        <p:nvSpPr>
          <p:cNvPr id="9" name="内容占位符 2"/>
          <p:cNvSpPr>
            <a:spLocks noGrp="1"/>
          </p:cNvSpPr>
          <p:nvPr>
            <p:ph idx="1"/>
          </p:nvPr>
        </p:nvSpPr>
        <p:spPr>
          <a:xfrm>
            <a:off x="2667000" y="1981200"/>
            <a:ext cx="6858000" cy="4114800"/>
          </a:xfrm>
        </p:spPr>
        <p:txBody>
          <a:bodyPr>
            <a:normAutofit fontScale="85000" lnSpcReduction="20000"/>
          </a:bodyPr>
          <a:lstStyle/>
          <a:p>
            <a:pPr>
              <a:buFont typeface="Arial" panose="020B0604020202020204" pitchFamily="34" charset="0"/>
              <a:buChar char="•"/>
              <a:defRPr/>
            </a:pPr>
            <a:r>
              <a:rPr lang="en-US" altLang="en-US" dirty="0">
                <a:solidFill>
                  <a:srgbClr val="00B050"/>
                </a:solidFill>
              </a:rPr>
              <a:t>PAR approved					Dec 2018</a:t>
            </a:r>
          </a:p>
          <a:p>
            <a:pPr>
              <a:buFont typeface="Arial" panose="020B0604020202020204" pitchFamily="34" charset="0"/>
              <a:buChar char="•"/>
              <a:defRPr/>
            </a:pPr>
            <a:r>
              <a:rPr lang="en-US" altLang="en-US" dirty="0">
                <a:solidFill>
                  <a:srgbClr val="00B050"/>
                </a:solidFill>
              </a:rPr>
              <a:t>First TG meeting					Jan 2019</a:t>
            </a:r>
          </a:p>
          <a:p>
            <a:pPr>
              <a:buFont typeface="Arial" panose="020B0604020202020204" pitchFamily="34" charset="0"/>
              <a:buChar char="•"/>
              <a:defRPr/>
            </a:pPr>
            <a:r>
              <a:rPr lang="en-US" altLang="en-US" dirty="0"/>
              <a:t>D0.1 							Sept 2019</a:t>
            </a:r>
          </a:p>
          <a:p>
            <a:pPr>
              <a:buFont typeface="Arial" panose="020B0604020202020204" pitchFamily="34" charset="0"/>
              <a:buChar char="•"/>
              <a:defRPr/>
            </a:pPr>
            <a:r>
              <a:rPr lang="en-US" altLang="en-US" dirty="0"/>
              <a:t>D1.0 Letter Ballot				Nov 2019</a:t>
            </a:r>
          </a:p>
          <a:p>
            <a:pPr>
              <a:buFont typeface="Arial" panose="020B0604020202020204" pitchFamily="34" charset="0"/>
              <a:buChar char="•"/>
              <a:defRPr/>
            </a:pPr>
            <a:r>
              <a:rPr lang="en-US" altLang="en-US" dirty="0"/>
              <a:t>D2.0 LB recirculation			Mar 2020</a:t>
            </a:r>
          </a:p>
          <a:p>
            <a:pPr>
              <a:buFont typeface="Arial" panose="020B0604020202020204" pitchFamily="34" charset="0"/>
              <a:buChar char="•"/>
              <a:defRPr/>
            </a:pPr>
            <a:r>
              <a:rPr lang="en-US" altLang="en-US" dirty="0"/>
              <a:t>Form Sponsor Ballot Pool		May 2020</a:t>
            </a:r>
          </a:p>
          <a:p>
            <a:pPr>
              <a:buFont typeface="Arial" panose="020B0604020202020204" pitchFamily="34" charset="0"/>
              <a:buChar char="•"/>
              <a:defRPr/>
            </a:pPr>
            <a:r>
              <a:rPr lang="en-US" altLang="en-US" dirty="0"/>
              <a:t>D3.0 LB recirculation			May 2020</a:t>
            </a:r>
          </a:p>
          <a:p>
            <a:pPr>
              <a:buFont typeface="Arial" panose="020B0604020202020204" pitchFamily="34" charset="0"/>
              <a:buChar char="•"/>
              <a:defRPr/>
            </a:pPr>
            <a:r>
              <a:rPr lang="en-US" altLang="en-US" dirty="0"/>
              <a:t>D3.0 unchanged recirculation 	July 2020</a:t>
            </a:r>
          </a:p>
          <a:p>
            <a:pPr>
              <a:buFont typeface="Arial" panose="020B0604020202020204" pitchFamily="34" charset="0"/>
              <a:buChar char="•"/>
              <a:defRPr/>
            </a:pPr>
            <a:r>
              <a:rPr lang="en-US" altLang="en-US" dirty="0"/>
              <a:t>Initial Sponsor Ballot (D4.0)		Sept 2020</a:t>
            </a:r>
          </a:p>
          <a:p>
            <a:pPr>
              <a:buFont typeface="Arial" panose="020B0604020202020204" pitchFamily="34" charset="0"/>
              <a:buChar char="•"/>
              <a:defRPr/>
            </a:pPr>
            <a:r>
              <a:rPr lang="en-US" altLang="en-US" dirty="0"/>
              <a:t>Final 802.11 WG approval		July 2021</a:t>
            </a:r>
          </a:p>
          <a:p>
            <a:pPr>
              <a:buFont typeface="Arial" panose="020B0604020202020204" pitchFamily="34" charset="0"/>
              <a:buChar char="•"/>
              <a:defRPr/>
            </a:pPr>
            <a:r>
              <a:rPr lang="en-US" altLang="en-US" dirty="0"/>
              <a:t>802 EC approval					July 2021</a:t>
            </a:r>
          </a:p>
          <a:p>
            <a:pPr>
              <a:buFont typeface="Arial" panose="020B0604020202020204" pitchFamily="34" charset="0"/>
              <a:buChar char="•"/>
              <a:defRPr/>
            </a:pPr>
            <a:r>
              <a:rPr lang="en-US" altLang="en-US" dirty="0" err="1"/>
              <a:t>RevCom</a:t>
            </a:r>
            <a:r>
              <a:rPr lang="en-US" altLang="en-US" dirty="0"/>
              <a:t> and SASB approval		Sept 2021</a:t>
            </a:r>
          </a:p>
          <a:p>
            <a:pPr marL="0" indent="0">
              <a:defRPr/>
            </a:pPr>
            <a:endParaRPr lang="en-US" altLang="zh-CN" dirty="0"/>
          </a:p>
          <a:p>
            <a:pPr>
              <a:defRPr/>
            </a:pPr>
            <a:endParaRPr lang="zh-CN" altLang="en-US" dirty="0"/>
          </a:p>
        </p:txBody>
      </p:sp>
    </p:spTree>
    <p:extLst>
      <p:ext uri="{BB962C8B-B14F-4D97-AF65-F5344CB8AC3E}">
        <p14:creationId xmlns:p14="http://schemas.microsoft.com/office/powerpoint/2010/main" val="970056812"/>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95B8BE7-048D-4C6C-95C1-5665FEF86B36}"/>
              </a:ext>
            </a:extLst>
          </p:cNvPr>
          <p:cNvSpPr>
            <a:spLocks noGrp="1"/>
          </p:cNvSpPr>
          <p:nvPr>
            <p:ph type="title"/>
          </p:nvPr>
        </p:nvSpPr>
        <p:spPr>
          <a:xfrm>
            <a:off x="2209801" y="685801"/>
            <a:ext cx="7770813" cy="685800"/>
          </a:xfrm>
        </p:spPr>
        <p:txBody>
          <a:bodyPr/>
          <a:lstStyle/>
          <a:p>
            <a:r>
              <a:rPr lang="en-US" dirty="0"/>
              <a:t>Teleconferences and Goal for Sep meeting</a:t>
            </a:r>
          </a:p>
        </p:txBody>
      </p:sp>
      <p:sp>
        <p:nvSpPr>
          <p:cNvPr id="3" name="Content Placeholder 2">
            <a:extLst>
              <a:ext uri="{FF2B5EF4-FFF2-40B4-BE49-F238E27FC236}">
                <a16:creationId xmlns:a16="http://schemas.microsoft.com/office/drawing/2014/main" xmlns="" id="{54D66123-1FE2-4F62-AE66-BEFF7B7022A0}"/>
              </a:ext>
            </a:extLst>
          </p:cNvPr>
          <p:cNvSpPr>
            <a:spLocks noGrp="1"/>
          </p:cNvSpPr>
          <p:nvPr>
            <p:ph idx="1"/>
          </p:nvPr>
        </p:nvSpPr>
        <p:spPr>
          <a:xfrm>
            <a:off x="2209801" y="1676401"/>
            <a:ext cx="7770813" cy="4418013"/>
          </a:xfrm>
        </p:spPr>
        <p:txBody>
          <a:bodyPr>
            <a:normAutofit lnSpcReduction="10000"/>
          </a:bodyPr>
          <a:lstStyle/>
          <a:p>
            <a:r>
              <a:rPr lang="en-US" altLang="zh-CN" dirty="0"/>
              <a:t>Planned TC: </a:t>
            </a:r>
            <a:r>
              <a:rPr lang="en-US" altLang="zh-CN" b="0" dirty="0"/>
              <a:t>Aug 6, from 10:00am to 11:59am, ET</a:t>
            </a:r>
          </a:p>
          <a:p>
            <a:endParaRPr lang="en-US" altLang="zh-CN" dirty="0"/>
          </a:p>
          <a:p>
            <a:r>
              <a:rPr lang="en-US" altLang="zh-CN" dirty="0"/>
              <a:t>New TC plan to be approved:</a:t>
            </a:r>
          </a:p>
          <a:p>
            <a:pPr lvl="1"/>
            <a:r>
              <a:rPr lang="en-US" altLang="zh-CN" dirty="0"/>
              <a:t>Aug 20, Oct 8, 	from 6:00pm to 8:00pm, ET</a:t>
            </a:r>
          </a:p>
          <a:p>
            <a:pPr lvl="1"/>
            <a:r>
              <a:rPr lang="en-US" altLang="zh-CN" dirty="0"/>
              <a:t>Sep 3, 			from 10:00am to 11:59am, ET</a:t>
            </a:r>
          </a:p>
          <a:p>
            <a:pPr lvl="1"/>
            <a:endParaRPr lang="en-US" altLang="zh-CN" dirty="0"/>
          </a:p>
          <a:p>
            <a:pPr lvl="1"/>
            <a:endParaRPr lang="en-US" altLang="zh-CN" dirty="0"/>
          </a:p>
          <a:p>
            <a:endParaRPr lang="en-US" altLang="zh-CN" dirty="0"/>
          </a:p>
          <a:p>
            <a:r>
              <a:rPr lang="en-US" altLang="zh-CN" dirty="0"/>
              <a:t>Goal for Sep meeting</a:t>
            </a:r>
          </a:p>
          <a:p>
            <a:pPr lvl="1"/>
            <a:r>
              <a:rPr lang="en-US" altLang="zh-CN" dirty="0"/>
              <a:t>Develop FRD and SFD</a:t>
            </a:r>
          </a:p>
          <a:p>
            <a:pPr lvl="1"/>
            <a:r>
              <a:rPr lang="en-US" altLang="zh-CN" dirty="0"/>
              <a:t>Call for technical submissions for FRD and SFD</a:t>
            </a:r>
          </a:p>
        </p:txBody>
      </p:sp>
      <p:sp>
        <p:nvSpPr>
          <p:cNvPr id="4" name="Slide Number Placeholder 3">
            <a:extLst>
              <a:ext uri="{FF2B5EF4-FFF2-40B4-BE49-F238E27FC236}">
                <a16:creationId xmlns:a16="http://schemas.microsoft.com/office/drawing/2014/main" xmlns="" id="{EE925157-1A30-425D-8968-13D22408928B}"/>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6" name="Date Placeholder 5">
            <a:extLst>
              <a:ext uri="{FF2B5EF4-FFF2-40B4-BE49-F238E27FC236}">
                <a16:creationId xmlns:a16="http://schemas.microsoft.com/office/drawing/2014/main" xmlns="" id="{BBDFAEF7-10ED-486D-A0CB-86AD6331A839}"/>
              </a:ext>
            </a:extLst>
          </p:cNvPr>
          <p:cNvSpPr>
            <a:spLocks noGrp="1"/>
          </p:cNvSpPr>
          <p:nvPr>
            <p:ph type="dt" idx="15"/>
          </p:nvPr>
        </p:nvSpPr>
        <p:spPr/>
        <p:txBody>
          <a:bodyPr/>
          <a:lstStyle/>
          <a:p>
            <a:r>
              <a:rPr lang="en-US" smtClean="0"/>
              <a:t>August 2019</a:t>
            </a:r>
            <a:endParaRPr lang="en-GB" dirty="0"/>
          </a:p>
        </p:txBody>
      </p:sp>
      <p:sp>
        <p:nvSpPr>
          <p:cNvPr id="7" name="Footer Placeholder 4"/>
          <p:cNvSpPr>
            <a:spLocks noGrp="1"/>
          </p:cNvSpPr>
          <p:nvPr>
            <p:ph type="ftr" idx="14"/>
          </p:nvPr>
        </p:nvSpPr>
        <p:spPr>
          <a:xfrm>
            <a:off x="8305800" y="6476207"/>
            <a:ext cx="3041644" cy="180975"/>
          </a:xfrm>
        </p:spPr>
        <p:txBody>
          <a:bodyPr/>
          <a:lstStyle/>
          <a:p>
            <a:r>
              <a:rPr lang="en-GB" smtClean="0"/>
              <a:t>Stephen McCann, BlackBerry</a:t>
            </a:r>
            <a:endParaRPr lang="en-GB" dirty="0"/>
          </a:p>
        </p:txBody>
      </p:sp>
    </p:spTree>
    <p:extLst>
      <p:ext uri="{BB962C8B-B14F-4D97-AF65-F5344CB8AC3E}">
        <p14:creationId xmlns:p14="http://schemas.microsoft.com/office/powerpoint/2010/main" val="1604565259"/>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17499"/>
            <a:ext cx="2303451" cy="273050"/>
          </a:xfrm>
        </p:spPr>
        <p:txBody>
          <a:bodyPr/>
          <a:lstStyle/>
          <a:p>
            <a:r>
              <a:rPr lang="en-US" smtClean="0"/>
              <a:t>August 2019</a:t>
            </a:r>
            <a:endParaRPr lang="en-GB" dirty="0"/>
          </a:p>
        </p:txBody>
      </p:sp>
      <p:sp>
        <p:nvSpPr>
          <p:cNvPr id="7" name="Footer Placeholder 4"/>
          <p:cNvSpPr>
            <a:spLocks noGrp="1"/>
          </p:cNvSpPr>
          <p:nvPr>
            <p:ph type="ftr" idx="14"/>
          </p:nvPr>
        </p:nvSpPr>
        <p:spPr>
          <a:xfrm>
            <a:off x="8229600" y="6475414"/>
            <a:ext cx="3041644" cy="180975"/>
          </a:xfrm>
        </p:spPr>
        <p:txBody>
          <a:bodyPr/>
          <a:lstStyle/>
          <a:p>
            <a:r>
              <a:rPr lang="en-GB" smtClean="0"/>
              <a:t>Stephen McCann, BlackBerry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102</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TGbe</a:t>
            </a:r>
            <a:r>
              <a:rPr lang="en-US" altLang="en-US" dirty="0"/>
              <a:t> July 2019 Closing Report</a:t>
            </a:r>
            <a:endParaRPr lang="en-GB" dirty="0"/>
          </a:p>
        </p:txBody>
      </p:sp>
      <p:sp>
        <p:nvSpPr>
          <p:cNvPr id="3074" name="Rectangle 2"/>
          <p:cNvSpPr>
            <a:spLocks noGrp="1" noChangeArrowheads="1"/>
          </p:cNvSpPr>
          <p:nvPr>
            <p:ph type="body" idx="1"/>
          </p:nvPr>
        </p:nvSpPr>
        <p:spPr>
          <a:xfrm>
            <a:off x="2209800" y="15240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2019-07-18</a:t>
            </a:r>
          </a:p>
        </p:txBody>
      </p:sp>
      <p:graphicFrame>
        <p:nvGraphicFramePr>
          <p:cNvPr id="3075" name="Object 3"/>
          <p:cNvGraphicFramePr>
            <a:graphicFrameLocks noChangeAspect="1"/>
          </p:cNvGraphicFramePr>
          <p:nvPr>
            <p:extLst/>
          </p:nvPr>
        </p:nvGraphicFramePr>
        <p:xfrm>
          <a:off x="1985963" y="2486025"/>
          <a:ext cx="8540750" cy="2503488"/>
        </p:xfrm>
        <a:graphic>
          <a:graphicData uri="http://schemas.openxmlformats.org/presentationml/2006/ole">
            <mc:AlternateContent xmlns:mc="http://schemas.openxmlformats.org/markup-compatibility/2006">
              <mc:Choice xmlns:v="urn:schemas-microsoft-com:vml" Requires="v">
                <p:oleObj spid="_x0000_s132123"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1985963" y="2486025"/>
                        <a:ext cx="8540750" cy="2503488"/>
                      </a:xfrm>
                      <a:prstGeom prst="rect">
                        <a:avLst/>
                      </a:prstGeom>
                      <a:noFill/>
                      <a:extLst/>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A66B01F-F457-4ED6-AA77-75163E55EA85}"/>
              </a:ext>
            </a:extLst>
          </p:cNvPr>
          <p:cNvSpPr>
            <a:spLocks noGrp="1"/>
          </p:cNvSpPr>
          <p:nvPr>
            <p:ph type="title"/>
          </p:nvPr>
        </p:nvSpPr>
        <p:spPr/>
        <p:txBody>
          <a:bodyPr/>
          <a:lstStyle/>
          <a:p>
            <a:r>
              <a:rPr lang="en-US" dirty="0"/>
              <a:t>Abstract</a:t>
            </a:r>
          </a:p>
        </p:txBody>
      </p:sp>
      <p:sp>
        <p:nvSpPr>
          <p:cNvPr id="3" name="Content Placeholder 2">
            <a:extLst>
              <a:ext uri="{FF2B5EF4-FFF2-40B4-BE49-F238E27FC236}">
                <a16:creationId xmlns:a16="http://schemas.microsoft.com/office/drawing/2014/main" xmlns="" id="{AD0CB229-88D9-4F75-A164-20AD092ED2DB}"/>
              </a:ext>
            </a:extLst>
          </p:cNvPr>
          <p:cNvSpPr>
            <a:spLocks noGrp="1"/>
          </p:cNvSpPr>
          <p:nvPr>
            <p:ph idx="1"/>
          </p:nvPr>
        </p:nvSpPr>
        <p:spPr/>
        <p:txBody>
          <a:bodyPr/>
          <a:lstStyle/>
          <a:p>
            <a:pPr>
              <a:buFont typeface="Arial" panose="020B0604020202020204" pitchFamily="34" charset="0"/>
              <a:buChar char="•"/>
            </a:pPr>
            <a:r>
              <a:rPr lang="en-US" altLang="en-US" dirty="0"/>
              <a:t>This document is the closing report for TGbe for the July 2019 session.</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xmlns="" id="{3C762D4F-D387-4894-8506-BFD458558F70}"/>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xmlns="" id="{3A308887-AF61-4965-A91F-866299DEE56C}"/>
              </a:ext>
            </a:extLst>
          </p:cNvPr>
          <p:cNvSpPr>
            <a:spLocks noGrp="1"/>
          </p:cNvSpPr>
          <p:nvPr>
            <p:ph type="ftr" idx="14"/>
          </p:nvPr>
        </p:nvSpPr>
        <p:spPr/>
        <p:txBody>
          <a:bodyPr/>
          <a:lstStyle/>
          <a:p>
            <a:r>
              <a:rPr lang="en-GB" smtClean="0"/>
              <a:t>Stephen McCann, BlackBerry</a:t>
            </a:r>
            <a:endParaRPr lang="en-GB" dirty="0"/>
          </a:p>
        </p:txBody>
      </p:sp>
      <p:sp>
        <p:nvSpPr>
          <p:cNvPr id="6" name="Date Placeholder 5">
            <a:extLst>
              <a:ext uri="{FF2B5EF4-FFF2-40B4-BE49-F238E27FC236}">
                <a16:creationId xmlns:a16="http://schemas.microsoft.com/office/drawing/2014/main" xmlns="" id="{CF57BECC-7A12-4E4A-92DB-FAF90B3B341A}"/>
              </a:ext>
            </a:extLst>
          </p:cNvPr>
          <p:cNvSpPr>
            <a:spLocks noGrp="1"/>
          </p:cNvSpPr>
          <p:nvPr>
            <p:ph type="dt" idx="15"/>
          </p:nvPr>
        </p:nvSpPr>
        <p:spPr/>
        <p:txBody>
          <a:bodyPr/>
          <a:lstStyle/>
          <a:p>
            <a:r>
              <a:rPr lang="en-US" smtClean="0"/>
              <a:t>August 2019</a:t>
            </a:r>
            <a:endParaRPr lang="en-GB" dirty="0"/>
          </a:p>
        </p:txBody>
      </p:sp>
    </p:spTree>
    <p:extLst>
      <p:ext uri="{BB962C8B-B14F-4D97-AF65-F5344CB8AC3E}">
        <p14:creationId xmlns:p14="http://schemas.microsoft.com/office/powerpoint/2010/main" val="371810565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FAF491C-3E29-4F6D-9A04-A66625BD6778}"/>
              </a:ext>
            </a:extLst>
          </p:cNvPr>
          <p:cNvSpPr>
            <a:spLocks noGrp="1"/>
          </p:cNvSpPr>
          <p:nvPr>
            <p:ph type="title"/>
          </p:nvPr>
        </p:nvSpPr>
        <p:spPr/>
        <p:txBody>
          <a:bodyPr/>
          <a:lstStyle/>
          <a:p>
            <a:r>
              <a:rPr lang="en-US" dirty="0"/>
              <a:t>Work Completed</a:t>
            </a:r>
          </a:p>
        </p:txBody>
      </p:sp>
      <p:sp>
        <p:nvSpPr>
          <p:cNvPr id="3" name="Content Placeholder 2">
            <a:extLst>
              <a:ext uri="{FF2B5EF4-FFF2-40B4-BE49-F238E27FC236}">
                <a16:creationId xmlns:a16="http://schemas.microsoft.com/office/drawing/2014/main" xmlns="" id="{81F97B3B-6A7A-437A-AD64-93C735F073F2}"/>
              </a:ext>
            </a:extLst>
          </p:cNvPr>
          <p:cNvSpPr>
            <a:spLocks noGrp="1"/>
          </p:cNvSpPr>
          <p:nvPr>
            <p:ph idx="1"/>
          </p:nvPr>
        </p:nvSpPr>
        <p:spPr/>
        <p:txBody>
          <a:bodyPr/>
          <a:lstStyle/>
          <a:p>
            <a:pPr>
              <a:buFont typeface="Arial" panose="020B0604020202020204" pitchFamily="34" charset="0"/>
              <a:buChar char="•"/>
            </a:pPr>
            <a:r>
              <a:rPr lang="en-US" sz="2000" dirty="0"/>
              <a:t>Approved the following TG documents</a:t>
            </a:r>
          </a:p>
          <a:p>
            <a:pPr marL="800100" lvl="1" indent="-342900">
              <a:buFont typeface="Arial" panose="020B0604020202020204" pitchFamily="34" charset="0"/>
              <a:buChar char="•"/>
            </a:pPr>
            <a:r>
              <a:rPr lang="en-US" sz="1800" dirty="0"/>
              <a:t>TGbe channel model document (19/719r1)</a:t>
            </a:r>
          </a:p>
          <a:p>
            <a:pPr marL="800100" lvl="1" indent="-342900">
              <a:buFont typeface="Arial" panose="020B0604020202020204" pitchFamily="34" charset="0"/>
              <a:buChar char="•"/>
            </a:pPr>
            <a:r>
              <a:rPr lang="en-US" sz="1800" dirty="0"/>
              <a:t>TGbe Functional Requirements (19/722r1)</a:t>
            </a:r>
          </a:p>
          <a:p>
            <a:pPr marL="800100" lvl="1" indent="-342900">
              <a:buFont typeface="Arial" panose="020B0604020202020204" pitchFamily="34" charset="0"/>
              <a:buChar char="•"/>
            </a:pPr>
            <a:r>
              <a:rPr lang="en-US" sz="1800" dirty="0"/>
              <a:t>Specification Framework for TGbe (19/1262r2)</a:t>
            </a:r>
          </a:p>
          <a:p>
            <a:pPr marL="1200150" lvl="2" indent="-285750">
              <a:buFont typeface="Arial" panose="020B0604020202020204" pitchFamily="34" charset="0"/>
              <a:buChar char="•"/>
            </a:pPr>
            <a:endParaRPr lang="en-US" sz="1600" dirty="0"/>
          </a:p>
          <a:p>
            <a:pPr>
              <a:buFont typeface="Arial" panose="020B0604020202020204" pitchFamily="34" charset="0"/>
              <a:buChar char="•"/>
            </a:pPr>
            <a:r>
              <a:rPr lang="en-US" sz="2000" dirty="0"/>
              <a:t>Discussed 22 technical submissions covering a wide range of topics</a:t>
            </a:r>
          </a:p>
          <a:p>
            <a:pPr marL="800100" lvl="1" indent="-342900">
              <a:buFont typeface="Arial" panose="020B0604020202020204" pitchFamily="34" charset="0"/>
              <a:buChar char="•"/>
            </a:pPr>
            <a:r>
              <a:rPr lang="en-US" sz="1800" dirty="0"/>
              <a:t>Multi-AP coordination, PHY, multi-link operation, HARQ, and MIMO</a:t>
            </a:r>
          </a:p>
          <a:p>
            <a:pPr marL="1200150" lvl="2" indent="-285750">
              <a:buFont typeface="Arial" panose="020B0604020202020204" pitchFamily="34" charset="0"/>
              <a:buChar char="•"/>
            </a:pPr>
            <a:endParaRPr lang="en-US" sz="1600" dirty="0"/>
          </a:p>
          <a:p>
            <a:pPr>
              <a:buFont typeface="Arial" panose="020B0604020202020204" pitchFamily="34" charset="0"/>
              <a:buChar char="•"/>
            </a:pPr>
            <a:r>
              <a:rPr lang="en-US" sz="2000" dirty="0"/>
              <a:t>Held a joint session with IEEE802.1/TSN</a:t>
            </a:r>
          </a:p>
          <a:p>
            <a:pPr marL="800100" lvl="1" indent="-342900">
              <a:buFont typeface="Arial" panose="020B0604020202020204" pitchFamily="34" charset="0"/>
              <a:buChar char="•"/>
            </a:pPr>
            <a:r>
              <a:rPr lang="en-US" sz="1800" dirty="0"/>
              <a:t>Intro to IEEE802.1 TSN, part of the picture for </a:t>
            </a:r>
            <a:r>
              <a:rPr lang="en-US" sz="1800" dirty="0" err="1"/>
              <a:t>TSN+Wireless</a:t>
            </a:r>
            <a:r>
              <a:rPr lang="en-US" sz="1800" dirty="0"/>
              <a:t>, </a:t>
            </a:r>
          </a:p>
          <a:p>
            <a:pPr marL="800100" lvl="1" indent="-342900">
              <a:buFont typeface="Arial" panose="020B0604020202020204" pitchFamily="34" charset="0"/>
              <a:buChar char="•"/>
            </a:pPr>
            <a:r>
              <a:rPr lang="en-US" sz="1800" dirty="0"/>
              <a:t>TSN for .11 with potential extensions, and improving WLAN reliability</a:t>
            </a:r>
          </a:p>
          <a:p>
            <a:pPr marL="914400" lvl="2" indent="0"/>
            <a:endParaRPr lang="en-US" sz="16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xmlns="" id="{C5019A9D-774D-4EF1-99C7-D0E9308E29AD}"/>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xmlns="" id="{D3B5F63B-87D3-492B-ACCD-D2DF9A0B3683}"/>
              </a:ext>
            </a:extLst>
          </p:cNvPr>
          <p:cNvSpPr>
            <a:spLocks noGrp="1"/>
          </p:cNvSpPr>
          <p:nvPr>
            <p:ph type="ftr" idx="14"/>
          </p:nvPr>
        </p:nvSpPr>
        <p:spPr/>
        <p:txBody>
          <a:bodyPr/>
          <a:lstStyle/>
          <a:p>
            <a:r>
              <a:rPr lang="en-GB" smtClean="0"/>
              <a:t>Stephen McCann, BlackBerry</a:t>
            </a:r>
            <a:endParaRPr lang="en-GB" dirty="0"/>
          </a:p>
        </p:txBody>
      </p:sp>
      <p:sp>
        <p:nvSpPr>
          <p:cNvPr id="6" name="Date Placeholder 5">
            <a:extLst>
              <a:ext uri="{FF2B5EF4-FFF2-40B4-BE49-F238E27FC236}">
                <a16:creationId xmlns:a16="http://schemas.microsoft.com/office/drawing/2014/main" xmlns="" id="{202BB38C-B736-49E7-A627-2A038D2D131B}"/>
              </a:ext>
            </a:extLst>
          </p:cNvPr>
          <p:cNvSpPr>
            <a:spLocks noGrp="1"/>
          </p:cNvSpPr>
          <p:nvPr>
            <p:ph type="dt" idx="15"/>
          </p:nvPr>
        </p:nvSpPr>
        <p:spPr/>
        <p:txBody>
          <a:bodyPr/>
          <a:lstStyle/>
          <a:p>
            <a:r>
              <a:rPr lang="en-US" dirty="0" smtClean="0"/>
              <a:t>August 2019</a:t>
            </a:r>
            <a:endParaRPr lang="en-GB" dirty="0"/>
          </a:p>
        </p:txBody>
      </p:sp>
    </p:spTree>
    <p:extLst>
      <p:ext uri="{BB962C8B-B14F-4D97-AF65-F5344CB8AC3E}">
        <p14:creationId xmlns:p14="http://schemas.microsoft.com/office/powerpoint/2010/main" val="172868297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September 2019</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Discuss creation of ad-hoc groups</a:t>
            </a:r>
          </a:p>
          <a:p>
            <a:pPr lvl="1">
              <a:buFont typeface="Arial" panose="020B0604020202020204" pitchFamily="34" charset="0"/>
              <a:buChar char="•"/>
            </a:pPr>
            <a:r>
              <a:rPr lang="en-US" dirty="0"/>
              <a:t>E.g., number of ad-</a:t>
            </a:r>
            <a:r>
              <a:rPr lang="en-US" dirty="0" err="1"/>
              <a:t>hocs</a:t>
            </a:r>
            <a:r>
              <a:rPr lang="en-US" dirty="0"/>
              <a:t>, chairs, etc.</a:t>
            </a:r>
          </a:p>
          <a:p>
            <a:pPr>
              <a:buFont typeface="Arial" panose="020B0604020202020204" pitchFamily="34" charset="0"/>
              <a:buChar char="•"/>
            </a:pPr>
            <a:r>
              <a:rPr lang="en-US" dirty="0"/>
              <a:t>Discuss technical contributions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smtClean="0"/>
              <a:t>Stephen McCann, BlackBerry</a:t>
            </a:r>
            <a:endParaRPr lang="en-GB" dirty="0"/>
          </a:p>
        </p:txBody>
      </p:sp>
      <p:sp>
        <p:nvSpPr>
          <p:cNvPr id="6" name="Date Placeholder 5"/>
          <p:cNvSpPr>
            <a:spLocks noGrp="1"/>
          </p:cNvSpPr>
          <p:nvPr>
            <p:ph type="dt" idx="15"/>
          </p:nvPr>
        </p:nvSpPr>
        <p:spPr/>
        <p:txBody>
          <a:bodyPr/>
          <a:lstStyle/>
          <a:p>
            <a:r>
              <a:rPr lang="en-US" smtClean="0"/>
              <a:t>August 2019</a:t>
            </a:r>
            <a:endParaRPr lang="en-GB" dirty="0"/>
          </a:p>
        </p:txBody>
      </p:sp>
    </p:spTree>
    <p:extLst>
      <p:ext uri="{BB962C8B-B14F-4D97-AF65-F5344CB8AC3E}">
        <p14:creationId xmlns:p14="http://schemas.microsoft.com/office/powerpoint/2010/main" val="134742304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93002A-89C8-4CF5-8660-46EAC04533E2}"/>
              </a:ext>
            </a:extLst>
          </p:cNvPr>
          <p:cNvSpPr>
            <a:spLocks noGrp="1"/>
          </p:cNvSpPr>
          <p:nvPr>
            <p:ph type="title"/>
          </p:nvPr>
        </p:nvSpPr>
        <p:spPr/>
        <p:txBody>
          <a:bodyPr/>
          <a:lstStyle/>
          <a:p>
            <a:r>
              <a:rPr lang="en-US" dirty="0"/>
              <a:t>Teleconference Plan</a:t>
            </a:r>
          </a:p>
        </p:txBody>
      </p:sp>
      <p:sp>
        <p:nvSpPr>
          <p:cNvPr id="3" name="Content Placeholder 2">
            <a:extLst>
              <a:ext uri="{FF2B5EF4-FFF2-40B4-BE49-F238E27FC236}">
                <a16:creationId xmlns:a16="http://schemas.microsoft.com/office/drawing/2014/main" xmlns="" id="{63BED9BB-9C24-405D-B7F7-7A8EAA0C29DC}"/>
              </a:ext>
            </a:extLst>
          </p:cNvPr>
          <p:cNvSpPr>
            <a:spLocks noGrp="1"/>
          </p:cNvSpPr>
          <p:nvPr>
            <p:ph idx="1"/>
          </p:nvPr>
        </p:nvSpPr>
        <p:spPr/>
        <p:txBody>
          <a:bodyPr/>
          <a:lstStyle/>
          <a:p>
            <a:pPr>
              <a:buFont typeface="Arial" panose="020B0604020202020204" pitchFamily="34" charset="0"/>
              <a:buChar char="•"/>
            </a:pPr>
            <a:r>
              <a:rPr lang="en-US" dirty="0"/>
              <a:t>August 1</a:t>
            </a:r>
            <a:r>
              <a:rPr lang="en-US" baseline="30000" dirty="0"/>
              <a:t>st</a:t>
            </a:r>
            <a:r>
              <a:rPr lang="en-US" dirty="0"/>
              <a:t> 		  (Thursday), 				19:30-22:00 ET</a:t>
            </a:r>
          </a:p>
          <a:p>
            <a:pPr>
              <a:buFont typeface="Arial" panose="020B0604020202020204" pitchFamily="34" charset="0"/>
              <a:buChar char="•"/>
            </a:pPr>
            <a:r>
              <a:rPr lang="en-US" dirty="0"/>
              <a:t>August 8</a:t>
            </a:r>
            <a:r>
              <a:rPr lang="en-US" baseline="30000" dirty="0"/>
              <a:t>th</a:t>
            </a:r>
            <a:r>
              <a:rPr lang="en-US" dirty="0"/>
              <a:t> 		  (Thursday), 				10:00-12:30 ET</a:t>
            </a:r>
          </a:p>
          <a:p>
            <a:pPr>
              <a:buFont typeface="Arial" panose="020B0604020202020204" pitchFamily="34" charset="0"/>
              <a:buChar char="•"/>
            </a:pPr>
            <a:r>
              <a:rPr lang="en-US" dirty="0"/>
              <a:t>August 15</a:t>
            </a:r>
            <a:r>
              <a:rPr lang="en-US" baseline="30000" dirty="0"/>
              <a:t>th</a:t>
            </a:r>
            <a:r>
              <a:rPr lang="en-US" dirty="0"/>
              <a:t>	  (Thursday), 				19:30-22:00 ET</a:t>
            </a:r>
          </a:p>
          <a:p>
            <a:pPr>
              <a:buFont typeface="Arial" panose="020B0604020202020204" pitchFamily="34" charset="0"/>
              <a:buChar char="•"/>
            </a:pPr>
            <a:r>
              <a:rPr lang="en-US" dirty="0"/>
              <a:t>August 22</a:t>
            </a:r>
            <a:r>
              <a:rPr lang="en-US" baseline="30000" dirty="0"/>
              <a:t>nd</a:t>
            </a:r>
            <a:r>
              <a:rPr lang="en-US" dirty="0"/>
              <a:t>  	  (Thursday), 				10:00-12:30 ET</a:t>
            </a:r>
          </a:p>
          <a:p>
            <a:pPr>
              <a:buFont typeface="Arial" panose="020B0604020202020204" pitchFamily="34" charset="0"/>
              <a:buChar char="•"/>
            </a:pPr>
            <a:r>
              <a:rPr lang="en-US" dirty="0"/>
              <a:t>August 29</a:t>
            </a:r>
            <a:r>
              <a:rPr lang="en-US" baseline="30000" dirty="0"/>
              <a:t>th</a:t>
            </a:r>
            <a:r>
              <a:rPr lang="en-US" dirty="0"/>
              <a:t> 	  (Thursday), 				19:30-22:00 ET</a:t>
            </a:r>
          </a:p>
          <a:p>
            <a:pPr>
              <a:buFont typeface="Arial" panose="020B0604020202020204" pitchFamily="34" charset="0"/>
              <a:buChar char="•"/>
            </a:pPr>
            <a:r>
              <a:rPr lang="en-US" dirty="0"/>
              <a:t>September 5</a:t>
            </a:r>
            <a:r>
              <a:rPr lang="en-US" baseline="30000" dirty="0"/>
              <a:t>th</a:t>
            </a:r>
            <a:r>
              <a:rPr lang="en-US" dirty="0"/>
              <a:t> 	  (Thursday), 				10:00-12:30 ET</a:t>
            </a:r>
          </a:p>
          <a:p>
            <a:pPr>
              <a:buFont typeface="Arial" panose="020B0604020202020204" pitchFamily="34" charset="0"/>
              <a:buChar char="•"/>
            </a:pPr>
            <a:r>
              <a:rPr lang="en-US" dirty="0"/>
              <a:t>September 12</a:t>
            </a:r>
            <a:r>
              <a:rPr lang="en-US" baseline="30000" dirty="0"/>
              <a:t>th</a:t>
            </a:r>
            <a:r>
              <a:rPr lang="en-US" dirty="0"/>
              <a:t> (Thursday), 		            19:30-22:00 ET</a:t>
            </a:r>
          </a:p>
        </p:txBody>
      </p:sp>
      <p:sp>
        <p:nvSpPr>
          <p:cNvPr id="4" name="Slide Number Placeholder 3">
            <a:extLst>
              <a:ext uri="{FF2B5EF4-FFF2-40B4-BE49-F238E27FC236}">
                <a16:creationId xmlns:a16="http://schemas.microsoft.com/office/drawing/2014/main" xmlns="" id="{43E9B8DA-3D11-4963-9B61-5BDDD5FCFE9A}"/>
              </a:ext>
            </a:extLst>
          </p:cNvPr>
          <p:cNvSpPr>
            <a:spLocks noGrp="1"/>
          </p:cNvSpPr>
          <p:nvPr>
            <p:ph type="sldNum" idx="12"/>
          </p:nvPr>
        </p:nvSpPr>
        <p:spPr>
          <a:xfrm>
            <a:off x="5793318" y="6494463"/>
            <a:ext cx="704849" cy="363537"/>
          </a:xfrm>
        </p:spPr>
        <p:txBody>
          <a:bodyPr/>
          <a:lstStyle/>
          <a:p>
            <a:r>
              <a:rPr lang="en-GB" dirty="0"/>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xmlns="" id="{26F736DD-9FAA-46B9-9461-F34E33142262}"/>
              </a:ext>
            </a:extLst>
          </p:cNvPr>
          <p:cNvSpPr>
            <a:spLocks noGrp="1"/>
          </p:cNvSpPr>
          <p:nvPr>
            <p:ph type="ftr" idx="14"/>
          </p:nvPr>
        </p:nvSpPr>
        <p:spPr/>
        <p:txBody>
          <a:bodyPr/>
          <a:lstStyle/>
          <a:p>
            <a:r>
              <a:rPr lang="en-GB" smtClean="0"/>
              <a:t>Stephen McCann, BlackBerry</a:t>
            </a:r>
            <a:endParaRPr lang="en-GB" dirty="0"/>
          </a:p>
        </p:txBody>
      </p:sp>
      <p:sp>
        <p:nvSpPr>
          <p:cNvPr id="6" name="Date Placeholder 5">
            <a:extLst>
              <a:ext uri="{FF2B5EF4-FFF2-40B4-BE49-F238E27FC236}">
                <a16:creationId xmlns:a16="http://schemas.microsoft.com/office/drawing/2014/main" xmlns="" id="{160302F6-2069-4D39-8887-4C78EB7D3221}"/>
              </a:ext>
            </a:extLst>
          </p:cNvPr>
          <p:cNvSpPr>
            <a:spLocks noGrp="1"/>
          </p:cNvSpPr>
          <p:nvPr>
            <p:ph type="dt" idx="15"/>
          </p:nvPr>
        </p:nvSpPr>
        <p:spPr/>
        <p:txBody>
          <a:bodyPr/>
          <a:lstStyle/>
          <a:p>
            <a:r>
              <a:rPr lang="en-US" smtClean="0"/>
              <a:t>August 2019</a:t>
            </a:r>
            <a:endParaRPr lang="en-GB" dirty="0"/>
          </a:p>
        </p:txBody>
      </p:sp>
    </p:spTree>
    <p:extLst>
      <p:ext uri="{BB962C8B-B14F-4D97-AF65-F5344CB8AC3E}">
        <p14:creationId xmlns:p14="http://schemas.microsoft.com/office/powerpoint/2010/main" val="225856789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CustomShape 3"/>
          <p:cNvSpPr/>
          <p:nvPr/>
        </p:nvSpPr>
        <p:spPr>
          <a:xfrm>
            <a:off x="5868840" y="6475320"/>
            <a:ext cx="836760" cy="181069"/>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gn="ctr">
              <a:lnSpc>
                <a:spcPct val="100000"/>
              </a:lnSpc>
            </a:pPr>
            <a:r>
              <a:rPr lang="sv-SE" sz="1200" spc="-1" dirty="0">
                <a:solidFill>
                  <a:srgbClr val="000000"/>
                </a:solidFill>
                <a:latin typeface="Times New Roman"/>
              </a:rPr>
              <a:t>Slide </a:t>
            </a:r>
            <a:fld id="{FDBA8025-01A0-4158-BD5A-F46769135465}" type="slidenum">
              <a:rPr lang="sv-SE" sz="1200" spc="-1">
                <a:solidFill>
                  <a:srgbClr val="000000"/>
                </a:solidFill>
                <a:latin typeface="Times New Roman"/>
              </a:rPr>
              <a:t>107</a:t>
            </a:fld>
            <a:endParaRPr lang="sv-SE" sz="1200" spc="-1" dirty="0">
              <a:latin typeface="DejaVu Sans"/>
            </a:endParaRPr>
          </a:p>
        </p:txBody>
      </p:sp>
      <p:sp>
        <p:nvSpPr>
          <p:cNvPr id="51" name="CustomShape 4"/>
          <p:cNvSpPr/>
          <p:nvPr/>
        </p:nvSpPr>
        <p:spPr>
          <a:xfrm>
            <a:off x="2209800" y="685800"/>
            <a:ext cx="7771680" cy="106596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sv-SE" sz="3200" b="1" spc="-1" dirty="0">
                <a:solidFill>
                  <a:srgbClr val="000000"/>
                </a:solidFill>
                <a:latin typeface="Times New Roman"/>
              </a:rPr>
              <a:t>RCM TIG Closing Report</a:t>
            </a:r>
            <a:endParaRPr lang="sv-SE" sz="3200" spc="-1" dirty="0">
              <a:latin typeface="DejaVu Sans"/>
            </a:endParaRPr>
          </a:p>
        </p:txBody>
      </p:sp>
      <p:sp>
        <p:nvSpPr>
          <p:cNvPr id="52" name="CustomShape 5"/>
          <p:cNvSpPr/>
          <p:nvPr/>
        </p:nvSpPr>
        <p:spPr>
          <a:xfrm>
            <a:off x="2209800" y="1523880"/>
            <a:ext cx="7771680" cy="38016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oAutofit/>
          </a:bodyPr>
          <a:lstStyle/>
          <a:p>
            <a:pPr marL="343080" indent="-342360" algn="ctr">
              <a:spcBef>
                <a:spcPts val="400"/>
              </a:spcBef>
            </a:pPr>
            <a:r>
              <a:rPr lang="sv-SE" sz="2000" b="1" spc="-1">
                <a:solidFill>
                  <a:srgbClr val="000000"/>
                </a:solidFill>
                <a:latin typeface="Times New Roman"/>
              </a:rPr>
              <a:t>Date:</a:t>
            </a:r>
            <a:r>
              <a:rPr lang="sv-SE" sz="2000" spc="-1">
                <a:solidFill>
                  <a:srgbClr val="000000"/>
                </a:solidFill>
                <a:latin typeface="Times New Roman"/>
              </a:rPr>
              <a:t> 2019-07-18</a:t>
            </a:r>
            <a:endParaRPr lang="sv-SE" sz="2000" spc="-1">
              <a:latin typeface="DejaVu Sans"/>
            </a:endParaRPr>
          </a:p>
        </p:txBody>
      </p:sp>
      <p:sp>
        <p:nvSpPr>
          <p:cNvPr id="53" name="CustomShape 6"/>
          <p:cNvSpPr/>
          <p:nvPr/>
        </p:nvSpPr>
        <p:spPr>
          <a:xfrm>
            <a:off x="2057520" y="1940040"/>
            <a:ext cx="1447200" cy="38016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oAutofit/>
          </a:bodyPr>
          <a:lstStyle/>
          <a:p>
            <a:pPr marL="343080" indent="-342360">
              <a:spcBef>
                <a:spcPts val="400"/>
              </a:spcBef>
            </a:pPr>
            <a:r>
              <a:rPr lang="sv-SE" sz="2000" b="1" spc="-1">
                <a:solidFill>
                  <a:srgbClr val="000000"/>
                </a:solidFill>
                <a:latin typeface="Times New Roman"/>
                <a:ea typeface="DejaVu Sans"/>
              </a:rPr>
              <a:t>Authors:</a:t>
            </a:r>
            <a:endParaRPr lang="sv-SE" sz="2000" spc="-1">
              <a:latin typeface="DejaVu Sans"/>
            </a:endParaRPr>
          </a:p>
        </p:txBody>
      </p:sp>
      <p:graphicFrame>
        <p:nvGraphicFramePr>
          <p:cNvPr id="54" name="Table 7"/>
          <p:cNvGraphicFramePr/>
          <p:nvPr/>
        </p:nvGraphicFramePr>
        <p:xfrm>
          <a:off x="2241840" y="2509920"/>
          <a:ext cx="7430040" cy="945720"/>
        </p:xfrm>
        <a:graphic>
          <a:graphicData uri="http://schemas.openxmlformats.org/drawingml/2006/table">
            <a:tbl>
              <a:tblPr/>
              <a:tblGrid>
                <a:gridCol w="3004920">
                  <a:extLst>
                    <a:ext uri="{9D8B030D-6E8A-4147-A177-3AD203B41FA5}">
                      <a16:colId xmlns:a16="http://schemas.microsoft.com/office/drawing/2014/main" xmlns="" val="20000"/>
                    </a:ext>
                  </a:extLst>
                </a:gridCol>
                <a:gridCol w="1562400">
                  <a:extLst>
                    <a:ext uri="{9D8B030D-6E8A-4147-A177-3AD203B41FA5}">
                      <a16:colId xmlns:a16="http://schemas.microsoft.com/office/drawing/2014/main" xmlns="" val="20001"/>
                    </a:ext>
                  </a:extLst>
                </a:gridCol>
                <a:gridCol w="2862720">
                  <a:extLst>
                    <a:ext uri="{9D8B030D-6E8A-4147-A177-3AD203B41FA5}">
                      <a16:colId xmlns:a16="http://schemas.microsoft.com/office/drawing/2014/main" xmlns="" val="20002"/>
                    </a:ext>
                  </a:extLst>
                </a:gridCol>
              </a:tblGrid>
              <a:tr h="361080">
                <a:tc>
                  <a:txBody>
                    <a:bodyPr/>
                    <a:lstStyle/>
                    <a:p>
                      <a:pPr>
                        <a:lnSpc>
                          <a:spcPct val="100000"/>
                        </a:lnSpc>
                      </a:pPr>
                      <a:r>
                        <a:rPr lang="sv-SE" sz="1400" b="1" strike="noStrike" spc="-1">
                          <a:latin typeface="DejaVu Sans"/>
                        </a:rPr>
                        <a:t>Name</a:t>
                      </a:r>
                      <a:endParaRPr lang="sv-SE" sz="1400" b="0" strike="noStrike" spc="-1">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a:lstStyle/>
                    <a:p>
                      <a:pPr>
                        <a:lnSpc>
                          <a:spcPct val="100000"/>
                        </a:lnSpc>
                      </a:pPr>
                      <a:r>
                        <a:rPr lang="sv-SE" sz="1400" b="1" strike="noStrike" spc="-1">
                          <a:latin typeface="DejaVu Sans"/>
                        </a:rPr>
                        <a:t>Affiliation</a:t>
                      </a:r>
                      <a:endParaRPr lang="sv-SE" sz="1400" b="0" strike="noStrike" spc="-1">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a:lstStyle/>
                    <a:p>
                      <a:pPr>
                        <a:lnSpc>
                          <a:spcPct val="100000"/>
                        </a:lnSpc>
                      </a:pPr>
                      <a:r>
                        <a:rPr lang="sv-SE" sz="1400" b="1" strike="noStrike" spc="-1">
                          <a:latin typeface="DejaVu Sans"/>
                        </a:rPr>
                        <a:t>Contact</a:t>
                      </a:r>
                      <a:endParaRPr lang="sv-SE" sz="1400" b="0" strike="noStrike" spc="-1">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extLst>
                  <a:ext uri="{0D108BD9-81ED-4DB2-BD59-A6C34878D82A}">
                    <a16:rowId xmlns:a16="http://schemas.microsoft.com/office/drawing/2014/main" xmlns="" val="10000"/>
                  </a:ext>
                </a:extLst>
              </a:tr>
              <a:tr h="584640">
                <a:tc>
                  <a:txBody>
                    <a:bodyPr/>
                    <a:lstStyle/>
                    <a:p>
                      <a:pPr>
                        <a:lnSpc>
                          <a:spcPct val="100000"/>
                        </a:lnSpc>
                      </a:pPr>
                      <a:r>
                        <a:rPr lang="sv-SE" sz="1400" b="0" strike="noStrike" spc="-1">
                          <a:latin typeface="DejaVu Sans"/>
                        </a:rPr>
                        <a:t>Amelia Andersdotter</a:t>
                      </a: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a:lstStyle/>
                    <a:p>
                      <a:pPr>
                        <a:lnSpc>
                          <a:spcPct val="100000"/>
                        </a:lnSpc>
                      </a:pPr>
                      <a:r>
                        <a:rPr lang="sv-SE" sz="1400" b="0" strike="noStrike" spc="-1">
                          <a:latin typeface="DejaVu Sans"/>
                        </a:rPr>
                        <a:t>ARTICLE19</a:t>
                      </a: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a:lstStyle/>
                    <a:p>
                      <a:pPr>
                        <a:lnSpc>
                          <a:spcPct val="100000"/>
                        </a:lnSpc>
                      </a:pPr>
                      <a:r>
                        <a:rPr lang="sv-SE" sz="1400" b="0" strike="noStrike" spc="-1">
                          <a:latin typeface="DejaVu Sans"/>
                        </a:rPr>
                        <a:t>amelia@article19.org</a:t>
                      </a: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extLst>
                  <a:ext uri="{0D108BD9-81ED-4DB2-BD59-A6C34878D82A}">
                    <a16:rowId xmlns:a16="http://schemas.microsoft.com/office/drawing/2014/main" xmlns="" val="10001"/>
                  </a:ext>
                </a:extLst>
              </a:tr>
            </a:tbl>
          </a:graphicData>
        </a:graphic>
      </p:graphicFrame>
      <p:sp>
        <p:nvSpPr>
          <p:cNvPr id="2" name="Date Placeholder 1"/>
          <p:cNvSpPr>
            <a:spLocks noGrp="1"/>
          </p:cNvSpPr>
          <p:nvPr>
            <p:ph type="dt" idx="10"/>
          </p:nvPr>
        </p:nvSpPr>
        <p:spPr>
          <a:xfrm>
            <a:off x="914400" y="246335"/>
            <a:ext cx="2499764" cy="273050"/>
          </a:xfrm>
        </p:spPr>
        <p:txBody>
          <a:bodyPr/>
          <a:lstStyle/>
          <a:p>
            <a:r>
              <a:rPr lang="en-US" dirty="0" smtClean="0"/>
              <a:t>August 2019</a:t>
            </a:r>
            <a:endParaRPr lang="en-GB" dirty="0"/>
          </a:p>
        </p:txBody>
      </p:sp>
      <p:sp>
        <p:nvSpPr>
          <p:cNvPr id="3" name="Footer Placeholder 2"/>
          <p:cNvSpPr>
            <a:spLocks noGrp="1"/>
          </p:cNvSpPr>
          <p:nvPr>
            <p:ph type="ftr" idx="11"/>
          </p:nvPr>
        </p:nvSpPr>
        <p:spPr/>
        <p:txBody>
          <a:bodyPr/>
          <a:lstStyle/>
          <a:p>
            <a:r>
              <a:rPr lang="en-GB" smtClean="0"/>
              <a:t>Stephen McCann, BlackBerry</a:t>
            </a:r>
            <a:endParaRPr lang="en-GB"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CustomShape 3"/>
          <p:cNvSpPr/>
          <p:nvPr/>
        </p:nvSpPr>
        <p:spPr>
          <a:xfrm>
            <a:off x="5868840" y="6475320"/>
            <a:ext cx="836760" cy="181069"/>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gn="ctr">
              <a:lnSpc>
                <a:spcPct val="100000"/>
              </a:lnSpc>
            </a:pPr>
            <a:r>
              <a:rPr lang="sv-SE" sz="1200" spc="-1" dirty="0">
                <a:solidFill>
                  <a:srgbClr val="000000"/>
                </a:solidFill>
                <a:latin typeface="Times New Roman"/>
              </a:rPr>
              <a:t>Slide </a:t>
            </a:r>
            <a:fld id="{37315FCA-8215-4C35-A3DE-3072E9838BE3}" type="slidenum">
              <a:rPr lang="sv-SE" sz="1200" spc="-1">
                <a:solidFill>
                  <a:srgbClr val="000000"/>
                </a:solidFill>
                <a:latin typeface="Times New Roman"/>
              </a:rPr>
              <a:t>108</a:t>
            </a:fld>
            <a:endParaRPr lang="sv-SE" sz="1200" spc="-1" dirty="0">
              <a:latin typeface="DejaVu Sans"/>
            </a:endParaRPr>
          </a:p>
        </p:txBody>
      </p:sp>
      <p:sp>
        <p:nvSpPr>
          <p:cNvPr id="58" name="CustomShape 4"/>
          <p:cNvSpPr/>
          <p:nvPr/>
        </p:nvSpPr>
        <p:spPr>
          <a:xfrm>
            <a:off x="2209800" y="685800"/>
            <a:ext cx="7771680" cy="106596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sv-SE" sz="3200" b="1" spc="-1" dirty="0">
                <a:solidFill>
                  <a:srgbClr val="000000"/>
                </a:solidFill>
                <a:latin typeface="Times New Roman"/>
              </a:rPr>
              <a:t>Abstract</a:t>
            </a:r>
            <a:endParaRPr lang="sv-SE" sz="3200" spc="-1" dirty="0">
              <a:latin typeface="DejaVu Sans"/>
            </a:endParaRPr>
          </a:p>
        </p:txBody>
      </p:sp>
      <p:sp>
        <p:nvSpPr>
          <p:cNvPr id="59" name="CustomShape 5"/>
          <p:cNvSpPr/>
          <p:nvPr/>
        </p:nvSpPr>
        <p:spPr>
          <a:xfrm>
            <a:off x="1066800" y="1752480"/>
            <a:ext cx="10134600" cy="411408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oAutofit/>
          </a:bodyPr>
          <a:lstStyle/>
          <a:p>
            <a:pPr algn="ctr">
              <a:spcBef>
                <a:spcPts val="641"/>
              </a:spcBef>
            </a:pPr>
            <a:r>
              <a:rPr lang="sv-SE" sz="2800" b="1" spc="-1" dirty="0">
                <a:solidFill>
                  <a:srgbClr val="000000"/>
                </a:solidFill>
                <a:latin typeface="Times New Roman"/>
              </a:rPr>
              <a:t>This presentation contains the closing report for Randomized and changing MAC adress (RCM) Topic interest group (TIG) from the Vienna, Austria IEEE 802 LMSC Plenary meeting on 15-19 July, 2019.</a:t>
            </a:r>
            <a:endParaRPr lang="sv-SE" sz="2800" b="1" spc="-1" dirty="0">
              <a:latin typeface="DejaVu Sans"/>
            </a:endParaRPr>
          </a:p>
        </p:txBody>
      </p:sp>
      <p:sp>
        <p:nvSpPr>
          <p:cNvPr id="2" name="Date Placeholder 1"/>
          <p:cNvSpPr>
            <a:spLocks noGrp="1"/>
          </p:cNvSpPr>
          <p:nvPr>
            <p:ph type="dt" idx="10"/>
          </p:nvPr>
        </p:nvSpPr>
        <p:spPr>
          <a:xfrm>
            <a:off x="914400" y="275865"/>
            <a:ext cx="2499764" cy="273050"/>
          </a:xfrm>
        </p:spPr>
        <p:txBody>
          <a:bodyPr/>
          <a:lstStyle/>
          <a:p>
            <a:r>
              <a:rPr lang="en-US" dirty="0" smtClean="0"/>
              <a:t>August 2019</a:t>
            </a:r>
            <a:endParaRPr lang="en-GB" dirty="0"/>
          </a:p>
        </p:txBody>
      </p:sp>
      <p:sp>
        <p:nvSpPr>
          <p:cNvPr id="3" name="Footer Placeholder 2"/>
          <p:cNvSpPr>
            <a:spLocks noGrp="1"/>
          </p:cNvSpPr>
          <p:nvPr>
            <p:ph type="ftr" idx="11"/>
          </p:nvPr>
        </p:nvSpPr>
        <p:spPr/>
        <p:txBody>
          <a:bodyPr/>
          <a:lstStyle/>
          <a:p>
            <a:r>
              <a:rPr lang="en-GB" smtClean="0"/>
              <a:t>Stephen McCann, BlackBerry</a:t>
            </a:r>
            <a:endParaRPr lang="en-GB"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CustomShape 4"/>
          <p:cNvSpPr/>
          <p:nvPr/>
        </p:nvSpPr>
        <p:spPr>
          <a:xfrm>
            <a:off x="914400" y="789479"/>
            <a:ext cx="10462560" cy="5673533"/>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oAutofit/>
          </a:bodyPr>
          <a:lstStyle/>
          <a:p>
            <a:pPr algn="ctr">
              <a:lnSpc>
                <a:spcPct val="100000"/>
              </a:lnSpc>
            </a:pPr>
            <a:r>
              <a:rPr lang="sv-SE" sz="2800" b="1" spc="-1" dirty="0">
                <a:solidFill>
                  <a:srgbClr val="000000"/>
                </a:solidFill>
                <a:latin typeface="Times New Roman"/>
              </a:rPr>
              <a:t>Summary</a:t>
            </a:r>
            <a:endParaRPr lang="sv-SE" sz="2800" spc="-1" dirty="0">
              <a:latin typeface="DejaVu Sans"/>
            </a:endParaRPr>
          </a:p>
          <a:p>
            <a:pPr>
              <a:lnSpc>
                <a:spcPct val="100000"/>
              </a:lnSpc>
            </a:pPr>
            <a:r>
              <a:rPr lang="sv-SE" sz="1800" b="1" spc="-1" dirty="0">
                <a:solidFill>
                  <a:srgbClr val="000000"/>
                </a:solidFill>
                <a:latin typeface="Times New Roman"/>
              </a:rPr>
              <a:t>Some background to TIG:</a:t>
            </a:r>
            <a:endParaRPr lang="sv-SE" sz="1800" spc="-1" dirty="0">
              <a:latin typeface="DejaVu Sans"/>
            </a:endParaRPr>
          </a:p>
          <a:p>
            <a:pPr>
              <a:lnSpc>
                <a:spcPct val="100000"/>
              </a:lnSpc>
            </a:pPr>
            <a:r>
              <a:rPr lang="sv-SE" sz="1600" spc="-1" dirty="0">
                <a:solidFill>
                  <a:srgbClr val="000000"/>
                </a:solidFill>
                <a:ea typeface="AR PL UMing CN"/>
              </a:rPr>
              <a:t>Summary of discussions on randomized and changing MAC addresses 2014-2019, Amelia Andersdotter, 11-19/588r3</a:t>
            </a:r>
            <a:endParaRPr lang="sv-SE" sz="1600" spc="-1" dirty="0"/>
          </a:p>
          <a:p>
            <a:pPr>
              <a:lnSpc>
                <a:spcPct val="100000"/>
              </a:lnSpc>
            </a:pPr>
            <a:endParaRPr lang="sv-SE" sz="1400" spc="-1" dirty="0">
              <a:latin typeface="DejaVu Sans"/>
            </a:endParaRPr>
          </a:p>
          <a:p>
            <a:pPr>
              <a:lnSpc>
                <a:spcPct val="100000"/>
              </a:lnSpc>
            </a:pPr>
            <a:r>
              <a:rPr lang="sv-SE" sz="1800" b="1" spc="-1" dirty="0">
                <a:solidFill>
                  <a:srgbClr val="000000"/>
                </a:solidFill>
                <a:latin typeface="Times New Roman"/>
                <a:ea typeface="AR PL UMing CN"/>
              </a:rPr>
              <a:t>Final Agenda</a:t>
            </a:r>
            <a:endParaRPr lang="sv-SE" sz="1800" spc="-1" dirty="0">
              <a:latin typeface="DejaVu Sans"/>
            </a:endParaRPr>
          </a:p>
          <a:p>
            <a:pPr>
              <a:lnSpc>
                <a:spcPct val="100000"/>
              </a:lnSpc>
            </a:pPr>
            <a:r>
              <a:rPr lang="sv-SE" sz="1600" spc="-1" dirty="0">
                <a:solidFill>
                  <a:srgbClr val="000000"/>
                </a:solidFill>
                <a:latin typeface="Times New Roman"/>
                <a:ea typeface="AR PL UMing CN"/>
              </a:rPr>
              <a:t>https://mentor.ieee.org/802.11/dcn/19/11-19-0982-06-0rcm-rcm-tig-july-2019-meeting-agenda.pptx</a:t>
            </a:r>
            <a:endParaRPr lang="sv-SE" sz="1600" spc="-1" dirty="0">
              <a:latin typeface="DejaVu Sans"/>
            </a:endParaRPr>
          </a:p>
          <a:p>
            <a:pPr>
              <a:lnSpc>
                <a:spcPct val="100000"/>
              </a:lnSpc>
            </a:pPr>
            <a:endParaRPr lang="sv-SE" sz="1600" spc="-1" dirty="0">
              <a:latin typeface="DejaVu Sans"/>
            </a:endParaRPr>
          </a:p>
          <a:p>
            <a:pPr>
              <a:lnSpc>
                <a:spcPct val="100000"/>
              </a:lnSpc>
            </a:pPr>
            <a:r>
              <a:rPr lang="sv-SE" sz="2000" b="1" spc="-1" dirty="0">
                <a:solidFill>
                  <a:srgbClr val="000000"/>
                </a:solidFill>
                <a:latin typeface="Times New Roman"/>
                <a:ea typeface="AR PL UMing CN"/>
              </a:rPr>
              <a:t>Work completed</a:t>
            </a:r>
            <a:endParaRPr lang="sv-SE" sz="2000" spc="-1" dirty="0">
              <a:latin typeface="DejaVu Sans"/>
            </a:endParaRPr>
          </a:p>
          <a:p>
            <a:pPr marL="432000" indent="-323640">
              <a:spcBef>
                <a:spcPts val="601"/>
              </a:spcBef>
              <a:buFont typeface="StarSymbol"/>
              <a:buAutoNum type="arabicParenR"/>
            </a:pPr>
            <a:r>
              <a:rPr lang="sv-SE" sz="1600" spc="-1" dirty="0">
                <a:solidFill>
                  <a:srgbClr val="000000"/>
                </a:solidFill>
                <a:latin typeface="Times New Roman"/>
                <a:ea typeface="MS Gothic"/>
              </a:rPr>
              <a:t>Reviewed five presentations.</a:t>
            </a:r>
            <a:endParaRPr lang="sv-SE" sz="1600" spc="-1" dirty="0">
              <a:latin typeface="DejaVu Sans"/>
            </a:endParaRPr>
          </a:p>
          <a:p>
            <a:pPr marL="432000" indent="-323640">
              <a:spcBef>
                <a:spcPts val="601"/>
              </a:spcBef>
              <a:buFont typeface="StarSymbol"/>
              <a:buAutoNum type="arabicParenR"/>
            </a:pPr>
            <a:r>
              <a:rPr lang="sv-SE" sz="1600" spc="-1" dirty="0">
                <a:solidFill>
                  <a:srgbClr val="000000"/>
                </a:solidFill>
                <a:latin typeface="Times New Roman"/>
                <a:ea typeface="MS Gothic"/>
              </a:rPr>
              <a:t>Discussion on timeline and the future outline draft report.</a:t>
            </a:r>
            <a:endParaRPr lang="sv-SE" sz="1600" spc="-1" dirty="0">
              <a:latin typeface="DejaVu Sans"/>
            </a:endParaRPr>
          </a:p>
          <a:p>
            <a:pPr marL="432000" indent="-323640">
              <a:spcBef>
                <a:spcPts val="601"/>
              </a:spcBef>
              <a:buFont typeface="StarSymbol"/>
              <a:buAutoNum type="arabicParenR"/>
            </a:pPr>
            <a:r>
              <a:rPr lang="sv-SE" sz="1600" spc="-1" dirty="0">
                <a:solidFill>
                  <a:srgbClr val="000000"/>
                </a:solidFill>
                <a:latin typeface="Times New Roman"/>
                <a:ea typeface="MS Gothic"/>
              </a:rPr>
              <a:t>No motions, no straw polls.</a:t>
            </a:r>
            <a:endParaRPr lang="sv-SE" sz="1600" spc="-1" dirty="0">
              <a:latin typeface="DejaVu Sans"/>
            </a:endParaRPr>
          </a:p>
          <a:p>
            <a:pPr>
              <a:lnSpc>
                <a:spcPct val="100000"/>
              </a:lnSpc>
            </a:pPr>
            <a:endParaRPr lang="sv-SE" sz="1800" spc="-1" dirty="0">
              <a:latin typeface="DejaVu Sans"/>
            </a:endParaRPr>
          </a:p>
          <a:p>
            <a:pPr>
              <a:lnSpc>
                <a:spcPct val="100000"/>
              </a:lnSpc>
            </a:pPr>
            <a:r>
              <a:rPr lang="sv-SE" sz="2000" b="1" spc="-1" dirty="0">
                <a:solidFill>
                  <a:srgbClr val="000000"/>
                </a:solidFill>
                <a:latin typeface="Times New Roman"/>
                <a:ea typeface="Gulim"/>
              </a:rPr>
              <a:t>Agreed work plan (2019)</a:t>
            </a:r>
            <a:endParaRPr lang="sv-SE" sz="2000" spc="-1" dirty="0">
              <a:latin typeface="DejaVu Sans"/>
            </a:endParaRPr>
          </a:p>
          <a:p>
            <a:pPr marL="216000" indent="-216000">
              <a:buSzPct val="45000"/>
              <a:buFont typeface="Wingdings" charset="2"/>
              <a:buChar char=""/>
            </a:pPr>
            <a:r>
              <a:rPr lang="sv-SE" sz="1500" spc="-1" dirty="0">
                <a:solidFill>
                  <a:srgbClr val="000000"/>
                </a:solidFill>
                <a:latin typeface="Times New Roman"/>
                <a:ea typeface="Gulim"/>
              </a:rPr>
              <a:t>August: Outline of the draft report (headlines) </a:t>
            </a:r>
            <a:endParaRPr lang="sv-SE" sz="1500" spc="-1" dirty="0">
              <a:latin typeface="DejaVu Sans"/>
            </a:endParaRPr>
          </a:p>
          <a:p>
            <a:pPr marL="216000" indent="-216000">
              <a:buSzPct val="45000"/>
              <a:buFont typeface="Wingdings" charset="2"/>
              <a:buChar char=""/>
            </a:pPr>
            <a:r>
              <a:rPr lang="sv-SE" sz="1500" spc="-1" dirty="0">
                <a:solidFill>
                  <a:srgbClr val="000000"/>
                </a:solidFill>
                <a:latin typeface="Times New Roman"/>
                <a:ea typeface="Gulim"/>
              </a:rPr>
              <a:t>September : Discussion on outline of draft report based on individual contributions for text chunks for the draft report (provided in good time before the meeting). Produce a first draft report. </a:t>
            </a:r>
            <a:endParaRPr lang="sv-SE" sz="1500" spc="-1" dirty="0">
              <a:latin typeface="DejaVu Sans"/>
            </a:endParaRPr>
          </a:p>
          <a:p>
            <a:pPr marL="216000" indent="-216000">
              <a:buSzPct val="45000"/>
              <a:buFont typeface="Wingdings" charset="2"/>
              <a:buChar char=""/>
            </a:pPr>
            <a:r>
              <a:rPr lang="sv-SE" sz="1500" spc="-1" dirty="0">
                <a:solidFill>
                  <a:srgbClr val="000000"/>
                </a:solidFill>
                <a:latin typeface="Times New Roman"/>
                <a:ea typeface="Gulim"/>
              </a:rPr>
              <a:t>November: Conclusion. Goal: finalize report and give to CAC before wed/thur evening. </a:t>
            </a:r>
            <a:endParaRPr lang="sv-SE" sz="1500" spc="-1" dirty="0">
              <a:latin typeface="DejaVu Sans"/>
            </a:endParaRPr>
          </a:p>
          <a:p>
            <a:pPr marL="216000" indent="-216000">
              <a:buSzPct val="45000"/>
              <a:buFont typeface="Wingdings" charset="2"/>
              <a:buChar char=""/>
            </a:pPr>
            <a:endParaRPr lang="sv-SE" sz="1500" spc="-1" dirty="0">
              <a:latin typeface="DejaVu Sans"/>
            </a:endParaRPr>
          </a:p>
          <a:p>
            <a:pPr>
              <a:lnSpc>
                <a:spcPct val="100000"/>
              </a:lnSpc>
            </a:pPr>
            <a:r>
              <a:rPr lang="sv-SE" sz="1600" b="1" spc="-1" dirty="0">
                <a:solidFill>
                  <a:srgbClr val="000000"/>
                </a:solidFill>
                <a:latin typeface="Times New Roman"/>
                <a:ea typeface="Gulim"/>
              </a:rPr>
              <a:t>Request 3 sessions for next F2F. </a:t>
            </a:r>
            <a:endParaRPr lang="sv-SE" sz="1600" spc="-1" dirty="0">
              <a:latin typeface="DejaVu Sans"/>
            </a:endParaRPr>
          </a:p>
        </p:txBody>
      </p:sp>
      <p:sp>
        <p:nvSpPr>
          <p:cNvPr id="2" name="Date Placeholder 1"/>
          <p:cNvSpPr>
            <a:spLocks noGrp="1"/>
          </p:cNvSpPr>
          <p:nvPr>
            <p:ph type="dt" idx="10"/>
          </p:nvPr>
        </p:nvSpPr>
        <p:spPr/>
        <p:txBody>
          <a:bodyPr/>
          <a:lstStyle/>
          <a:p>
            <a:r>
              <a:rPr lang="en-US" smtClean="0"/>
              <a:t>August 2019</a:t>
            </a:r>
            <a:endParaRPr lang="en-GB" dirty="0"/>
          </a:p>
        </p:txBody>
      </p:sp>
      <p:sp>
        <p:nvSpPr>
          <p:cNvPr id="3" name="Footer Placeholder 2"/>
          <p:cNvSpPr>
            <a:spLocks noGrp="1"/>
          </p:cNvSpPr>
          <p:nvPr>
            <p:ph type="ftr" idx="11"/>
          </p:nvPr>
        </p:nvSpPr>
        <p:spPr/>
        <p:txBody>
          <a:bodyPr/>
          <a:lstStyle/>
          <a:p>
            <a:r>
              <a:rPr lang="en-GB" smtClean="0"/>
              <a:t>Stephen McCann, BlackBerry</a:t>
            </a:r>
            <a:endParaRPr lang="en-GB"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109</a:t>
            </a:fld>
            <a:endParaRPr lang="en-GB"/>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smtClean="0"/>
              <a:t>August 2019</a:t>
            </a:r>
            <a:endParaRPr lang="en-GB" dirty="0"/>
          </a:p>
        </p:txBody>
      </p:sp>
      <p:sp>
        <p:nvSpPr>
          <p:cNvPr id="3" name="Footer Placeholder 2"/>
          <p:cNvSpPr>
            <a:spLocks noGrp="1"/>
          </p:cNvSpPr>
          <p:nvPr>
            <p:ph type="ftr" idx="11"/>
          </p:nvPr>
        </p:nvSpPr>
        <p:spPr/>
        <p:txBody>
          <a:bodyPr/>
          <a:lstStyle/>
          <a:p>
            <a:r>
              <a:rPr lang="en-GB" smtClean="0"/>
              <a:t>Stephen McCann, BlackBerry</a:t>
            </a:r>
            <a:endParaRPr lang="en-GB" dirty="0"/>
          </a:p>
        </p:txBody>
      </p:sp>
      <p:sp>
        <p:nvSpPr>
          <p:cNvPr id="4" name="Slide Number Placeholder 3"/>
          <p:cNvSpPr>
            <a:spLocks noGrp="1"/>
          </p:cNvSpPr>
          <p:nvPr>
            <p:ph type="sldNum" idx="12"/>
          </p:nvPr>
        </p:nvSpPr>
        <p:spPr/>
        <p:txBody>
          <a:bodyPr/>
          <a:lstStyle/>
          <a:p>
            <a:r>
              <a:rPr lang="en-GB" dirty="0"/>
              <a:t>Slide </a:t>
            </a:r>
            <a:fld id="{F5D8E26B-7BCF-4D25-9C89-0168A6618F18}" type="slidenum">
              <a:rPr lang="en-GB" smtClean="0"/>
              <a:pPr/>
              <a:t>11</a:t>
            </a:fld>
            <a:endParaRPr lang="en-GB" dirty="0"/>
          </a:p>
        </p:txBody>
      </p:sp>
      <p:sp>
        <p:nvSpPr>
          <p:cNvPr id="5" name="Rectangle 2"/>
          <p:cNvSpPr txBox="1">
            <a:spLocks noChangeArrowheads="1"/>
          </p:cNvSpPr>
          <p:nvPr/>
        </p:nvSpPr>
        <p:spPr>
          <a:xfrm>
            <a:off x="1714500" y="838199"/>
            <a:ext cx="8724900" cy="685801"/>
          </a:xfrm>
          <a:prstGeom prst="rect">
            <a:avLst/>
          </a:prstGeom>
          <a:noFill/>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en-US" sz="2800" kern="0" dirty="0"/>
              <a:t>AANI SC Closing Report  July 2019</a:t>
            </a:r>
          </a:p>
        </p:txBody>
      </p:sp>
      <p:sp>
        <p:nvSpPr>
          <p:cNvPr id="6" name="Rectangle 6"/>
          <p:cNvSpPr txBox="1">
            <a:spLocks noChangeArrowheads="1"/>
          </p:cNvSpPr>
          <p:nvPr/>
        </p:nvSpPr>
        <p:spPr bwMode="auto">
          <a:xfrm>
            <a:off x="2209800" y="1524000"/>
            <a:ext cx="7772400" cy="381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buFontTx/>
              <a:buNone/>
            </a:pPr>
            <a:r>
              <a:rPr lang="en-US" altLang="en-US" sz="2000" kern="0" dirty="0"/>
              <a:t>Date:</a:t>
            </a:r>
            <a:r>
              <a:rPr lang="en-US" altLang="en-US" sz="2000" b="0" kern="0" dirty="0"/>
              <a:t> 2019-07-18</a:t>
            </a:r>
          </a:p>
        </p:txBody>
      </p:sp>
      <p:sp>
        <p:nvSpPr>
          <p:cNvPr id="7" name="Rectangle 12"/>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graphicFrame>
        <p:nvGraphicFramePr>
          <p:cNvPr id="8" name="Object 3"/>
          <p:cNvGraphicFramePr>
            <a:graphicFrameLocks noChangeAspect="1"/>
          </p:cNvGraphicFramePr>
          <p:nvPr>
            <p:extLst/>
          </p:nvPr>
        </p:nvGraphicFramePr>
        <p:xfrm>
          <a:off x="2039938" y="2359025"/>
          <a:ext cx="8037512" cy="2463800"/>
        </p:xfrm>
        <a:graphic>
          <a:graphicData uri="http://schemas.openxmlformats.org/presentationml/2006/ole">
            <mc:AlternateContent xmlns:mc="http://schemas.openxmlformats.org/markup-compatibility/2006">
              <mc:Choice xmlns:v="urn:schemas-microsoft-com:vml" Requires="v">
                <p:oleObj spid="_x0000_s127014" name="Document" r:id="rId3" imgW="8253286" imgH="2534496" progId="Word.Document.8">
                  <p:embed/>
                </p:oleObj>
              </mc:Choice>
              <mc:Fallback>
                <p:oleObj name="Document" r:id="rId3" imgW="8253286" imgH="2534496" progId="Word.Document.8">
                  <p:embed/>
                  <p:pic>
                    <p:nvPicPr>
                      <p:cNvPr id="8" name="Object 3"/>
                      <p:cNvPicPr>
                        <a:picLocks noChangeAspect="1" noChangeArrowheads="1"/>
                      </p:cNvPicPr>
                      <p:nvPr/>
                    </p:nvPicPr>
                    <p:blipFill>
                      <a:blip r:embed="rId4"/>
                      <a:srcRect/>
                      <a:stretch>
                        <a:fillRect/>
                      </a:stretch>
                    </p:blipFill>
                    <p:spPr bwMode="auto">
                      <a:xfrm>
                        <a:off x="2039938" y="2359025"/>
                        <a:ext cx="8037512" cy="24638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09126673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smtClean="0"/>
              <a:t>August 2019</a:t>
            </a:r>
            <a:endParaRPr lang="en-GB" dirty="0"/>
          </a:p>
        </p:txBody>
      </p:sp>
      <p:sp>
        <p:nvSpPr>
          <p:cNvPr id="3" name="Footer Placeholder 2"/>
          <p:cNvSpPr>
            <a:spLocks noGrp="1"/>
          </p:cNvSpPr>
          <p:nvPr>
            <p:ph type="ftr" idx="11"/>
          </p:nvPr>
        </p:nvSpPr>
        <p:spPr/>
        <p:txBody>
          <a:bodyPr/>
          <a:lstStyle/>
          <a:p>
            <a:r>
              <a:rPr lang="en-GB" smtClean="0"/>
              <a:t>Stephen McCann, BlackBerry</a:t>
            </a:r>
            <a:endParaRPr lang="en-GB"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110</a:t>
            </a:fld>
            <a:endParaRPr lang="en-GB"/>
          </a:p>
        </p:txBody>
      </p:sp>
      <p:sp>
        <p:nvSpPr>
          <p:cNvPr id="5" name="Rectangle 2"/>
          <p:cNvSpPr txBox="1">
            <a:spLocks noChangeArrowheads="1"/>
          </p:cNvSpPr>
          <p:nvPr/>
        </p:nvSpPr>
        <p:spPr>
          <a:xfrm>
            <a:off x="1219200" y="1905000"/>
            <a:ext cx="9601200" cy="4208464"/>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2000" kern="0" dirty="0"/>
              <a:t>IETF, </a:t>
            </a:r>
            <a:r>
              <a:rPr lang="en-US" sz="2000" kern="0" dirty="0">
                <a:hlinkClick r:id="rId2"/>
              </a:rPr>
              <a:t>https://</a:t>
            </a:r>
            <a:r>
              <a:rPr lang="en-US" sz="2000" kern="0" dirty="0" smtClean="0">
                <a:hlinkClick r:id="rId2"/>
              </a:rPr>
              <a:t>mentor.ieee.org/802.11/dcn/19/11-19-1316-01-0000-july-2019-liaison-to-ietf-report.pptx</a:t>
            </a:r>
            <a:r>
              <a:rPr lang="en-US" sz="2000" kern="0" dirty="0" smtClean="0"/>
              <a:t> </a:t>
            </a:r>
          </a:p>
          <a:p>
            <a:pPr>
              <a:buFont typeface="Arial" panose="020B0604020202020204" pitchFamily="34" charset="0"/>
              <a:buChar char="•"/>
            </a:pPr>
            <a:r>
              <a:rPr lang="en-US" sz="2000" kern="0" dirty="0"/>
              <a:t>Wi-Fi Alliance, </a:t>
            </a:r>
            <a:r>
              <a:rPr lang="en-US" sz="2000" kern="0" dirty="0">
                <a:hlinkClick r:id="rId3"/>
              </a:rPr>
              <a:t>https://</a:t>
            </a:r>
            <a:r>
              <a:rPr lang="en-US" sz="2000" kern="0" dirty="0" smtClean="0">
                <a:hlinkClick r:id="rId3"/>
              </a:rPr>
              <a:t>mentor.ieee.org/802.11/dcn/19/11-19-0897-00-0000-wfa-liaison-update.pptx</a:t>
            </a:r>
            <a:r>
              <a:rPr lang="en-US" sz="2000" kern="0" dirty="0" smtClean="0"/>
              <a:t> </a:t>
            </a:r>
          </a:p>
          <a:p>
            <a:pPr>
              <a:buFont typeface="Arial" panose="020B0604020202020204" pitchFamily="34" charset="0"/>
              <a:buChar char="•"/>
            </a:pPr>
            <a:r>
              <a:rPr lang="en-US" sz="2000" kern="0" dirty="0"/>
              <a:t>802.18, </a:t>
            </a:r>
            <a:r>
              <a:rPr lang="en-US" sz="2000" kern="0" dirty="0">
                <a:hlinkClick r:id="rId4"/>
              </a:rPr>
              <a:t>https://</a:t>
            </a:r>
            <a:r>
              <a:rPr lang="en-US" sz="2000" kern="0" dirty="0" smtClean="0">
                <a:hlinkClick r:id="rId4"/>
              </a:rPr>
              <a:t>mentor.ieee.org/802.11/dcn/19/11-19-1245-00-0000-liaison-802-18-to-802-11-vie-july2019.pptx</a:t>
            </a:r>
            <a:r>
              <a:rPr lang="en-US" sz="2000" kern="0" dirty="0" smtClean="0"/>
              <a:t> </a:t>
            </a:r>
          </a:p>
          <a:p>
            <a:pPr>
              <a:buFont typeface="Arial" panose="020B0604020202020204" pitchFamily="34" charset="0"/>
              <a:buChar char="•"/>
            </a:pPr>
            <a:r>
              <a:rPr lang="en-US" sz="2000" kern="0" dirty="0"/>
              <a:t>802.19, </a:t>
            </a:r>
            <a:r>
              <a:rPr lang="en-US" sz="2000" kern="0" dirty="0">
                <a:hlinkClick r:id="rId5"/>
              </a:rPr>
              <a:t>https://</a:t>
            </a:r>
            <a:r>
              <a:rPr lang="en-US" sz="2000" kern="0" dirty="0" smtClean="0">
                <a:hlinkClick r:id="rId5"/>
              </a:rPr>
              <a:t>mentor.ieee.org/802.11/dcn/19/11-19-1351-00-0000-802-19-liaison-report-july-2019.potx</a:t>
            </a:r>
            <a:r>
              <a:rPr lang="en-US" sz="2000" kern="0" dirty="0" smtClean="0"/>
              <a:t> </a:t>
            </a:r>
          </a:p>
          <a:p>
            <a:pPr>
              <a:buFont typeface="Arial" panose="020B0604020202020204" pitchFamily="34" charset="0"/>
              <a:buChar char="•"/>
            </a:pPr>
            <a:r>
              <a:rPr lang="en-US" sz="2000" kern="0" dirty="0"/>
              <a:t>802.15, </a:t>
            </a:r>
            <a:r>
              <a:rPr lang="en-US" sz="2000" kern="0" dirty="0">
                <a:hlinkClick r:id="rId6"/>
              </a:rPr>
              <a:t>https://</a:t>
            </a:r>
            <a:r>
              <a:rPr lang="en-US" sz="2000" kern="0" dirty="0" smtClean="0">
                <a:hlinkClick r:id="rId6"/>
              </a:rPr>
              <a:t>mentor.ieee.org/802.11/dcn/19/11-19-1352-00-0000-802-15-status-report-for-2019-07.ppt</a:t>
            </a:r>
            <a:r>
              <a:rPr lang="en-US" sz="2000" kern="0" dirty="0" smtClean="0"/>
              <a:t> </a:t>
            </a:r>
          </a:p>
          <a:p>
            <a:pPr>
              <a:buFont typeface="Arial" panose="020B0604020202020204" pitchFamily="34" charset="0"/>
              <a:buChar char="•"/>
            </a:pPr>
            <a:r>
              <a:rPr lang="en-US" sz="2000" kern="0" dirty="0"/>
              <a:t>802.21, </a:t>
            </a:r>
            <a:r>
              <a:rPr lang="en-US" sz="2000" kern="0" dirty="0">
                <a:hlinkClick r:id="rId7"/>
              </a:rPr>
              <a:t>https://</a:t>
            </a:r>
            <a:r>
              <a:rPr lang="en-US" sz="2000" kern="0" dirty="0" smtClean="0">
                <a:hlinkClick r:id="rId7"/>
              </a:rPr>
              <a:t>mentor.ieee.org/802.11/dcn/19/11-19-1353-00-0000-802-21-status-report-for-2019-07.ppt</a:t>
            </a:r>
            <a:r>
              <a:rPr lang="en-US" sz="2000" kern="0" dirty="0" smtClean="0"/>
              <a:t> </a:t>
            </a:r>
          </a:p>
        </p:txBody>
      </p:sp>
      <p:sp>
        <p:nvSpPr>
          <p:cNvPr id="6" name="CustomShape 4"/>
          <p:cNvSpPr/>
          <p:nvPr/>
        </p:nvSpPr>
        <p:spPr>
          <a:xfrm>
            <a:off x="2209800" y="685800"/>
            <a:ext cx="7771680" cy="106596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sv-SE" sz="3200" b="1" spc="-1" dirty="0" smtClean="0">
                <a:solidFill>
                  <a:srgbClr val="000000"/>
                </a:solidFill>
                <a:latin typeface="Times New Roman"/>
              </a:rPr>
              <a:t>Liaison report documents included by reference</a:t>
            </a:r>
            <a:endParaRPr lang="sv-SE" sz="3200" spc="-1" dirty="0">
              <a:latin typeface="DejaVu Sans"/>
            </a:endParaRPr>
          </a:p>
        </p:txBody>
      </p:sp>
    </p:spTree>
    <p:extLst>
      <p:ext uri="{BB962C8B-B14F-4D97-AF65-F5344CB8AC3E}">
        <p14:creationId xmlns:p14="http://schemas.microsoft.com/office/powerpoint/2010/main" val="272409127"/>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xmlns="" id="{72C7DE7A-1C42-4D28-94D9-093CF09887F4}"/>
              </a:ext>
            </a:extLst>
          </p:cNvPr>
          <p:cNvSpPr>
            <a:spLocks noGrp="1" noChangeArrowheads="1"/>
          </p:cNvSpPr>
          <p:nvPr>
            <p:ph type="title"/>
          </p:nvPr>
        </p:nvSpPr>
        <p:spPr>
          <a:xfrm>
            <a:off x="839788" y="1425575"/>
            <a:ext cx="10552112" cy="1066800"/>
          </a:xfrm>
        </p:spPr>
        <p:txBody>
          <a:bodyPr/>
          <a:lstStyle/>
          <a:p>
            <a:r>
              <a:rPr lang="en-GB" altLang="en-US"/>
              <a:t>802.24 Vertical Applications Technical Advisory Group</a:t>
            </a:r>
            <a:br>
              <a:rPr lang="en-GB" altLang="en-US"/>
            </a:br>
            <a:r>
              <a:rPr lang="en-GB" altLang="en-US"/>
              <a:t>Liaison Report</a:t>
            </a:r>
          </a:p>
        </p:txBody>
      </p:sp>
      <p:sp>
        <p:nvSpPr>
          <p:cNvPr id="4099" name="Rectangle 4">
            <a:extLst>
              <a:ext uri="{FF2B5EF4-FFF2-40B4-BE49-F238E27FC236}">
                <a16:creationId xmlns:a16="http://schemas.microsoft.com/office/drawing/2014/main" xmlns="" id="{69AD8F4E-1597-471F-ADE0-78C99368C3A2}"/>
              </a:ext>
            </a:extLst>
          </p:cNvPr>
          <p:cNvSpPr>
            <a:spLocks noGrp="1" noChangeArrowheads="1"/>
          </p:cNvSpPr>
          <p:nvPr>
            <p:ph idx="1"/>
          </p:nvPr>
        </p:nvSpPr>
        <p:spPr>
          <a:xfrm>
            <a:off x="2209800" y="3284538"/>
            <a:ext cx="7772400" cy="2811462"/>
          </a:xfrm>
        </p:spPr>
        <p:txBody>
          <a:bodyPr/>
          <a:lstStyle/>
          <a:p>
            <a:pPr algn="ctr">
              <a:buFontTx/>
              <a:buNone/>
            </a:pPr>
            <a:r>
              <a:rPr lang="en-GB" altLang="en-US" sz="2000" dirty="0"/>
              <a:t>Date:</a:t>
            </a:r>
            <a:r>
              <a:rPr lang="en-GB" altLang="en-US" sz="2000" b="0" dirty="0"/>
              <a:t> 2019-07-18</a:t>
            </a:r>
          </a:p>
        </p:txBody>
      </p:sp>
      <p:sp>
        <p:nvSpPr>
          <p:cNvPr id="4100" name="Slide Number Placeholder 5">
            <a:extLst>
              <a:ext uri="{FF2B5EF4-FFF2-40B4-BE49-F238E27FC236}">
                <a16:creationId xmlns:a16="http://schemas.microsoft.com/office/drawing/2014/main" xmlns="" id="{DC625472-6251-4BC9-ACDA-617761D51E6C}"/>
              </a:ext>
            </a:extLst>
          </p:cNvPr>
          <p:cNvSpPr>
            <a:spLocks noGrp="1"/>
          </p:cNvSpPr>
          <p:nvPr>
            <p:ph type="sldNum" sz="quarter" idx="11"/>
          </p:nvPr>
        </p:nvSpPr>
        <p:spPr>
          <a:xfrm>
            <a:off x="59309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                    </a:t>
            </a:r>
          </a:p>
        </p:txBody>
      </p:sp>
      <p:graphicFrame>
        <p:nvGraphicFramePr>
          <p:cNvPr id="4101" name="Object 146">
            <a:extLst>
              <a:ext uri="{FF2B5EF4-FFF2-40B4-BE49-F238E27FC236}">
                <a16:creationId xmlns:a16="http://schemas.microsoft.com/office/drawing/2014/main" xmlns="" id="{D0DA5E23-FE7D-4334-92B8-E06EF15CD986}"/>
              </a:ext>
            </a:extLst>
          </p:cNvPr>
          <p:cNvGraphicFramePr>
            <a:graphicFrameLocks noChangeAspect="1"/>
          </p:cNvGraphicFramePr>
          <p:nvPr/>
        </p:nvGraphicFramePr>
        <p:xfrm>
          <a:off x="2182813" y="3984625"/>
          <a:ext cx="8237537" cy="2324100"/>
        </p:xfrm>
        <a:graphic>
          <a:graphicData uri="http://schemas.openxmlformats.org/presentationml/2006/ole">
            <mc:AlternateContent xmlns:mc="http://schemas.openxmlformats.org/markup-compatibility/2006">
              <mc:Choice xmlns:v="urn:schemas-microsoft-com:vml" Requires="v">
                <p:oleObj spid="_x0000_s137235" name="Document" r:id="rId4" imgW="8152664" imgH="2297815" progId="">
                  <p:embed/>
                </p:oleObj>
              </mc:Choice>
              <mc:Fallback>
                <p:oleObj name="Document" r:id="rId4" imgW="8152664" imgH="2297815" progId="">
                  <p:embed/>
                  <p:pic>
                    <p:nvPicPr>
                      <p:cNvPr id="4101" name="Object 146">
                        <a:extLst>
                          <a:ext uri="{FF2B5EF4-FFF2-40B4-BE49-F238E27FC236}">
                            <a16:creationId xmlns:a16="http://schemas.microsoft.com/office/drawing/2014/main" xmlns="" id="{D0DA5E23-FE7D-4334-92B8-E06EF15CD98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82813" y="3984625"/>
                        <a:ext cx="8237537" cy="232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102" name="Rectangle 6">
            <a:extLst>
              <a:ext uri="{FF2B5EF4-FFF2-40B4-BE49-F238E27FC236}">
                <a16:creationId xmlns:a16="http://schemas.microsoft.com/office/drawing/2014/main" xmlns="" id="{B63665F6-5C07-4E62-A3FB-2B38CE7D418B}"/>
              </a:ext>
            </a:extLst>
          </p:cNvPr>
          <p:cNvSpPr>
            <a:spLocks noChangeArrowheads="1"/>
          </p:cNvSpPr>
          <p:nvPr/>
        </p:nvSpPr>
        <p:spPr bwMode="auto">
          <a:xfrm>
            <a:off x="2279650" y="3573463"/>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a:t>
            </a:r>
            <a:endParaRPr lang="en-GB" altLang="en-US" sz="2000" b="0"/>
          </a:p>
        </p:txBody>
      </p:sp>
      <p:sp>
        <p:nvSpPr>
          <p:cNvPr id="4103" name="Footer Placeholder 1">
            <a:extLst>
              <a:ext uri="{FF2B5EF4-FFF2-40B4-BE49-F238E27FC236}">
                <a16:creationId xmlns:a16="http://schemas.microsoft.com/office/drawing/2014/main" xmlns="" id="{2EB71B19-7C43-467A-9994-38EEB4F31B98}"/>
              </a:ext>
            </a:extLst>
          </p:cNvPr>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GB" altLang="en-US" sz="1200" b="0" dirty="0">
              <a:cs typeface="Arial" panose="020B0604020202020204" pitchFamily="34" charset="0"/>
            </a:endParaRPr>
          </a:p>
        </p:txBody>
      </p:sp>
      <p:sp>
        <p:nvSpPr>
          <p:cNvPr id="2" name="Date Placeholder 1"/>
          <p:cNvSpPr>
            <a:spLocks noGrp="1"/>
          </p:cNvSpPr>
          <p:nvPr>
            <p:ph type="dt" idx="15"/>
          </p:nvPr>
        </p:nvSpPr>
        <p:spPr/>
        <p:txBody>
          <a:bodyPr/>
          <a:lstStyle/>
          <a:p>
            <a:r>
              <a:rPr lang="en-US" smtClean="0"/>
              <a:t>August 2019</a:t>
            </a:r>
            <a:endParaRPr lang="en-GB" dirty="0"/>
          </a:p>
        </p:txBody>
      </p:sp>
      <p:sp>
        <p:nvSpPr>
          <p:cNvPr id="9" name="Slide Number Placeholder 3">
            <a:extLst>
              <a:ext uri="{FF2B5EF4-FFF2-40B4-BE49-F238E27FC236}">
                <a16:creationId xmlns:a16="http://schemas.microsoft.com/office/drawing/2014/main" xmlns="" id="{43E9B8DA-3D11-4963-9B61-5BDDD5FCFE9A}"/>
              </a:ext>
            </a:extLst>
          </p:cNvPr>
          <p:cNvSpPr>
            <a:spLocks noGrp="1"/>
          </p:cNvSpPr>
          <p:nvPr>
            <p:ph type="sldNum" idx="12"/>
          </p:nvPr>
        </p:nvSpPr>
        <p:spPr>
          <a:xfrm>
            <a:off x="5793318" y="6475414"/>
            <a:ext cx="704849" cy="363537"/>
          </a:xfrm>
        </p:spPr>
        <p:txBody>
          <a:bodyPr/>
          <a:lstStyle/>
          <a:p>
            <a:r>
              <a:rPr lang="en-GB" dirty="0" smtClean="0"/>
              <a:t>Slide 111</a:t>
            </a:r>
            <a:endParaRPr lang="en-GB" dirty="0"/>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942F58D-C6BC-4D94-BE48-316EB905BBD2}"/>
              </a:ext>
            </a:extLst>
          </p:cNvPr>
          <p:cNvSpPr>
            <a:spLocks noGrp="1"/>
          </p:cNvSpPr>
          <p:nvPr>
            <p:ph idx="1"/>
          </p:nvPr>
        </p:nvSpPr>
        <p:spPr>
          <a:xfrm>
            <a:off x="762000" y="1754188"/>
            <a:ext cx="11056938" cy="4813300"/>
          </a:xfrm>
        </p:spPr>
        <p:txBody>
          <a:bodyPr>
            <a:normAutofit fontScale="92500"/>
          </a:bodyPr>
          <a:lstStyle/>
          <a:p>
            <a:pPr>
              <a:lnSpc>
                <a:spcPct val="120000"/>
              </a:lnSpc>
              <a:defRPr/>
            </a:pPr>
            <a:r>
              <a:rPr lang="en-US" b="0" dirty="0"/>
              <a:t>White paper on Low Latency Vertical Applications – early draft </a:t>
            </a:r>
            <a:r>
              <a:rPr lang="en-US" b="0" dirty="0">
                <a:hlinkClick r:id="rId3"/>
              </a:rPr>
              <a:t>24-19-0003r4</a:t>
            </a:r>
            <a:endParaRPr lang="en-US" b="0" dirty="0"/>
          </a:p>
          <a:p>
            <a:pPr lvl="1">
              <a:lnSpc>
                <a:spcPct val="120000"/>
              </a:lnSpc>
              <a:defRPr/>
            </a:pPr>
            <a:r>
              <a:rPr lang="en-US" dirty="0"/>
              <a:t>Including excerpts from “Network Enablers for Seamless HMD-based VR” and RTA TIG</a:t>
            </a:r>
          </a:p>
          <a:p>
            <a:pPr lvl="1">
              <a:lnSpc>
                <a:spcPct val="120000"/>
              </a:lnSpc>
              <a:defRPr/>
            </a:pPr>
            <a:r>
              <a:rPr lang="en-US" dirty="0"/>
              <a:t>Call for additional text contributions remains open.</a:t>
            </a:r>
          </a:p>
          <a:p>
            <a:pPr>
              <a:lnSpc>
                <a:spcPct val="120000"/>
              </a:lnSpc>
              <a:defRPr/>
            </a:pPr>
            <a:r>
              <a:rPr lang="en-US" b="0" dirty="0"/>
              <a:t>Developed draft of “Network Integration” white paper, on the distinguishing characteristics of the IEEE 802 architecture for vertical applications. </a:t>
            </a:r>
            <a:r>
              <a:rPr lang="en-US" b="0" dirty="0">
                <a:hlinkClick r:id="rId4"/>
              </a:rPr>
              <a:t>24-19-0017r1</a:t>
            </a:r>
            <a:endParaRPr lang="en-US" b="0" dirty="0"/>
          </a:p>
          <a:p>
            <a:pPr lvl="1">
              <a:lnSpc>
                <a:spcPct val="120000"/>
              </a:lnSpc>
              <a:defRPr/>
            </a:pPr>
            <a:r>
              <a:rPr lang="en-US" dirty="0"/>
              <a:t>Discussion on optimal title: Working title is “IEEE 802 Solutions for Vertical Applications”</a:t>
            </a:r>
            <a:endParaRPr lang="en-US" b="0" dirty="0"/>
          </a:p>
          <a:p>
            <a:pPr lvl="1">
              <a:lnSpc>
                <a:spcPct val="120000"/>
              </a:lnSpc>
              <a:defRPr/>
            </a:pPr>
            <a:r>
              <a:rPr lang="en-US" b="0" dirty="0"/>
              <a:t>Call for additional text contributions </a:t>
            </a:r>
            <a:r>
              <a:rPr lang="en-US" dirty="0"/>
              <a:t>remains open.</a:t>
            </a:r>
            <a:endParaRPr lang="en-US" b="0" dirty="0"/>
          </a:p>
          <a:p>
            <a:pPr>
              <a:lnSpc>
                <a:spcPct val="120000"/>
              </a:lnSpc>
              <a:defRPr/>
            </a:pPr>
            <a:r>
              <a:rPr lang="en-US" b="0" dirty="0"/>
              <a:t>Re-starting development on IoT white paper. Seeking new contributions from wireless groups</a:t>
            </a:r>
            <a:endParaRPr lang="en-US" dirty="0"/>
          </a:p>
          <a:p>
            <a:pPr algn="just">
              <a:lnSpc>
                <a:spcPct val="120000"/>
              </a:lnSpc>
              <a:defRPr/>
            </a:pPr>
            <a:r>
              <a:rPr lang="en-US" sz="1900" b="0" dirty="0"/>
              <a:t>Agenda 			</a:t>
            </a:r>
            <a:r>
              <a:rPr lang="en-US" sz="1900" b="0" dirty="0">
                <a:solidFill>
                  <a:srgbClr val="002060"/>
                </a:solidFill>
                <a:hlinkClick r:id="rId5"/>
              </a:rPr>
              <a:t>24-19-0013r2</a:t>
            </a:r>
            <a:endParaRPr lang="en-US" sz="1900" b="0" dirty="0">
              <a:solidFill>
                <a:srgbClr val="002060"/>
              </a:solidFill>
            </a:endParaRPr>
          </a:p>
          <a:p>
            <a:pPr>
              <a:lnSpc>
                <a:spcPct val="120000"/>
              </a:lnSpc>
              <a:defRPr/>
            </a:pPr>
            <a:r>
              <a:rPr lang="en-US" sz="1900" b="0" dirty="0"/>
              <a:t>Closing Report	</a:t>
            </a:r>
            <a:r>
              <a:rPr lang="en-US" sz="1900" b="0" dirty="0">
                <a:hlinkClick r:id="rId6"/>
              </a:rPr>
              <a:t>24-19-0020r0</a:t>
            </a:r>
            <a:endParaRPr lang="en-US" sz="1900" b="0" dirty="0"/>
          </a:p>
          <a:p>
            <a:pPr>
              <a:lnSpc>
                <a:spcPct val="120000"/>
              </a:lnSpc>
              <a:defRPr/>
            </a:pPr>
            <a:r>
              <a:rPr lang="en-US" sz="1900" b="0" dirty="0"/>
              <a:t>Minutes			24-19-0019r0   </a:t>
            </a:r>
          </a:p>
        </p:txBody>
      </p:sp>
      <p:sp>
        <p:nvSpPr>
          <p:cNvPr id="6147" name="Footer Placeholder 4">
            <a:extLst>
              <a:ext uri="{FF2B5EF4-FFF2-40B4-BE49-F238E27FC236}">
                <a16:creationId xmlns:a16="http://schemas.microsoft.com/office/drawing/2014/main" xmlns="" id="{7AE29D4A-F16A-4B01-A280-CD4007B3C0ED}"/>
              </a:ext>
            </a:extLst>
          </p:cNvPr>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GB" altLang="en-US" sz="1200" b="0" dirty="0">
              <a:cs typeface="Arial" panose="020B0604020202020204" pitchFamily="34" charset="0"/>
            </a:endParaRPr>
          </a:p>
        </p:txBody>
      </p:sp>
      <p:sp>
        <p:nvSpPr>
          <p:cNvPr id="6148" name="Slide Number Placeholder 5">
            <a:extLst>
              <a:ext uri="{FF2B5EF4-FFF2-40B4-BE49-F238E27FC236}">
                <a16:creationId xmlns:a16="http://schemas.microsoft.com/office/drawing/2014/main" xmlns="" id="{00F0F9D9-CF6A-495D-BF33-66EED2DE52F6}"/>
              </a:ext>
            </a:extLst>
          </p:cNvPr>
          <p:cNvSpPr>
            <a:spLocks noGrp="1"/>
          </p:cNvSpPr>
          <p:nvPr>
            <p:ph type="sldNum" sz="quarter" idx="11"/>
          </p:nvPr>
        </p:nvSpPr>
        <p:spPr>
          <a:xfrm>
            <a:off x="59309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                           </a:t>
            </a:r>
          </a:p>
        </p:txBody>
      </p:sp>
      <p:grpSp>
        <p:nvGrpSpPr>
          <p:cNvPr id="6149" name="Group 12">
            <a:extLst>
              <a:ext uri="{FF2B5EF4-FFF2-40B4-BE49-F238E27FC236}">
                <a16:creationId xmlns:a16="http://schemas.microsoft.com/office/drawing/2014/main" xmlns="" id="{E820F78B-A092-48F9-88B7-58606C405727}"/>
              </a:ext>
            </a:extLst>
          </p:cNvPr>
          <p:cNvGrpSpPr>
            <a:grpSpLocks/>
          </p:cNvGrpSpPr>
          <p:nvPr/>
        </p:nvGrpSpPr>
        <p:grpSpPr bwMode="auto">
          <a:xfrm>
            <a:off x="3287713" y="765175"/>
            <a:ext cx="5399087" cy="935038"/>
            <a:chOff x="827584" y="1412776"/>
            <a:chExt cx="7704856" cy="1440160"/>
          </a:xfrm>
          <a:solidFill>
            <a:schemeClr val="accent6">
              <a:lumMod val="20000"/>
              <a:lumOff val="80000"/>
            </a:schemeClr>
          </a:solidFill>
        </p:grpSpPr>
        <p:sp>
          <p:nvSpPr>
            <p:cNvPr id="4" name="Rectangle 3">
              <a:extLst>
                <a:ext uri="{FF2B5EF4-FFF2-40B4-BE49-F238E27FC236}">
                  <a16:creationId xmlns:a16="http://schemas.microsoft.com/office/drawing/2014/main" xmlns="" id="{DDAD3B8B-890E-4B1A-B960-C311015B49C3}"/>
                </a:ext>
              </a:extLst>
            </p:cNvPr>
            <p:cNvSpPr/>
            <p:nvPr/>
          </p:nvSpPr>
          <p:spPr bwMode="auto">
            <a:xfrm>
              <a:off x="1855152" y="1412776"/>
              <a:ext cx="5549051"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2000" b="1" dirty="0">
                  <a:latin typeface="Calibri" panose="020F0502020204030204" pitchFamily="34" charset="0"/>
                  <a:cs typeface="Calibri" panose="020F0502020204030204" pitchFamily="34" charset="0"/>
                </a:rPr>
                <a:t>802.24 Vertical Applications TAG</a:t>
              </a:r>
            </a:p>
          </p:txBody>
        </p:sp>
        <p:sp>
          <p:nvSpPr>
            <p:cNvPr id="7" name="Rectangle 6">
              <a:extLst>
                <a:ext uri="{FF2B5EF4-FFF2-40B4-BE49-F238E27FC236}">
                  <a16:creationId xmlns:a16="http://schemas.microsoft.com/office/drawing/2014/main" xmlns="" id="{9B0888FD-BB4D-41EB-BA98-D9E8FBD1A20E}"/>
                </a:ext>
              </a:extLst>
            </p:cNvPr>
            <p:cNvSpPr/>
            <p:nvPr/>
          </p:nvSpPr>
          <p:spPr bwMode="auto">
            <a:xfrm>
              <a:off x="827584"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802.24.1 Smart Grid TG</a:t>
              </a:r>
            </a:p>
          </p:txBody>
        </p:sp>
        <p:sp>
          <p:nvSpPr>
            <p:cNvPr id="8" name="Rectangle 7">
              <a:extLst>
                <a:ext uri="{FF2B5EF4-FFF2-40B4-BE49-F238E27FC236}">
                  <a16:creationId xmlns:a16="http://schemas.microsoft.com/office/drawing/2014/main" xmlns="" id="{88718F5A-8FEC-483C-949D-57FB97C10090}"/>
                </a:ext>
              </a:extLst>
            </p:cNvPr>
            <p:cNvSpPr/>
            <p:nvPr/>
          </p:nvSpPr>
          <p:spPr bwMode="auto">
            <a:xfrm>
              <a:off x="4787622"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802.24.2 IoT TG</a:t>
              </a:r>
            </a:p>
          </p:txBody>
        </p:sp>
        <p:cxnSp>
          <p:nvCxnSpPr>
            <p:cNvPr id="6153" name="Elbow Connector 9">
              <a:extLst>
                <a:ext uri="{FF2B5EF4-FFF2-40B4-BE49-F238E27FC236}">
                  <a16:creationId xmlns:a16="http://schemas.microsoft.com/office/drawing/2014/main" xmlns="" id="{F0932B38-502A-47C0-B5D5-2DE674C44C6C}"/>
                </a:ext>
              </a:extLst>
            </p:cNvPr>
            <p:cNvCxnSpPr>
              <a:cxnSpLocks noChangeShapeType="1"/>
              <a:stCxn id="4" idx="2"/>
              <a:endCxn id="7" idx="0"/>
            </p:cNvCxnSpPr>
            <p:nvPr/>
          </p:nvCxnSpPr>
          <p:spPr bwMode="auto">
            <a:xfrm rot="5400000">
              <a:off x="3448445" y="1168015"/>
              <a:ext cx="432782" cy="1929684"/>
            </a:xfrm>
            <a:prstGeom prst="bentConnector3">
              <a:avLst>
                <a:gd name="adj1" fmla="val 50000"/>
              </a:avLst>
            </a:prstGeom>
            <a:grpFill/>
            <a:ln w="12700" algn="ctr">
              <a:solidFill>
                <a:schemeClr val="tx1"/>
              </a:solidFill>
              <a:round/>
              <a:headEnd type="none" w="sm" len="sm"/>
              <a:tailEnd type="triangle" w="med" len="med"/>
            </a:ln>
            <a:extLst/>
          </p:spPr>
        </p:cxnSp>
        <p:cxnSp>
          <p:nvCxnSpPr>
            <p:cNvPr id="6154" name="Elbow Connector 11">
              <a:extLst>
                <a:ext uri="{FF2B5EF4-FFF2-40B4-BE49-F238E27FC236}">
                  <a16:creationId xmlns:a16="http://schemas.microsoft.com/office/drawing/2014/main" xmlns="" id="{0791A51D-8BAE-464C-A112-9C2109DFFF4C}"/>
                </a:ext>
              </a:extLst>
            </p:cNvPr>
            <p:cNvCxnSpPr>
              <a:cxnSpLocks noChangeShapeType="1"/>
              <a:stCxn id="4" idx="2"/>
              <a:endCxn id="8" idx="0"/>
            </p:cNvCxnSpPr>
            <p:nvPr/>
          </p:nvCxnSpPr>
          <p:spPr bwMode="auto">
            <a:xfrm rot="16200000" flipH="1">
              <a:off x="5428463" y="1117678"/>
              <a:ext cx="432782" cy="2030355"/>
            </a:xfrm>
            <a:prstGeom prst="bentConnector3">
              <a:avLst>
                <a:gd name="adj1" fmla="val 50000"/>
              </a:avLst>
            </a:prstGeom>
            <a:grpFill/>
            <a:ln w="12700" algn="ctr">
              <a:solidFill>
                <a:schemeClr val="tx1"/>
              </a:solidFill>
              <a:round/>
              <a:headEnd type="none" w="sm" len="sm"/>
              <a:tailEnd type="triangle" w="med" len="med"/>
            </a:ln>
            <a:extLst/>
          </p:spPr>
        </p:cxnSp>
      </p:grpSp>
      <p:cxnSp>
        <p:nvCxnSpPr>
          <p:cNvPr id="11" name="Straight Connector 10">
            <a:extLst>
              <a:ext uri="{FF2B5EF4-FFF2-40B4-BE49-F238E27FC236}">
                <a16:creationId xmlns:a16="http://schemas.microsoft.com/office/drawing/2014/main" xmlns="" id="{FAE1AA61-E6E9-4541-81B1-53AEC88DB71D}"/>
              </a:ext>
            </a:extLst>
          </p:cNvPr>
          <p:cNvCxnSpPr>
            <a:cxnSpLocks/>
          </p:cNvCxnSpPr>
          <p:nvPr/>
        </p:nvCxnSpPr>
        <p:spPr bwMode="auto">
          <a:xfrm>
            <a:off x="0" y="5229200"/>
            <a:ext cx="121920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 name="Date Placeholder 1"/>
          <p:cNvSpPr>
            <a:spLocks noGrp="1"/>
          </p:cNvSpPr>
          <p:nvPr>
            <p:ph type="dt" idx="15"/>
          </p:nvPr>
        </p:nvSpPr>
        <p:spPr/>
        <p:txBody>
          <a:bodyPr/>
          <a:lstStyle/>
          <a:p>
            <a:r>
              <a:rPr lang="en-US" smtClean="0"/>
              <a:t>August 2019</a:t>
            </a:r>
            <a:endParaRPr lang="en-GB" dirty="0"/>
          </a:p>
        </p:txBody>
      </p:sp>
      <p:sp>
        <p:nvSpPr>
          <p:cNvPr id="13" name="Slide Number Placeholder 3">
            <a:extLst>
              <a:ext uri="{FF2B5EF4-FFF2-40B4-BE49-F238E27FC236}">
                <a16:creationId xmlns:a16="http://schemas.microsoft.com/office/drawing/2014/main" xmlns="" id="{43E9B8DA-3D11-4963-9B61-5BDDD5FCFE9A}"/>
              </a:ext>
            </a:extLst>
          </p:cNvPr>
          <p:cNvSpPr>
            <a:spLocks noGrp="1"/>
          </p:cNvSpPr>
          <p:nvPr>
            <p:ph type="sldNum" idx="12"/>
          </p:nvPr>
        </p:nvSpPr>
        <p:spPr>
          <a:xfrm>
            <a:off x="5793318" y="6475414"/>
            <a:ext cx="704849" cy="363537"/>
          </a:xfrm>
        </p:spPr>
        <p:txBody>
          <a:bodyPr/>
          <a:lstStyle/>
          <a:p>
            <a:r>
              <a:rPr lang="en-GB" dirty="0" smtClean="0"/>
              <a:t>Slide112</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smtClean="0"/>
              <a:t>August 2019</a:t>
            </a:r>
            <a:endParaRPr lang="en-GB" dirty="0"/>
          </a:p>
        </p:txBody>
      </p:sp>
      <p:sp>
        <p:nvSpPr>
          <p:cNvPr id="3" name="Footer Placeholder 2"/>
          <p:cNvSpPr>
            <a:spLocks noGrp="1"/>
          </p:cNvSpPr>
          <p:nvPr>
            <p:ph type="ftr" idx="11"/>
          </p:nvPr>
        </p:nvSpPr>
        <p:spPr/>
        <p:txBody>
          <a:bodyPr/>
          <a:lstStyle/>
          <a:p>
            <a:r>
              <a:rPr lang="en-GB" smtClean="0"/>
              <a:t>Stephen McCann, BlackBerry</a:t>
            </a:r>
            <a:endParaRPr lang="en-GB" dirty="0"/>
          </a:p>
        </p:txBody>
      </p:sp>
      <p:sp>
        <p:nvSpPr>
          <p:cNvPr id="4" name="Slide Number Placeholder 3"/>
          <p:cNvSpPr>
            <a:spLocks noGrp="1"/>
          </p:cNvSpPr>
          <p:nvPr>
            <p:ph type="sldNum" idx="12"/>
          </p:nvPr>
        </p:nvSpPr>
        <p:spPr/>
        <p:txBody>
          <a:bodyPr/>
          <a:lstStyle/>
          <a:p>
            <a:r>
              <a:rPr lang="en-GB" dirty="0"/>
              <a:t>Slide </a:t>
            </a:r>
            <a:fld id="{F5D8E26B-7BCF-4D25-9C89-0168A6618F18}" type="slidenum">
              <a:rPr lang="en-GB" smtClean="0"/>
              <a:pPr/>
              <a:t>12</a:t>
            </a:fld>
            <a:endParaRPr lang="en-GB" dirty="0"/>
          </a:p>
        </p:txBody>
      </p:sp>
      <p:sp>
        <p:nvSpPr>
          <p:cNvPr id="5" name="TextBox 4"/>
          <p:cNvSpPr txBox="1">
            <a:spLocks noChangeArrowheads="1"/>
          </p:cNvSpPr>
          <p:nvPr/>
        </p:nvSpPr>
        <p:spPr bwMode="auto">
          <a:xfrm>
            <a:off x="2216945" y="725092"/>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kern="0" dirty="0"/>
              <a:t>Abstract</a:t>
            </a:r>
          </a:p>
        </p:txBody>
      </p:sp>
      <p:sp>
        <p:nvSpPr>
          <p:cNvPr id="6" name="TextBox 5"/>
          <p:cNvSpPr txBox="1">
            <a:spLocks noChangeArrowheads="1"/>
          </p:cNvSpPr>
          <p:nvPr/>
        </p:nvSpPr>
        <p:spPr bwMode="auto">
          <a:xfrm>
            <a:off x="2204245" y="2019698"/>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buFontTx/>
              <a:buNone/>
            </a:pPr>
            <a:r>
              <a:rPr lang="en-US" kern="0" dirty="0"/>
              <a:t>This Document is the closing report for AANI SC, </a:t>
            </a:r>
          </a:p>
          <a:p>
            <a:pPr algn="ctr">
              <a:buFontTx/>
              <a:buNone/>
            </a:pPr>
            <a:r>
              <a:rPr lang="en-US" kern="0" dirty="0"/>
              <a:t>November 2016 Meeting in San Antonio, TX</a:t>
            </a:r>
          </a:p>
        </p:txBody>
      </p:sp>
      <p:sp>
        <p:nvSpPr>
          <p:cNvPr id="7" name="Rectangle 2"/>
          <p:cNvSpPr txBox="1">
            <a:spLocks noChangeArrowheads="1"/>
          </p:cNvSpPr>
          <p:nvPr/>
        </p:nvSpPr>
        <p:spPr bwMode="auto">
          <a:xfrm>
            <a:off x="2362201" y="838201"/>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Abstract</a:t>
            </a:r>
          </a:p>
        </p:txBody>
      </p:sp>
      <p:sp>
        <p:nvSpPr>
          <p:cNvPr id="8" name="Rectangle 3"/>
          <p:cNvSpPr txBox="1">
            <a:spLocks noChangeArrowheads="1"/>
          </p:cNvSpPr>
          <p:nvPr/>
        </p:nvSpPr>
        <p:spPr bwMode="auto">
          <a:xfrm>
            <a:off x="2362201" y="2019698"/>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None/>
            </a:pPr>
            <a:r>
              <a:rPr lang="en-US" kern="0" dirty="0"/>
              <a:t>This Document is the closing report for AANI SC, </a:t>
            </a:r>
          </a:p>
          <a:p>
            <a:pPr algn="ctr"/>
            <a:r>
              <a:rPr lang="en-US" dirty="0"/>
              <a:t>July 2019 </a:t>
            </a:r>
            <a:r>
              <a:rPr lang="en-US" kern="0" dirty="0"/>
              <a:t>Meeting in Vienna, Austria</a:t>
            </a:r>
            <a:endParaRPr lang="en-GB" dirty="0"/>
          </a:p>
          <a:p>
            <a:pPr>
              <a:buFontTx/>
              <a:buNone/>
            </a:pPr>
            <a:endParaRPr lang="en-US" kern="0" dirty="0"/>
          </a:p>
        </p:txBody>
      </p:sp>
    </p:spTree>
    <p:extLst>
      <p:ext uri="{BB962C8B-B14F-4D97-AF65-F5344CB8AC3E}">
        <p14:creationId xmlns:p14="http://schemas.microsoft.com/office/powerpoint/2010/main" val="37487914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620946"/>
            <a:ext cx="7770813" cy="609600"/>
          </a:xfrm>
        </p:spPr>
        <p:txBody>
          <a:bodyPr/>
          <a:lstStyle/>
          <a:p>
            <a:r>
              <a:rPr lang="en-US" dirty="0"/>
              <a:t>802.11 AANI SC – July 2019</a:t>
            </a:r>
          </a:p>
        </p:txBody>
      </p:sp>
      <p:sp>
        <p:nvSpPr>
          <p:cNvPr id="3" name="Content Placeholder 2"/>
          <p:cNvSpPr>
            <a:spLocks noGrp="1"/>
          </p:cNvSpPr>
          <p:nvPr>
            <p:ph idx="1"/>
          </p:nvPr>
        </p:nvSpPr>
        <p:spPr>
          <a:xfrm>
            <a:off x="630899" y="1230547"/>
            <a:ext cx="11029686" cy="5170254"/>
          </a:xfrm>
        </p:spPr>
        <p:txBody>
          <a:bodyPr/>
          <a:lstStyle/>
          <a:p>
            <a:pPr marL="400050">
              <a:buFont typeface="Arial" panose="020B0604020202020204" pitchFamily="34" charset="0"/>
              <a:buChar char="•"/>
            </a:pPr>
            <a:r>
              <a:rPr lang="en-US" altLang="en-US" sz="2000" dirty="0"/>
              <a:t>Agenda:</a:t>
            </a:r>
            <a:r>
              <a:rPr lang="en-US" altLang="en-US" sz="2000" b="0" dirty="0"/>
              <a:t> </a:t>
            </a:r>
            <a:r>
              <a:rPr lang="en-US" altLang="en-US" sz="2000" b="0" dirty="0">
                <a:hlinkClick r:id="rId2"/>
              </a:rPr>
              <a:t>11-19/0618r4</a:t>
            </a:r>
            <a:r>
              <a:rPr lang="en-US" altLang="en-US" sz="2000" b="0" dirty="0"/>
              <a:t> , met for two time slots  </a:t>
            </a:r>
            <a:r>
              <a:rPr lang="en-US" altLang="en-US" sz="2000" dirty="0"/>
              <a:t>Minutes: </a:t>
            </a:r>
            <a:r>
              <a:rPr lang="en-US" altLang="en-US" sz="2000" b="0" dirty="0"/>
              <a:t>11-19/1338</a:t>
            </a:r>
          </a:p>
          <a:p>
            <a:pPr marL="57150" indent="0"/>
            <a:r>
              <a:rPr lang="en-US" altLang="en-US" sz="2800" dirty="0"/>
              <a:t>Contributions: </a:t>
            </a:r>
          </a:p>
          <a:p>
            <a:pPr marL="571500" indent="-457200">
              <a:buFont typeface="+mj-lt"/>
              <a:buAutoNum type="arabicPeriod"/>
            </a:pPr>
            <a:r>
              <a:rPr lang="en-US" altLang="en-US" b="0" dirty="0">
                <a:solidFill>
                  <a:schemeClr val="tx1"/>
                </a:solidFill>
                <a:hlinkClick r:id="rId3"/>
              </a:rPr>
              <a:t>11-19/1160r1</a:t>
            </a:r>
            <a:r>
              <a:rPr lang="en-US" altLang="en-US" b="0" dirty="0">
                <a:solidFill>
                  <a:schemeClr val="tx1"/>
                </a:solidFill>
              </a:rPr>
              <a:t> Proposal on Interworking between IEEE 802.11 WLAN and 3GPP 5G Core Network– Hyun Seo Oh (ETRI) </a:t>
            </a:r>
            <a:r>
              <a:rPr lang="en-US" altLang="en-US" dirty="0">
                <a:solidFill>
                  <a:schemeClr val="tx1"/>
                </a:solidFill>
              </a:rPr>
              <a:t/>
            </a:r>
            <a:br>
              <a:rPr lang="en-US" altLang="en-US" dirty="0">
                <a:solidFill>
                  <a:schemeClr val="tx1"/>
                </a:solidFill>
              </a:rPr>
            </a:br>
            <a:r>
              <a:rPr lang="en-US" altLang="en-US" dirty="0">
                <a:solidFill>
                  <a:schemeClr val="tx1"/>
                </a:solidFill>
              </a:rPr>
              <a:t>The proposal was discussed and 5 members express interest in evaluating the scope and usefulness of generating a Report on 802.11/3GPP Interworking – this will be discussed on the reflector</a:t>
            </a:r>
          </a:p>
          <a:p>
            <a:pPr marL="571500" indent="-457200">
              <a:buFont typeface="+mj-lt"/>
              <a:buAutoNum type="arabicPeriod"/>
            </a:pPr>
            <a:r>
              <a:rPr lang="en-US" b="0" dirty="0">
                <a:hlinkClick r:id="rId4"/>
              </a:rPr>
              <a:t>11-19/1283r0</a:t>
            </a:r>
            <a:r>
              <a:rPr lang="en-US" b="0" dirty="0"/>
              <a:t> Updated 11ax evaluation for IMT-2020 Dense Urban, adding mobility </a:t>
            </a:r>
          </a:p>
          <a:p>
            <a:pPr marL="571500" indent="-457200">
              <a:buFont typeface="+mj-lt"/>
              <a:buAutoNum type="arabicPeriod"/>
            </a:pPr>
            <a:r>
              <a:rPr lang="en-US" b="0" dirty="0">
                <a:hlinkClick r:id="rId5"/>
              </a:rPr>
              <a:t>11-19/1284r0</a:t>
            </a:r>
            <a:r>
              <a:rPr lang="en-US" b="0" dirty="0"/>
              <a:t> Summary of 802.11ax performance self evaluation IMT-2020 Indoor Hotspot and Dense Urban</a:t>
            </a:r>
            <a:r>
              <a:rPr lang="en-US" dirty="0"/>
              <a:t/>
            </a:r>
            <a:br>
              <a:rPr lang="en-US" dirty="0"/>
            </a:br>
            <a:r>
              <a:rPr lang="en-US" dirty="0"/>
              <a:t>These evaluation contributions were reviewed and the ANNI SC agreed that a “press release”, or equivalent, should be developed – WG Motion provided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Stephen McCann, BlackBerry</a:t>
            </a:r>
            <a:endParaRPr lang="en-GB" dirty="0"/>
          </a:p>
        </p:txBody>
      </p:sp>
      <p:sp>
        <p:nvSpPr>
          <p:cNvPr id="6" name="Date Placeholder 5"/>
          <p:cNvSpPr>
            <a:spLocks noGrp="1"/>
          </p:cNvSpPr>
          <p:nvPr>
            <p:ph type="dt" idx="15"/>
          </p:nvPr>
        </p:nvSpPr>
        <p:spPr/>
        <p:txBody>
          <a:bodyPr/>
          <a:lstStyle/>
          <a:p>
            <a:r>
              <a:rPr lang="en-US" smtClean="0"/>
              <a:t>August 2019</a:t>
            </a:r>
            <a:endParaRPr lang="en-GB" dirty="0"/>
          </a:p>
        </p:txBody>
      </p:sp>
    </p:spTree>
    <p:extLst>
      <p:ext uri="{BB962C8B-B14F-4D97-AF65-F5344CB8AC3E}">
        <p14:creationId xmlns:p14="http://schemas.microsoft.com/office/powerpoint/2010/main" val="15907384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620946"/>
            <a:ext cx="7770813" cy="609600"/>
          </a:xfrm>
        </p:spPr>
        <p:txBody>
          <a:bodyPr/>
          <a:lstStyle/>
          <a:p>
            <a:r>
              <a:rPr lang="en-US" dirty="0"/>
              <a:t>802.11 AANI SC – July 2019</a:t>
            </a:r>
          </a:p>
        </p:txBody>
      </p:sp>
      <p:sp>
        <p:nvSpPr>
          <p:cNvPr id="3" name="Content Placeholder 2"/>
          <p:cNvSpPr>
            <a:spLocks noGrp="1"/>
          </p:cNvSpPr>
          <p:nvPr>
            <p:ph idx="1"/>
          </p:nvPr>
        </p:nvSpPr>
        <p:spPr>
          <a:xfrm>
            <a:off x="609600" y="1384439"/>
            <a:ext cx="11050985" cy="5016361"/>
          </a:xfrm>
        </p:spPr>
        <p:txBody>
          <a:bodyPr/>
          <a:lstStyle/>
          <a:p>
            <a:pPr marL="57150" indent="0"/>
            <a:r>
              <a:rPr lang="en-US" altLang="en-US" sz="2800" dirty="0"/>
              <a:t>Contributions (cont.): </a:t>
            </a:r>
          </a:p>
          <a:p>
            <a:pPr marL="571500" indent="-457200">
              <a:buFont typeface="+mj-lt"/>
              <a:buAutoNum type="arabicPeriod" startAt="4"/>
            </a:pPr>
            <a:r>
              <a:rPr lang="en-US" altLang="en-US" dirty="0">
                <a:solidFill>
                  <a:schemeClr val="bg1">
                    <a:lumMod val="65000"/>
                  </a:schemeClr>
                </a:solidFill>
                <a:hlinkClick r:id="rId2"/>
              </a:rPr>
              <a:t>11-19/1024r0</a:t>
            </a:r>
            <a:r>
              <a:rPr lang="en-US" altLang="en-US" dirty="0">
                <a:solidFill>
                  <a:schemeClr val="bg1">
                    <a:lumMod val="65000"/>
                  </a:schemeClr>
                </a:solidFill>
              </a:rPr>
              <a:t>  </a:t>
            </a:r>
            <a:r>
              <a:rPr lang="en-US" altLang="en-US" dirty="0">
                <a:solidFill>
                  <a:schemeClr val="tx1"/>
                </a:solidFill>
              </a:rPr>
              <a:t>“</a:t>
            </a:r>
            <a:r>
              <a:rPr lang="en-US" dirty="0">
                <a:solidFill>
                  <a:schemeClr val="tx1"/>
                </a:solidFill>
              </a:rPr>
              <a:t>ITU IMT-2020 Status - Final Proposals”, Joseph Levy (InterDigital)</a:t>
            </a:r>
            <a:br>
              <a:rPr lang="en-US" dirty="0">
                <a:solidFill>
                  <a:schemeClr val="tx1"/>
                </a:solidFill>
              </a:rPr>
            </a:br>
            <a:r>
              <a:rPr lang="en-US" dirty="0">
                <a:solidFill>
                  <a:schemeClr val="tx1"/>
                </a:solidFill>
              </a:rPr>
              <a:t>Presented for information</a:t>
            </a:r>
          </a:p>
          <a:p>
            <a:pPr marL="571500" indent="-457200">
              <a:buFont typeface="+mj-lt"/>
              <a:buAutoNum type="arabicPeriod" startAt="4"/>
            </a:pPr>
            <a:r>
              <a:rPr lang="en-US" u="sng" dirty="0">
                <a:hlinkClick r:id="rId3"/>
              </a:rPr>
              <a:t>11-19/1215r0</a:t>
            </a:r>
            <a:r>
              <a:rPr lang="en-US" dirty="0"/>
              <a:t> “3GPP WLAN Integration in 5G System Rel-17” – Thomas Derham (Broadcom)</a:t>
            </a:r>
          </a:p>
          <a:p>
            <a:pPr marL="571500" indent="-457200">
              <a:buFont typeface="+mj-lt"/>
              <a:buAutoNum type="arabicPeriod" startAt="4"/>
            </a:pPr>
            <a:r>
              <a:rPr lang="en-US" dirty="0">
                <a:hlinkClick r:id="rId4"/>
              </a:rPr>
              <a:t>11-19/1300r0</a:t>
            </a:r>
            <a:r>
              <a:rPr lang="en-US" dirty="0"/>
              <a:t> draft LS to 3GPP SA on WLAN Integration in 5G System Rel-17 – Thomas Derham (Broadcom)</a:t>
            </a:r>
            <a:br>
              <a:rPr lang="en-US" dirty="0"/>
            </a:br>
            <a:r>
              <a:rPr lang="en-US" dirty="0"/>
              <a:t>The status of 3GPP WLAN Integration in 5G Systems was discussed and the ANNI SC agreed to send an LS -  WG Motion Provided</a:t>
            </a:r>
          </a:p>
          <a:p>
            <a:pPr marL="571500" indent="-457200">
              <a:buFont typeface="+mj-lt"/>
              <a:buAutoNum type="arabicPeriod" startAt="4"/>
            </a:pPr>
            <a:r>
              <a:rPr lang="en-US" dirty="0">
                <a:hlinkClick r:id="rId5"/>
              </a:rPr>
              <a:t>11-19/0728r1</a:t>
            </a:r>
            <a:r>
              <a:rPr lang="en-US" dirty="0"/>
              <a:t> 802.11ax performance evaluation – Jun Lee (Nufront)</a:t>
            </a:r>
            <a:br>
              <a:rPr lang="en-US" dirty="0"/>
            </a:br>
            <a:r>
              <a:rPr lang="en-US" dirty="0"/>
              <a:t>None of the authors were present – the Chair briefly reviewed the contribution</a:t>
            </a:r>
            <a:endParaRPr lang="en-US" altLang="en-US" dirty="0"/>
          </a:p>
          <a:p>
            <a:pPr marL="571500" indent="-457200">
              <a:buFont typeface="+mj-lt"/>
              <a:buAutoNum type="arabicPeriod" startAt="4"/>
            </a:pPr>
            <a:endParaRPr lang="en-US" altLang="en-US" sz="2000" dirty="0">
              <a:solidFill>
                <a:schemeClr val="tx1"/>
              </a:solidFill>
            </a:endParaRPr>
          </a:p>
          <a:p>
            <a:pPr marL="857250" lvl="1" indent="-457200">
              <a:buFont typeface="Arial" panose="020B0604020202020204" pitchFamily="34" charset="0"/>
              <a:buChar char="•"/>
            </a:pPr>
            <a:endParaRPr lang="en-US" sz="2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Stephen McCann, BlackBerry</a:t>
            </a:r>
            <a:endParaRPr lang="en-GB" dirty="0"/>
          </a:p>
        </p:txBody>
      </p:sp>
      <p:sp>
        <p:nvSpPr>
          <p:cNvPr id="6" name="Date Placeholder 5"/>
          <p:cNvSpPr>
            <a:spLocks noGrp="1"/>
          </p:cNvSpPr>
          <p:nvPr>
            <p:ph type="dt" idx="15"/>
          </p:nvPr>
        </p:nvSpPr>
        <p:spPr/>
        <p:txBody>
          <a:bodyPr/>
          <a:lstStyle/>
          <a:p>
            <a:r>
              <a:rPr lang="en-US" smtClean="0"/>
              <a:t>August 2019</a:t>
            </a:r>
            <a:endParaRPr lang="en-GB" dirty="0"/>
          </a:p>
        </p:txBody>
      </p:sp>
    </p:spTree>
    <p:extLst>
      <p:ext uri="{BB962C8B-B14F-4D97-AF65-F5344CB8AC3E}">
        <p14:creationId xmlns:p14="http://schemas.microsoft.com/office/powerpoint/2010/main" val="34823115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smtClean="0"/>
              <a:t>August 2019</a:t>
            </a:r>
            <a:endParaRPr lang="en-GB" dirty="0"/>
          </a:p>
        </p:txBody>
      </p:sp>
      <p:sp>
        <p:nvSpPr>
          <p:cNvPr id="3" name="Footer Placeholder 2"/>
          <p:cNvSpPr>
            <a:spLocks noGrp="1"/>
          </p:cNvSpPr>
          <p:nvPr>
            <p:ph type="ftr" idx="11"/>
          </p:nvPr>
        </p:nvSpPr>
        <p:spPr/>
        <p:txBody>
          <a:bodyPr/>
          <a:lstStyle/>
          <a:p>
            <a:r>
              <a:rPr lang="en-GB" smtClean="0"/>
              <a:t>Stephen McCann, BlackBerry</a:t>
            </a:r>
            <a:endParaRPr lang="en-GB" dirty="0"/>
          </a:p>
        </p:txBody>
      </p:sp>
      <p:sp>
        <p:nvSpPr>
          <p:cNvPr id="4" name="Slide Number Placeholder 3"/>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7" name="Title 1"/>
          <p:cNvSpPr txBox="1">
            <a:spLocks/>
          </p:cNvSpPr>
          <p:nvPr/>
        </p:nvSpPr>
        <p:spPr>
          <a:xfrm>
            <a:off x="2209800" y="685800"/>
            <a:ext cx="7772400" cy="609600"/>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en-US" kern="0" dirty="0"/>
              <a:t>Future Session Planning</a:t>
            </a:r>
          </a:p>
        </p:txBody>
      </p:sp>
      <p:sp>
        <p:nvSpPr>
          <p:cNvPr id="9" name="Content Placeholder 2">
            <a:extLst>
              <a:ext uri="{FF2B5EF4-FFF2-40B4-BE49-F238E27FC236}">
                <a16:creationId xmlns:a16="http://schemas.microsoft.com/office/drawing/2014/main" xmlns="" id="{18AF95E2-06FF-462E-926F-8BD2B0029A66}"/>
              </a:ext>
            </a:extLst>
          </p:cNvPr>
          <p:cNvSpPr txBox="1">
            <a:spLocks/>
          </p:cNvSpPr>
          <p:nvPr/>
        </p:nvSpPr>
        <p:spPr>
          <a:xfrm>
            <a:off x="707496" y="1295400"/>
            <a:ext cx="10777008" cy="52562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altLang="en-US" kern="0" dirty="0"/>
              <a:t>Reflector Discussions on:</a:t>
            </a:r>
          </a:p>
          <a:p>
            <a:r>
              <a:rPr lang="en-US" altLang="en-US" kern="0" dirty="0"/>
              <a:t>	</a:t>
            </a:r>
            <a:r>
              <a:rPr lang="en-US" altLang="en-US" b="0" kern="0" dirty="0"/>
              <a:t>The</a:t>
            </a:r>
            <a:r>
              <a:rPr lang="en-US" altLang="en-US" b="0" dirty="0">
                <a:solidFill>
                  <a:schemeClr val="tx1"/>
                </a:solidFill>
              </a:rPr>
              <a:t> scope and usefulness of generating a Report on 802.11/3GPP Interworking </a:t>
            </a:r>
            <a:endParaRPr lang="en-US" altLang="en-US" b="0" kern="0" dirty="0"/>
          </a:p>
          <a:p>
            <a:r>
              <a:rPr lang="en-US" altLang="en-US" kern="0" dirty="0"/>
              <a:t>Teleconference: </a:t>
            </a:r>
          </a:p>
          <a:p>
            <a:r>
              <a:rPr lang="en-US" altLang="en-US" sz="2000" kern="0" dirty="0"/>
              <a:t>	</a:t>
            </a:r>
            <a:r>
              <a:rPr lang="en-US" altLang="en-US" b="0" kern="0" dirty="0"/>
              <a:t>As required with 10 days’ notification (depends on the reflector discussions)</a:t>
            </a:r>
          </a:p>
          <a:p>
            <a:endParaRPr lang="en-US" altLang="en-US" sz="700" b="0" kern="0" dirty="0"/>
          </a:p>
          <a:p>
            <a:r>
              <a:rPr lang="it-IT" altLang="en-US" dirty="0"/>
              <a:t>Next meeting: 15-20 September 2019 </a:t>
            </a:r>
            <a:r>
              <a:rPr lang="en-GB" dirty="0"/>
              <a:t>Marriott Hanoi, Hanoi, Vietnam</a:t>
            </a:r>
            <a:endParaRPr lang="en-US" altLang="en-US" dirty="0"/>
          </a:p>
          <a:p>
            <a:r>
              <a:rPr lang="en-US" altLang="en-US" dirty="0"/>
              <a:t>	</a:t>
            </a:r>
            <a:r>
              <a:rPr lang="en-US" dirty="0"/>
              <a:t>The AANI SC is contribution driven, contributions are requested:</a:t>
            </a:r>
          </a:p>
          <a:p>
            <a:pPr marL="857250" lvl="1" indent="-457200">
              <a:buFont typeface="+mj-lt"/>
              <a:buAutoNum type="arabicPeriod"/>
            </a:pPr>
            <a:r>
              <a:rPr lang="en-US" dirty="0"/>
              <a:t>Technical and discussion contributions on 802.11 technical performance relative to IMT-2020 requirements</a:t>
            </a:r>
          </a:p>
          <a:p>
            <a:pPr marL="857250" lvl="1" indent="-457200">
              <a:buFont typeface="+mj-lt"/>
              <a:buAutoNum type="arabicPeriod"/>
            </a:pPr>
            <a:r>
              <a:rPr lang="en-US" dirty="0"/>
              <a:t>Technical and discussion contributions on interworking/integration of 802.11 with the 3GPP Next Generation System</a:t>
            </a:r>
          </a:p>
          <a:p>
            <a:pPr marL="857250" lvl="1" indent="-457200">
              <a:buFont typeface="+mj-lt"/>
              <a:buAutoNum type="arabicPeriod"/>
            </a:pPr>
            <a:r>
              <a:rPr lang="en-US" dirty="0"/>
              <a:t>In support of 802.1 Nendica </a:t>
            </a:r>
            <a:endParaRPr lang="en-US" altLang="en-US" sz="1100" i="1" kern="0" dirty="0"/>
          </a:p>
          <a:p>
            <a:pPr marL="0" indent="0"/>
            <a:r>
              <a:rPr lang="en-US" altLang="en-US" kern="0" dirty="0"/>
              <a:t>	Meeting time requested: 2 time slots – Monday PM2, Thursday AM1 (TBC)</a:t>
            </a:r>
          </a:p>
          <a:p>
            <a:pPr lvl="1"/>
            <a:endParaRPr lang="en-US" altLang="en-US" kern="0" dirty="0"/>
          </a:p>
          <a:p>
            <a:pPr lvl="2"/>
            <a:endParaRPr lang="en-US" altLang="en-US" sz="1800" kern="0" dirty="0"/>
          </a:p>
        </p:txBody>
      </p:sp>
    </p:spTree>
    <p:extLst>
      <p:ext uri="{BB962C8B-B14F-4D97-AF65-F5344CB8AC3E}">
        <p14:creationId xmlns:p14="http://schemas.microsoft.com/office/powerpoint/2010/main" val="35504790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2"/>
          <p:cNvSpPr>
            <a:spLocks noGrp="1" noChangeArrowheads="1"/>
          </p:cNvSpPr>
          <p:nvPr>
            <p:ph type="title"/>
          </p:nvPr>
        </p:nvSpPr>
        <p:spPr>
          <a:noFill/>
        </p:spPr>
        <p:txBody>
          <a:bodyPr/>
          <a:lstStyle/>
          <a:p>
            <a:r>
              <a:rPr lang="en-US" dirty="0"/>
              <a:t>ARC Closing Report </a:t>
            </a:r>
          </a:p>
        </p:txBody>
      </p:sp>
      <p:sp>
        <p:nvSpPr>
          <p:cNvPr id="1031" name="Rectangle 6"/>
          <p:cNvSpPr>
            <a:spLocks noGrp="1" noChangeArrowheads="1"/>
          </p:cNvSpPr>
          <p:nvPr>
            <p:ph type="body" idx="1"/>
          </p:nvPr>
        </p:nvSpPr>
        <p:spPr>
          <a:xfrm>
            <a:off x="2209800" y="1524000"/>
            <a:ext cx="7772400" cy="381000"/>
          </a:xfrm>
          <a:noFill/>
        </p:spPr>
        <p:txBody>
          <a:bodyPr/>
          <a:lstStyle/>
          <a:p>
            <a:pPr algn="ctr">
              <a:buFontTx/>
              <a:buNone/>
            </a:pPr>
            <a:r>
              <a:rPr lang="en-US" sz="2000" dirty="0"/>
              <a:t>Date:</a:t>
            </a:r>
            <a:r>
              <a:rPr lang="en-US" sz="2000" b="0" dirty="0"/>
              <a:t> 2019-07-18</a:t>
            </a:r>
          </a:p>
        </p:txBody>
      </p:sp>
      <p:graphicFrame>
        <p:nvGraphicFramePr>
          <p:cNvPr id="1026" name="Object 11"/>
          <p:cNvGraphicFramePr>
            <a:graphicFrameLocks noChangeAspect="1"/>
          </p:cNvGraphicFramePr>
          <p:nvPr>
            <p:extLst/>
          </p:nvPr>
        </p:nvGraphicFramePr>
        <p:xfrm>
          <a:off x="2041526" y="2286001"/>
          <a:ext cx="7559675" cy="2632075"/>
        </p:xfrm>
        <a:graphic>
          <a:graphicData uri="http://schemas.openxmlformats.org/presentationml/2006/ole">
            <mc:AlternateContent xmlns:mc="http://schemas.openxmlformats.org/markup-compatibility/2006">
              <mc:Choice xmlns:v="urn:schemas-microsoft-com:vml" Requires="v">
                <p:oleObj spid="_x0000_s134167" name="Document" r:id="rId4" imgW="8267030" imgH="2874253" progId="Word.Document.8">
                  <p:embed/>
                </p:oleObj>
              </mc:Choice>
              <mc:Fallback>
                <p:oleObj name="Document" r:id="rId4" imgW="8267030" imgH="2874253" progId="Word.Document.8">
                  <p:embed/>
                  <p:pic>
                    <p:nvPicPr>
                      <p:cNvPr id="1026" name="Object 11"/>
                      <p:cNvPicPr>
                        <a:picLocks noChangeAspect="1" noChangeArrowheads="1"/>
                      </p:cNvPicPr>
                      <p:nvPr/>
                    </p:nvPicPr>
                    <p:blipFill>
                      <a:blip r:embed="rId5"/>
                      <a:srcRect/>
                      <a:stretch>
                        <a:fillRect/>
                      </a:stretch>
                    </p:blipFill>
                    <p:spPr bwMode="auto">
                      <a:xfrm>
                        <a:off x="2041526" y="2286001"/>
                        <a:ext cx="7559675" cy="2632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2057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2" name="Date Placeholder 1"/>
          <p:cNvSpPr>
            <a:spLocks noGrp="1"/>
          </p:cNvSpPr>
          <p:nvPr>
            <p:ph type="dt" idx="15"/>
          </p:nvPr>
        </p:nvSpPr>
        <p:spPr/>
        <p:txBody>
          <a:bodyPr/>
          <a:lstStyle/>
          <a:p>
            <a:r>
              <a:rPr lang="en-US" smtClean="0"/>
              <a:t>August 2019</a:t>
            </a:r>
            <a:endParaRPr lang="en-GB" dirty="0"/>
          </a:p>
        </p:txBody>
      </p:sp>
      <p:sp>
        <p:nvSpPr>
          <p:cNvPr id="3" name="Footer Placeholder 2"/>
          <p:cNvSpPr>
            <a:spLocks noGrp="1"/>
          </p:cNvSpPr>
          <p:nvPr>
            <p:ph type="ftr" idx="14"/>
          </p:nvPr>
        </p:nvSpPr>
        <p:spPr/>
        <p:txBody>
          <a:bodyPr/>
          <a:lstStyle/>
          <a:p>
            <a:r>
              <a:rPr lang="en-GB" smtClean="0"/>
              <a:t>Stephen McCann, BlackBerry</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t>Abstract</a:t>
            </a:r>
          </a:p>
        </p:txBody>
      </p:sp>
      <p:sp>
        <p:nvSpPr>
          <p:cNvPr id="14339" name="Rectangle 3"/>
          <p:cNvSpPr>
            <a:spLocks noGrp="1" noChangeArrowheads="1"/>
          </p:cNvSpPr>
          <p:nvPr>
            <p:ph idx="1"/>
          </p:nvPr>
        </p:nvSpPr>
        <p:spPr/>
        <p:txBody>
          <a:bodyPr/>
          <a:lstStyle/>
          <a:p>
            <a:pPr algn="ctr" eaLnBrk="1" hangingPunct="1">
              <a:buFontTx/>
              <a:buNone/>
            </a:pPr>
            <a:r>
              <a:rPr lang="en-US" dirty="0"/>
              <a:t>This document is the closing report for ARC SC, </a:t>
            </a:r>
          </a:p>
          <a:p>
            <a:pPr algn="ctr" eaLnBrk="1" hangingPunct="1">
              <a:buFontTx/>
              <a:buNone/>
            </a:pPr>
            <a:r>
              <a:rPr lang="en-US" dirty="0"/>
              <a:t>July 2019 Meeting in Vienna, Austria</a:t>
            </a:r>
          </a:p>
        </p:txBody>
      </p:sp>
      <p:sp>
        <p:nvSpPr>
          <p:cNvPr id="2" name="Date Placeholder 1"/>
          <p:cNvSpPr>
            <a:spLocks noGrp="1"/>
          </p:cNvSpPr>
          <p:nvPr>
            <p:ph type="dt" idx="15"/>
          </p:nvPr>
        </p:nvSpPr>
        <p:spPr/>
        <p:txBody>
          <a:bodyPr/>
          <a:lstStyle/>
          <a:p>
            <a:r>
              <a:rPr lang="en-US" smtClean="0"/>
              <a:t>August 2019</a:t>
            </a:r>
            <a:endParaRPr lang="en-GB" dirty="0"/>
          </a:p>
        </p:txBody>
      </p:sp>
      <p:sp>
        <p:nvSpPr>
          <p:cNvPr id="3" name="Footer Placeholder 2"/>
          <p:cNvSpPr>
            <a:spLocks noGrp="1"/>
          </p:cNvSpPr>
          <p:nvPr>
            <p:ph type="ftr" idx="14"/>
          </p:nvPr>
        </p:nvSpPr>
        <p:spPr/>
        <p:txBody>
          <a:bodyPr/>
          <a:lstStyle/>
          <a:p>
            <a:r>
              <a:rPr lang="en-GB" smtClean="0"/>
              <a:t>Stephen McCann, BlackBerry</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Work Completed</a:t>
            </a:r>
          </a:p>
        </p:txBody>
      </p:sp>
      <p:sp>
        <p:nvSpPr>
          <p:cNvPr id="15366" name="Rectangle 3"/>
          <p:cNvSpPr>
            <a:spLocks noGrp="1" noChangeArrowheads="1"/>
          </p:cNvSpPr>
          <p:nvPr>
            <p:ph type="body" idx="1"/>
          </p:nvPr>
        </p:nvSpPr>
        <p:spPr>
          <a:xfrm>
            <a:off x="1905000" y="1295400"/>
            <a:ext cx="8382000" cy="4343400"/>
          </a:xfrm>
        </p:spPr>
        <p:txBody>
          <a:bodyPr/>
          <a:lstStyle/>
          <a:p>
            <a:pPr>
              <a:spcBef>
                <a:spcPts val="0"/>
              </a:spcBef>
            </a:pPr>
            <a:r>
              <a:rPr lang="en-US" dirty="0"/>
              <a:t>Agenda is here: </a:t>
            </a:r>
            <a:r>
              <a:rPr lang="en-US" dirty="0">
                <a:hlinkClick r:id="rId3"/>
              </a:rPr>
              <a:t>11-19/0984r3</a:t>
            </a:r>
            <a:r>
              <a:rPr lang="en-US" dirty="0"/>
              <a:t> </a:t>
            </a:r>
          </a:p>
          <a:p>
            <a:pPr>
              <a:spcBef>
                <a:spcPts val="0"/>
              </a:spcBef>
            </a:pPr>
            <a:endParaRPr lang="en-US" dirty="0"/>
          </a:p>
          <a:p>
            <a:pPr>
              <a:spcBef>
                <a:spcPts val="0"/>
              </a:spcBef>
            </a:pPr>
            <a:r>
              <a:rPr lang="en-US" dirty="0"/>
              <a:t>“What is an ESS?”</a:t>
            </a:r>
          </a:p>
          <a:p>
            <a:pPr lvl="1">
              <a:spcBef>
                <a:spcPts val="0"/>
              </a:spcBef>
            </a:pPr>
            <a:r>
              <a:rPr lang="en-US" dirty="0"/>
              <a:t>Reviewed </a:t>
            </a:r>
            <a:r>
              <a:rPr lang="en-US" dirty="0">
                <a:hlinkClick r:id="rId4"/>
              </a:rPr>
              <a:t>11-18/1051r7</a:t>
            </a:r>
            <a:r>
              <a:rPr lang="en-US" dirty="0"/>
              <a:t>.</a:t>
            </a:r>
          </a:p>
          <a:p>
            <a:pPr lvl="1">
              <a:spcBef>
                <a:spcPts val="0"/>
              </a:spcBef>
            </a:pPr>
            <a:r>
              <a:rPr lang="en-US" dirty="0"/>
              <a:t>Suggests direction for some changes to the Standard, to clarify (expect to have </a:t>
            </a:r>
            <a:r>
              <a:rPr lang="en-US" dirty="0" err="1"/>
              <a:t>REVmd</a:t>
            </a:r>
            <a:r>
              <a:rPr lang="en-US" dirty="0"/>
              <a:t> consider this).  Needs more review, but getting close.</a:t>
            </a:r>
          </a:p>
          <a:p>
            <a:pPr lvl="1">
              <a:spcBef>
                <a:spcPts val="0"/>
              </a:spcBef>
            </a:pPr>
            <a:r>
              <a:rPr lang="en-US" dirty="0"/>
              <a:t>No new progress on changing language to use 802.1 terms (in 802.1Q and 802.1AC), and cleanup/remove the mapping language for 802.2/LLC</a:t>
            </a:r>
          </a:p>
          <a:p>
            <a:pPr>
              <a:spcBef>
                <a:spcPts val="0"/>
              </a:spcBef>
            </a:pPr>
            <a:endParaRPr lang="en-US" dirty="0"/>
          </a:p>
          <a:p>
            <a:pPr>
              <a:spcBef>
                <a:spcPts val="0"/>
              </a:spcBef>
            </a:pPr>
            <a:r>
              <a:rPr lang="en-US" dirty="0"/>
              <a:t>“What is a STA?”</a:t>
            </a:r>
          </a:p>
          <a:p>
            <a:pPr lvl="1">
              <a:spcBef>
                <a:spcPts val="0"/>
              </a:spcBef>
            </a:pPr>
            <a:r>
              <a:rPr lang="en-US" dirty="0"/>
              <a:t>What name(s) should we use for our STA concepts (STA, AP, non-AP STA)? </a:t>
            </a:r>
            <a:r>
              <a:rPr lang="en-US" dirty="0">
                <a:hlinkClick r:id="rId5"/>
              </a:rPr>
              <a:t>11-19/0106r0</a:t>
            </a:r>
            <a:endParaRPr lang="en-US" dirty="0"/>
          </a:p>
          <a:p>
            <a:pPr lvl="1">
              <a:spcBef>
                <a:spcPts val="0"/>
              </a:spcBef>
            </a:pPr>
            <a:r>
              <a:rPr lang="en-US" dirty="0"/>
              <a:t>Deferred this to the September session.</a:t>
            </a:r>
          </a:p>
          <a:p>
            <a:pPr>
              <a:spcBef>
                <a:spcPts val="0"/>
              </a:spcBef>
            </a:pPr>
            <a:endParaRPr lang="en-US" dirty="0"/>
          </a:p>
          <a:p>
            <a:pPr marL="457200" lvl="1" indent="0">
              <a:spcBef>
                <a:spcPts val="0"/>
              </a:spcBef>
            </a:pPr>
            <a:endParaRPr lang="en-US" dirty="0"/>
          </a:p>
          <a:p>
            <a:pPr>
              <a:spcBef>
                <a:spcPts val="0"/>
              </a:spcBef>
            </a:pPr>
            <a:endParaRPr lang="en-US" u="sng" dirty="0"/>
          </a:p>
        </p:txBody>
      </p:sp>
      <p:sp>
        <p:nvSpPr>
          <p:cNvPr id="2" name="Date Placeholder 1"/>
          <p:cNvSpPr>
            <a:spLocks noGrp="1"/>
          </p:cNvSpPr>
          <p:nvPr>
            <p:ph type="dt" idx="15"/>
          </p:nvPr>
        </p:nvSpPr>
        <p:spPr/>
        <p:txBody>
          <a:bodyPr/>
          <a:lstStyle/>
          <a:p>
            <a:r>
              <a:rPr lang="en-US" smtClean="0"/>
              <a:t>August 2019</a:t>
            </a:r>
            <a:endParaRPr lang="en-GB" dirty="0"/>
          </a:p>
        </p:txBody>
      </p:sp>
      <p:sp>
        <p:nvSpPr>
          <p:cNvPr id="3" name="Footer Placeholder 2"/>
          <p:cNvSpPr>
            <a:spLocks noGrp="1"/>
          </p:cNvSpPr>
          <p:nvPr>
            <p:ph type="ftr" idx="14"/>
          </p:nvPr>
        </p:nvSpPr>
        <p:spPr/>
        <p:txBody>
          <a:bodyPr/>
          <a:lstStyle/>
          <a:p>
            <a:r>
              <a:rPr lang="en-GB" smtClean="0"/>
              <a:t>Stephen McCann, BlackBerry</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594272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Work Completed (</a:t>
            </a:r>
            <a:r>
              <a:rPr lang="en-US" dirty="0" err="1"/>
              <a:t>cont</a:t>
            </a:r>
            <a:r>
              <a:rPr lang="en-US" dirty="0"/>
              <a:t>)</a:t>
            </a:r>
          </a:p>
        </p:txBody>
      </p:sp>
      <p:sp>
        <p:nvSpPr>
          <p:cNvPr id="15366" name="Rectangle 3"/>
          <p:cNvSpPr>
            <a:spLocks noGrp="1" noChangeArrowheads="1"/>
          </p:cNvSpPr>
          <p:nvPr>
            <p:ph type="body" idx="1"/>
          </p:nvPr>
        </p:nvSpPr>
        <p:spPr>
          <a:xfrm>
            <a:off x="1828800" y="1295400"/>
            <a:ext cx="8534400" cy="4876800"/>
          </a:xfrm>
        </p:spPr>
        <p:txBody>
          <a:bodyPr/>
          <a:lstStyle/>
          <a:p>
            <a:pPr>
              <a:spcBef>
                <a:spcPts val="0"/>
              </a:spcBef>
            </a:pPr>
            <a:r>
              <a:rPr lang="en-US" dirty="0"/>
              <a:t>MLME-RESET, versus MLME-JOIN and MLME-START</a:t>
            </a:r>
          </a:p>
          <a:p>
            <a:pPr lvl="1">
              <a:spcBef>
                <a:spcPts val="0"/>
              </a:spcBef>
            </a:pPr>
            <a:r>
              <a:rPr lang="en-US" dirty="0"/>
              <a:t>Had a long discussion about this (entire meeting slot), again.</a:t>
            </a:r>
          </a:p>
          <a:p>
            <a:pPr lvl="1">
              <a:spcBef>
                <a:spcPts val="0"/>
              </a:spcBef>
            </a:pPr>
            <a:r>
              <a:rPr lang="en-US" dirty="0"/>
              <a:t>Probably need to add MLME-SCAN and MLME-STOP to this topic, to be complete.</a:t>
            </a:r>
          </a:p>
          <a:p>
            <a:pPr lvl="1">
              <a:spcBef>
                <a:spcPts val="0"/>
              </a:spcBef>
            </a:pPr>
            <a:r>
              <a:rPr lang="en-US" dirty="0"/>
              <a:t>A number of points were raised, mostly questions (to ourselves) and not answers.  Ongoing discussion captured in the agenda deck.</a:t>
            </a:r>
          </a:p>
          <a:p>
            <a:pPr lvl="1">
              <a:spcBef>
                <a:spcPts val="0"/>
              </a:spcBef>
            </a:pPr>
            <a:r>
              <a:rPr lang="en-US" dirty="0"/>
              <a:t>Will be continued... </a:t>
            </a:r>
          </a:p>
          <a:p>
            <a:pPr lvl="1">
              <a:spcBef>
                <a:spcPts val="0"/>
              </a:spcBef>
            </a:pPr>
            <a:endParaRPr lang="en-US" dirty="0"/>
          </a:p>
          <a:p>
            <a:pPr>
              <a:spcBef>
                <a:spcPts val="0"/>
              </a:spcBef>
            </a:pPr>
            <a:r>
              <a:rPr lang="en-US" dirty="0"/>
              <a:t>Source Address Validation Improvements (SAVI)</a:t>
            </a:r>
          </a:p>
          <a:p>
            <a:pPr lvl="1">
              <a:spcBef>
                <a:spcPts val="0"/>
              </a:spcBef>
            </a:pPr>
            <a:r>
              <a:rPr lang="en-US" dirty="0"/>
              <a:t>Reminder of </a:t>
            </a:r>
            <a:r>
              <a:rPr lang="en-US" altLang="en-US" dirty="0"/>
              <a:t>IETF draft on SAVI: </a:t>
            </a:r>
            <a:r>
              <a:rPr lang="en-GB" u="sng" dirty="0">
                <a:hlinkClick r:id="rId3"/>
              </a:rPr>
              <a:t>https://datatracker.ietf.org/doc/draft-bi-savi-wlan</a:t>
            </a:r>
            <a:r>
              <a:rPr lang="en-GB" dirty="0"/>
              <a:t> which has references to 802.11 </a:t>
            </a:r>
            <a:r>
              <a:rPr lang="en-GB" dirty="0" err="1"/>
              <a:t>behaviors</a:t>
            </a:r>
            <a:r>
              <a:rPr lang="en-GB" dirty="0"/>
              <a:t>.</a:t>
            </a:r>
          </a:p>
          <a:p>
            <a:pPr lvl="1">
              <a:spcBef>
                <a:spcPts val="0"/>
              </a:spcBef>
            </a:pPr>
            <a:r>
              <a:rPr lang="en-GB" dirty="0"/>
              <a:t>Don’t believe this is important to worry about, given its status at IETF.</a:t>
            </a:r>
          </a:p>
          <a:p>
            <a:pPr>
              <a:spcBef>
                <a:spcPts val="0"/>
              </a:spcBef>
            </a:pPr>
            <a:endParaRPr lang="en-US" dirty="0"/>
          </a:p>
          <a:p>
            <a:pPr>
              <a:spcBef>
                <a:spcPts val="0"/>
              </a:spcBef>
            </a:pPr>
            <a:endParaRPr lang="en-US" dirty="0"/>
          </a:p>
        </p:txBody>
      </p:sp>
      <p:sp>
        <p:nvSpPr>
          <p:cNvPr id="2" name="Date Placeholder 1"/>
          <p:cNvSpPr>
            <a:spLocks noGrp="1"/>
          </p:cNvSpPr>
          <p:nvPr>
            <p:ph type="dt" idx="15"/>
          </p:nvPr>
        </p:nvSpPr>
        <p:spPr/>
        <p:txBody>
          <a:bodyPr/>
          <a:lstStyle/>
          <a:p>
            <a:r>
              <a:rPr lang="en-US" smtClean="0"/>
              <a:t>August 2019</a:t>
            </a:r>
            <a:endParaRPr lang="en-GB" dirty="0"/>
          </a:p>
        </p:txBody>
      </p:sp>
      <p:sp>
        <p:nvSpPr>
          <p:cNvPr id="3" name="Footer Placeholder 2"/>
          <p:cNvSpPr>
            <a:spLocks noGrp="1"/>
          </p:cNvSpPr>
          <p:nvPr>
            <p:ph type="ftr" idx="14"/>
          </p:nvPr>
        </p:nvSpPr>
        <p:spPr/>
        <p:txBody>
          <a:bodyPr/>
          <a:lstStyle/>
          <a:p>
            <a:r>
              <a:rPr lang="en-GB" smtClean="0"/>
              <a:t>Stephen McCann, BlackBerry</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898011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This document is a digest of the closing reports of all 802.11 sub-groups for presentation at the July 2019 closing plenary meeting. Liaison reports (including liaison reports from the mid-week plenary) are also included</a:t>
            </a:r>
            <a:r>
              <a:rPr lang="en-US" dirty="0" smtClean="0"/>
              <a: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R1: Added liaison report references, slide 110</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Stephen McCann, BlackBerry</a:t>
            </a:r>
          </a:p>
        </p:txBody>
      </p:sp>
      <p:sp>
        <p:nvSpPr>
          <p:cNvPr id="4" name="Date Placeholder 3"/>
          <p:cNvSpPr>
            <a:spLocks noGrp="1"/>
          </p:cNvSpPr>
          <p:nvPr>
            <p:ph type="dt" idx="15"/>
          </p:nvPr>
        </p:nvSpPr>
        <p:spPr/>
        <p:txBody>
          <a:bodyPr/>
          <a:lstStyle/>
          <a:p>
            <a:r>
              <a:rPr lang="en-US" smtClean="0"/>
              <a:t>August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Work Completed (</a:t>
            </a:r>
            <a:r>
              <a:rPr lang="en-US" dirty="0" err="1"/>
              <a:t>cont</a:t>
            </a:r>
            <a:r>
              <a:rPr lang="en-US" dirty="0"/>
              <a:t>)</a:t>
            </a:r>
          </a:p>
        </p:txBody>
      </p:sp>
      <p:sp>
        <p:nvSpPr>
          <p:cNvPr id="15366" name="Rectangle 3"/>
          <p:cNvSpPr>
            <a:spLocks noGrp="1" noChangeArrowheads="1"/>
          </p:cNvSpPr>
          <p:nvPr>
            <p:ph type="body" idx="1"/>
          </p:nvPr>
        </p:nvSpPr>
        <p:spPr>
          <a:xfrm>
            <a:off x="1828800" y="1295400"/>
            <a:ext cx="8534400" cy="4876800"/>
          </a:xfrm>
        </p:spPr>
        <p:txBody>
          <a:bodyPr/>
          <a:lstStyle/>
          <a:p>
            <a:pPr marL="342900" lvl="1" indent="-342900">
              <a:lnSpc>
                <a:spcPct val="90000"/>
              </a:lnSpc>
              <a:spcBef>
                <a:spcPts val="432"/>
              </a:spcBef>
              <a:buFont typeface="Arial" pitchFamily="34" charset="0"/>
              <a:buChar char="•"/>
              <a:defRPr/>
            </a:pPr>
            <a:r>
              <a:rPr lang="en-US" sz="2400" b="1" dirty="0" err="1"/>
              <a:t>TGbe</a:t>
            </a:r>
            <a:r>
              <a:rPr lang="en-US" sz="2400" b="1" dirty="0"/>
              <a:t> (EHT) multi-band operation architecture (</a:t>
            </a:r>
            <a:r>
              <a:rPr lang="en-US" sz="2400" dirty="0">
                <a:hlinkClick r:id="rId3"/>
              </a:rPr>
              <a:t>11-08/0949r4</a:t>
            </a:r>
            <a:r>
              <a:rPr lang="en-US" sz="2400" b="1" dirty="0"/>
              <a:t>)</a:t>
            </a:r>
          </a:p>
          <a:p>
            <a:pPr marL="685800" lvl="2" indent="-342900">
              <a:lnSpc>
                <a:spcPct val="90000"/>
              </a:lnSpc>
              <a:spcBef>
                <a:spcPts val="432"/>
              </a:spcBef>
              <a:buFont typeface="Arial" pitchFamily="34" charset="0"/>
              <a:buChar char="•"/>
              <a:defRPr/>
            </a:pPr>
            <a:r>
              <a:rPr lang="en-US" sz="2000" dirty="0"/>
              <a:t>ARC and </a:t>
            </a:r>
            <a:r>
              <a:rPr lang="en-US" sz="2000" dirty="0" err="1"/>
              <a:t>TGbe</a:t>
            </a:r>
            <a:r>
              <a:rPr lang="en-US" sz="2000" dirty="0"/>
              <a:t> chairs agreed to wait a bit longer before discussing jointly.</a:t>
            </a:r>
            <a:endParaRPr lang="en-US" b="1" dirty="0"/>
          </a:p>
          <a:p>
            <a:pPr marL="342900" lvl="1" indent="-342900">
              <a:lnSpc>
                <a:spcPct val="90000"/>
              </a:lnSpc>
              <a:spcBef>
                <a:spcPts val="432"/>
              </a:spcBef>
              <a:buFont typeface="Arial" pitchFamily="34" charset="0"/>
              <a:buChar char="•"/>
              <a:defRPr/>
            </a:pPr>
            <a:endParaRPr lang="en-US" sz="2400" b="1" dirty="0"/>
          </a:p>
          <a:p>
            <a:pPr marL="342900" lvl="1" indent="-342900">
              <a:lnSpc>
                <a:spcPct val="90000"/>
              </a:lnSpc>
              <a:spcBef>
                <a:spcPts val="432"/>
              </a:spcBef>
              <a:buFont typeface="Arial" pitchFamily="34" charset="0"/>
              <a:buChar char="•"/>
              <a:defRPr/>
            </a:pPr>
            <a:r>
              <a:rPr lang="en-US" sz="2400" b="1" dirty="0" err="1"/>
              <a:t>TGbc</a:t>
            </a:r>
            <a:r>
              <a:rPr lang="en-US" sz="2400" b="1" dirty="0"/>
              <a:t> (Broadcast) unassociated broadcast, broadcast reception</a:t>
            </a:r>
          </a:p>
          <a:p>
            <a:pPr marL="685800" lvl="2" indent="-342900">
              <a:lnSpc>
                <a:spcPct val="90000"/>
              </a:lnSpc>
              <a:spcBef>
                <a:spcPts val="432"/>
              </a:spcBef>
              <a:buFont typeface="Arial" pitchFamily="34" charset="0"/>
              <a:buChar char="•"/>
              <a:defRPr/>
            </a:pPr>
            <a:r>
              <a:rPr lang="en-US" sz="2000" dirty="0"/>
              <a:t>ARC chair presented at a </a:t>
            </a:r>
            <a:r>
              <a:rPr lang="en-US" sz="2000" dirty="0" err="1"/>
              <a:t>TGbc</a:t>
            </a:r>
            <a:r>
              <a:rPr lang="en-US" sz="2000" dirty="0"/>
              <a:t> meeting.  General agreement that </a:t>
            </a:r>
            <a:r>
              <a:rPr lang="en-US" sz="2000" dirty="0" err="1"/>
              <a:t>TGbc</a:t>
            </a:r>
            <a:r>
              <a:rPr lang="en-US" sz="2000" dirty="0"/>
              <a:t> will keep ARC informed of their progress on topics that are potentially architecture changes, and ARC will review </a:t>
            </a:r>
            <a:r>
              <a:rPr lang="en-US" sz="2000" dirty="0" err="1"/>
              <a:t>TGbc</a:t>
            </a:r>
            <a:r>
              <a:rPr lang="en-US" sz="2000" dirty="0"/>
              <a:t> materials as they develop, to help with any places where architecture is affected.</a:t>
            </a:r>
          </a:p>
          <a:p>
            <a:pPr>
              <a:spcBef>
                <a:spcPts val="0"/>
              </a:spcBef>
            </a:pPr>
            <a:endParaRPr lang="en-US" dirty="0"/>
          </a:p>
          <a:p>
            <a:pPr lvl="1">
              <a:spcBef>
                <a:spcPts val="0"/>
              </a:spcBef>
            </a:pPr>
            <a:endParaRPr lang="en-US" dirty="0"/>
          </a:p>
          <a:p>
            <a:pPr lvl="1">
              <a:spcBef>
                <a:spcPts val="0"/>
              </a:spcBef>
            </a:pPr>
            <a:endParaRPr lang="en-US" dirty="0"/>
          </a:p>
        </p:txBody>
      </p:sp>
      <p:sp>
        <p:nvSpPr>
          <p:cNvPr id="2" name="Date Placeholder 1"/>
          <p:cNvSpPr>
            <a:spLocks noGrp="1"/>
          </p:cNvSpPr>
          <p:nvPr>
            <p:ph type="dt" idx="15"/>
          </p:nvPr>
        </p:nvSpPr>
        <p:spPr/>
        <p:txBody>
          <a:bodyPr/>
          <a:lstStyle/>
          <a:p>
            <a:r>
              <a:rPr lang="en-US" smtClean="0"/>
              <a:t>August 2019</a:t>
            </a:r>
            <a:endParaRPr lang="en-GB" dirty="0"/>
          </a:p>
        </p:txBody>
      </p:sp>
      <p:sp>
        <p:nvSpPr>
          <p:cNvPr id="3" name="Footer Placeholder 2"/>
          <p:cNvSpPr>
            <a:spLocks noGrp="1"/>
          </p:cNvSpPr>
          <p:nvPr>
            <p:ph type="ftr" idx="14"/>
          </p:nvPr>
        </p:nvSpPr>
        <p:spPr/>
        <p:txBody>
          <a:bodyPr/>
          <a:lstStyle/>
          <a:p>
            <a:r>
              <a:rPr lang="en-GB" smtClean="0"/>
              <a:t>Stephen McCann, BlackBerry</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5638821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Work Completed (</a:t>
            </a:r>
            <a:r>
              <a:rPr lang="en-US" dirty="0" err="1"/>
              <a:t>cont</a:t>
            </a:r>
            <a:r>
              <a:rPr lang="en-US" dirty="0"/>
              <a:t>)</a:t>
            </a:r>
          </a:p>
        </p:txBody>
      </p:sp>
      <p:sp>
        <p:nvSpPr>
          <p:cNvPr id="15366" name="Rectangle 3"/>
          <p:cNvSpPr>
            <a:spLocks noGrp="1" noChangeArrowheads="1"/>
          </p:cNvSpPr>
          <p:nvPr>
            <p:ph type="body" idx="1"/>
          </p:nvPr>
        </p:nvSpPr>
        <p:spPr>
          <a:xfrm>
            <a:off x="1905000" y="1321654"/>
            <a:ext cx="8458200" cy="5029200"/>
          </a:xfrm>
        </p:spPr>
        <p:txBody>
          <a:bodyPr/>
          <a:lstStyle/>
          <a:p>
            <a:pPr>
              <a:spcBef>
                <a:spcPts val="0"/>
              </a:spcBef>
            </a:pPr>
            <a:r>
              <a:rPr lang="en-US" dirty="0"/>
              <a:t>IETF/802 coordination</a:t>
            </a:r>
          </a:p>
          <a:p>
            <a:pPr lvl="1">
              <a:spcBef>
                <a:spcPts val="0"/>
              </a:spcBef>
            </a:pPr>
            <a:r>
              <a:rPr lang="en-US" dirty="0"/>
              <a:t>Nothing this time.</a:t>
            </a:r>
          </a:p>
          <a:p>
            <a:pPr lvl="1">
              <a:spcBef>
                <a:spcPts val="0"/>
              </a:spcBef>
            </a:pPr>
            <a:endParaRPr lang="en-US" dirty="0"/>
          </a:p>
          <a:p>
            <a:pPr>
              <a:spcBef>
                <a:spcPts val="0"/>
              </a:spcBef>
            </a:pPr>
            <a:r>
              <a:rPr lang="en-US" dirty="0"/>
              <a:t>Other IEEE/IEEE 802 coordination</a:t>
            </a:r>
          </a:p>
          <a:p>
            <a:pPr lvl="1">
              <a:spcBef>
                <a:spcPts val="0"/>
              </a:spcBef>
            </a:pPr>
            <a:r>
              <a:rPr lang="en-US" dirty="0"/>
              <a:t>Noted that IEEE 1609 and </a:t>
            </a:r>
            <a:r>
              <a:rPr lang="en-US" dirty="0" err="1"/>
              <a:t>TGbd</a:t>
            </a:r>
            <a:r>
              <a:rPr lang="en-US" dirty="0"/>
              <a:t> are having discussions about </a:t>
            </a:r>
            <a:r>
              <a:rPr lang="en-US" dirty="0" err="1"/>
              <a:t>uni</a:t>
            </a:r>
            <a:r>
              <a:rPr lang="en-US" dirty="0"/>
              <a:t>-directional STAs and also about how upper layers map to each other (from 802.11 up to IP), which may relate to our discussion about IETF’s IPv6 over OCB document.  IEEE 1609 sent a liaison about this, that has been given to </a:t>
            </a:r>
            <a:r>
              <a:rPr lang="en-US" dirty="0" err="1"/>
              <a:t>TGbd</a:t>
            </a:r>
            <a:r>
              <a:rPr lang="en-US" dirty="0"/>
              <a:t>.  ARC will follow the </a:t>
            </a:r>
            <a:r>
              <a:rPr lang="en-US" dirty="0" err="1"/>
              <a:t>TGbd</a:t>
            </a:r>
            <a:r>
              <a:rPr lang="en-US" dirty="0"/>
              <a:t> activities in this area.</a:t>
            </a:r>
          </a:p>
          <a:p>
            <a:pPr>
              <a:spcBef>
                <a:spcPts val="0"/>
              </a:spcBef>
            </a:pPr>
            <a:endParaRPr lang="en-US" dirty="0"/>
          </a:p>
          <a:p>
            <a:pPr lvl="1">
              <a:spcBef>
                <a:spcPts val="0"/>
              </a:spcBef>
            </a:pPr>
            <a:endParaRPr lang="en-US" dirty="0"/>
          </a:p>
          <a:p>
            <a:pPr>
              <a:spcBef>
                <a:spcPts val="0"/>
              </a:spcBef>
            </a:pPr>
            <a:endParaRPr lang="en-US" u="sng" dirty="0"/>
          </a:p>
        </p:txBody>
      </p:sp>
      <p:sp>
        <p:nvSpPr>
          <p:cNvPr id="2" name="Date Placeholder 1"/>
          <p:cNvSpPr>
            <a:spLocks noGrp="1"/>
          </p:cNvSpPr>
          <p:nvPr>
            <p:ph type="dt" idx="15"/>
          </p:nvPr>
        </p:nvSpPr>
        <p:spPr/>
        <p:txBody>
          <a:bodyPr/>
          <a:lstStyle/>
          <a:p>
            <a:r>
              <a:rPr lang="en-US" smtClean="0"/>
              <a:t>August 2019</a:t>
            </a:r>
            <a:endParaRPr lang="en-GB" dirty="0"/>
          </a:p>
        </p:txBody>
      </p:sp>
      <p:sp>
        <p:nvSpPr>
          <p:cNvPr id="3" name="Footer Placeholder 2"/>
          <p:cNvSpPr>
            <a:spLocks noGrp="1"/>
          </p:cNvSpPr>
          <p:nvPr>
            <p:ph type="ftr" idx="14"/>
          </p:nvPr>
        </p:nvSpPr>
        <p:spPr/>
        <p:txBody>
          <a:bodyPr/>
          <a:lstStyle/>
          <a:p>
            <a:r>
              <a:rPr lang="en-GB" smtClean="0"/>
              <a:t>Stephen McCann, BlackBerry</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7560373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Work Completed (</a:t>
            </a:r>
            <a:r>
              <a:rPr lang="en-US" dirty="0" err="1"/>
              <a:t>cont</a:t>
            </a:r>
            <a:r>
              <a:rPr lang="en-US" dirty="0"/>
              <a:t>)</a:t>
            </a:r>
          </a:p>
        </p:txBody>
      </p:sp>
      <p:sp>
        <p:nvSpPr>
          <p:cNvPr id="15366" name="Rectangle 3"/>
          <p:cNvSpPr>
            <a:spLocks noGrp="1" noChangeArrowheads="1"/>
          </p:cNvSpPr>
          <p:nvPr>
            <p:ph type="body" idx="1"/>
          </p:nvPr>
        </p:nvSpPr>
        <p:spPr>
          <a:xfrm>
            <a:off x="1905000" y="1447800"/>
            <a:ext cx="8382000" cy="5029200"/>
          </a:xfrm>
        </p:spPr>
        <p:txBody>
          <a:bodyPr/>
          <a:lstStyle/>
          <a:p>
            <a:pPr>
              <a:spcBef>
                <a:spcPts val="0"/>
              </a:spcBef>
            </a:pPr>
            <a:r>
              <a:rPr lang="en-US" dirty="0"/>
              <a:t>IEEE 1588 mapping to IEEE 802.11 and 802.1AS-rev use of Fine Timing Measurement</a:t>
            </a:r>
          </a:p>
          <a:p>
            <a:pPr lvl="1">
              <a:spcBef>
                <a:spcPts val="0"/>
              </a:spcBef>
            </a:pPr>
            <a:r>
              <a:rPr lang="en-US" dirty="0"/>
              <a:t>Being worked directly by 802.11 experts, with 802.1AS.</a:t>
            </a:r>
          </a:p>
          <a:p>
            <a:pPr lvl="1">
              <a:spcBef>
                <a:spcPts val="0"/>
              </a:spcBef>
            </a:pPr>
            <a:r>
              <a:rPr lang="en-US" dirty="0"/>
              <a:t>802.1AS is in ballot comment resolution.</a:t>
            </a:r>
          </a:p>
          <a:p>
            <a:pPr lvl="1">
              <a:spcBef>
                <a:spcPts val="0"/>
              </a:spcBef>
            </a:pPr>
            <a:r>
              <a:rPr lang="en-US" dirty="0"/>
              <a:t>IEEE 1588 is planning a F2F plenary to work on their latest draft.</a:t>
            </a:r>
          </a:p>
          <a:p>
            <a:pPr lvl="1">
              <a:spcBef>
                <a:spcPts val="0"/>
              </a:spcBef>
            </a:pPr>
            <a:r>
              <a:rPr lang="en-US" dirty="0"/>
              <a:t>Nothing for 802.11.</a:t>
            </a:r>
          </a:p>
          <a:p>
            <a:pPr marL="0" indent="0">
              <a:spcBef>
                <a:spcPts val="0"/>
              </a:spcBef>
            </a:pPr>
            <a:endParaRPr lang="en-US" dirty="0"/>
          </a:p>
          <a:p>
            <a:pPr>
              <a:spcBef>
                <a:spcPts val="0"/>
              </a:spcBef>
            </a:pPr>
            <a:r>
              <a:rPr lang="en-US" dirty="0"/>
              <a:t>AP/DS/Portal architecture, 802/802.1 mappings</a:t>
            </a:r>
          </a:p>
          <a:p>
            <a:pPr lvl="1">
              <a:spcBef>
                <a:spcPts val="0"/>
              </a:spcBef>
            </a:pPr>
            <a:r>
              <a:rPr lang="en-US" dirty="0"/>
              <a:t>Didn’t have time.  Need to consolidate agreements, and provide input to </a:t>
            </a:r>
            <a:r>
              <a:rPr lang="en-US" dirty="0" err="1"/>
              <a:t>REVmd</a:t>
            </a:r>
            <a:r>
              <a:rPr lang="en-US" dirty="0"/>
              <a:t>.</a:t>
            </a:r>
          </a:p>
          <a:p>
            <a:pPr>
              <a:spcBef>
                <a:spcPts val="0"/>
              </a:spcBef>
            </a:pPr>
            <a:endParaRPr lang="en-US" dirty="0"/>
          </a:p>
          <a:p>
            <a:pPr>
              <a:spcBef>
                <a:spcPts val="0"/>
              </a:spcBef>
            </a:pPr>
            <a:endParaRPr lang="en-US" dirty="0"/>
          </a:p>
          <a:p>
            <a:pPr>
              <a:spcBef>
                <a:spcPts val="0"/>
              </a:spcBef>
            </a:pPr>
            <a:endParaRPr lang="en-US" dirty="0"/>
          </a:p>
          <a:p>
            <a:pPr>
              <a:spcBef>
                <a:spcPts val="0"/>
              </a:spcBef>
            </a:pPr>
            <a:endParaRPr lang="en-US" dirty="0"/>
          </a:p>
        </p:txBody>
      </p:sp>
      <p:sp>
        <p:nvSpPr>
          <p:cNvPr id="2" name="Date Placeholder 1"/>
          <p:cNvSpPr>
            <a:spLocks noGrp="1"/>
          </p:cNvSpPr>
          <p:nvPr>
            <p:ph type="dt" idx="15"/>
          </p:nvPr>
        </p:nvSpPr>
        <p:spPr/>
        <p:txBody>
          <a:bodyPr/>
          <a:lstStyle/>
          <a:p>
            <a:r>
              <a:rPr lang="en-US" smtClean="0"/>
              <a:t>August 2019</a:t>
            </a:r>
            <a:endParaRPr lang="en-GB" dirty="0"/>
          </a:p>
        </p:txBody>
      </p:sp>
      <p:sp>
        <p:nvSpPr>
          <p:cNvPr id="3" name="Footer Placeholder 2"/>
          <p:cNvSpPr>
            <a:spLocks noGrp="1"/>
          </p:cNvSpPr>
          <p:nvPr>
            <p:ph type="ftr" idx="14"/>
          </p:nvPr>
        </p:nvSpPr>
        <p:spPr/>
        <p:txBody>
          <a:bodyPr/>
          <a:lstStyle/>
          <a:p>
            <a:r>
              <a:rPr lang="en-GB" smtClean="0"/>
              <a:t>Stephen McCann, BlackBerry</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4198165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p:txBody>
          <a:bodyPr/>
          <a:lstStyle/>
          <a:p>
            <a:r>
              <a:rPr lang="en-US" dirty="0"/>
              <a:t>Teleconference(s)</a:t>
            </a:r>
          </a:p>
        </p:txBody>
      </p:sp>
      <p:sp>
        <p:nvSpPr>
          <p:cNvPr id="17414" name="Rectangle 3"/>
          <p:cNvSpPr>
            <a:spLocks noGrp="1" noChangeArrowheads="1"/>
          </p:cNvSpPr>
          <p:nvPr>
            <p:ph type="body" idx="1"/>
          </p:nvPr>
        </p:nvSpPr>
        <p:spPr>
          <a:xfrm>
            <a:off x="2209800" y="1676400"/>
            <a:ext cx="7772400" cy="4419600"/>
          </a:xfrm>
          <a:ln>
            <a:solidFill>
              <a:schemeClr val="bg1"/>
            </a:solidFill>
          </a:ln>
        </p:spPr>
        <p:txBody>
          <a:bodyPr/>
          <a:lstStyle/>
          <a:p>
            <a:pPr>
              <a:lnSpc>
                <a:spcPct val="90000"/>
              </a:lnSpc>
            </a:pPr>
            <a:r>
              <a:rPr lang="en-US" sz="3200" dirty="0"/>
              <a:t>None</a:t>
            </a:r>
            <a:endParaRPr lang="en-US" sz="2800" dirty="0">
              <a:solidFill>
                <a:srgbClr val="FF0000"/>
              </a:solidFill>
            </a:endParaRPr>
          </a:p>
        </p:txBody>
      </p:sp>
      <p:sp>
        <p:nvSpPr>
          <p:cNvPr id="2" name="Date Placeholder 1"/>
          <p:cNvSpPr>
            <a:spLocks noGrp="1"/>
          </p:cNvSpPr>
          <p:nvPr>
            <p:ph type="dt" idx="15"/>
          </p:nvPr>
        </p:nvSpPr>
        <p:spPr/>
        <p:txBody>
          <a:bodyPr/>
          <a:lstStyle/>
          <a:p>
            <a:r>
              <a:rPr lang="en-US" smtClean="0"/>
              <a:t>August 2019</a:t>
            </a:r>
            <a:endParaRPr lang="en-GB" dirty="0"/>
          </a:p>
        </p:txBody>
      </p:sp>
      <p:sp>
        <p:nvSpPr>
          <p:cNvPr id="3" name="Footer Placeholder 2"/>
          <p:cNvSpPr>
            <a:spLocks noGrp="1"/>
          </p:cNvSpPr>
          <p:nvPr>
            <p:ph type="ftr" idx="14"/>
          </p:nvPr>
        </p:nvSpPr>
        <p:spPr/>
        <p:txBody>
          <a:bodyPr/>
          <a:lstStyle/>
          <a:p>
            <a:r>
              <a:rPr lang="en-GB" smtClean="0"/>
              <a:t>Stephen McCann, BlackBerry</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xfrm>
            <a:off x="2209800" y="685800"/>
            <a:ext cx="7772400" cy="605118"/>
          </a:xfrm>
        </p:spPr>
        <p:txBody>
          <a:bodyPr/>
          <a:lstStyle/>
          <a:p>
            <a:r>
              <a:rPr lang="en-US" dirty="0"/>
              <a:t>September 2019 Plans</a:t>
            </a:r>
          </a:p>
        </p:txBody>
      </p:sp>
      <p:sp>
        <p:nvSpPr>
          <p:cNvPr id="17414" name="Rectangle 3"/>
          <p:cNvSpPr>
            <a:spLocks noGrp="1" noChangeArrowheads="1"/>
          </p:cNvSpPr>
          <p:nvPr>
            <p:ph type="body" idx="1"/>
          </p:nvPr>
        </p:nvSpPr>
        <p:spPr>
          <a:xfrm>
            <a:off x="1752600" y="1371600"/>
            <a:ext cx="8686800" cy="4953000"/>
          </a:xfrm>
          <a:ln>
            <a:solidFill>
              <a:schemeClr val="bg1"/>
            </a:solidFill>
          </a:ln>
        </p:spPr>
        <p:txBody>
          <a:bodyPr/>
          <a:lstStyle/>
          <a:p>
            <a:pPr>
              <a:lnSpc>
                <a:spcPct val="90000"/>
              </a:lnSpc>
            </a:pPr>
            <a:r>
              <a:rPr lang="en-US" sz="3200" dirty="0"/>
              <a:t>Three standalone meeting slots planned:</a:t>
            </a:r>
          </a:p>
          <a:p>
            <a:pPr marL="684213">
              <a:lnSpc>
                <a:spcPct val="90000"/>
              </a:lnSpc>
            </a:pPr>
            <a:r>
              <a:rPr lang="en-US" dirty="0"/>
              <a:t>“What is an ESS?”, “What is a STA?” and DS/AP/Portal architecture discussions</a:t>
            </a:r>
          </a:p>
          <a:p>
            <a:pPr marL="684213">
              <a:lnSpc>
                <a:spcPct val="90000"/>
              </a:lnSpc>
            </a:pPr>
            <a:r>
              <a:rPr lang="en-US" dirty="0"/>
              <a:t>What is the (“STA(s)”) architecture of off-channel TDLS?</a:t>
            </a:r>
          </a:p>
          <a:p>
            <a:pPr marL="684213">
              <a:lnSpc>
                <a:spcPct val="90000"/>
              </a:lnSpc>
            </a:pPr>
            <a:r>
              <a:rPr lang="en-US" dirty="0"/>
              <a:t>MLME-RESET, versus MLME-JOIN and MLME-START (add MLME-SCAN, MLME-END?) – feedback to </a:t>
            </a:r>
            <a:r>
              <a:rPr lang="en-US" dirty="0" err="1"/>
              <a:t>REVmd</a:t>
            </a:r>
            <a:r>
              <a:rPr lang="en-US" dirty="0"/>
              <a:t>.</a:t>
            </a:r>
          </a:p>
          <a:p>
            <a:pPr marL="684213">
              <a:lnSpc>
                <a:spcPct val="90000"/>
              </a:lnSpc>
            </a:pPr>
            <a:r>
              <a:rPr lang="en-US" dirty="0"/>
              <a:t>Monitor </a:t>
            </a:r>
            <a:r>
              <a:rPr lang="en-US" dirty="0" err="1"/>
              <a:t>TGbd’s</a:t>
            </a:r>
            <a:r>
              <a:rPr lang="en-US" dirty="0"/>
              <a:t> activities in support of IEEE 1609.</a:t>
            </a:r>
          </a:p>
          <a:p>
            <a:pPr marL="684213">
              <a:lnSpc>
                <a:spcPct val="90000"/>
              </a:lnSpc>
            </a:pPr>
            <a:r>
              <a:rPr lang="en-US" dirty="0"/>
              <a:t>Consider a new layer in 802.11 to arbitrate the operation of multiple active sessions using 802.1ASrev. </a:t>
            </a:r>
          </a:p>
          <a:p>
            <a:pPr marL="684213">
              <a:lnSpc>
                <a:spcPct val="90000"/>
              </a:lnSpc>
            </a:pPr>
            <a:r>
              <a:rPr lang="en-US" dirty="0"/>
              <a:t>Monitor/discuss architecture concepts in </a:t>
            </a:r>
            <a:r>
              <a:rPr lang="en-US" dirty="0" err="1"/>
              <a:t>TGbc</a:t>
            </a:r>
            <a:r>
              <a:rPr lang="en-US" dirty="0"/>
              <a:t> and </a:t>
            </a:r>
            <a:r>
              <a:rPr lang="en-US" dirty="0" err="1"/>
              <a:t>TGbe</a:t>
            </a:r>
            <a:endParaRPr lang="en-US" dirty="0"/>
          </a:p>
          <a:p>
            <a:pPr marL="684213">
              <a:lnSpc>
                <a:spcPct val="90000"/>
              </a:lnSpc>
            </a:pPr>
            <a:endParaRPr lang="en-US" dirty="0"/>
          </a:p>
          <a:p>
            <a:pPr marL="684213">
              <a:lnSpc>
                <a:spcPct val="90000"/>
              </a:lnSpc>
            </a:pPr>
            <a:endParaRPr lang="en-US" dirty="0"/>
          </a:p>
        </p:txBody>
      </p:sp>
      <p:sp>
        <p:nvSpPr>
          <p:cNvPr id="2" name="Date Placeholder 1"/>
          <p:cNvSpPr>
            <a:spLocks noGrp="1"/>
          </p:cNvSpPr>
          <p:nvPr>
            <p:ph type="dt" idx="15"/>
          </p:nvPr>
        </p:nvSpPr>
        <p:spPr/>
        <p:txBody>
          <a:bodyPr/>
          <a:lstStyle/>
          <a:p>
            <a:r>
              <a:rPr lang="en-US" smtClean="0"/>
              <a:t>August 2019</a:t>
            </a:r>
            <a:endParaRPr lang="en-GB" dirty="0"/>
          </a:p>
        </p:txBody>
      </p:sp>
      <p:sp>
        <p:nvSpPr>
          <p:cNvPr id="3" name="Footer Placeholder 2"/>
          <p:cNvSpPr>
            <a:spLocks noGrp="1"/>
          </p:cNvSpPr>
          <p:nvPr>
            <p:ph type="ftr" idx="14"/>
          </p:nvPr>
        </p:nvSpPr>
        <p:spPr/>
        <p:txBody>
          <a:bodyPr/>
          <a:lstStyle/>
          <a:p>
            <a:r>
              <a:rPr lang="en-GB" smtClean="0"/>
              <a:t>Stephen McCann, BlackBerry</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8529006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PAR Review SC - Meeting Agenda and Comment slides - July 2019 - Vienna</a:t>
            </a:r>
            <a:endParaRPr lang="en-GB" dirty="0"/>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2019-07-18</a:t>
            </a:r>
          </a:p>
        </p:txBody>
      </p:sp>
      <p:sp>
        <p:nvSpPr>
          <p:cNvPr id="6" name="Date Placeholder 3"/>
          <p:cNvSpPr>
            <a:spLocks noGrp="1"/>
          </p:cNvSpPr>
          <p:nvPr>
            <p:ph type="dt" idx="10"/>
          </p:nvPr>
        </p:nvSpPr>
        <p:spPr/>
        <p:txBody>
          <a:bodyPr/>
          <a:lstStyle/>
          <a:p>
            <a:r>
              <a:rPr lang="en-US" smtClean="0"/>
              <a:t>August 2019</a:t>
            </a:r>
            <a:endParaRPr lang="en-GB" dirty="0"/>
          </a:p>
        </p:txBody>
      </p:sp>
      <p:sp>
        <p:nvSpPr>
          <p:cNvPr id="7" name="Footer Placeholder 4"/>
          <p:cNvSpPr>
            <a:spLocks noGrp="1"/>
          </p:cNvSpPr>
          <p:nvPr>
            <p:ph type="ftr" idx="11"/>
          </p:nvPr>
        </p:nvSpPr>
        <p:spPr/>
        <p:txBody>
          <a:bodyPr/>
          <a:lstStyle/>
          <a:p>
            <a:r>
              <a:rPr lang="en-GB" smtClean="0"/>
              <a:t>Stephen McCann, BlackBerry</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25</a:t>
            </a:fld>
            <a:endParaRPr lang="en-GB" dirty="0"/>
          </a:p>
        </p:txBody>
      </p:sp>
      <p:graphicFrame>
        <p:nvGraphicFramePr>
          <p:cNvPr id="3075" name="Object 3"/>
          <p:cNvGraphicFramePr>
            <a:graphicFrameLocks noChangeAspect="1"/>
          </p:cNvGraphicFramePr>
          <p:nvPr>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spid="_x0000_s140299" name="Document" r:id="rId4" imgW="8289564" imgH="2521714" progId="Word.Document.8">
                  <p:embed/>
                </p:oleObj>
              </mc:Choice>
              <mc:Fallback>
                <p:oleObj name="Document" r:id="rId4" imgW="8289564" imgH="2521714" progId="Word.Document.8">
                  <p:embed/>
                  <p:pic>
                    <p:nvPicPr>
                      <p:cNvPr id="3075" name="Object 3"/>
                      <p:cNvPicPr>
                        <a:picLocks noChangeAspect="1" noChangeArrowheads="1"/>
                      </p:cNvPicPr>
                      <p:nvPr/>
                    </p:nvPicPr>
                    <p:blipFill>
                      <a:blip r:embed="rId5"/>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9" name="Date Placeholder 5">
            <a:extLst>
              <a:ext uri="{FF2B5EF4-FFF2-40B4-BE49-F238E27FC236}">
                <a16:creationId xmlns:a16="http://schemas.microsoft.com/office/drawing/2014/main" xmlns="" id="{202BB38C-B736-49E7-A627-2A038D2D131B}"/>
              </a:ext>
            </a:extLst>
          </p:cNvPr>
          <p:cNvSpPr>
            <a:spLocks noGrp="1"/>
          </p:cNvSpPr>
          <p:nvPr>
            <p:ph type="dt" idx="15"/>
          </p:nvPr>
        </p:nvSpPr>
        <p:spPr>
          <a:xfrm>
            <a:off x="929217" y="333375"/>
            <a:ext cx="2499764" cy="273050"/>
          </a:xfrm>
        </p:spPr>
        <p:txBody>
          <a:bodyPr/>
          <a:lstStyle/>
          <a:p>
            <a:r>
              <a:rPr lang="en-US" dirty="0" smtClean="0"/>
              <a:t>August 2019</a:t>
            </a:r>
            <a:endParaRPr lang="en-GB" dirty="0"/>
          </a:p>
        </p:txBody>
      </p:sp>
      <p:sp>
        <p:nvSpPr>
          <p:cNvPr id="10" name="Footer Placeholder 4"/>
          <p:cNvSpPr>
            <a:spLocks noGrp="1"/>
          </p:cNvSpPr>
          <p:nvPr>
            <p:ph type="ftr" idx="4294967295"/>
          </p:nvPr>
        </p:nvSpPr>
        <p:spPr>
          <a:xfrm>
            <a:off x="7143757" y="6475414"/>
            <a:ext cx="4246027" cy="180975"/>
          </a:xfrm>
          <a:prstGeom prst="rect">
            <a:avLst/>
          </a:prstGeom>
        </p:spPr>
        <p:txBody>
          <a:bodyPr/>
          <a:lstStyle/>
          <a:p>
            <a:r>
              <a:rPr lang="en-GB" dirty="0"/>
              <a:t>Stephen McCann, BlackBerry</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B43754-1163-4B0C-8310-62C38E10D93C}"/>
              </a:ext>
            </a:extLst>
          </p:cNvPr>
          <p:cNvSpPr>
            <a:spLocks noGrp="1"/>
          </p:cNvSpPr>
          <p:nvPr>
            <p:ph type="title"/>
          </p:nvPr>
        </p:nvSpPr>
        <p:spPr>
          <a:xfrm>
            <a:off x="914402" y="685803"/>
            <a:ext cx="10361084" cy="726971"/>
          </a:xfrm>
        </p:spPr>
        <p:txBody>
          <a:bodyPr/>
          <a:lstStyle/>
          <a:p>
            <a:r>
              <a:rPr lang="en-US" sz="2400" dirty="0"/>
              <a:t>IEEE 802 PARs &amp; ICAIDs under consideration</a:t>
            </a:r>
            <a:br>
              <a:rPr lang="en-US" sz="2400" dirty="0"/>
            </a:br>
            <a:r>
              <a:rPr lang="en-US" sz="2400" dirty="0"/>
              <a:t>July 14-19, 2019, Vienna, Austria</a:t>
            </a:r>
          </a:p>
        </p:txBody>
      </p:sp>
      <p:sp>
        <p:nvSpPr>
          <p:cNvPr id="3" name="Content Placeholder 2">
            <a:extLst>
              <a:ext uri="{FF2B5EF4-FFF2-40B4-BE49-F238E27FC236}">
                <a16:creationId xmlns:a16="http://schemas.microsoft.com/office/drawing/2014/main" xmlns="" id="{EAAFB270-57E8-4713-BF72-93261EF1DDCE}"/>
              </a:ext>
            </a:extLst>
          </p:cNvPr>
          <p:cNvSpPr>
            <a:spLocks noGrp="1"/>
          </p:cNvSpPr>
          <p:nvPr>
            <p:ph idx="1"/>
          </p:nvPr>
        </p:nvSpPr>
        <p:spPr>
          <a:xfrm>
            <a:off x="423786" y="1628799"/>
            <a:ext cx="11342316" cy="4630591"/>
          </a:xfrm>
        </p:spPr>
        <p:txBody>
          <a:bodyPr/>
          <a:lstStyle/>
          <a:p>
            <a:pPr>
              <a:buFont typeface="+mj-lt"/>
              <a:buAutoNum type="arabicPeriod"/>
            </a:pPr>
            <a:r>
              <a:rPr lang="en-US" sz="1800" b="0" dirty="0"/>
              <a:t>802.1ABdh -Amendment - Support for </a:t>
            </a:r>
            <a:r>
              <a:rPr lang="en-US" sz="1800" b="0" dirty="0" err="1"/>
              <a:t>Multiframe</a:t>
            </a:r>
            <a:r>
              <a:rPr lang="en-US" sz="1800" b="0" dirty="0"/>
              <a:t> Protocol Data Units, </a:t>
            </a:r>
            <a:r>
              <a:rPr lang="en-US" sz="1800" b="0" dirty="0">
                <a:hlinkClick r:id="rId2"/>
              </a:rPr>
              <a:t> PAR</a:t>
            </a:r>
            <a:r>
              <a:rPr lang="en-US" sz="1800" b="0" dirty="0"/>
              <a:t> and </a:t>
            </a:r>
            <a:r>
              <a:rPr lang="en-US" sz="1800" b="0" dirty="0">
                <a:hlinkClick r:id="rId3"/>
              </a:rPr>
              <a:t>CSD</a:t>
            </a:r>
            <a:endParaRPr lang="en-US" sz="1800" b="0" dirty="0"/>
          </a:p>
          <a:p>
            <a:pPr>
              <a:buFont typeface="+mj-lt"/>
              <a:buAutoNum type="arabicPeriod"/>
            </a:pPr>
            <a:r>
              <a:rPr lang="en-US" sz="1800" b="0" dirty="0"/>
              <a:t>802.1Qdj - Amendment - Configuration Enhancements, </a:t>
            </a:r>
            <a:r>
              <a:rPr lang="en-US" sz="1800" b="0" dirty="0">
                <a:hlinkClick r:id="rId4"/>
              </a:rPr>
              <a:t>PAR</a:t>
            </a:r>
            <a:r>
              <a:rPr lang="en-US" sz="1800" b="0" dirty="0"/>
              <a:t> and </a:t>
            </a:r>
            <a:r>
              <a:rPr lang="en-US" sz="1800" b="0" dirty="0">
                <a:hlinkClick r:id="rId5"/>
              </a:rPr>
              <a:t>CSD </a:t>
            </a:r>
            <a:endParaRPr lang="en-US" sz="1800" b="0" dirty="0"/>
          </a:p>
          <a:p>
            <a:pPr>
              <a:buFont typeface="+mj-lt"/>
              <a:buAutoNum type="arabicPeriod"/>
            </a:pPr>
            <a:r>
              <a:rPr lang="en-US" sz="1800" b="0" dirty="0"/>
              <a:t>802.3cv - Amendment - Maintenance #15: Power over Ethernet, </a:t>
            </a:r>
            <a:r>
              <a:rPr lang="en-US" sz="1800" b="0" dirty="0">
                <a:hlinkClick r:id="rId6"/>
              </a:rPr>
              <a:t>PAR </a:t>
            </a:r>
            <a:endParaRPr lang="en-US" sz="1800" b="0" dirty="0"/>
          </a:p>
          <a:p>
            <a:pPr>
              <a:buFont typeface="+mj-lt"/>
              <a:buAutoNum type="arabicPeriod"/>
            </a:pPr>
            <a:r>
              <a:rPr lang="en-US" sz="1800" b="0" dirty="0"/>
              <a:t>802.15.9ma- Standard, Transport of Key Management Protocol (KMP) Datagram,  </a:t>
            </a:r>
            <a:r>
              <a:rPr lang="en-US" sz="1800" b="0" dirty="0">
                <a:hlinkClick r:id="rId7"/>
              </a:rPr>
              <a:t>PAR</a:t>
            </a:r>
            <a:r>
              <a:rPr lang="en-US" sz="1800" b="0" dirty="0"/>
              <a:t> and </a:t>
            </a:r>
            <a:r>
              <a:rPr lang="en-US" sz="1800" b="0" dirty="0">
                <a:hlinkClick r:id="rId8"/>
              </a:rPr>
              <a:t>CSD</a:t>
            </a:r>
            <a:endParaRPr lang="en-US" sz="1800" b="0" dirty="0"/>
          </a:p>
          <a:p>
            <a:pPr>
              <a:buFont typeface="+mj-lt"/>
              <a:buAutoNum type="arabicPeriod"/>
            </a:pPr>
            <a:endParaRPr lang="en-US" sz="1800" b="0" dirty="0"/>
          </a:p>
          <a:p>
            <a:pPr marL="0" indent="0"/>
            <a:r>
              <a:rPr lang="en-US" sz="2000" dirty="0"/>
              <a:t>PAR Extensions</a:t>
            </a:r>
          </a:p>
          <a:p>
            <a:pPr>
              <a:buFont typeface="+mj-lt"/>
              <a:buAutoNum type="arabicPeriod"/>
            </a:pPr>
            <a:r>
              <a:rPr lang="en-US" sz="1800" b="0" dirty="0"/>
              <a:t>802.1Qcj - Amendment - Automatic Attachment to Provider Backbone Bridging (PBB) services, </a:t>
            </a:r>
            <a:r>
              <a:rPr lang="en-US" sz="1800" b="0" dirty="0">
                <a:hlinkClick r:id="rId9"/>
              </a:rPr>
              <a:t>PAR extension</a:t>
            </a:r>
            <a:endParaRPr lang="en-US" sz="1800" b="0" dirty="0"/>
          </a:p>
          <a:p>
            <a:pPr>
              <a:buFont typeface="+mj-lt"/>
              <a:buAutoNum type="arabicPeriod"/>
            </a:pPr>
            <a:r>
              <a:rPr lang="en-US" sz="1800" b="0" dirty="0"/>
              <a:t>802.11ay - Amendment -  Enhanced Throughput for Operation in License-Exempt Bands Above 45 GHz, </a:t>
            </a:r>
            <a:r>
              <a:rPr lang="en-US" sz="1800" b="0" dirty="0">
                <a:hlinkClick r:id="rId10"/>
              </a:rPr>
              <a:t>PAR Extension</a:t>
            </a:r>
            <a:endParaRPr lang="en-US" sz="1800" b="0" dirty="0"/>
          </a:p>
          <a:p>
            <a:pPr>
              <a:buFont typeface="+mj-lt"/>
              <a:buAutoNum type="arabicPeriod"/>
            </a:pPr>
            <a:r>
              <a:rPr lang="en-US" sz="1800" b="0" dirty="0"/>
              <a:t>802.11az - Amendment - Next Generation Positioning (NGP), </a:t>
            </a:r>
            <a:r>
              <a:rPr lang="en-US" sz="1800" b="0" dirty="0">
                <a:hlinkClick r:id="rId11"/>
              </a:rPr>
              <a:t>PAR Extension</a:t>
            </a:r>
            <a:endParaRPr lang="en-US" sz="1800" b="0" dirty="0"/>
          </a:p>
          <a:p>
            <a:pPr>
              <a:buFont typeface="+mj-lt"/>
              <a:buAutoNum type="arabicPeriod"/>
            </a:pPr>
            <a:r>
              <a:rPr lang="en-US" sz="1800" b="0" dirty="0"/>
              <a:t>802.1AS-REV - Standard for Local and Metropolitan Area Networks - Timing and Synchronization for Time-Sensitive Applications, </a:t>
            </a:r>
            <a:r>
              <a:rPr lang="en-US" sz="1800" b="0" dirty="0">
                <a:hlinkClick r:id="rId12"/>
              </a:rPr>
              <a:t>Par Extension</a:t>
            </a:r>
            <a:endParaRPr lang="en-US" sz="1800" b="0" dirty="0"/>
          </a:p>
        </p:txBody>
      </p:sp>
      <p:sp>
        <p:nvSpPr>
          <p:cNvPr id="4" name="Date Placeholder 3">
            <a:extLst>
              <a:ext uri="{FF2B5EF4-FFF2-40B4-BE49-F238E27FC236}">
                <a16:creationId xmlns:a16="http://schemas.microsoft.com/office/drawing/2014/main" xmlns="" id="{6FF350B7-E5CE-41F0-99E9-3A5050C16B3F}"/>
              </a:ext>
            </a:extLst>
          </p:cNvPr>
          <p:cNvSpPr>
            <a:spLocks noGrp="1"/>
          </p:cNvSpPr>
          <p:nvPr>
            <p:ph type="dt" idx="10"/>
          </p:nvPr>
        </p:nvSpPr>
        <p:spPr/>
        <p:txBody>
          <a:bodyPr/>
          <a:lstStyle/>
          <a:p>
            <a:r>
              <a:rPr lang="en-US" smtClean="0"/>
              <a:t>August 2019</a:t>
            </a:r>
            <a:endParaRPr lang="en-GB" dirty="0"/>
          </a:p>
        </p:txBody>
      </p:sp>
      <p:sp>
        <p:nvSpPr>
          <p:cNvPr id="5" name="Footer Placeholder 4">
            <a:extLst>
              <a:ext uri="{FF2B5EF4-FFF2-40B4-BE49-F238E27FC236}">
                <a16:creationId xmlns:a16="http://schemas.microsoft.com/office/drawing/2014/main" xmlns="" id="{C4AAACEF-B513-4572-B476-9E4E8BE6A700}"/>
              </a:ext>
            </a:extLst>
          </p:cNvPr>
          <p:cNvSpPr>
            <a:spLocks noGrp="1"/>
          </p:cNvSpPr>
          <p:nvPr>
            <p:ph type="ftr" idx="11"/>
          </p:nvPr>
        </p:nvSpPr>
        <p:spPr/>
        <p:txBody>
          <a:bodyPr/>
          <a:lstStyle/>
          <a:p>
            <a:r>
              <a:rPr lang="en-GB" smtClean="0"/>
              <a:t>Stephen McCann, BlackBerry</a:t>
            </a:r>
            <a:endParaRPr lang="en-GB" dirty="0"/>
          </a:p>
        </p:txBody>
      </p:sp>
      <p:sp>
        <p:nvSpPr>
          <p:cNvPr id="6" name="Slide Number Placeholder 5">
            <a:extLst>
              <a:ext uri="{FF2B5EF4-FFF2-40B4-BE49-F238E27FC236}">
                <a16:creationId xmlns:a16="http://schemas.microsoft.com/office/drawing/2014/main" xmlns=""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7" name="Date Placeholder 5">
            <a:extLst>
              <a:ext uri="{FF2B5EF4-FFF2-40B4-BE49-F238E27FC236}">
                <a16:creationId xmlns:a16="http://schemas.microsoft.com/office/drawing/2014/main" xmlns="" id="{202BB38C-B736-49E7-A627-2A038D2D131B}"/>
              </a:ext>
            </a:extLst>
          </p:cNvPr>
          <p:cNvSpPr>
            <a:spLocks noGrp="1"/>
          </p:cNvSpPr>
          <p:nvPr>
            <p:ph type="dt" idx="15"/>
          </p:nvPr>
        </p:nvSpPr>
        <p:spPr>
          <a:xfrm>
            <a:off x="929217" y="333375"/>
            <a:ext cx="2499764" cy="273050"/>
          </a:xfrm>
        </p:spPr>
        <p:txBody>
          <a:bodyPr/>
          <a:lstStyle/>
          <a:p>
            <a:r>
              <a:rPr lang="en-US" dirty="0" smtClean="0"/>
              <a:t>August 2019</a:t>
            </a:r>
            <a:endParaRPr lang="en-GB" dirty="0"/>
          </a:p>
        </p:txBody>
      </p:sp>
    </p:spTree>
    <p:extLst>
      <p:ext uri="{BB962C8B-B14F-4D97-AF65-F5344CB8AC3E}">
        <p14:creationId xmlns:p14="http://schemas.microsoft.com/office/powerpoint/2010/main" val="20993053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4018E8A-25CB-4F0D-8066-9131AA97819D}"/>
              </a:ext>
            </a:extLst>
          </p:cNvPr>
          <p:cNvSpPr>
            <a:spLocks noGrp="1"/>
          </p:cNvSpPr>
          <p:nvPr>
            <p:ph type="title"/>
          </p:nvPr>
        </p:nvSpPr>
        <p:spPr/>
        <p:txBody>
          <a:bodyPr/>
          <a:lstStyle/>
          <a:p>
            <a:r>
              <a:rPr lang="en-US" altLang="en-US" b="0" dirty="0">
                <a:solidFill>
                  <a:schemeClr val="tx1"/>
                </a:solidFill>
                <a:latin typeface="Arial" panose="020B0604020202020204" pitchFamily="34" charset="0"/>
              </a:rPr>
              <a:t>802.15.22.3 -</a:t>
            </a:r>
            <a:r>
              <a:rPr lang="en-US" b="0" dirty="0"/>
              <a:t> Standard for Spectrum Characterization and Occupancy Sensing, </a:t>
            </a:r>
            <a:r>
              <a:rPr lang="en-US" b="0" dirty="0">
                <a:hlinkClick r:id="rId2"/>
              </a:rPr>
              <a:t>PAR</a:t>
            </a:r>
            <a:endParaRPr lang="en-US" dirty="0"/>
          </a:p>
        </p:txBody>
      </p:sp>
      <p:sp>
        <p:nvSpPr>
          <p:cNvPr id="4" name="Date Placeholder 3">
            <a:extLst>
              <a:ext uri="{FF2B5EF4-FFF2-40B4-BE49-F238E27FC236}">
                <a16:creationId xmlns:a16="http://schemas.microsoft.com/office/drawing/2014/main" xmlns="" id="{94EA2636-0C16-41D9-A935-FD90212B6B8E}"/>
              </a:ext>
            </a:extLst>
          </p:cNvPr>
          <p:cNvSpPr>
            <a:spLocks noGrp="1"/>
          </p:cNvSpPr>
          <p:nvPr>
            <p:ph type="dt" idx="10"/>
          </p:nvPr>
        </p:nvSpPr>
        <p:spPr/>
        <p:txBody>
          <a:bodyPr/>
          <a:lstStyle/>
          <a:p>
            <a:r>
              <a:rPr lang="en-US" smtClean="0"/>
              <a:t>August 2019</a:t>
            </a:r>
            <a:endParaRPr lang="en-GB" dirty="0"/>
          </a:p>
        </p:txBody>
      </p:sp>
      <p:sp>
        <p:nvSpPr>
          <p:cNvPr id="5" name="Footer Placeholder 4">
            <a:extLst>
              <a:ext uri="{FF2B5EF4-FFF2-40B4-BE49-F238E27FC236}">
                <a16:creationId xmlns:a16="http://schemas.microsoft.com/office/drawing/2014/main" xmlns="" id="{780B32DC-F98A-4359-B7D2-A7D5FDDFE032}"/>
              </a:ext>
            </a:extLst>
          </p:cNvPr>
          <p:cNvSpPr>
            <a:spLocks noGrp="1"/>
          </p:cNvSpPr>
          <p:nvPr>
            <p:ph type="ftr" idx="11"/>
          </p:nvPr>
        </p:nvSpPr>
        <p:spPr/>
        <p:txBody>
          <a:bodyPr/>
          <a:lstStyle/>
          <a:p>
            <a:r>
              <a:rPr lang="en-GB" smtClean="0"/>
              <a:t>Stephen McCann, BlackBerry</a:t>
            </a:r>
            <a:endParaRPr lang="en-GB" dirty="0"/>
          </a:p>
        </p:txBody>
      </p:sp>
      <p:sp>
        <p:nvSpPr>
          <p:cNvPr id="6" name="Slide Number Placeholder 5">
            <a:extLst>
              <a:ext uri="{FF2B5EF4-FFF2-40B4-BE49-F238E27FC236}">
                <a16:creationId xmlns:a16="http://schemas.microsoft.com/office/drawing/2014/main" xmlns="" id="{5FFD4612-A8B6-4F2A-9713-528EBA976B28}"/>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7" name="Rectangle 1">
            <a:extLst>
              <a:ext uri="{FF2B5EF4-FFF2-40B4-BE49-F238E27FC236}">
                <a16:creationId xmlns:a16="http://schemas.microsoft.com/office/drawing/2014/main" xmlns="" id="{AA790BCA-823B-452C-92D4-A63CC4AFEF9D}"/>
              </a:ext>
            </a:extLst>
          </p:cNvPr>
          <p:cNvSpPr>
            <a:spLocks noGrp="1" noChangeArrowheads="1"/>
          </p:cNvSpPr>
          <p:nvPr>
            <p:ph idx="1"/>
          </p:nvPr>
        </p:nvSpPr>
        <p:spPr bwMode="auto">
          <a:xfrm>
            <a:off x="901778" y="1829597"/>
            <a:ext cx="10361084"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lvl="0" indent="0" defTabSz="914400" eaLnBrk="0" hangingPunct="0">
              <a:spcBef>
                <a:spcPct val="0"/>
              </a:spcBef>
              <a:buClrTx/>
              <a:buSzTx/>
            </a:pPr>
            <a:r>
              <a:rPr lang="en-US" altLang="en-US" sz="1800" b="0" dirty="0">
                <a:solidFill>
                  <a:schemeClr val="tx1"/>
                </a:solidFill>
                <a:latin typeface="Arial" panose="020B0604020202020204" pitchFamily="34" charset="0"/>
              </a:rPr>
              <a:t>An Email received from Bob </a:t>
            </a:r>
            <a:r>
              <a:rPr lang="en-US" altLang="en-US" sz="1800" b="0" dirty="0" err="1">
                <a:solidFill>
                  <a:schemeClr val="tx1"/>
                </a:solidFill>
                <a:latin typeface="Arial" panose="020B0604020202020204" pitchFamily="34" charset="0"/>
              </a:rPr>
              <a:t>Heile</a:t>
            </a:r>
            <a:r>
              <a:rPr lang="en-US" altLang="en-US" sz="1800" b="0" dirty="0">
                <a:solidFill>
                  <a:schemeClr val="tx1"/>
                </a:solidFill>
                <a:latin typeface="Arial" panose="020B0604020202020204" pitchFamily="34" charset="0"/>
              </a:rPr>
              <a:t> on the 802 EC Reflector Monday at 15:40 AT for a </a:t>
            </a:r>
            <a:r>
              <a:rPr kumimoji="0" lang="en-US" altLang="en-US" sz="1800" b="0" i="0" u="none" strike="noStrike" cap="none" normalizeH="0" baseline="0" dirty="0">
                <a:ln>
                  <a:noFill/>
                </a:ln>
                <a:solidFill>
                  <a:schemeClr val="tx1"/>
                </a:solidFill>
                <a:effectLst/>
                <a:latin typeface="Arial" panose="020B0604020202020204" pitchFamily="34" charset="0"/>
              </a:rPr>
              <a:t>PAR extension request for 802.15.22.3 </a:t>
            </a:r>
            <a:r>
              <a:rPr lang="en-US" sz="1800" b="0" dirty="0"/>
              <a:t>Standard for Spectrum Characterization and Occupancy Sensing, </a:t>
            </a:r>
            <a:r>
              <a:rPr kumimoji="0" lang="en-US" altLang="en-US" sz="1800" b="0" i="0" u="none" strike="noStrike" cap="none" normalizeH="0" baseline="0" dirty="0">
                <a:ln>
                  <a:noFill/>
                </a:ln>
                <a:solidFill>
                  <a:schemeClr val="tx1"/>
                </a:solidFill>
                <a:effectLst/>
                <a:latin typeface="Arial" panose="020B0604020202020204" pitchFamily="34" charset="0"/>
              </a:rPr>
              <a:t>for consideration </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on Friday under the 48 hour rule. The PAR extension can be found at </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hlinkClick r:id="rId2"/>
              </a:rPr>
              <a:t>https://mentor.ieee.org/802.15/dcn/19/15-19-0305-00-0000-802-15-22-3-par-extension.pdf</a:t>
            </a:r>
            <a:r>
              <a:rPr kumimoji="0" lang="en-US" altLang="en-US" sz="1800" b="0" i="0" u="none" strike="noStrike" cap="none" normalizeH="0" baseline="0" dirty="0">
                <a:ln>
                  <a:noFill/>
                </a:ln>
                <a:solidFill>
                  <a:schemeClr val="tx1"/>
                </a:solidFill>
                <a:effectLst/>
                <a:latin typeface="Arial" panose="020B0604020202020204" pitchFamily="34" charset="0"/>
              </a:rPr>
              <a:t>.</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The expectation is we will start SA Ballot next week. Given the current SASB meeting schedule, we would need to submit the draft to </a:t>
            </a:r>
            <a:r>
              <a:rPr kumimoji="0" lang="en-US" altLang="en-US" sz="1800" b="0" i="0" u="none" strike="noStrike" cap="none" normalizeH="0" baseline="0" dirty="0" err="1">
                <a:ln>
                  <a:noFill/>
                </a:ln>
                <a:solidFill>
                  <a:schemeClr val="tx1"/>
                </a:solidFill>
                <a:effectLst/>
                <a:latin typeface="Arial" panose="020B0604020202020204" pitchFamily="34" charset="0"/>
              </a:rPr>
              <a:t>RevCom</a:t>
            </a:r>
            <a:r>
              <a:rPr kumimoji="0" lang="en-US" altLang="en-US" sz="1800" b="0" i="0" u="none" strike="noStrike" cap="none" normalizeH="0" baseline="0" dirty="0">
                <a:ln>
                  <a:noFill/>
                </a:ln>
                <a:solidFill>
                  <a:schemeClr val="tx1"/>
                </a:solidFill>
                <a:effectLst/>
                <a:latin typeface="Arial" panose="020B0604020202020204" pitchFamily="34" charset="0"/>
              </a:rPr>
              <a:t> no later than Sept 17. While this is doable, it is extremely tight.  This extension is to cover the contingency that we are not able to submit until the next </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err="1">
                <a:ln>
                  <a:noFill/>
                </a:ln>
                <a:solidFill>
                  <a:schemeClr val="tx1"/>
                </a:solidFill>
                <a:effectLst/>
                <a:latin typeface="Arial" panose="020B0604020202020204" pitchFamily="34" charset="0"/>
              </a:rPr>
              <a:t>RevCom</a:t>
            </a:r>
            <a:r>
              <a:rPr kumimoji="0" lang="en-US" altLang="en-US" sz="1800" b="0" i="0" u="none" strike="noStrike" cap="none" normalizeH="0" baseline="0" dirty="0">
                <a:ln>
                  <a:noFill/>
                </a:ln>
                <a:solidFill>
                  <a:schemeClr val="tx1"/>
                </a:solidFill>
                <a:effectLst/>
                <a:latin typeface="Arial" panose="020B0604020202020204" pitchFamily="34" charset="0"/>
              </a:rPr>
              <a:t> meeting which would not be until after the first of the year. </a:t>
            </a:r>
          </a:p>
          <a:p>
            <a:pPr marL="0" lvl="0" indent="0" defTabSz="914400" eaLnBrk="0" hangingPunct="0">
              <a:spcBef>
                <a:spcPct val="0"/>
              </a:spcBef>
              <a:buClrTx/>
              <a:buSzTx/>
            </a:pPr>
            <a:r>
              <a:rPr lang="en-US" altLang="en-US" sz="1800" b="0" dirty="0">
                <a:solidFill>
                  <a:schemeClr val="tx1"/>
                </a:solidFill>
                <a:latin typeface="Arial" panose="020B0604020202020204" pitchFamily="34" charset="0"/>
              </a:rPr>
              <a:t>Bob </a:t>
            </a:r>
            <a:r>
              <a:rPr lang="en-US" altLang="en-US" sz="1800" b="0" dirty="0" err="1">
                <a:solidFill>
                  <a:schemeClr val="tx1"/>
                </a:solidFill>
                <a:latin typeface="Arial" panose="020B0604020202020204" pitchFamily="34" charset="0"/>
              </a:rPr>
              <a:t>Heile</a:t>
            </a:r>
            <a:endParaRPr lang="en-US" altLang="en-US" sz="1800" b="0" dirty="0">
              <a:solidFill>
                <a:schemeClr val="tx1"/>
              </a:solidFill>
              <a:latin typeface="Arial" panose="020B0604020202020204" pitchFamily="34" charset="0"/>
            </a:endParaRPr>
          </a:p>
          <a:p>
            <a:pPr marL="0" lvl="0" indent="0" defTabSz="914400" eaLnBrk="0" hangingPunct="0">
              <a:spcBef>
                <a:spcPct val="0"/>
              </a:spcBef>
              <a:buClrTx/>
              <a:buSzTx/>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lvl="0" indent="0" defTabSz="914400" eaLnBrk="0" hangingPunct="0">
              <a:spcBef>
                <a:spcPct val="0"/>
              </a:spcBef>
              <a:buClrTx/>
              <a:buSzTx/>
            </a:pPr>
            <a:r>
              <a:rPr lang="en-US" altLang="en-US" sz="1800" b="0" dirty="0">
                <a:solidFill>
                  <a:schemeClr val="tx1"/>
                </a:solidFill>
                <a:latin typeface="Arial" panose="020B0604020202020204" pitchFamily="34" charset="0"/>
              </a:rPr>
              <a:t>Comments for the PAR Extension:</a:t>
            </a:r>
          </a:p>
          <a:p>
            <a:pPr marL="0" lvl="0" indent="0" defTabSz="914400" eaLnBrk="0" hangingPunct="0">
              <a:spcBef>
                <a:spcPct val="0"/>
              </a:spcBef>
              <a:buClrTx/>
              <a:buSzTx/>
            </a:pPr>
            <a:r>
              <a:rPr lang="en-US" altLang="en-US" sz="1800" b="0" dirty="0">
                <a:solidFill>
                  <a:schemeClr val="tx1"/>
                </a:solidFill>
                <a:latin typeface="Arial" panose="020B0604020202020204" pitchFamily="34" charset="0"/>
              </a:rPr>
              <a:t>4. Submitting to the Draft to </a:t>
            </a:r>
            <a:r>
              <a:rPr lang="en-US" altLang="en-US" sz="1800" b="0" dirty="0" err="1">
                <a:solidFill>
                  <a:schemeClr val="tx1"/>
                </a:solidFill>
                <a:latin typeface="Arial" panose="020B0604020202020204" pitchFamily="34" charset="0"/>
              </a:rPr>
              <a:t>NesCom</a:t>
            </a:r>
            <a:r>
              <a:rPr lang="en-US" altLang="en-US" sz="1800" b="0" dirty="0">
                <a:solidFill>
                  <a:schemeClr val="tx1"/>
                </a:solidFill>
                <a:latin typeface="Arial" panose="020B0604020202020204" pitchFamily="34" charset="0"/>
              </a:rPr>
              <a:t> on Oct 1, 2019 after starting on Aug 1, 2019 does not seem reasonable on the surface, but I understand this may be exceptional case.  However, it will mean that the PAR will be considered by </a:t>
            </a:r>
            <a:r>
              <a:rPr lang="en-US" altLang="en-US" sz="1800" b="0" dirty="0" err="1">
                <a:solidFill>
                  <a:schemeClr val="tx1"/>
                </a:solidFill>
                <a:latin typeface="Arial" panose="020B0604020202020204" pitchFamily="34" charset="0"/>
              </a:rPr>
              <a:t>RevCom</a:t>
            </a:r>
            <a:r>
              <a:rPr lang="en-US" altLang="en-US" sz="1800" b="0" dirty="0">
                <a:solidFill>
                  <a:schemeClr val="tx1"/>
                </a:solidFill>
                <a:latin typeface="Arial" panose="020B0604020202020204" pitchFamily="34" charset="0"/>
              </a:rPr>
              <a:t> in January 2020.</a:t>
            </a:r>
          </a:p>
          <a:p>
            <a:pPr marL="0" lvl="0" indent="0" defTabSz="914400" eaLnBrk="0" hangingPunct="0">
              <a:spcBef>
                <a:spcPct val="0"/>
              </a:spcBef>
              <a:buClrTx/>
              <a:buSzTx/>
            </a:pPr>
            <a:r>
              <a:rPr lang="en-US" altLang="en-US" sz="1800" b="0" dirty="0">
                <a:solidFill>
                  <a:schemeClr val="tx1"/>
                </a:solidFill>
                <a:latin typeface="Arial" panose="020B0604020202020204" pitchFamily="34" charset="0"/>
              </a:rPr>
              <a:t>The Deadline for the 2019 November </a:t>
            </a:r>
            <a:r>
              <a:rPr lang="en-US" altLang="en-US" sz="1800" b="0" dirty="0" err="1">
                <a:solidFill>
                  <a:schemeClr val="tx1"/>
                </a:solidFill>
                <a:latin typeface="Arial" panose="020B0604020202020204" pitchFamily="34" charset="0"/>
              </a:rPr>
              <a:t>RevCom</a:t>
            </a:r>
            <a:r>
              <a:rPr lang="en-US" altLang="en-US" sz="1800" b="0" dirty="0">
                <a:solidFill>
                  <a:schemeClr val="tx1"/>
                </a:solidFill>
                <a:latin typeface="Arial" panose="020B0604020202020204" pitchFamily="34" charset="0"/>
              </a:rPr>
              <a:t> Meeting is 17 September, 2019.</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8" name="Date Placeholder 5">
            <a:extLst>
              <a:ext uri="{FF2B5EF4-FFF2-40B4-BE49-F238E27FC236}">
                <a16:creationId xmlns:a16="http://schemas.microsoft.com/office/drawing/2014/main" xmlns="" id="{202BB38C-B736-49E7-A627-2A038D2D131B}"/>
              </a:ext>
            </a:extLst>
          </p:cNvPr>
          <p:cNvSpPr>
            <a:spLocks noGrp="1"/>
          </p:cNvSpPr>
          <p:nvPr>
            <p:ph type="dt" idx="15"/>
          </p:nvPr>
        </p:nvSpPr>
        <p:spPr>
          <a:xfrm>
            <a:off x="929217" y="333375"/>
            <a:ext cx="2499764" cy="273050"/>
          </a:xfrm>
        </p:spPr>
        <p:txBody>
          <a:bodyPr/>
          <a:lstStyle/>
          <a:p>
            <a:r>
              <a:rPr lang="en-US" dirty="0" smtClean="0"/>
              <a:t>August 2019</a:t>
            </a:r>
            <a:endParaRPr lang="en-GB" dirty="0"/>
          </a:p>
        </p:txBody>
      </p:sp>
    </p:spTree>
    <p:extLst>
      <p:ext uri="{BB962C8B-B14F-4D97-AF65-F5344CB8AC3E}">
        <p14:creationId xmlns:p14="http://schemas.microsoft.com/office/powerpoint/2010/main" val="27060680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036E815-CBEE-47B3-99F4-958EA3071192}"/>
              </a:ext>
            </a:extLst>
          </p:cNvPr>
          <p:cNvSpPr>
            <a:spLocks noGrp="1"/>
          </p:cNvSpPr>
          <p:nvPr>
            <p:ph type="title"/>
          </p:nvPr>
        </p:nvSpPr>
        <p:spPr/>
        <p:txBody>
          <a:bodyPr/>
          <a:lstStyle/>
          <a:p>
            <a:r>
              <a:rPr lang="en-US" dirty="0"/>
              <a:t>Responses from 802 Working Groups</a:t>
            </a:r>
          </a:p>
        </p:txBody>
      </p:sp>
      <p:sp>
        <p:nvSpPr>
          <p:cNvPr id="3" name="Text Placeholder 2">
            <a:extLst>
              <a:ext uri="{FF2B5EF4-FFF2-40B4-BE49-F238E27FC236}">
                <a16:creationId xmlns:a16="http://schemas.microsoft.com/office/drawing/2014/main" xmlns="" id="{482A240F-A3A6-474C-B90C-2273B5DA4768}"/>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xmlns="" id="{03C19121-EBAE-47A3-B917-233CC14ECD8C}"/>
              </a:ext>
            </a:extLst>
          </p:cNvPr>
          <p:cNvSpPr>
            <a:spLocks noGrp="1"/>
          </p:cNvSpPr>
          <p:nvPr>
            <p:ph type="dt" idx="10"/>
          </p:nvPr>
        </p:nvSpPr>
        <p:spPr/>
        <p:txBody>
          <a:bodyPr/>
          <a:lstStyle/>
          <a:p>
            <a:pPr>
              <a:defRPr/>
            </a:pPr>
            <a:r>
              <a:rPr lang="en-US" smtClean="0">
                <a:solidFill>
                  <a:srgbClr val="000000"/>
                </a:solidFill>
              </a:rPr>
              <a:t>August 2019</a:t>
            </a:r>
            <a:endParaRPr lang="en-US" dirty="0">
              <a:solidFill>
                <a:srgbClr val="000000"/>
              </a:solidFill>
            </a:endParaRPr>
          </a:p>
        </p:txBody>
      </p:sp>
      <p:sp>
        <p:nvSpPr>
          <p:cNvPr id="5" name="Footer Placeholder 4">
            <a:extLst>
              <a:ext uri="{FF2B5EF4-FFF2-40B4-BE49-F238E27FC236}">
                <a16:creationId xmlns:a16="http://schemas.microsoft.com/office/drawing/2014/main" xmlns="" id="{F1BF3BB7-A6B0-4812-AF2A-485129F4D193}"/>
              </a:ext>
            </a:extLst>
          </p:cNvPr>
          <p:cNvSpPr>
            <a:spLocks noGrp="1"/>
          </p:cNvSpPr>
          <p:nvPr>
            <p:ph type="ftr" idx="11"/>
          </p:nvPr>
        </p:nvSpPr>
        <p:spPr/>
        <p:txBody>
          <a:bodyPr/>
          <a:lstStyle/>
          <a:p>
            <a:pPr>
              <a:defRPr/>
            </a:pPr>
            <a:r>
              <a:rPr lang="en-US" smtClean="0">
                <a:solidFill>
                  <a:srgbClr val="000000"/>
                </a:solidFill>
              </a:rPr>
              <a:t>Stephen McCann, BlackBerry</a:t>
            </a:r>
            <a:endParaRPr lang="en-US">
              <a:solidFill>
                <a:srgbClr val="000000"/>
              </a:solidFill>
            </a:endParaRPr>
          </a:p>
        </p:txBody>
      </p:sp>
      <p:sp>
        <p:nvSpPr>
          <p:cNvPr id="6" name="Slide Number Placeholder 5">
            <a:extLst>
              <a:ext uri="{FF2B5EF4-FFF2-40B4-BE49-F238E27FC236}">
                <a16:creationId xmlns:a16="http://schemas.microsoft.com/office/drawing/2014/main" xmlns="" id="{9DADE5F5-A416-4974-8F98-5DEF9738F2A6}"/>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28</a:t>
            </a:fld>
            <a:endParaRPr lang="en-US" altLang="en-US">
              <a:solidFill>
                <a:srgbClr val="000000"/>
              </a:solidFill>
            </a:endParaRPr>
          </a:p>
        </p:txBody>
      </p:sp>
    </p:spTree>
    <p:extLst>
      <p:ext uri="{BB962C8B-B14F-4D97-AF65-F5344CB8AC3E}">
        <p14:creationId xmlns:p14="http://schemas.microsoft.com/office/powerpoint/2010/main" val="24093850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9C0AE8CD-41CE-446D-B472-4377C0C8C08A}"/>
              </a:ext>
            </a:extLst>
          </p:cNvPr>
          <p:cNvSpPr>
            <a:spLocks noGrp="1"/>
          </p:cNvSpPr>
          <p:nvPr>
            <p:ph type="title"/>
          </p:nvPr>
        </p:nvSpPr>
        <p:spPr/>
        <p:txBody>
          <a:bodyPr/>
          <a:lstStyle/>
          <a:p>
            <a:r>
              <a:rPr lang="en-US" altLang="en-US" b="0" dirty="0">
                <a:solidFill>
                  <a:schemeClr val="tx1"/>
                </a:solidFill>
                <a:latin typeface="Arial" panose="020B0604020202020204" pitchFamily="34" charset="0"/>
              </a:rPr>
              <a:t>Comment on IEEE P802.3cv</a:t>
            </a:r>
            <a:endParaRPr lang="en-US" dirty="0"/>
          </a:p>
        </p:txBody>
      </p:sp>
      <p:sp>
        <p:nvSpPr>
          <p:cNvPr id="4" name="Date Placeholder 3">
            <a:extLst>
              <a:ext uri="{FF2B5EF4-FFF2-40B4-BE49-F238E27FC236}">
                <a16:creationId xmlns:a16="http://schemas.microsoft.com/office/drawing/2014/main" xmlns="" id="{83C95A1A-C7EB-4F3A-8A3A-BB61AC0F6EAD}"/>
              </a:ext>
            </a:extLst>
          </p:cNvPr>
          <p:cNvSpPr>
            <a:spLocks noGrp="1"/>
          </p:cNvSpPr>
          <p:nvPr>
            <p:ph type="dt" idx="10"/>
          </p:nvPr>
        </p:nvSpPr>
        <p:spPr/>
        <p:txBody>
          <a:bodyPr/>
          <a:lstStyle/>
          <a:p>
            <a:pPr>
              <a:defRPr/>
            </a:pPr>
            <a:endParaRPr lang="en-US" dirty="0">
              <a:solidFill>
                <a:srgbClr val="000000"/>
              </a:solidFill>
            </a:endParaRPr>
          </a:p>
        </p:txBody>
      </p:sp>
      <p:sp>
        <p:nvSpPr>
          <p:cNvPr id="5" name="Footer Placeholder 4">
            <a:extLst>
              <a:ext uri="{FF2B5EF4-FFF2-40B4-BE49-F238E27FC236}">
                <a16:creationId xmlns:a16="http://schemas.microsoft.com/office/drawing/2014/main" xmlns="" id="{702066ED-4013-4A4D-A243-62A83CDABB61}"/>
              </a:ext>
            </a:extLst>
          </p:cNvPr>
          <p:cNvSpPr>
            <a:spLocks noGrp="1"/>
          </p:cNvSpPr>
          <p:nvPr>
            <p:ph type="ftr" idx="11"/>
          </p:nvPr>
        </p:nvSpPr>
        <p:spPr/>
        <p:txBody>
          <a:bodyPr/>
          <a:lstStyle/>
          <a:p>
            <a:pPr>
              <a:defRPr/>
            </a:pPr>
            <a:endParaRPr lang="en-US" dirty="0">
              <a:solidFill>
                <a:srgbClr val="000000"/>
              </a:solidFill>
            </a:endParaRPr>
          </a:p>
        </p:txBody>
      </p:sp>
      <p:sp>
        <p:nvSpPr>
          <p:cNvPr id="6" name="Slide Number Placeholder 5">
            <a:extLst>
              <a:ext uri="{FF2B5EF4-FFF2-40B4-BE49-F238E27FC236}">
                <a16:creationId xmlns:a16="http://schemas.microsoft.com/office/drawing/2014/main" xmlns="" id="{3EFEF5B4-CF04-4C58-8262-459F1B0ECBDC}"/>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29</a:t>
            </a:fld>
            <a:endParaRPr lang="en-US" altLang="en-US">
              <a:solidFill>
                <a:srgbClr val="000000"/>
              </a:solidFill>
            </a:endParaRPr>
          </a:p>
        </p:txBody>
      </p:sp>
      <p:sp>
        <p:nvSpPr>
          <p:cNvPr id="9" name="Rectangle 1">
            <a:extLst>
              <a:ext uri="{FF2B5EF4-FFF2-40B4-BE49-F238E27FC236}">
                <a16:creationId xmlns:a16="http://schemas.microsoft.com/office/drawing/2014/main" xmlns="" id="{7C96991A-8463-4EA2-A2A9-8D5661D88D9D}"/>
              </a:ext>
            </a:extLst>
          </p:cNvPr>
          <p:cNvSpPr>
            <a:spLocks noGrp="1" noChangeArrowheads="1"/>
          </p:cNvSpPr>
          <p:nvPr>
            <p:ph idx="1"/>
          </p:nvPr>
        </p:nvSpPr>
        <p:spPr bwMode="auto">
          <a:xfrm>
            <a:off x="914402" y="1914148"/>
            <a:ext cx="10361084"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Scope should be in present tense:</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Change: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“This project will implement editorial and technical corrections, refinements, and clarifications to Clause 145, Power over Ethernet, and related portions of the standard. No new features will be added by this project.”</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To</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“This project implements editorial and technical corrections, refinements, and clarifications to Clause 145, Power over Ethernet, and related portions of the standard. No new features are added by this project”.</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i="0" u="none" strike="noStrike" cap="none" normalizeH="0" baseline="0" dirty="0">
                <a:ln>
                  <a:noFill/>
                </a:ln>
                <a:solidFill>
                  <a:srgbClr val="FF0000"/>
                </a:solidFill>
                <a:effectLst/>
                <a:latin typeface="Arial" panose="020B0604020202020204" pitchFamily="34" charset="0"/>
              </a:rPr>
              <a:t>Response:  Accepted.</a:t>
            </a:r>
            <a:r>
              <a:rPr kumimoji="0" lang="en-US" altLang="en-US" sz="1800" b="0" i="0" u="none" strike="noStrike" cap="none" normalizeH="0" baseline="0" dirty="0">
                <a:ln>
                  <a:noFill/>
                </a:ln>
                <a:solidFill>
                  <a:schemeClr val="tx1"/>
                </a:solidFill>
                <a:effectLst/>
                <a:latin typeface="Arial" panose="020B0604020202020204" pitchFamily="34" charset="0"/>
              </a:rPr>
              <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An updated draft PAR is available at &lt;</a:t>
            </a:r>
            <a:r>
              <a:rPr kumimoji="0" lang="en-US" altLang="en-US" sz="1800" b="0" i="0" u="none" strike="noStrike" cap="none" normalizeH="0" baseline="0" dirty="0">
                <a:ln>
                  <a:noFill/>
                </a:ln>
                <a:solidFill>
                  <a:schemeClr val="tx1"/>
                </a:solidFill>
                <a:effectLst/>
                <a:latin typeface="Arial" panose="020B0604020202020204" pitchFamily="34" charset="0"/>
                <a:hlinkClick r:id="rId2"/>
              </a:rPr>
              <a:t>https://mentor.ieee.org/802-ec/dcn/19/ec-19-0074-01-00EC-ieee-p802-3cv-draft-par-response.pdf</a:t>
            </a:r>
            <a:r>
              <a:rPr kumimoji="0" lang="en-US" altLang="en-US" sz="1800" b="0" i="0" u="none" strike="noStrike" cap="none" normalizeH="0" baseline="0" dirty="0">
                <a:ln>
                  <a:noFill/>
                </a:ln>
                <a:solidFill>
                  <a:schemeClr val="tx1"/>
                </a:solidFill>
                <a:effectLst/>
                <a:latin typeface="Arial" panose="020B0604020202020204" pitchFamily="34" charset="0"/>
              </a:rPr>
              <a:t>&gt; with the above change implemented. </a:t>
            </a:r>
          </a:p>
        </p:txBody>
      </p:sp>
      <p:sp>
        <p:nvSpPr>
          <p:cNvPr id="8" name="Date Placeholder 5">
            <a:extLst>
              <a:ext uri="{FF2B5EF4-FFF2-40B4-BE49-F238E27FC236}">
                <a16:creationId xmlns:a16="http://schemas.microsoft.com/office/drawing/2014/main" xmlns="" id="{202BB38C-B736-49E7-A627-2A038D2D131B}"/>
              </a:ext>
            </a:extLst>
          </p:cNvPr>
          <p:cNvSpPr>
            <a:spLocks noGrp="1"/>
          </p:cNvSpPr>
          <p:nvPr>
            <p:ph type="dt" idx="15"/>
          </p:nvPr>
        </p:nvSpPr>
        <p:spPr>
          <a:xfrm>
            <a:off x="929217" y="333375"/>
            <a:ext cx="2499764" cy="273050"/>
          </a:xfrm>
        </p:spPr>
        <p:txBody>
          <a:bodyPr/>
          <a:lstStyle/>
          <a:p>
            <a:r>
              <a:rPr lang="en-US" dirty="0" smtClean="0"/>
              <a:t>August 2019</a:t>
            </a:r>
            <a:endParaRPr lang="en-GB" dirty="0"/>
          </a:p>
        </p:txBody>
      </p:sp>
    </p:spTree>
    <p:extLst>
      <p:ext uri="{BB962C8B-B14F-4D97-AF65-F5344CB8AC3E}">
        <p14:creationId xmlns:p14="http://schemas.microsoft.com/office/powerpoint/2010/main" val="1040935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(July 2019)</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2019-07-18</a:t>
            </a:r>
          </a:p>
        </p:txBody>
      </p:sp>
      <p:sp>
        <p:nvSpPr>
          <p:cNvPr id="6" name="Date Placeholder 3"/>
          <p:cNvSpPr>
            <a:spLocks noGrp="1"/>
          </p:cNvSpPr>
          <p:nvPr>
            <p:ph type="dt" idx="10"/>
          </p:nvPr>
        </p:nvSpPr>
        <p:spPr/>
        <p:txBody>
          <a:bodyPr/>
          <a:lstStyle/>
          <a:p>
            <a:r>
              <a:rPr lang="en-US" smtClean="0"/>
              <a:t>August 2019</a:t>
            </a:r>
            <a:endParaRPr lang="en-GB" dirty="0"/>
          </a:p>
        </p:txBody>
      </p:sp>
      <p:sp>
        <p:nvSpPr>
          <p:cNvPr id="7" name="Footer Placeholder 4"/>
          <p:cNvSpPr>
            <a:spLocks noGrp="1"/>
          </p:cNvSpPr>
          <p:nvPr>
            <p:ph type="ftr" idx="11"/>
          </p:nvPr>
        </p:nvSpPr>
        <p:spPr/>
        <p:txBody>
          <a:bodyPr/>
          <a:lstStyle/>
          <a:p>
            <a:r>
              <a:rPr lang="en-GB" smtClean="0"/>
              <a:t>Stephen McCann, BlackBerry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3</a:t>
            </a:fld>
            <a:endParaRPr lang="en-GB" dirty="0"/>
          </a:p>
        </p:txBody>
      </p:sp>
      <p:graphicFrame>
        <p:nvGraphicFramePr>
          <p:cNvPr id="3075" name="Object 3"/>
          <p:cNvGraphicFramePr>
            <a:graphicFrameLocks noChangeAspect="1"/>
          </p:cNvGraphicFramePr>
          <p:nvPr>
            <p:extLst/>
          </p:nvPr>
        </p:nvGraphicFramePr>
        <p:xfrm>
          <a:off x="993775" y="2436813"/>
          <a:ext cx="10123488" cy="2460625"/>
        </p:xfrm>
        <a:graphic>
          <a:graphicData uri="http://schemas.openxmlformats.org/presentationml/2006/ole">
            <mc:AlternateContent xmlns:mc="http://schemas.openxmlformats.org/markup-compatibility/2006">
              <mc:Choice xmlns:v="urn:schemas-microsoft-com:vml" Requires="v">
                <p:oleObj spid="_x0000_s125991" name="Document" r:id="rId4" imgW="10439485" imgH="2546686" progId="Word.Document.8">
                  <p:embed/>
                </p:oleObj>
              </mc:Choice>
              <mc:Fallback>
                <p:oleObj name="Document" r:id="rId4" imgW="10439485" imgH="2546686" progId="Word.Document.8">
                  <p:embed/>
                  <p:pic>
                    <p:nvPicPr>
                      <p:cNvPr id="3075" name="Object 3"/>
                      <p:cNvPicPr>
                        <a:picLocks noChangeAspect="1" noChangeArrowheads="1"/>
                      </p:cNvPicPr>
                      <p:nvPr/>
                    </p:nvPicPr>
                    <p:blipFill>
                      <a:blip r:embed="rId5"/>
                      <a:srcRect/>
                      <a:stretch>
                        <a:fillRect/>
                      </a:stretch>
                    </p:blipFill>
                    <p:spPr bwMode="auto">
                      <a:xfrm>
                        <a:off x="993775" y="2436813"/>
                        <a:ext cx="10123488" cy="2460625"/>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8E6E6DE-B944-4355-A669-A02A9A796221}"/>
              </a:ext>
            </a:extLst>
          </p:cNvPr>
          <p:cNvSpPr>
            <a:spLocks noGrp="1"/>
          </p:cNvSpPr>
          <p:nvPr>
            <p:ph type="title"/>
          </p:nvPr>
        </p:nvSpPr>
        <p:spPr>
          <a:xfrm>
            <a:off x="914402" y="685803"/>
            <a:ext cx="10361084" cy="531809"/>
          </a:xfrm>
        </p:spPr>
        <p:txBody>
          <a:bodyPr/>
          <a:lstStyle/>
          <a:p>
            <a:r>
              <a:rPr lang="en-US" dirty="0"/>
              <a:t>Response from 802.15 </a:t>
            </a:r>
          </a:p>
        </p:txBody>
      </p:sp>
      <p:sp>
        <p:nvSpPr>
          <p:cNvPr id="4" name="Date Placeholder 3">
            <a:extLst>
              <a:ext uri="{FF2B5EF4-FFF2-40B4-BE49-F238E27FC236}">
                <a16:creationId xmlns:a16="http://schemas.microsoft.com/office/drawing/2014/main" xmlns="" id="{261D516E-DB11-43B0-A7E0-FDCF010C6745}"/>
              </a:ext>
            </a:extLst>
          </p:cNvPr>
          <p:cNvSpPr>
            <a:spLocks noGrp="1"/>
          </p:cNvSpPr>
          <p:nvPr>
            <p:ph type="dt" idx="10"/>
          </p:nvPr>
        </p:nvSpPr>
        <p:spPr/>
        <p:txBody>
          <a:bodyPr/>
          <a:lstStyle/>
          <a:p>
            <a:r>
              <a:rPr lang="en-US" smtClean="0"/>
              <a:t>August 2019</a:t>
            </a:r>
            <a:endParaRPr lang="en-GB" dirty="0"/>
          </a:p>
        </p:txBody>
      </p:sp>
      <p:sp>
        <p:nvSpPr>
          <p:cNvPr id="5" name="Footer Placeholder 4">
            <a:extLst>
              <a:ext uri="{FF2B5EF4-FFF2-40B4-BE49-F238E27FC236}">
                <a16:creationId xmlns:a16="http://schemas.microsoft.com/office/drawing/2014/main" xmlns="" id="{1F133D40-C639-4A73-BE61-145A847BE01B}"/>
              </a:ext>
            </a:extLst>
          </p:cNvPr>
          <p:cNvSpPr>
            <a:spLocks noGrp="1"/>
          </p:cNvSpPr>
          <p:nvPr>
            <p:ph type="ftr" idx="11"/>
          </p:nvPr>
        </p:nvSpPr>
        <p:spPr/>
        <p:txBody>
          <a:bodyPr/>
          <a:lstStyle/>
          <a:p>
            <a:r>
              <a:rPr lang="en-GB" smtClean="0"/>
              <a:t>Stephen McCann, BlackBerry</a:t>
            </a:r>
            <a:endParaRPr lang="en-GB" dirty="0"/>
          </a:p>
        </p:txBody>
      </p:sp>
      <p:sp>
        <p:nvSpPr>
          <p:cNvPr id="6" name="Slide Number Placeholder 5">
            <a:extLst>
              <a:ext uri="{FF2B5EF4-FFF2-40B4-BE49-F238E27FC236}">
                <a16:creationId xmlns:a16="http://schemas.microsoft.com/office/drawing/2014/main" xmlns="" id="{7791473B-94FA-4B06-AF39-A7D4642A823E}"/>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7" name="Rectangle 1">
            <a:extLst>
              <a:ext uri="{FF2B5EF4-FFF2-40B4-BE49-F238E27FC236}">
                <a16:creationId xmlns:a16="http://schemas.microsoft.com/office/drawing/2014/main" xmlns="" id="{EFB4E289-0DCF-4738-826B-85A040A721FB}"/>
              </a:ext>
            </a:extLst>
          </p:cNvPr>
          <p:cNvSpPr>
            <a:spLocks noGrp="1" noChangeArrowheads="1"/>
          </p:cNvSpPr>
          <p:nvPr>
            <p:ph idx="1"/>
          </p:nvPr>
        </p:nvSpPr>
        <p:spPr bwMode="auto">
          <a:xfrm>
            <a:off x="730206" y="1529427"/>
            <a:ext cx="10731588"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rPr>
              <a:t>Hi all</a:t>
            </a:r>
            <a:br>
              <a:rPr kumimoji="0" lang="en-US" altLang="en-US" sz="1600" b="0" i="0" u="none" strike="noStrike" cap="none" normalizeH="0" baseline="0" dirty="0">
                <a:ln>
                  <a:noFill/>
                </a:ln>
                <a:solidFill>
                  <a:schemeClr val="tx1"/>
                </a:solidFill>
                <a:effectLst/>
                <a:latin typeface="Arial" panose="020B0604020202020204" pitchFamily="34" charset="0"/>
              </a:rPr>
            </a:br>
            <a:r>
              <a:rPr kumimoji="0" lang="en-US" altLang="en-US" sz="1600" b="0" i="0" u="none" strike="noStrike" cap="none" normalizeH="0" baseline="0" dirty="0">
                <a:ln>
                  <a:noFill/>
                </a:ln>
                <a:solidFill>
                  <a:schemeClr val="tx1"/>
                </a:solidFill>
                <a:effectLst/>
                <a:latin typeface="Arial" panose="020B0604020202020204" pitchFamily="34" charset="0"/>
              </a:rPr>
              <a:t>Attached are the 802.15 responses to comments received on the 802.15 PARs and CSD. Comments were received from 802.3 and 802.11.  All the comments were accepted except for two words.  One of those words appeared in the suggested scope revision to 802.15.9ma by 802.11. The word "defined" was replaced by the word "considered".  The other was a suggested change to the 802.15.9ma "5.5 Need for the Project" made by 802.3. The suggested change was future tense and we made it present tense by removing the word "will". </a:t>
            </a:r>
            <a:br>
              <a:rPr kumimoji="0" lang="en-US" altLang="en-US" sz="1600" b="0" i="0" u="none" strike="noStrike" cap="none" normalizeH="0" baseline="0" dirty="0">
                <a:ln>
                  <a:noFill/>
                </a:ln>
                <a:solidFill>
                  <a:schemeClr val="tx1"/>
                </a:solidFill>
                <a:effectLst/>
                <a:latin typeface="Arial" panose="020B0604020202020204" pitchFamily="34" charset="0"/>
              </a:rPr>
            </a:br>
            <a:r>
              <a:rPr kumimoji="0" lang="en-US" altLang="en-US" sz="1600" b="0" i="0" u="none" strike="noStrike" cap="none" normalizeH="0" baseline="0" dirty="0">
                <a:ln>
                  <a:noFill/>
                </a:ln>
                <a:solidFill>
                  <a:schemeClr val="tx1"/>
                </a:solidFill>
                <a:effectLst/>
                <a:latin typeface="Arial" panose="020B0604020202020204" pitchFamily="34" charset="0"/>
              </a:rPr>
              <a:t>As noted by both 802.3 and 802.11 we had neglected to answer the dependency on the completion of other standards question. The answer is NO. The dependencies are the other way around. 802.15.4y and 802.15.12 are both dependent on 802.15.9ma. Lastly, the 802.15.22.3 PAR extension is currently on the consent agenda.  Jon </a:t>
            </a:r>
            <a:r>
              <a:rPr kumimoji="0" lang="en-US" altLang="en-US" sz="1600" b="0" i="0" u="none" strike="noStrike" cap="none" normalizeH="0" baseline="0" dirty="0" err="1">
                <a:ln>
                  <a:noFill/>
                </a:ln>
                <a:solidFill>
                  <a:schemeClr val="tx1"/>
                </a:solidFill>
                <a:effectLst/>
                <a:latin typeface="Arial" panose="020B0604020202020204" pitchFamily="34" charset="0"/>
              </a:rPr>
              <a:t>Rosdahl's</a:t>
            </a:r>
            <a:r>
              <a:rPr kumimoji="0" lang="en-US" altLang="en-US" sz="1600" b="0" i="0" u="none" strike="noStrike" cap="none" normalizeH="0" baseline="0" dirty="0">
                <a:ln>
                  <a:noFill/>
                </a:ln>
                <a:solidFill>
                  <a:schemeClr val="tx1"/>
                </a:solidFill>
                <a:effectLst/>
                <a:latin typeface="Arial" panose="020B0604020202020204" pitchFamily="34" charset="0"/>
              </a:rPr>
              <a:t> comments on the submission dates to </a:t>
            </a:r>
            <a:r>
              <a:rPr kumimoji="0" lang="en-US" altLang="en-US" sz="1600" b="0" i="0" u="none" strike="noStrike" cap="none" normalizeH="0" baseline="0" dirty="0" err="1">
                <a:ln>
                  <a:noFill/>
                </a:ln>
                <a:solidFill>
                  <a:schemeClr val="tx1"/>
                </a:solidFill>
                <a:effectLst/>
                <a:latin typeface="Arial" panose="020B0604020202020204" pitchFamily="34" charset="0"/>
              </a:rPr>
              <a:t>RevCom</a:t>
            </a:r>
            <a:r>
              <a:rPr kumimoji="0" lang="en-US" altLang="en-US" sz="1600" b="0" i="0" u="none" strike="noStrike" cap="none" normalizeH="0" baseline="0" dirty="0">
                <a:ln>
                  <a:noFill/>
                </a:ln>
                <a:solidFill>
                  <a:schemeClr val="tx1"/>
                </a:solidFill>
                <a:effectLst/>
                <a:latin typeface="Arial" panose="020B0604020202020204" pitchFamily="34" charset="0"/>
              </a:rPr>
              <a:t> have been accepted and instructions sent to Lisa to make the appropriate modifications.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600" b="0" i="0" u="none" strike="noStrike" cap="none" normalizeH="0" baseline="0" dirty="0">
                <a:ln>
                  <a:noFill/>
                </a:ln>
                <a:solidFill>
                  <a:schemeClr val="tx1"/>
                </a:solidFill>
                <a:effectLst/>
                <a:latin typeface="Arial" panose="020B0604020202020204" pitchFamily="34" charset="0"/>
              </a:rPr>
              <a:t>The 802.15.9ma updated PAR can be found here: </a:t>
            </a:r>
            <a:r>
              <a:rPr kumimoji="0" lang="en-US" altLang="en-US" sz="1600" b="0" i="0" u="none" strike="noStrike" cap="none" normalizeH="0" baseline="0" dirty="0">
                <a:ln>
                  <a:noFill/>
                </a:ln>
                <a:solidFill>
                  <a:schemeClr val="tx1"/>
                </a:solidFill>
                <a:effectLst/>
                <a:latin typeface="Arial" panose="020B0604020202020204" pitchFamily="34" charset="0"/>
                <a:hlinkClick r:id="rId2"/>
              </a:rPr>
              <a:t>https://mentor.ieee.org/802.15/dcn/19/15-19-0215-03-09ma-802-15-9ma-par-draft.pdf</a:t>
            </a:r>
            <a:r>
              <a:rPr kumimoji="0" lang="en-US" altLang="en-US" sz="16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600" b="0" i="0" u="none" strike="noStrike" cap="none" normalizeH="0" baseline="0" dirty="0">
                <a:ln>
                  <a:noFill/>
                </a:ln>
                <a:solidFill>
                  <a:schemeClr val="tx1"/>
                </a:solidFill>
                <a:effectLst/>
                <a:latin typeface="Arial" panose="020B0604020202020204" pitchFamily="34" charset="0"/>
              </a:rPr>
              <a:t>The 802.15.9ma updated CSD can be found here: </a:t>
            </a:r>
            <a:r>
              <a:rPr kumimoji="0" lang="en-US" altLang="en-US" sz="1600" b="0" i="0" u="none" strike="noStrike" cap="none" normalizeH="0" baseline="0" dirty="0">
                <a:ln>
                  <a:noFill/>
                </a:ln>
                <a:solidFill>
                  <a:schemeClr val="tx1"/>
                </a:solidFill>
                <a:effectLst/>
                <a:latin typeface="Arial" panose="020B0604020202020204" pitchFamily="34" charset="0"/>
                <a:hlinkClick r:id="rId3"/>
              </a:rPr>
              <a:t>https://mentor.ieee.org/802.15/dcn/19/15-19-0216-02-09ma-802-15-9ma-csd-draft.docx</a:t>
            </a:r>
            <a:r>
              <a:rPr kumimoji="0" lang="en-US" altLang="en-US" sz="16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600" b="0" i="0" u="none" strike="noStrike" cap="none" normalizeH="0" baseline="0" dirty="0">
                <a:ln>
                  <a:noFill/>
                </a:ln>
                <a:solidFill>
                  <a:schemeClr val="tx1"/>
                </a:solidFill>
                <a:effectLst/>
                <a:latin typeface="Arial" panose="020B0604020202020204" pitchFamily="34" charset="0"/>
              </a:rPr>
              <a:t>The 802.15.22.3 updated PAR extension can be found here: </a:t>
            </a:r>
            <a:r>
              <a:rPr kumimoji="0" lang="en-US" altLang="en-US" sz="1600" b="0" i="0" u="none" strike="noStrike" cap="none" normalizeH="0" baseline="0" dirty="0">
                <a:ln>
                  <a:noFill/>
                </a:ln>
                <a:solidFill>
                  <a:schemeClr val="tx1"/>
                </a:solidFill>
                <a:effectLst/>
                <a:latin typeface="Arial" panose="020B0604020202020204" pitchFamily="34" charset="0"/>
                <a:hlinkClick r:id="rId4"/>
              </a:rPr>
              <a:t>https://mentor.ieee.org/802.15/dcn/19/15-19-0305-01-0000-802-15-22-3-par-extension.pdf</a:t>
            </a:r>
            <a:r>
              <a:rPr kumimoji="0" lang="en-US" altLang="en-US" sz="1600" b="0" i="0" u="none" strike="noStrike" cap="none" normalizeH="0" baseline="0" dirty="0">
                <a:ln>
                  <a:noFill/>
                </a:ln>
                <a:solidFill>
                  <a:schemeClr val="tx1"/>
                </a:solidFill>
                <a:effectLst/>
                <a:latin typeface="Arial" panose="020B0604020202020204" pitchFamily="34" charset="0"/>
              </a:rPr>
              <a:t> Note that these are the instructions which have been sent to Lisa to update the 802.15.22.3 PAR extension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rPr>
              <a:t>Please let me know if you have any questions or issues with the consent agenda item.</a:t>
            </a:r>
            <a:br>
              <a:rPr kumimoji="0" lang="en-US" altLang="en-US" sz="1600" b="0" i="0" u="none" strike="noStrike" cap="none" normalizeH="0" baseline="0" dirty="0">
                <a:ln>
                  <a:noFill/>
                </a:ln>
                <a:solidFill>
                  <a:schemeClr val="tx1"/>
                </a:solidFill>
                <a:effectLst/>
                <a:latin typeface="Arial" panose="020B0604020202020204" pitchFamily="34" charset="0"/>
              </a:rPr>
            </a:br>
            <a:r>
              <a:rPr kumimoji="0" lang="en-US" altLang="en-US" sz="1600" b="0" i="0" u="none" strike="noStrike" cap="none" normalizeH="0" baseline="0" dirty="0">
                <a:ln>
                  <a:noFill/>
                </a:ln>
                <a:solidFill>
                  <a:schemeClr val="tx1"/>
                </a:solidFill>
                <a:effectLst/>
                <a:latin typeface="Arial" panose="020B0604020202020204" pitchFamily="34" charset="0"/>
              </a:rPr>
              <a:t>Cheers, Bob </a:t>
            </a:r>
          </a:p>
        </p:txBody>
      </p:sp>
      <p:sp>
        <p:nvSpPr>
          <p:cNvPr id="8" name="Date Placeholder 5">
            <a:extLst>
              <a:ext uri="{FF2B5EF4-FFF2-40B4-BE49-F238E27FC236}">
                <a16:creationId xmlns:a16="http://schemas.microsoft.com/office/drawing/2014/main" xmlns="" id="{202BB38C-B736-49E7-A627-2A038D2D131B}"/>
              </a:ext>
            </a:extLst>
          </p:cNvPr>
          <p:cNvSpPr>
            <a:spLocks noGrp="1"/>
          </p:cNvSpPr>
          <p:nvPr>
            <p:ph type="dt" idx="15"/>
          </p:nvPr>
        </p:nvSpPr>
        <p:spPr>
          <a:xfrm>
            <a:off x="929217" y="333375"/>
            <a:ext cx="2499764" cy="273050"/>
          </a:xfrm>
        </p:spPr>
        <p:txBody>
          <a:bodyPr/>
          <a:lstStyle/>
          <a:p>
            <a:r>
              <a:rPr lang="en-US" dirty="0" smtClean="0"/>
              <a:t>August 2019</a:t>
            </a:r>
            <a:endParaRPr lang="en-GB" dirty="0"/>
          </a:p>
        </p:txBody>
      </p:sp>
    </p:spTree>
    <p:extLst>
      <p:ext uri="{BB962C8B-B14F-4D97-AF65-F5344CB8AC3E}">
        <p14:creationId xmlns:p14="http://schemas.microsoft.com/office/powerpoint/2010/main" val="5648291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383070-7B0D-4421-AB53-B14B5B9F0AE1}"/>
              </a:ext>
            </a:extLst>
          </p:cNvPr>
          <p:cNvSpPr>
            <a:spLocks noGrp="1"/>
          </p:cNvSpPr>
          <p:nvPr>
            <p:ph type="title"/>
          </p:nvPr>
        </p:nvSpPr>
        <p:spPr>
          <a:xfrm>
            <a:off x="1055440" y="778024"/>
            <a:ext cx="10153128" cy="1282824"/>
          </a:xfrm>
        </p:spPr>
        <p:txBody>
          <a:bodyPr/>
          <a:lstStyle/>
          <a:p>
            <a:r>
              <a:rPr lang="en-US" sz="2800" b="0" dirty="0"/>
              <a:t>802.11 COMMENTS:</a:t>
            </a:r>
            <a:br>
              <a:rPr lang="en-US" sz="2800" b="0" dirty="0"/>
            </a:br>
            <a:r>
              <a:rPr lang="en-US" sz="2800" b="0" dirty="0"/>
              <a:t>802.15.9ma- Standard, Transport of Key Management Protocol (KMP) Datagram</a:t>
            </a:r>
            <a:endParaRPr lang="en-US" sz="2800" dirty="0"/>
          </a:p>
        </p:txBody>
      </p:sp>
      <p:sp>
        <p:nvSpPr>
          <p:cNvPr id="3" name="Content Placeholder 2">
            <a:extLst>
              <a:ext uri="{FF2B5EF4-FFF2-40B4-BE49-F238E27FC236}">
                <a16:creationId xmlns:a16="http://schemas.microsoft.com/office/drawing/2014/main" xmlns="" id="{03419261-C9F1-41ED-8E4A-97D83E72ABCE}"/>
              </a:ext>
            </a:extLst>
          </p:cNvPr>
          <p:cNvSpPr>
            <a:spLocks noGrp="1"/>
          </p:cNvSpPr>
          <p:nvPr>
            <p:ph idx="1"/>
          </p:nvPr>
        </p:nvSpPr>
        <p:spPr>
          <a:xfrm>
            <a:off x="1055440" y="2231649"/>
            <a:ext cx="10406354" cy="3940547"/>
          </a:xfrm>
        </p:spPr>
        <p:txBody>
          <a:bodyPr/>
          <a:lstStyle/>
          <a:p>
            <a:r>
              <a:rPr lang="en-US" sz="2000" dirty="0"/>
              <a:t>5.2 Scope: The Scope statement should describe what will be in the final standard, and not the process of getting there.  This statement is similar to a need statement.  Please revise.</a:t>
            </a:r>
          </a:p>
          <a:p>
            <a:r>
              <a:rPr lang="en-US" sz="2000" b="0" dirty="0"/>
              <a:t>Suggested revision: </a:t>
            </a:r>
          </a:p>
          <a:p>
            <a:pPr indent="0">
              <a:spcBef>
                <a:spcPts val="0"/>
              </a:spcBef>
            </a:pPr>
            <a:r>
              <a:rPr lang="en-US" sz="2000" b="0" dirty="0"/>
              <a:t>This standard defines security key management extensions to address session key generation (both 128-bit and 256-bit key lengths), the creation and/or </a:t>
            </a:r>
            <a:r>
              <a:rPr lang="en-US" sz="2000" dirty="0"/>
              <a:t>transport of broadcast/multicast keys, and security algorithm agility. New Key Management Protocols (KMPs) are </a:t>
            </a:r>
            <a:r>
              <a:rPr lang="en-US" sz="2000" strike="sngStrike" dirty="0"/>
              <a:t>defined</a:t>
            </a:r>
            <a:r>
              <a:rPr lang="en-US" sz="2000" dirty="0"/>
              <a:t> </a:t>
            </a:r>
            <a:r>
              <a:rPr lang="en-US" sz="2000" dirty="0">
                <a:solidFill>
                  <a:srgbClr val="FF0000"/>
                </a:solidFill>
              </a:rPr>
              <a:t>considered</a:t>
            </a:r>
            <a:r>
              <a:rPr lang="en-US" sz="2000" dirty="0"/>
              <a:t> as part of this Standard. This standard maintains backwards compatibility </a:t>
            </a:r>
            <a:r>
              <a:rPr lang="en-US" sz="2000" b="0" dirty="0"/>
              <a:t>with IEEE Std 802.15.9-2016.</a:t>
            </a:r>
          </a:p>
          <a:p>
            <a:pPr indent="0">
              <a:spcBef>
                <a:spcPts val="0"/>
              </a:spcBef>
            </a:pPr>
            <a:r>
              <a:rPr lang="en-US" sz="2000" dirty="0">
                <a:solidFill>
                  <a:srgbClr val="FF0000"/>
                </a:solidFill>
              </a:rPr>
              <a:t>Accepted except for the one word noted above</a:t>
            </a:r>
          </a:p>
        </p:txBody>
      </p:sp>
      <p:sp>
        <p:nvSpPr>
          <p:cNvPr id="4" name="Date Placeholder 3">
            <a:extLst>
              <a:ext uri="{FF2B5EF4-FFF2-40B4-BE49-F238E27FC236}">
                <a16:creationId xmlns:a16="http://schemas.microsoft.com/office/drawing/2014/main" xmlns="" id="{7C07C7B1-BC2E-483C-BBC9-42BE66254F4E}"/>
              </a:ext>
            </a:extLst>
          </p:cNvPr>
          <p:cNvSpPr>
            <a:spLocks noGrp="1"/>
          </p:cNvSpPr>
          <p:nvPr>
            <p:ph type="dt" idx="10"/>
          </p:nvPr>
        </p:nvSpPr>
        <p:spPr/>
        <p:txBody>
          <a:bodyPr/>
          <a:lstStyle/>
          <a:p>
            <a:r>
              <a:rPr lang="en-US" smtClean="0"/>
              <a:t>August 2019</a:t>
            </a:r>
            <a:endParaRPr lang="en-GB" dirty="0"/>
          </a:p>
        </p:txBody>
      </p:sp>
      <p:sp>
        <p:nvSpPr>
          <p:cNvPr id="5" name="Footer Placeholder 4">
            <a:extLst>
              <a:ext uri="{FF2B5EF4-FFF2-40B4-BE49-F238E27FC236}">
                <a16:creationId xmlns:a16="http://schemas.microsoft.com/office/drawing/2014/main" xmlns="" id="{F83A4275-35B0-499B-9564-415C6096E512}"/>
              </a:ext>
            </a:extLst>
          </p:cNvPr>
          <p:cNvSpPr>
            <a:spLocks noGrp="1"/>
          </p:cNvSpPr>
          <p:nvPr>
            <p:ph type="ftr" idx="11"/>
          </p:nvPr>
        </p:nvSpPr>
        <p:spPr/>
        <p:txBody>
          <a:bodyPr/>
          <a:lstStyle/>
          <a:p>
            <a:r>
              <a:rPr lang="en-GB" smtClean="0"/>
              <a:t>Stephen McCann, BlackBerry</a:t>
            </a:r>
            <a:endParaRPr lang="en-GB" dirty="0"/>
          </a:p>
        </p:txBody>
      </p:sp>
      <p:sp>
        <p:nvSpPr>
          <p:cNvPr id="6" name="Slide Number Placeholder 5">
            <a:extLst>
              <a:ext uri="{FF2B5EF4-FFF2-40B4-BE49-F238E27FC236}">
                <a16:creationId xmlns:a16="http://schemas.microsoft.com/office/drawing/2014/main" xmlns="" id="{7761E43D-6372-4E22-B0E6-2A09AEC26D4C}"/>
              </a:ext>
            </a:extLst>
          </p:cNvPr>
          <p:cNvSpPr>
            <a:spLocks noGrp="1"/>
          </p:cNvSpPr>
          <p:nvPr>
            <p:ph type="sldNum" idx="12"/>
          </p:nvPr>
        </p:nvSpPr>
        <p:spPr>
          <a:xfrm>
            <a:off x="5917696" y="6475412"/>
            <a:ext cx="826376" cy="276995"/>
          </a:xfrm>
        </p:spPr>
        <p:txBody>
          <a:bodyPr/>
          <a:lstStyle/>
          <a:p>
            <a:r>
              <a:rPr lang="en-GB" dirty="0"/>
              <a:t>Slide </a:t>
            </a:r>
            <a:fld id="{440F5867-744E-4AA6-B0ED-4C44D2DFBB7B}" type="slidenum">
              <a:rPr lang="en-GB" smtClean="0"/>
              <a:pPr/>
              <a:t>31</a:t>
            </a:fld>
            <a:endParaRPr lang="en-GB" dirty="0"/>
          </a:p>
        </p:txBody>
      </p:sp>
      <p:sp>
        <p:nvSpPr>
          <p:cNvPr id="7" name="Date Placeholder 5">
            <a:extLst>
              <a:ext uri="{FF2B5EF4-FFF2-40B4-BE49-F238E27FC236}">
                <a16:creationId xmlns:a16="http://schemas.microsoft.com/office/drawing/2014/main" xmlns="" id="{202BB38C-B736-49E7-A627-2A038D2D131B}"/>
              </a:ext>
            </a:extLst>
          </p:cNvPr>
          <p:cNvSpPr>
            <a:spLocks noGrp="1"/>
          </p:cNvSpPr>
          <p:nvPr>
            <p:ph type="dt" idx="15"/>
          </p:nvPr>
        </p:nvSpPr>
        <p:spPr>
          <a:xfrm>
            <a:off x="929217" y="333375"/>
            <a:ext cx="2499764" cy="273050"/>
          </a:xfrm>
        </p:spPr>
        <p:txBody>
          <a:bodyPr/>
          <a:lstStyle/>
          <a:p>
            <a:r>
              <a:rPr lang="en-US" dirty="0" smtClean="0"/>
              <a:t>August 2019</a:t>
            </a:r>
            <a:endParaRPr lang="en-GB" dirty="0"/>
          </a:p>
        </p:txBody>
      </p:sp>
    </p:spTree>
    <p:extLst>
      <p:ext uri="{BB962C8B-B14F-4D97-AF65-F5344CB8AC3E}">
        <p14:creationId xmlns:p14="http://schemas.microsoft.com/office/powerpoint/2010/main" val="24656077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CDAFFCE-659A-45E9-AC8D-84D9E4842855}"/>
              </a:ext>
            </a:extLst>
          </p:cNvPr>
          <p:cNvSpPr>
            <a:spLocks noGrp="1"/>
          </p:cNvSpPr>
          <p:nvPr>
            <p:ph type="title"/>
          </p:nvPr>
        </p:nvSpPr>
        <p:spPr/>
        <p:txBody>
          <a:bodyPr/>
          <a:lstStyle/>
          <a:p>
            <a:r>
              <a:rPr lang="en-US" sz="2800" b="0" dirty="0"/>
              <a:t>802.11 Comments:</a:t>
            </a:r>
            <a:br>
              <a:rPr lang="en-US" sz="2800" b="0" dirty="0"/>
            </a:br>
            <a:r>
              <a:rPr lang="en-US" sz="2800" b="0" dirty="0"/>
              <a:t>802.15.9ma- Standard, Transport of Key Management Protocol (KMP) Datagram</a:t>
            </a:r>
            <a:endParaRPr lang="en-US" sz="2800" dirty="0"/>
          </a:p>
        </p:txBody>
      </p:sp>
      <p:sp>
        <p:nvSpPr>
          <p:cNvPr id="3" name="Content Placeholder 2">
            <a:extLst>
              <a:ext uri="{FF2B5EF4-FFF2-40B4-BE49-F238E27FC236}">
                <a16:creationId xmlns:a16="http://schemas.microsoft.com/office/drawing/2014/main" xmlns="" id="{A9224D37-A95C-40BE-B1A0-DD2F130FAEED}"/>
              </a:ext>
            </a:extLst>
          </p:cNvPr>
          <p:cNvSpPr>
            <a:spLocks noGrp="1"/>
          </p:cNvSpPr>
          <p:nvPr>
            <p:ph idx="1"/>
          </p:nvPr>
        </p:nvSpPr>
        <p:spPr/>
        <p:txBody>
          <a:bodyPr/>
          <a:lstStyle/>
          <a:p>
            <a:r>
              <a:rPr lang="en-US" sz="2000" dirty="0"/>
              <a:t>5.5 Need: </a:t>
            </a:r>
            <a:r>
              <a:rPr lang="en-US" sz="2000" b="0" dirty="0"/>
              <a:t>- Change “802.15.12 draft Standard” to “IEEE P802.15.12” if it is a draft standard, or change to “IEEE Std 802.15.12” if completed. </a:t>
            </a:r>
            <a:r>
              <a:rPr lang="en-US" sz="2000" b="0" dirty="0">
                <a:solidFill>
                  <a:srgbClr val="FF0000"/>
                </a:solidFill>
              </a:rPr>
              <a:t>Accepted</a:t>
            </a:r>
            <a:endParaRPr lang="en-US" sz="2000" b="0" dirty="0"/>
          </a:p>
          <a:p>
            <a:r>
              <a:rPr lang="en-US" sz="2000" dirty="0"/>
              <a:t>5.5 Need </a:t>
            </a:r>
            <a:r>
              <a:rPr lang="en-US" sz="2000" b="0" dirty="0"/>
              <a:t>– Change “IEEE 802.15.4y draft amendment” to “IEEE P802.15.4y” if it is a draft amendment or “IEEE Std 802.15.4y” if completed.  Either way it should not call out “draft amendment”: </a:t>
            </a:r>
            <a:r>
              <a:rPr lang="en-US" sz="2000" dirty="0">
                <a:solidFill>
                  <a:srgbClr val="FF0000"/>
                </a:solidFill>
              </a:rPr>
              <a:t>Accepted</a:t>
            </a:r>
            <a:endParaRPr lang="en-US" sz="2000" b="0" dirty="0"/>
          </a:p>
          <a:p>
            <a:r>
              <a:rPr lang="en-US" sz="2000" dirty="0"/>
              <a:t>5.3 completion of another standard: </a:t>
            </a:r>
            <a:r>
              <a:rPr lang="en-US" sz="2000" b="0" dirty="0"/>
              <a:t>need to respond to dependence question – because of this statement, we believe you have a dependency “the IEEE 802.15.4y draft amendment for Security Next Generation is adding support for 256-bit key lengths”. </a:t>
            </a:r>
            <a:r>
              <a:rPr lang="en-US" sz="2000" b="0" dirty="0">
                <a:solidFill>
                  <a:srgbClr val="FF0000"/>
                </a:solidFill>
              </a:rPr>
              <a:t>Question answered as NO. 4y is dependent on 15.9ma</a:t>
            </a:r>
            <a:endParaRPr lang="en-US" sz="2000" b="0" dirty="0"/>
          </a:p>
        </p:txBody>
      </p:sp>
      <p:sp>
        <p:nvSpPr>
          <p:cNvPr id="4" name="Date Placeholder 3">
            <a:extLst>
              <a:ext uri="{FF2B5EF4-FFF2-40B4-BE49-F238E27FC236}">
                <a16:creationId xmlns:a16="http://schemas.microsoft.com/office/drawing/2014/main" xmlns="" id="{D08D0F95-21EC-4786-9D9F-677BDB16C840}"/>
              </a:ext>
            </a:extLst>
          </p:cNvPr>
          <p:cNvSpPr>
            <a:spLocks noGrp="1"/>
          </p:cNvSpPr>
          <p:nvPr>
            <p:ph type="dt" idx="10"/>
          </p:nvPr>
        </p:nvSpPr>
        <p:spPr/>
        <p:txBody>
          <a:bodyPr/>
          <a:lstStyle/>
          <a:p>
            <a:r>
              <a:rPr lang="en-US" smtClean="0"/>
              <a:t>August 2019</a:t>
            </a:r>
            <a:endParaRPr lang="en-GB" dirty="0"/>
          </a:p>
        </p:txBody>
      </p:sp>
      <p:sp>
        <p:nvSpPr>
          <p:cNvPr id="5" name="Footer Placeholder 4">
            <a:extLst>
              <a:ext uri="{FF2B5EF4-FFF2-40B4-BE49-F238E27FC236}">
                <a16:creationId xmlns:a16="http://schemas.microsoft.com/office/drawing/2014/main" xmlns="" id="{9468B9D0-5146-438E-BCAD-37E4A7D16628}"/>
              </a:ext>
            </a:extLst>
          </p:cNvPr>
          <p:cNvSpPr>
            <a:spLocks noGrp="1"/>
          </p:cNvSpPr>
          <p:nvPr>
            <p:ph type="ftr" idx="11"/>
          </p:nvPr>
        </p:nvSpPr>
        <p:spPr/>
        <p:txBody>
          <a:bodyPr/>
          <a:lstStyle/>
          <a:p>
            <a:r>
              <a:rPr lang="en-GB" smtClean="0"/>
              <a:t>Stephen McCann, BlackBerry</a:t>
            </a:r>
            <a:endParaRPr lang="en-GB" dirty="0"/>
          </a:p>
        </p:txBody>
      </p:sp>
      <p:sp>
        <p:nvSpPr>
          <p:cNvPr id="6" name="Slide Number Placeholder 5">
            <a:extLst>
              <a:ext uri="{FF2B5EF4-FFF2-40B4-BE49-F238E27FC236}">
                <a16:creationId xmlns:a16="http://schemas.microsoft.com/office/drawing/2014/main" xmlns="" id="{D6DCE0D3-370E-4072-994B-F820785454C4}"/>
              </a:ext>
            </a:extLst>
          </p:cNvPr>
          <p:cNvSpPr>
            <a:spLocks noGrp="1"/>
          </p:cNvSpPr>
          <p:nvPr>
            <p:ph type="sldNum" idx="12"/>
          </p:nvPr>
        </p:nvSpPr>
        <p:spPr>
          <a:xfrm>
            <a:off x="5716718" y="6503130"/>
            <a:ext cx="758563" cy="276995"/>
          </a:xfrm>
        </p:spPr>
        <p:txBody>
          <a:bodyPr/>
          <a:lstStyle/>
          <a:p>
            <a:r>
              <a:rPr lang="en-GB" dirty="0"/>
              <a:t>Slide </a:t>
            </a:r>
            <a:fld id="{440F5867-744E-4AA6-B0ED-4C44D2DFBB7B}" type="slidenum">
              <a:rPr lang="en-GB" smtClean="0"/>
              <a:pPr/>
              <a:t>32</a:t>
            </a:fld>
            <a:endParaRPr lang="en-GB" dirty="0"/>
          </a:p>
        </p:txBody>
      </p:sp>
      <p:sp>
        <p:nvSpPr>
          <p:cNvPr id="7" name="Date Placeholder 5">
            <a:extLst>
              <a:ext uri="{FF2B5EF4-FFF2-40B4-BE49-F238E27FC236}">
                <a16:creationId xmlns:a16="http://schemas.microsoft.com/office/drawing/2014/main" xmlns="" id="{202BB38C-B736-49E7-A627-2A038D2D131B}"/>
              </a:ext>
            </a:extLst>
          </p:cNvPr>
          <p:cNvSpPr>
            <a:spLocks noGrp="1"/>
          </p:cNvSpPr>
          <p:nvPr>
            <p:ph type="dt" idx="15"/>
          </p:nvPr>
        </p:nvSpPr>
        <p:spPr>
          <a:xfrm>
            <a:off x="929217" y="333375"/>
            <a:ext cx="2499764" cy="273050"/>
          </a:xfrm>
        </p:spPr>
        <p:txBody>
          <a:bodyPr/>
          <a:lstStyle/>
          <a:p>
            <a:r>
              <a:rPr lang="en-US" dirty="0" smtClean="0"/>
              <a:t>August 2019</a:t>
            </a:r>
            <a:endParaRPr lang="en-GB" dirty="0"/>
          </a:p>
        </p:txBody>
      </p:sp>
    </p:spTree>
    <p:extLst>
      <p:ext uri="{BB962C8B-B14F-4D97-AF65-F5344CB8AC3E}">
        <p14:creationId xmlns:p14="http://schemas.microsoft.com/office/powerpoint/2010/main" val="23533820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5B7EFB4-F4EC-4180-A014-A4F09C0ED748}"/>
              </a:ext>
            </a:extLst>
          </p:cNvPr>
          <p:cNvSpPr>
            <a:spLocks noGrp="1"/>
          </p:cNvSpPr>
          <p:nvPr>
            <p:ph type="title"/>
          </p:nvPr>
        </p:nvSpPr>
        <p:spPr/>
        <p:txBody>
          <a:bodyPr/>
          <a:lstStyle/>
          <a:p>
            <a:r>
              <a:rPr lang="en-US" sz="2800" b="0" dirty="0"/>
              <a:t>802.11 Comments:</a:t>
            </a:r>
            <a:br>
              <a:rPr lang="en-US" sz="2800" b="0" dirty="0"/>
            </a:br>
            <a:r>
              <a:rPr lang="en-US" sz="2800" b="0" dirty="0"/>
              <a:t>802.15.9ma- Standard, Transport of Key Management Protocol (KMP) Datagram</a:t>
            </a:r>
            <a:endParaRPr lang="en-US" sz="2800" dirty="0"/>
          </a:p>
        </p:txBody>
      </p:sp>
      <p:sp>
        <p:nvSpPr>
          <p:cNvPr id="3" name="Content Placeholder 2">
            <a:extLst>
              <a:ext uri="{FF2B5EF4-FFF2-40B4-BE49-F238E27FC236}">
                <a16:creationId xmlns:a16="http://schemas.microsoft.com/office/drawing/2014/main" xmlns="" id="{8868AE19-A7A0-4A21-BDE7-A47E0AC8F9BE}"/>
              </a:ext>
            </a:extLst>
          </p:cNvPr>
          <p:cNvSpPr>
            <a:spLocks noGrp="1"/>
          </p:cNvSpPr>
          <p:nvPr>
            <p:ph idx="1"/>
          </p:nvPr>
        </p:nvSpPr>
        <p:spPr/>
        <p:txBody>
          <a:bodyPr/>
          <a:lstStyle/>
          <a:p>
            <a:r>
              <a:rPr lang="en-US" sz="2000" dirty="0"/>
              <a:t>CSD:</a:t>
            </a:r>
          </a:p>
          <a:p>
            <a:r>
              <a:rPr lang="en-US" sz="2000" dirty="0"/>
              <a:t>    Note the title of the CSD does not match the PAR – “802.15.9ma”. </a:t>
            </a:r>
            <a:r>
              <a:rPr lang="en-US" sz="2000" dirty="0">
                <a:solidFill>
                  <a:srgbClr val="FF0000"/>
                </a:solidFill>
              </a:rPr>
              <a:t>Fixed</a:t>
            </a:r>
            <a:endParaRPr lang="en-US" sz="2000" dirty="0"/>
          </a:p>
          <a:p>
            <a:r>
              <a:rPr lang="en-US" sz="2000" dirty="0"/>
              <a:t>1.2.1 b) change IEEE 802.15.9  to “IEEE Std 802.15.9 “</a:t>
            </a:r>
            <a:r>
              <a:rPr lang="en-US" sz="2000" dirty="0">
                <a:solidFill>
                  <a:srgbClr val="FF0000"/>
                </a:solidFill>
              </a:rPr>
              <a:t>Fixed</a:t>
            </a:r>
            <a:endParaRPr lang="en-US" sz="2000" dirty="0"/>
          </a:p>
          <a:p>
            <a:r>
              <a:rPr lang="en-US" sz="2000" dirty="0"/>
              <a:t>1.2.3 change “</a:t>
            </a:r>
            <a:r>
              <a:rPr lang="en-GB" sz="2000" dirty="0"/>
              <a:t>802.15.4 standard” to IEEE Std 802.15.4”</a:t>
            </a:r>
            <a:r>
              <a:rPr lang="en-US" sz="2000" dirty="0"/>
              <a:t> </a:t>
            </a:r>
            <a:r>
              <a:rPr lang="en-US" sz="2000" dirty="0">
                <a:solidFill>
                  <a:srgbClr val="FF0000"/>
                </a:solidFill>
              </a:rPr>
              <a:t>Fixed</a:t>
            </a:r>
            <a:endParaRPr lang="en-GB" sz="2000" dirty="0"/>
          </a:p>
          <a:p>
            <a:r>
              <a:rPr lang="en-GB" sz="2000" dirty="0"/>
              <a:t>1.2.4 change “IEEE 802.15.9 “ to “IEEE Std 802.15.9 “</a:t>
            </a:r>
            <a:r>
              <a:rPr lang="en-US" sz="2000" dirty="0">
                <a:solidFill>
                  <a:srgbClr val="FF0000"/>
                </a:solidFill>
              </a:rPr>
              <a:t>Fixed</a:t>
            </a:r>
            <a:endParaRPr lang="en-GB" sz="2000" dirty="0"/>
          </a:p>
          <a:p>
            <a:r>
              <a:rPr lang="en-GB" sz="2000" dirty="0"/>
              <a:t>1.2.4 change “</a:t>
            </a:r>
            <a:r>
              <a:rPr lang="en-US" sz="2000" dirty="0"/>
              <a:t>IEEE 802.15.4y” in 2 locations to “IEEE Std 802.15.4y” </a:t>
            </a:r>
            <a:r>
              <a:rPr lang="en-US" sz="2000" dirty="0">
                <a:solidFill>
                  <a:srgbClr val="FF0000"/>
                </a:solidFill>
              </a:rPr>
              <a:t>Fixed</a:t>
            </a:r>
            <a:endParaRPr lang="en-US" sz="2000" dirty="0"/>
          </a:p>
          <a:p>
            <a:r>
              <a:rPr lang="en-US" sz="2000" dirty="0"/>
              <a:t>1.2.5 change “IEEE 802.15.9” in 2 locations to “IEEE </a:t>
            </a:r>
            <a:r>
              <a:rPr lang="en-US" sz="2000" dirty="0" err="1"/>
              <a:t>Std</a:t>
            </a:r>
            <a:r>
              <a:rPr lang="en-US" sz="2000" dirty="0"/>
              <a:t> 802.15.9“</a:t>
            </a:r>
            <a:r>
              <a:rPr lang="en-US" sz="2000" dirty="0">
                <a:solidFill>
                  <a:srgbClr val="FF0000"/>
                </a:solidFill>
              </a:rPr>
              <a:t>Fixed</a:t>
            </a:r>
            <a:endParaRPr lang="en-US" sz="2000" dirty="0"/>
          </a:p>
        </p:txBody>
      </p:sp>
      <p:sp>
        <p:nvSpPr>
          <p:cNvPr id="4" name="Date Placeholder 3">
            <a:extLst>
              <a:ext uri="{FF2B5EF4-FFF2-40B4-BE49-F238E27FC236}">
                <a16:creationId xmlns:a16="http://schemas.microsoft.com/office/drawing/2014/main" xmlns="" id="{7894C74A-F1CF-4929-997F-FB4DA12DC6B6}"/>
              </a:ext>
            </a:extLst>
          </p:cNvPr>
          <p:cNvSpPr>
            <a:spLocks noGrp="1"/>
          </p:cNvSpPr>
          <p:nvPr>
            <p:ph type="dt" idx="10"/>
          </p:nvPr>
        </p:nvSpPr>
        <p:spPr/>
        <p:txBody>
          <a:bodyPr/>
          <a:lstStyle/>
          <a:p>
            <a:r>
              <a:rPr lang="en-US" smtClean="0"/>
              <a:t>August 2019</a:t>
            </a:r>
            <a:endParaRPr lang="en-GB" dirty="0"/>
          </a:p>
        </p:txBody>
      </p:sp>
      <p:sp>
        <p:nvSpPr>
          <p:cNvPr id="5" name="Footer Placeholder 4">
            <a:extLst>
              <a:ext uri="{FF2B5EF4-FFF2-40B4-BE49-F238E27FC236}">
                <a16:creationId xmlns:a16="http://schemas.microsoft.com/office/drawing/2014/main" xmlns="" id="{B49F9568-934C-43EB-8234-91E1D3D613DA}"/>
              </a:ext>
            </a:extLst>
          </p:cNvPr>
          <p:cNvSpPr>
            <a:spLocks noGrp="1"/>
          </p:cNvSpPr>
          <p:nvPr>
            <p:ph type="ftr" idx="11"/>
          </p:nvPr>
        </p:nvSpPr>
        <p:spPr/>
        <p:txBody>
          <a:bodyPr/>
          <a:lstStyle/>
          <a:p>
            <a:r>
              <a:rPr lang="en-GB" smtClean="0"/>
              <a:t>Stephen McCann, BlackBerry</a:t>
            </a:r>
            <a:endParaRPr lang="en-GB" dirty="0"/>
          </a:p>
        </p:txBody>
      </p:sp>
      <p:sp>
        <p:nvSpPr>
          <p:cNvPr id="6" name="Slide Number Placeholder 5">
            <a:extLst>
              <a:ext uri="{FF2B5EF4-FFF2-40B4-BE49-F238E27FC236}">
                <a16:creationId xmlns:a16="http://schemas.microsoft.com/office/drawing/2014/main" xmlns="" id="{689D3767-38B5-4177-839A-2F6D9FDBF10B}"/>
              </a:ext>
            </a:extLst>
          </p:cNvPr>
          <p:cNvSpPr>
            <a:spLocks noGrp="1"/>
          </p:cNvSpPr>
          <p:nvPr>
            <p:ph type="sldNum" idx="12"/>
          </p:nvPr>
        </p:nvSpPr>
        <p:spPr>
          <a:xfrm>
            <a:off x="5646808" y="6479694"/>
            <a:ext cx="898384" cy="193947"/>
          </a:xfrm>
        </p:spPr>
        <p:txBody>
          <a:bodyPr/>
          <a:lstStyle/>
          <a:p>
            <a:r>
              <a:rPr lang="en-GB" dirty="0"/>
              <a:t>Slide </a:t>
            </a:r>
            <a:fld id="{440F5867-744E-4AA6-B0ED-4C44D2DFBB7B}" type="slidenum">
              <a:rPr lang="en-GB" smtClean="0"/>
              <a:pPr/>
              <a:t>33</a:t>
            </a:fld>
            <a:endParaRPr lang="en-GB" dirty="0"/>
          </a:p>
        </p:txBody>
      </p:sp>
      <p:sp>
        <p:nvSpPr>
          <p:cNvPr id="7" name="Date Placeholder 5">
            <a:extLst>
              <a:ext uri="{FF2B5EF4-FFF2-40B4-BE49-F238E27FC236}">
                <a16:creationId xmlns:a16="http://schemas.microsoft.com/office/drawing/2014/main" xmlns="" id="{202BB38C-B736-49E7-A627-2A038D2D131B}"/>
              </a:ext>
            </a:extLst>
          </p:cNvPr>
          <p:cNvSpPr>
            <a:spLocks noGrp="1"/>
          </p:cNvSpPr>
          <p:nvPr>
            <p:ph type="dt" idx="15"/>
          </p:nvPr>
        </p:nvSpPr>
        <p:spPr>
          <a:xfrm>
            <a:off x="929217" y="333375"/>
            <a:ext cx="2499764" cy="273050"/>
          </a:xfrm>
        </p:spPr>
        <p:txBody>
          <a:bodyPr/>
          <a:lstStyle/>
          <a:p>
            <a:r>
              <a:rPr lang="en-US" dirty="0" smtClean="0"/>
              <a:t>August 2019</a:t>
            </a:r>
            <a:endParaRPr lang="en-GB" dirty="0"/>
          </a:p>
        </p:txBody>
      </p:sp>
    </p:spTree>
    <p:extLst>
      <p:ext uri="{BB962C8B-B14F-4D97-AF65-F5344CB8AC3E}">
        <p14:creationId xmlns:p14="http://schemas.microsoft.com/office/powerpoint/2010/main" val="23712905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802.11 Comments:</a:t>
            </a:r>
            <a:br>
              <a:rPr lang="en-US" dirty="0"/>
            </a:br>
            <a:r>
              <a:rPr lang="en-US" dirty="0"/>
              <a:t>802.15.22.3 PAR Extension</a:t>
            </a:r>
          </a:p>
        </p:txBody>
      </p:sp>
      <p:sp>
        <p:nvSpPr>
          <p:cNvPr id="3" name="Content Placeholder 2"/>
          <p:cNvSpPr>
            <a:spLocks noGrp="1"/>
          </p:cNvSpPr>
          <p:nvPr>
            <p:ph idx="1"/>
          </p:nvPr>
        </p:nvSpPr>
        <p:spPr/>
        <p:txBody>
          <a:bodyPr/>
          <a:lstStyle/>
          <a:p>
            <a:r>
              <a:rPr lang="en-US" dirty="0"/>
              <a:t>Modify dates to comply with </a:t>
            </a:r>
            <a:r>
              <a:rPr lang="en-US" dirty="0" err="1"/>
              <a:t>NesCom</a:t>
            </a:r>
            <a:r>
              <a:rPr lang="en-US" dirty="0"/>
              <a:t> 6 month convention.</a:t>
            </a:r>
            <a:r>
              <a:rPr lang="en-US" dirty="0">
                <a:solidFill>
                  <a:srgbClr val="FF0000"/>
                </a:solidFill>
              </a:rPr>
              <a:t> Dates fixed</a:t>
            </a:r>
            <a:endParaRPr lang="en-US" dirty="0"/>
          </a:p>
        </p:txBody>
      </p:sp>
      <p:sp>
        <p:nvSpPr>
          <p:cNvPr id="4" name="Date Placeholder 3"/>
          <p:cNvSpPr>
            <a:spLocks noGrp="1"/>
          </p:cNvSpPr>
          <p:nvPr>
            <p:ph type="dt" sz="half" idx="10"/>
          </p:nvPr>
        </p:nvSpPr>
        <p:spPr/>
        <p:txBody>
          <a:bodyPr/>
          <a:lstStyle/>
          <a:p>
            <a:pPr>
              <a:defRPr/>
            </a:pPr>
            <a:r>
              <a:rPr lang="en-US" altLang="en-US" sz="1400" smtClean="0"/>
              <a:t>August 2019</a:t>
            </a:r>
            <a:endParaRPr lang="en-US" altLang="en-US" sz="1400" dirty="0"/>
          </a:p>
        </p:txBody>
      </p:sp>
      <p:sp>
        <p:nvSpPr>
          <p:cNvPr id="5" name="Footer Placeholder 4"/>
          <p:cNvSpPr>
            <a:spLocks noGrp="1"/>
          </p:cNvSpPr>
          <p:nvPr>
            <p:ph type="ftr" sz="quarter" idx="11"/>
          </p:nvPr>
        </p:nvSpPr>
        <p:spPr/>
        <p:txBody>
          <a:bodyPr/>
          <a:lstStyle/>
          <a:p>
            <a:pPr>
              <a:defRPr/>
            </a:pPr>
            <a:r>
              <a:rPr lang="en-US" altLang="en-US" smtClean="0"/>
              <a:t>Stephen McCann, BlackBerry</a:t>
            </a:r>
            <a:endParaRPr lang="en-US" altLang="en-US"/>
          </a:p>
        </p:txBody>
      </p:sp>
      <p:sp>
        <p:nvSpPr>
          <p:cNvPr id="6" name="Slide Number Placeholder 5"/>
          <p:cNvSpPr>
            <a:spLocks noGrp="1"/>
          </p:cNvSpPr>
          <p:nvPr>
            <p:ph type="sldNum" sz="quarter" idx="12"/>
          </p:nvPr>
        </p:nvSpPr>
        <p:spPr>
          <a:xfrm>
            <a:off x="5655572" y="6475416"/>
            <a:ext cx="878744" cy="382584"/>
          </a:xfrm>
        </p:spPr>
        <p:txBody>
          <a:bodyPr/>
          <a:lstStyle/>
          <a:p>
            <a:pPr>
              <a:defRPr/>
            </a:pPr>
            <a:r>
              <a:rPr lang="en-US" altLang="en-US" dirty="0"/>
              <a:t>Slide </a:t>
            </a:r>
            <a:fld id="{D9B19BB7-5E5C-4FE2-8325-CBE2EDC1721D}" type="slidenum">
              <a:rPr lang="en-US" altLang="en-US" smtClean="0"/>
              <a:pPr>
                <a:defRPr/>
              </a:pPr>
              <a:t>34</a:t>
            </a:fld>
            <a:endParaRPr lang="en-US" altLang="en-US" dirty="0"/>
          </a:p>
        </p:txBody>
      </p:sp>
      <p:sp>
        <p:nvSpPr>
          <p:cNvPr id="7" name="Date Placeholder 5">
            <a:extLst>
              <a:ext uri="{FF2B5EF4-FFF2-40B4-BE49-F238E27FC236}">
                <a16:creationId xmlns:a16="http://schemas.microsoft.com/office/drawing/2014/main" xmlns="" id="{202BB38C-B736-49E7-A627-2A038D2D131B}"/>
              </a:ext>
            </a:extLst>
          </p:cNvPr>
          <p:cNvSpPr>
            <a:spLocks noGrp="1"/>
          </p:cNvSpPr>
          <p:nvPr>
            <p:ph type="dt" idx="15"/>
          </p:nvPr>
        </p:nvSpPr>
        <p:spPr>
          <a:xfrm>
            <a:off x="929217" y="333375"/>
            <a:ext cx="2499764" cy="273050"/>
          </a:xfrm>
        </p:spPr>
        <p:txBody>
          <a:bodyPr/>
          <a:lstStyle/>
          <a:p>
            <a:r>
              <a:rPr lang="en-US" dirty="0" smtClean="0"/>
              <a:t>August 2019</a:t>
            </a:r>
            <a:endParaRPr lang="en-GB" dirty="0"/>
          </a:p>
        </p:txBody>
      </p:sp>
    </p:spTree>
    <p:extLst>
      <p:ext uri="{BB962C8B-B14F-4D97-AF65-F5344CB8AC3E}">
        <p14:creationId xmlns:p14="http://schemas.microsoft.com/office/powerpoint/2010/main" val="6296287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EA9EDA4-615D-432E-B1A4-8FED1C80E2C9}"/>
              </a:ext>
            </a:extLst>
          </p:cNvPr>
          <p:cNvSpPr>
            <a:spLocks noGrp="1"/>
          </p:cNvSpPr>
          <p:nvPr>
            <p:ph type="title"/>
          </p:nvPr>
        </p:nvSpPr>
        <p:spPr>
          <a:xfrm>
            <a:off x="914402" y="685803"/>
            <a:ext cx="10361084" cy="510949"/>
          </a:xfrm>
        </p:spPr>
        <p:txBody>
          <a:bodyPr/>
          <a:lstStyle/>
          <a:p>
            <a:r>
              <a:rPr lang="en-US" b="0" dirty="0"/>
              <a:t>802.1 </a:t>
            </a:r>
            <a:r>
              <a:rPr lang="en-US" altLang="en-US" b="0" dirty="0">
                <a:solidFill>
                  <a:schemeClr val="tx1"/>
                </a:solidFill>
              </a:rPr>
              <a:t>PAR Extensions:</a:t>
            </a:r>
            <a:endParaRPr lang="en-US" b="0" dirty="0"/>
          </a:p>
        </p:txBody>
      </p:sp>
      <p:sp>
        <p:nvSpPr>
          <p:cNvPr id="4" name="Date Placeholder 3">
            <a:extLst>
              <a:ext uri="{FF2B5EF4-FFF2-40B4-BE49-F238E27FC236}">
                <a16:creationId xmlns:a16="http://schemas.microsoft.com/office/drawing/2014/main" xmlns="" id="{036EED4D-3C59-44AC-B313-C5B3F2E48CC0}"/>
              </a:ext>
            </a:extLst>
          </p:cNvPr>
          <p:cNvSpPr>
            <a:spLocks noGrp="1"/>
          </p:cNvSpPr>
          <p:nvPr>
            <p:ph type="dt" idx="10"/>
          </p:nvPr>
        </p:nvSpPr>
        <p:spPr/>
        <p:txBody>
          <a:bodyPr/>
          <a:lstStyle/>
          <a:p>
            <a:r>
              <a:rPr lang="en-US" smtClean="0"/>
              <a:t>August 2019</a:t>
            </a:r>
            <a:endParaRPr lang="en-GB" dirty="0"/>
          </a:p>
        </p:txBody>
      </p:sp>
      <p:sp>
        <p:nvSpPr>
          <p:cNvPr id="5" name="Footer Placeholder 4">
            <a:extLst>
              <a:ext uri="{FF2B5EF4-FFF2-40B4-BE49-F238E27FC236}">
                <a16:creationId xmlns:a16="http://schemas.microsoft.com/office/drawing/2014/main" xmlns="" id="{D3AD3835-8A45-40F3-8C42-48675CFC8CEB}"/>
              </a:ext>
            </a:extLst>
          </p:cNvPr>
          <p:cNvSpPr>
            <a:spLocks noGrp="1"/>
          </p:cNvSpPr>
          <p:nvPr>
            <p:ph type="ftr" idx="11"/>
          </p:nvPr>
        </p:nvSpPr>
        <p:spPr/>
        <p:txBody>
          <a:bodyPr/>
          <a:lstStyle/>
          <a:p>
            <a:r>
              <a:rPr lang="en-GB" smtClean="0"/>
              <a:t>Stephen McCann, BlackBerry</a:t>
            </a:r>
            <a:endParaRPr lang="en-GB" dirty="0"/>
          </a:p>
        </p:txBody>
      </p:sp>
      <p:sp>
        <p:nvSpPr>
          <p:cNvPr id="6" name="Slide Number Placeholder 5">
            <a:extLst>
              <a:ext uri="{FF2B5EF4-FFF2-40B4-BE49-F238E27FC236}">
                <a16:creationId xmlns:a16="http://schemas.microsoft.com/office/drawing/2014/main" xmlns="" id="{32CBC1C1-ED4D-4E83-8D20-6CC2A05811B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7" name="Rectangle 1">
            <a:extLst>
              <a:ext uri="{FF2B5EF4-FFF2-40B4-BE49-F238E27FC236}">
                <a16:creationId xmlns:a16="http://schemas.microsoft.com/office/drawing/2014/main" xmlns="" id="{5081475A-2745-4849-9703-75EC39675746}"/>
              </a:ext>
            </a:extLst>
          </p:cNvPr>
          <p:cNvSpPr>
            <a:spLocks noGrp="1" noChangeArrowheads="1"/>
          </p:cNvSpPr>
          <p:nvPr>
            <p:ph idx="1"/>
          </p:nvPr>
        </p:nvSpPr>
        <p:spPr bwMode="auto">
          <a:xfrm>
            <a:off x="914402" y="1837202"/>
            <a:ext cx="10798222"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P802.1AS-Rev - Timing and Synchronization for Time-Sensitive Applications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Responses to comments: </a:t>
            </a:r>
            <a:r>
              <a:rPr kumimoji="0" lang="en-US" altLang="en-US" sz="2000" b="0" i="0" u="none" strike="noStrike" cap="none" normalizeH="0" baseline="0" dirty="0">
                <a:ln>
                  <a:noFill/>
                </a:ln>
                <a:solidFill>
                  <a:schemeClr val="tx1"/>
                </a:solidFill>
                <a:effectLst/>
                <a:latin typeface="Arial" panose="020B0604020202020204" pitchFamily="34" charset="0"/>
                <a:hlinkClick r:id="rId2"/>
              </a:rPr>
              <a:t>http://www.ieee802.org/1/files/public/docs2019/as-PAR-extension-comments-0719-v01.pdf</a:t>
            </a:r>
            <a:endParaRPr kumimoji="0" lang="en-US"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en-US" sz="2000" b="0" i="0" u="none" strike="noStrike" cap="none" normalizeH="0" baseline="0" dirty="0">
                <a:ln>
                  <a:noFill/>
                </a:ln>
                <a:solidFill>
                  <a:schemeClr val="tx1"/>
                </a:solidFill>
                <a:effectLst/>
                <a:latin typeface="Arial" panose="020B0604020202020204" pitchFamily="34" charset="0"/>
              </a:rPr>
              <a:t>PAR extension: </a:t>
            </a:r>
            <a:r>
              <a:rPr kumimoji="0" lang="fr-FR" altLang="en-US" sz="2000" b="0" i="0" u="none" strike="noStrike" cap="none" normalizeH="0" baseline="0" dirty="0">
                <a:ln>
                  <a:noFill/>
                </a:ln>
                <a:solidFill>
                  <a:schemeClr val="tx1"/>
                </a:solidFill>
                <a:effectLst/>
                <a:latin typeface="Arial" panose="020B0604020202020204" pitchFamily="34" charset="0"/>
                <a:hlinkClick r:id="rId3"/>
              </a:rPr>
              <a:t>http://www.ieee802.org/1/files/public/docs2019/as-PAR-extension-0719-v01.pdf</a:t>
            </a:r>
            <a:endParaRPr kumimoji="0" lang="fr-FR"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Unmodified CSD: </a:t>
            </a:r>
            <a:r>
              <a:rPr kumimoji="0" lang="en-US" altLang="en-US" sz="2000" b="0" i="0" u="none" strike="noStrike" cap="none" normalizeH="0" baseline="0" dirty="0">
                <a:ln>
                  <a:noFill/>
                </a:ln>
                <a:solidFill>
                  <a:schemeClr val="tx1"/>
                </a:solidFill>
                <a:effectLst/>
                <a:latin typeface="Arial" panose="020B0604020202020204" pitchFamily="34" charset="0"/>
                <a:hlinkClick r:id="rId4"/>
              </a:rPr>
              <a:t>https://mentor.ieee.org/802-ec/dcn/18/ec-18-0243-00-ACSD-p802-1as.pdf</a:t>
            </a:r>
            <a:endParaRPr kumimoji="0" lang="en-US"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P802.1Qcj - Amendment - Automatic Attachment to Provider Backbone Bridging (PBB) services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Responses to comments: </a:t>
            </a:r>
            <a:r>
              <a:rPr kumimoji="0" lang="en-US" altLang="en-US" sz="2000" b="0" i="0" u="none" strike="noStrike" cap="none" normalizeH="0" baseline="0" dirty="0">
                <a:ln>
                  <a:noFill/>
                </a:ln>
                <a:solidFill>
                  <a:schemeClr val="tx1"/>
                </a:solidFill>
                <a:effectLst/>
                <a:latin typeface="Arial" panose="020B0604020202020204" pitchFamily="34" charset="0"/>
                <a:hlinkClick r:id="rId5"/>
              </a:rPr>
              <a:t>http://www.ieee802.org/1/files/public/docs2019/cj-PAR-extension-comments-0719-v01.pdf</a:t>
            </a:r>
            <a:endParaRPr kumimoji="0" lang="en-US"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Updated PAR extension: </a:t>
            </a:r>
            <a:r>
              <a:rPr kumimoji="0" lang="en-US" altLang="en-US" sz="2000" b="0" i="0" u="none" strike="noStrike" cap="none" normalizeH="0" baseline="0" dirty="0">
                <a:ln>
                  <a:noFill/>
                </a:ln>
                <a:solidFill>
                  <a:schemeClr val="tx1"/>
                </a:solidFill>
                <a:effectLst/>
                <a:latin typeface="Arial" panose="020B0604020202020204" pitchFamily="34" charset="0"/>
                <a:hlinkClick r:id="rId6"/>
              </a:rPr>
              <a:t>http://www.ieee802.org/1/files/public/docs2019/cj-PAR-extension-0719-v01.pdf</a:t>
            </a:r>
            <a:endParaRPr kumimoji="0" lang="en-US"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Unmodified CSD: </a:t>
            </a:r>
            <a:r>
              <a:rPr kumimoji="0" lang="en-US" altLang="en-US" sz="2000" b="0" i="0" u="none" strike="noStrike" cap="none" normalizeH="0" baseline="0" dirty="0">
                <a:ln>
                  <a:noFill/>
                </a:ln>
                <a:solidFill>
                  <a:schemeClr val="tx1"/>
                </a:solidFill>
                <a:effectLst/>
                <a:latin typeface="Arial" panose="020B0604020202020204" pitchFamily="34" charset="0"/>
                <a:hlinkClick r:id="rId7"/>
              </a:rPr>
              <a:t>http://www.ieee802.org/1/files/public/docs2019/cj-CSD-0719-v01.pdf</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8" name="Date Placeholder 5">
            <a:extLst>
              <a:ext uri="{FF2B5EF4-FFF2-40B4-BE49-F238E27FC236}">
                <a16:creationId xmlns:a16="http://schemas.microsoft.com/office/drawing/2014/main" xmlns="" id="{202BB38C-B736-49E7-A627-2A038D2D131B}"/>
              </a:ext>
            </a:extLst>
          </p:cNvPr>
          <p:cNvSpPr>
            <a:spLocks noGrp="1"/>
          </p:cNvSpPr>
          <p:nvPr>
            <p:ph type="dt" idx="15"/>
          </p:nvPr>
        </p:nvSpPr>
        <p:spPr>
          <a:xfrm>
            <a:off x="929217" y="333375"/>
            <a:ext cx="2499764" cy="273050"/>
          </a:xfrm>
        </p:spPr>
        <p:txBody>
          <a:bodyPr/>
          <a:lstStyle/>
          <a:p>
            <a:r>
              <a:rPr lang="en-US" dirty="0" smtClean="0"/>
              <a:t>August 2019</a:t>
            </a:r>
            <a:endParaRPr lang="en-GB" dirty="0"/>
          </a:p>
        </p:txBody>
      </p:sp>
    </p:spTree>
    <p:extLst>
      <p:ext uri="{BB962C8B-B14F-4D97-AF65-F5344CB8AC3E}">
        <p14:creationId xmlns:p14="http://schemas.microsoft.com/office/powerpoint/2010/main" val="41669557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44A1634-A03E-4720-862B-9D186134201B}"/>
              </a:ext>
            </a:extLst>
          </p:cNvPr>
          <p:cNvSpPr>
            <a:spLocks noGrp="1"/>
          </p:cNvSpPr>
          <p:nvPr>
            <p:ph type="title"/>
          </p:nvPr>
        </p:nvSpPr>
        <p:spPr/>
        <p:txBody>
          <a:bodyPr/>
          <a:lstStyle/>
          <a:p>
            <a:r>
              <a:rPr lang="en-US" altLang="en-US" b="0" dirty="0">
                <a:solidFill>
                  <a:schemeClr val="tx1"/>
                </a:solidFill>
                <a:latin typeface="Arial" panose="020B0604020202020204" pitchFamily="34" charset="0"/>
              </a:rPr>
              <a:t>P802.1AS-</a:t>
            </a:r>
            <a:endParaRPr lang="en-US" dirty="0"/>
          </a:p>
        </p:txBody>
      </p:sp>
      <p:sp>
        <p:nvSpPr>
          <p:cNvPr id="3" name="Content Placeholder 2">
            <a:extLst>
              <a:ext uri="{FF2B5EF4-FFF2-40B4-BE49-F238E27FC236}">
                <a16:creationId xmlns:a16="http://schemas.microsoft.com/office/drawing/2014/main" xmlns="" id="{EB8B3909-5D03-4722-8914-78F3EFEA377F}"/>
              </a:ext>
            </a:extLst>
          </p:cNvPr>
          <p:cNvSpPr>
            <a:spLocks noGrp="1"/>
          </p:cNvSpPr>
          <p:nvPr>
            <p:ph idx="1"/>
          </p:nvPr>
        </p:nvSpPr>
        <p:spPr/>
        <p:txBody>
          <a:bodyPr/>
          <a:lstStyle/>
          <a:p>
            <a:endParaRPr lang="en-US" b="0" dirty="0"/>
          </a:p>
          <a:p>
            <a:r>
              <a:rPr lang="en-US" b="0" dirty="0"/>
              <a:t>802.11 Comment on PAR</a:t>
            </a:r>
          </a:p>
          <a:p>
            <a:r>
              <a:rPr lang="en-US" b="0" dirty="0" err="1"/>
              <a:t>Comment:The</a:t>
            </a:r>
            <a:r>
              <a:rPr lang="en-US" b="0" dirty="0"/>
              <a:t> need for 2 years is questionable, but not a problem. 1 year could/would have been enough?</a:t>
            </a:r>
          </a:p>
          <a:p>
            <a:r>
              <a:rPr lang="en-US" b="0" dirty="0" err="1"/>
              <a:t>Response:Asking</a:t>
            </a:r>
            <a:r>
              <a:rPr lang="en-US" b="0" dirty="0"/>
              <a:t> for a 2-year PAR extension comes with no penalty compared to a 1-year extension; therefore, a 2-year extension seems a safer option. </a:t>
            </a:r>
          </a:p>
          <a:p>
            <a:endParaRPr lang="en-US" dirty="0"/>
          </a:p>
        </p:txBody>
      </p:sp>
      <p:sp>
        <p:nvSpPr>
          <p:cNvPr id="4" name="Date Placeholder 3">
            <a:extLst>
              <a:ext uri="{FF2B5EF4-FFF2-40B4-BE49-F238E27FC236}">
                <a16:creationId xmlns:a16="http://schemas.microsoft.com/office/drawing/2014/main" xmlns="" id="{ACC2D247-668B-4D3E-BBEB-DDAFBCB923DD}"/>
              </a:ext>
            </a:extLst>
          </p:cNvPr>
          <p:cNvSpPr>
            <a:spLocks noGrp="1"/>
          </p:cNvSpPr>
          <p:nvPr>
            <p:ph type="dt" idx="10"/>
          </p:nvPr>
        </p:nvSpPr>
        <p:spPr/>
        <p:txBody>
          <a:bodyPr/>
          <a:lstStyle/>
          <a:p>
            <a:r>
              <a:rPr lang="en-US" smtClean="0"/>
              <a:t>August 2019</a:t>
            </a:r>
            <a:endParaRPr lang="en-GB" dirty="0"/>
          </a:p>
        </p:txBody>
      </p:sp>
      <p:sp>
        <p:nvSpPr>
          <p:cNvPr id="5" name="Footer Placeholder 4">
            <a:extLst>
              <a:ext uri="{FF2B5EF4-FFF2-40B4-BE49-F238E27FC236}">
                <a16:creationId xmlns:a16="http://schemas.microsoft.com/office/drawing/2014/main" xmlns="" id="{85AAFD86-D150-43B1-87B4-4A23088D5C65}"/>
              </a:ext>
            </a:extLst>
          </p:cNvPr>
          <p:cNvSpPr>
            <a:spLocks noGrp="1"/>
          </p:cNvSpPr>
          <p:nvPr>
            <p:ph type="ftr" idx="11"/>
          </p:nvPr>
        </p:nvSpPr>
        <p:spPr/>
        <p:txBody>
          <a:bodyPr/>
          <a:lstStyle/>
          <a:p>
            <a:r>
              <a:rPr lang="en-GB" smtClean="0"/>
              <a:t>Stephen McCann, BlackBerry</a:t>
            </a:r>
            <a:endParaRPr lang="en-GB" dirty="0"/>
          </a:p>
        </p:txBody>
      </p:sp>
      <p:sp>
        <p:nvSpPr>
          <p:cNvPr id="6" name="Slide Number Placeholder 5">
            <a:extLst>
              <a:ext uri="{FF2B5EF4-FFF2-40B4-BE49-F238E27FC236}">
                <a16:creationId xmlns:a16="http://schemas.microsoft.com/office/drawing/2014/main" xmlns="" id="{876F3899-33F3-413B-9BC0-1E382C64238C}"/>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7" name="Date Placeholder 5">
            <a:extLst>
              <a:ext uri="{FF2B5EF4-FFF2-40B4-BE49-F238E27FC236}">
                <a16:creationId xmlns:a16="http://schemas.microsoft.com/office/drawing/2014/main" xmlns="" id="{202BB38C-B736-49E7-A627-2A038D2D131B}"/>
              </a:ext>
            </a:extLst>
          </p:cNvPr>
          <p:cNvSpPr>
            <a:spLocks noGrp="1"/>
          </p:cNvSpPr>
          <p:nvPr>
            <p:ph type="dt" idx="15"/>
          </p:nvPr>
        </p:nvSpPr>
        <p:spPr>
          <a:xfrm>
            <a:off x="929217" y="333375"/>
            <a:ext cx="2499764" cy="273050"/>
          </a:xfrm>
        </p:spPr>
        <p:txBody>
          <a:bodyPr/>
          <a:lstStyle/>
          <a:p>
            <a:r>
              <a:rPr lang="en-US" dirty="0" smtClean="0"/>
              <a:t>August 2019</a:t>
            </a:r>
            <a:endParaRPr lang="en-GB" dirty="0"/>
          </a:p>
        </p:txBody>
      </p:sp>
    </p:spTree>
    <p:extLst>
      <p:ext uri="{BB962C8B-B14F-4D97-AF65-F5344CB8AC3E}">
        <p14:creationId xmlns:p14="http://schemas.microsoft.com/office/powerpoint/2010/main" val="429077000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8350EE-A0B5-4AD8-8E5C-5E6DA35C8ED6}"/>
              </a:ext>
            </a:extLst>
          </p:cNvPr>
          <p:cNvSpPr>
            <a:spLocks noGrp="1"/>
          </p:cNvSpPr>
          <p:nvPr>
            <p:ph type="title"/>
          </p:nvPr>
        </p:nvSpPr>
        <p:spPr/>
        <p:txBody>
          <a:bodyPr/>
          <a:lstStyle/>
          <a:p>
            <a:r>
              <a:rPr lang="en-US" altLang="en-US" b="0" dirty="0">
                <a:solidFill>
                  <a:schemeClr val="tx1"/>
                </a:solidFill>
                <a:latin typeface="Arial" panose="020B0604020202020204" pitchFamily="34" charset="0"/>
              </a:rPr>
              <a:t>P802.1Qcj </a:t>
            </a:r>
            <a:endParaRPr lang="en-US" dirty="0"/>
          </a:p>
        </p:txBody>
      </p:sp>
      <p:sp>
        <p:nvSpPr>
          <p:cNvPr id="3" name="Content Placeholder 2">
            <a:extLst>
              <a:ext uri="{FF2B5EF4-FFF2-40B4-BE49-F238E27FC236}">
                <a16:creationId xmlns:a16="http://schemas.microsoft.com/office/drawing/2014/main" xmlns="" id="{22A6D8D1-F53D-4CB9-AEA2-6D088553130F}"/>
              </a:ext>
            </a:extLst>
          </p:cNvPr>
          <p:cNvSpPr>
            <a:spLocks noGrp="1"/>
          </p:cNvSpPr>
          <p:nvPr>
            <p:ph idx="1"/>
          </p:nvPr>
        </p:nvSpPr>
        <p:spPr/>
        <p:txBody>
          <a:bodyPr/>
          <a:lstStyle/>
          <a:p>
            <a:endParaRPr lang="en-US" b="0" dirty="0"/>
          </a:p>
          <a:p>
            <a:r>
              <a:rPr lang="fr-FR" b="0" dirty="0"/>
              <a:t>802.11 Comment on PAR 3.4</a:t>
            </a:r>
          </a:p>
          <a:p>
            <a:r>
              <a:rPr lang="en-US" b="0" dirty="0" err="1"/>
              <a:t>Comment:Was</a:t>
            </a:r>
            <a:r>
              <a:rPr lang="en-US" b="0" dirty="0"/>
              <a:t> the draft really only circulated once per year?</a:t>
            </a:r>
          </a:p>
          <a:p>
            <a:r>
              <a:rPr lang="en-US" b="0" dirty="0" err="1"/>
              <a:t>Response:Yes</a:t>
            </a:r>
            <a:r>
              <a:rPr lang="en-US" b="0" dirty="0"/>
              <a:t>. The first Editor retired and we now have a new Editor actively working on the draft. </a:t>
            </a:r>
          </a:p>
          <a:p>
            <a:endParaRPr lang="en-US" dirty="0"/>
          </a:p>
        </p:txBody>
      </p:sp>
      <p:sp>
        <p:nvSpPr>
          <p:cNvPr id="4" name="Date Placeholder 3">
            <a:extLst>
              <a:ext uri="{FF2B5EF4-FFF2-40B4-BE49-F238E27FC236}">
                <a16:creationId xmlns:a16="http://schemas.microsoft.com/office/drawing/2014/main" xmlns="" id="{E42F46A1-E70D-4107-9975-50DE44C0992D}"/>
              </a:ext>
            </a:extLst>
          </p:cNvPr>
          <p:cNvSpPr>
            <a:spLocks noGrp="1"/>
          </p:cNvSpPr>
          <p:nvPr>
            <p:ph type="dt" idx="10"/>
          </p:nvPr>
        </p:nvSpPr>
        <p:spPr/>
        <p:txBody>
          <a:bodyPr/>
          <a:lstStyle/>
          <a:p>
            <a:r>
              <a:rPr lang="en-US" smtClean="0"/>
              <a:t>August 2019</a:t>
            </a:r>
            <a:endParaRPr lang="en-GB" dirty="0"/>
          </a:p>
        </p:txBody>
      </p:sp>
      <p:sp>
        <p:nvSpPr>
          <p:cNvPr id="5" name="Footer Placeholder 4">
            <a:extLst>
              <a:ext uri="{FF2B5EF4-FFF2-40B4-BE49-F238E27FC236}">
                <a16:creationId xmlns:a16="http://schemas.microsoft.com/office/drawing/2014/main" xmlns="" id="{31386786-883F-42AF-999C-0EEE5B485B88}"/>
              </a:ext>
            </a:extLst>
          </p:cNvPr>
          <p:cNvSpPr>
            <a:spLocks noGrp="1"/>
          </p:cNvSpPr>
          <p:nvPr>
            <p:ph type="ftr" idx="11"/>
          </p:nvPr>
        </p:nvSpPr>
        <p:spPr/>
        <p:txBody>
          <a:bodyPr/>
          <a:lstStyle/>
          <a:p>
            <a:r>
              <a:rPr lang="en-GB" smtClean="0"/>
              <a:t>Stephen McCann, BlackBerry</a:t>
            </a:r>
            <a:endParaRPr lang="en-GB" dirty="0"/>
          </a:p>
        </p:txBody>
      </p:sp>
      <p:sp>
        <p:nvSpPr>
          <p:cNvPr id="6" name="Slide Number Placeholder 5">
            <a:extLst>
              <a:ext uri="{FF2B5EF4-FFF2-40B4-BE49-F238E27FC236}">
                <a16:creationId xmlns:a16="http://schemas.microsoft.com/office/drawing/2014/main" xmlns="" id="{4060D1C1-034A-404C-98B0-5619C8ECE484}"/>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7" name="Date Placeholder 5">
            <a:extLst>
              <a:ext uri="{FF2B5EF4-FFF2-40B4-BE49-F238E27FC236}">
                <a16:creationId xmlns:a16="http://schemas.microsoft.com/office/drawing/2014/main" xmlns="" id="{202BB38C-B736-49E7-A627-2A038D2D131B}"/>
              </a:ext>
            </a:extLst>
          </p:cNvPr>
          <p:cNvSpPr>
            <a:spLocks noGrp="1"/>
          </p:cNvSpPr>
          <p:nvPr>
            <p:ph type="dt" idx="15"/>
          </p:nvPr>
        </p:nvSpPr>
        <p:spPr>
          <a:xfrm>
            <a:off x="929217" y="333375"/>
            <a:ext cx="2499764" cy="273050"/>
          </a:xfrm>
        </p:spPr>
        <p:txBody>
          <a:bodyPr/>
          <a:lstStyle/>
          <a:p>
            <a:r>
              <a:rPr lang="en-US" dirty="0" smtClean="0"/>
              <a:t>August 2019</a:t>
            </a:r>
            <a:endParaRPr lang="en-GB" dirty="0"/>
          </a:p>
        </p:txBody>
      </p:sp>
    </p:spTree>
    <p:extLst>
      <p:ext uri="{BB962C8B-B14F-4D97-AF65-F5344CB8AC3E}">
        <p14:creationId xmlns:p14="http://schemas.microsoft.com/office/powerpoint/2010/main" val="7058669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1440035-909F-47F3-A998-3369BC47B3CD}"/>
              </a:ext>
            </a:extLst>
          </p:cNvPr>
          <p:cNvSpPr>
            <a:spLocks noGrp="1"/>
          </p:cNvSpPr>
          <p:nvPr>
            <p:ph type="title"/>
          </p:nvPr>
        </p:nvSpPr>
        <p:spPr>
          <a:xfrm>
            <a:off x="914402" y="685803"/>
            <a:ext cx="10361084" cy="438941"/>
          </a:xfrm>
        </p:spPr>
        <p:txBody>
          <a:bodyPr/>
          <a:lstStyle/>
          <a:p>
            <a:r>
              <a:rPr lang="en-US" dirty="0"/>
              <a:t>802.1  New Pars</a:t>
            </a:r>
          </a:p>
        </p:txBody>
      </p:sp>
      <p:sp>
        <p:nvSpPr>
          <p:cNvPr id="3" name="Content Placeholder 2">
            <a:extLst>
              <a:ext uri="{FF2B5EF4-FFF2-40B4-BE49-F238E27FC236}">
                <a16:creationId xmlns:a16="http://schemas.microsoft.com/office/drawing/2014/main" xmlns="" id="{3A7403D0-D2E6-4211-BED1-74830B937F4E}"/>
              </a:ext>
            </a:extLst>
          </p:cNvPr>
          <p:cNvSpPr>
            <a:spLocks noGrp="1"/>
          </p:cNvSpPr>
          <p:nvPr>
            <p:ph idx="1"/>
          </p:nvPr>
        </p:nvSpPr>
        <p:spPr>
          <a:xfrm>
            <a:off x="914402" y="1203325"/>
            <a:ext cx="10361084" cy="4891089"/>
          </a:xfrm>
        </p:spPr>
        <p:txBody>
          <a:bodyPr/>
          <a:lstStyle/>
          <a:p>
            <a:pPr marL="0" lvl="0" indent="0" defTabSz="914400" eaLnBrk="0" hangingPunct="0">
              <a:spcBef>
                <a:spcPct val="0"/>
              </a:spcBef>
              <a:buClrTx/>
              <a:buSzTx/>
            </a:pPr>
            <a:r>
              <a:rPr lang="en-US" altLang="en-US" b="0" dirty="0">
                <a:solidFill>
                  <a:schemeClr val="tx1"/>
                </a:solidFill>
                <a:latin typeface="Arial" panose="020B0604020202020204" pitchFamily="34" charset="0"/>
              </a:rPr>
              <a:t> P802.1ABdh -Amendment - Support for </a:t>
            </a:r>
            <a:r>
              <a:rPr lang="en-US" altLang="en-US" b="0" dirty="0" err="1">
                <a:solidFill>
                  <a:schemeClr val="tx1"/>
                </a:solidFill>
                <a:latin typeface="Arial" panose="020B0604020202020204" pitchFamily="34" charset="0"/>
              </a:rPr>
              <a:t>Multiframe</a:t>
            </a:r>
            <a:r>
              <a:rPr lang="en-US" altLang="en-US" b="0" dirty="0">
                <a:solidFill>
                  <a:schemeClr val="tx1"/>
                </a:solidFill>
                <a:latin typeface="Arial" panose="020B0604020202020204" pitchFamily="34" charset="0"/>
              </a:rPr>
              <a:t> Protocol Data Units</a:t>
            </a:r>
          </a:p>
          <a:p>
            <a:pPr marL="0" lvl="0" indent="0" defTabSz="914400" eaLnBrk="0" hangingPunct="0">
              <a:spcBef>
                <a:spcPct val="0"/>
              </a:spcBef>
              <a:buClrTx/>
              <a:buSzTx/>
            </a:pPr>
            <a:endParaRPr lang="en-US" altLang="en-US" b="0" dirty="0">
              <a:solidFill>
                <a:schemeClr val="tx1"/>
              </a:solidFill>
              <a:latin typeface="Arial" panose="020B0604020202020204" pitchFamily="34" charset="0"/>
            </a:endParaRPr>
          </a:p>
          <a:p>
            <a:pPr marL="0" lvl="0" indent="0" defTabSz="914400" eaLnBrk="0" hangingPunct="0">
              <a:spcBef>
                <a:spcPct val="0"/>
              </a:spcBef>
              <a:buClrTx/>
              <a:buSzTx/>
            </a:pPr>
            <a:r>
              <a:rPr lang="en-US" altLang="en-US" b="0" dirty="0">
                <a:solidFill>
                  <a:schemeClr val="tx1"/>
                </a:solidFill>
                <a:latin typeface="Arial" panose="020B0604020202020204" pitchFamily="34" charset="0"/>
              </a:rPr>
              <a:t>Responses to comments: </a:t>
            </a:r>
            <a:r>
              <a:rPr lang="en-US" altLang="en-US" b="0" dirty="0">
                <a:solidFill>
                  <a:schemeClr val="tx1"/>
                </a:solidFill>
                <a:latin typeface="Arial" panose="020B0604020202020204" pitchFamily="34" charset="0"/>
                <a:hlinkClick r:id="rId2"/>
              </a:rPr>
              <a:t>http://www.ieee802.org/1/files/public/docs2019/dh-PAR-CSD-comments-0719-v01.pdf</a:t>
            </a:r>
            <a:endParaRPr lang="en-US" altLang="en-US" b="0" dirty="0">
              <a:solidFill>
                <a:schemeClr val="tx1"/>
              </a:solidFill>
              <a:latin typeface="Arial" panose="020B0604020202020204" pitchFamily="34" charset="0"/>
            </a:endParaRPr>
          </a:p>
          <a:p>
            <a:pPr marL="0" lvl="0" indent="0" defTabSz="914400" eaLnBrk="0" hangingPunct="0">
              <a:spcBef>
                <a:spcPct val="0"/>
              </a:spcBef>
              <a:buClrTx/>
              <a:buSzTx/>
            </a:pPr>
            <a:endParaRPr lang="en-US" altLang="en-US" b="0" dirty="0">
              <a:solidFill>
                <a:schemeClr val="tx1"/>
              </a:solidFill>
              <a:latin typeface="Arial" panose="020B0604020202020204" pitchFamily="34" charset="0"/>
            </a:endParaRPr>
          </a:p>
          <a:p>
            <a:pPr marL="0" lvl="0" indent="0" defTabSz="914400" eaLnBrk="0" hangingPunct="0">
              <a:spcBef>
                <a:spcPct val="0"/>
              </a:spcBef>
              <a:buClrTx/>
              <a:buSzTx/>
            </a:pPr>
            <a:r>
              <a:rPr lang="en-US" altLang="en-US" b="0" dirty="0">
                <a:solidFill>
                  <a:schemeClr val="tx1"/>
                </a:solidFill>
                <a:latin typeface="Arial" panose="020B0604020202020204" pitchFamily="34" charset="0"/>
              </a:rPr>
              <a:t>Updated PAR: </a:t>
            </a:r>
            <a:r>
              <a:rPr lang="en-US" altLang="en-US" b="0" dirty="0">
                <a:solidFill>
                  <a:schemeClr val="tx1"/>
                </a:solidFill>
                <a:latin typeface="Arial" panose="020B0604020202020204" pitchFamily="34" charset="0"/>
                <a:hlinkClick r:id="rId3"/>
              </a:rPr>
              <a:t>http://www.ieee802.org/1/files/public/docs2019/dh-PAR-0719-v01.pdf</a:t>
            </a:r>
            <a:endParaRPr lang="en-US" altLang="en-US" b="0" dirty="0">
              <a:solidFill>
                <a:schemeClr val="tx1"/>
              </a:solidFill>
              <a:latin typeface="Arial" panose="020B0604020202020204" pitchFamily="34" charset="0"/>
            </a:endParaRPr>
          </a:p>
          <a:p>
            <a:pPr marL="0" lvl="0" indent="0" defTabSz="914400" eaLnBrk="0" hangingPunct="0">
              <a:spcBef>
                <a:spcPct val="0"/>
              </a:spcBef>
              <a:buClrTx/>
              <a:buSzTx/>
            </a:pPr>
            <a:r>
              <a:rPr lang="en-US" altLang="en-US" b="0" dirty="0">
                <a:solidFill>
                  <a:schemeClr val="tx1"/>
                </a:solidFill>
                <a:latin typeface="Arial" panose="020B0604020202020204" pitchFamily="34" charset="0"/>
              </a:rPr>
              <a:t>Updated CSD: </a:t>
            </a:r>
            <a:r>
              <a:rPr lang="en-US" altLang="en-US" b="0" dirty="0">
                <a:solidFill>
                  <a:schemeClr val="tx1"/>
                </a:solidFill>
                <a:latin typeface="Arial" panose="020B0604020202020204" pitchFamily="34" charset="0"/>
                <a:hlinkClick r:id="rId4"/>
              </a:rPr>
              <a:t>http://www.ieee802.org/1/files/public/docs2019/dh-CSD-0719-v01.pdf</a:t>
            </a:r>
            <a:endParaRPr lang="en-US" altLang="en-US" b="0" dirty="0">
              <a:solidFill>
                <a:schemeClr val="tx1"/>
              </a:solidFill>
              <a:latin typeface="Arial" panose="020B0604020202020204" pitchFamily="34" charset="0"/>
            </a:endParaRPr>
          </a:p>
          <a:p>
            <a:pPr marL="0" lvl="0" indent="0" defTabSz="914400" eaLnBrk="0" hangingPunct="0">
              <a:spcBef>
                <a:spcPct val="0"/>
              </a:spcBef>
              <a:buClrTx/>
              <a:buSzTx/>
            </a:pPr>
            <a:r>
              <a:rPr lang="en-US" altLang="en-US" b="0" dirty="0">
                <a:solidFill>
                  <a:schemeClr val="tx1"/>
                </a:solidFill>
                <a:latin typeface="Arial" panose="020B0604020202020204" pitchFamily="34" charset="0"/>
              </a:rPr>
              <a:t>  </a:t>
            </a:r>
          </a:p>
        </p:txBody>
      </p:sp>
      <p:sp>
        <p:nvSpPr>
          <p:cNvPr id="4" name="Date Placeholder 3">
            <a:extLst>
              <a:ext uri="{FF2B5EF4-FFF2-40B4-BE49-F238E27FC236}">
                <a16:creationId xmlns:a16="http://schemas.microsoft.com/office/drawing/2014/main" xmlns="" id="{392A1C62-23A8-4318-AD3A-CF81BD622BAD}"/>
              </a:ext>
            </a:extLst>
          </p:cNvPr>
          <p:cNvSpPr>
            <a:spLocks noGrp="1"/>
          </p:cNvSpPr>
          <p:nvPr>
            <p:ph type="dt" idx="10"/>
          </p:nvPr>
        </p:nvSpPr>
        <p:spPr/>
        <p:txBody>
          <a:bodyPr/>
          <a:lstStyle/>
          <a:p>
            <a:r>
              <a:rPr lang="en-US" smtClean="0"/>
              <a:t>August 2019</a:t>
            </a:r>
            <a:endParaRPr lang="en-GB" dirty="0"/>
          </a:p>
        </p:txBody>
      </p:sp>
      <p:sp>
        <p:nvSpPr>
          <p:cNvPr id="5" name="Footer Placeholder 4">
            <a:extLst>
              <a:ext uri="{FF2B5EF4-FFF2-40B4-BE49-F238E27FC236}">
                <a16:creationId xmlns:a16="http://schemas.microsoft.com/office/drawing/2014/main" xmlns="" id="{7403E56D-5F15-4E22-8C5E-289ACC5ACB78}"/>
              </a:ext>
            </a:extLst>
          </p:cNvPr>
          <p:cNvSpPr>
            <a:spLocks noGrp="1"/>
          </p:cNvSpPr>
          <p:nvPr>
            <p:ph type="ftr" idx="11"/>
          </p:nvPr>
        </p:nvSpPr>
        <p:spPr/>
        <p:txBody>
          <a:bodyPr/>
          <a:lstStyle/>
          <a:p>
            <a:r>
              <a:rPr lang="en-GB" smtClean="0"/>
              <a:t>Stephen McCann, BlackBerry</a:t>
            </a:r>
            <a:endParaRPr lang="en-GB" dirty="0"/>
          </a:p>
        </p:txBody>
      </p:sp>
      <p:sp>
        <p:nvSpPr>
          <p:cNvPr id="6" name="Slide Number Placeholder 5">
            <a:extLst>
              <a:ext uri="{FF2B5EF4-FFF2-40B4-BE49-F238E27FC236}">
                <a16:creationId xmlns:a16="http://schemas.microsoft.com/office/drawing/2014/main" xmlns="" id="{D1F78B74-41BA-4EF1-866F-B2C7CD9B7593}"/>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7" name="Date Placeholder 5">
            <a:extLst>
              <a:ext uri="{FF2B5EF4-FFF2-40B4-BE49-F238E27FC236}">
                <a16:creationId xmlns:a16="http://schemas.microsoft.com/office/drawing/2014/main" xmlns="" id="{202BB38C-B736-49E7-A627-2A038D2D131B}"/>
              </a:ext>
            </a:extLst>
          </p:cNvPr>
          <p:cNvSpPr>
            <a:spLocks noGrp="1"/>
          </p:cNvSpPr>
          <p:nvPr>
            <p:ph type="dt" idx="15"/>
          </p:nvPr>
        </p:nvSpPr>
        <p:spPr>
          <a:xfrm>
            <a:off x="929217" y="333375"/>
            <a:ext cx="2499764" cy="273050"/>
          </a:xfrm>
        </p:spPr>
        <p:txBody>
          <a:bodyPr/>
          <a:lstStyle/>
          <a:p>
            <a:r>
              <a:rPr lang="en-US" dirty="0" smtClean="0"/>
              <a:t>August 2019</a:t>
            </a:r>
            <a:endParaRPr lang="en-GB" dirty="0"/>
          </a:p>
        </p:txBody>
      </p:sp>
    </p:spTree>
    <p:extLst>
      <p:ext uri="{BB962C8B-B14F-4D97-AF65-F5344CB8AC3E}">
        <p14:creationId xmlns:p14="http://schemas.microsoft.com/office/powerpoint/2010/main" val="77619104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C37B4D-1E66-47DB-A48F-96A5B181EE4C}"/>
              </a:ext>
            </a:extLst>
          </p:cNvPr>
          <p:cNvSpPr>
            <a:spLocks noGrp="1"/>
          </p:cNvSpPr>
          <p:nvPr>
            <p:ph type="title"/>
          </p:nvPr>
        </p:nvSpPr>
        <p:spPr/>
        <p:txBody>
          <a:bodyPr/>
          <a:lstStyle/>
          <a:p>
            <a:r>
              <a:rPr lang="en-US" dirty="0"/>
              <a:t>802.1 New PARs (</a:t>
            </a:r>
            <a:r>
              <a:rPr lang="en-US" dirty="0" err="1"/>
              <a:t>cont</a:t>
            </a:r>
            <a:r>
              <a:rPr lang="en-US" dirty="0"/>
              <a:t>)</a:t>
            </a:r>
          </a:p>
        </p:txBody>
      </p:sp>
      <p:sp>
        <p:nvSpPr>
          <p:cNvPr id="3" name="Content Placeholder 2">
            <a:extLst>
              <a:ext uri="{FF2B5EF4-FFF2-40B4-BE49-F238E27FC236}">
                <a16:creationId xmlns:a16="http://schemas.microsoft.com/office/drawing/2014/main" xmlns="" id="{6FC7D902-DA06-4468-96DF-3BCD76C53D0E}"/>
              </a:ext>
            </a:extLst>
          </p:cNvPr>
          <p:cNvSpPr>
            <a:spLocks noGrp="1"/>
          </p:cNvSpPr>
          <p:nvPr>
            <p:ph idx="1"/>
          </p:nvPr>
        </p:nvSpPr>
        <p:spPr/>
        <p:txBody>
          <a:bodyPr/>
          <a:lstStyle/>
          <a:p>
            <a:pPr marL="0" lvl="0" indent="0" defTabSz="914400" eaLnBrk="0" hangingPunct="0">
              <a:spcBef>
                <a:spcPct val="0"/>
              </a:spcBef>
              <a:buClrTx/>
              <a:buSzTx/>
            </a:pPr>
            <a:r>
              <a:rPr lang="en-US" altLang="en-US" b="0" dirty="0">
                <a:solidFill>
                  <a:schemeClr val="tx1"/>
                </a:solidFill>
                <a:latin typeface="Arial" panose="020B0604020202020204" pitchFamily="34" charset="0"/>
              </a:rPr>
              <a:t>P802.1Qdj - Amendment - Configuration Enhancements for Time-Sensitive Networking</a:t>
            </a:r>
          </a:p>
          <a:p>
            <a:pPr marL="0" lvl="0" indent="0" defTabSz="914400" eaLnBrk="0" hangingPunct="0">
              <a:spcBef>
                <a:spcPct val="0"/>
              </a:spcBef>
              <a:buClrTx/>
              <a:buSzTx/>
            </a:pPr>
            <a:endParaRPr lang="en-US" altLang="en-US" b="0" dirty="0">
              <a:solidFill>
                <a:schemeClr val="tx1"/>
              </a:solidFill>
              <a:latin typeface="Arial" panose="020B0604020202020204" pitchFamily="34" charset="0"/>
            </a:endParaRPr>
          </a:p>
          <a:p>
            <a:pPr marL="0" lvl="0" indent="0" defTabSz="914400" eaLnBrk="0" hangingPunct="0">
              <a:spcBef>
                <a:spcPct val="0"/>
              </a:spcBef>
              <a:buClrTx/>
              <a:buSzTx/>
            </a:pPr>
            <a:r>
              <a:rPr lang="en-US" altLang="en-US" b="0" dirty="0">
                <a:solidFill>
                  <a:schemeClr val="tx1"/>
                </a:solidFill>
                <a:latin typeface="Arial" panose="020B0604020202020204" pitchFamily="34" charset="0"/>
              </a:rPr>
              <a:t>Responses to comments: </a:t>
            </a:r>
            <a:r>
              <a:rPr lang="en-US" altLang="en-US" b="0" dirty="0">
                <a:solidFill>
                  <a:schemeClr val="tx1"/>
                </a:solidFill>
                <a:latin typeface="Arial" panose="020B0604020202020204" pitchFamily="34" charset="0"/>
                <a:hlinkClick r:id="rId2"/>
              </a:rPr>
              <a:t>http://www.ieee802.org/1/files/public/docs2019/dj-PAR-CSD-comments-0719-v01.pdf</a:t>
            </a:r>
            <a:endParaRPr lang="en-US" altLang="en-US" b="0" dirty="0">
              <a:solidFill>
                <a:schemeClr val="tx1"/>
              </a:solidFill>
              <a:latin typeface="Arial" panose="020B0604020202020204" pitchFamily="34" charset="0"/>
            </a:endParaRPr>
          </a:p>
          <a:p>
            <a:pPr marL="0" lvl="0" indent="0" defTabSz="914400" eaLnBrk="0" hangingPunct="0">
              <a:spcBef>
                <a:spcPct val="0"/>
              </a:spcBef>
              <a:buClrTx/>
              <a:buSzTx/>
            </a:pPr>
            <a:endParaRPr lang="en-US" altLang="en-US" b="0" dirty="0">
              <a:solidFill>
                <a:schemeClr val="tx1"/>
              </a:solidFill>
              <a:latin typeface="Arial" panose="020B0604020202020204" pitchFamily="34" charset="0"/>
            </a:endParaRPr>
          </a:p>
          <a:p>
            <a:pPr marL="0" lvl="0" indent="0" defTabSz="914400" eaLnBrk="0" hangingPunct="0">
              <a:spcBef>
                <a:spcPct val="0"/>
              </a:spcBef>
              <a:buClrTx/>
              <a:buSzTx/>
            </a:pPr>
            <a:r>
              <a:rPr lang="en-US" altLang="en-US" b="0" dirty="0">
                <a:solidFill>
                  <a:schemeClr val="tx1"/>
                </a:solidFill>
                <a:latin typeface="Arial" panose="020B0604020202020204" pitchFamily="34" charset="0"/>
              </a:rPr>
              <a:t>Updated PAR: </a:t>
            </a:r>
            <a:r>
              <a:rPr lang="en-US" altLang="en-US" b="0" dirty="0">
                <a:solidFill>
                  <a:schemeClr val="tx1"/>
                </a:solidFill>
                <a:latin typeface="Arial" panose="020B0604020202020204" pitchFamily="34" charset="0"/>
                <a:hlinkClick r:id="rId3"/>
              </a:rPr>
              <a:t>http://www.ieee802.org/1/files/public/docs2019/dj-PAR-0719-v01.pdf</a:t>
            </a:r>
            <a:endParaRPr lang="en-US" altLang="en-US" b="0" dirty="0">
              <a:solidFill>
                <a:schemeClr val="tx1"/>
              </a:solidFill>
              <a:latin typeface="Arial" panose="020B0604020202020204" pitchFamily="34" charset="0"/>
            </a:endParaRPr>
          </a:p>
          <a:p>
            <a:pPr marL="0" lvl="0" indent="0" defTabSz="914400" eaLnBrk="0" hangingPunct="0">
              <a:spcBef>
                <a:spcPct val="0"/>
              </a:spcBef>
              <a:buClrTx/>
              <a:buSzTx/>
            </a:pPr>
            <a:r>
              <a:rPr lang="en-US" altLang="en-US" b="0" dirty="0">
                <a:solidFill>
                  <a:schemeClr val="tx1"/>
                </a:solidFill>
                <a:latin typeface="Arial" panose="020B0604020202020204" pitchFamily="34" charset="0"/>
              </a:rPr>
              <a:t>CSD: </a:t>
            </a:r>
            <a:r>
              <a:rPr lang="en-US" altLang="en-US" b="0" dirty="0">
                <a:solidFill>
                  <a:schemeClr val="tx1"/>
                </a:solidFill>
                <a:latin typeface="Arial" panose="020B0604020202020204" pitchFamily="34" charset="0"/>
                <a:hlinkClick r:id="rId4"/>
              </a:rPr>
              <a:t>http://www.ieee802.org/1/files/public/docs2019/dj-CSD-0719-v01.pdf</a:t>
            </a:r>
            <a:endParaRPr lang="en-US" altLang="en-US" b="0" dirty="0">
              <a:solidFill>
                <a:schemeClr val="tx1"/>
              </a:solidFill>
              <a:latin typeface="Arial" panose="020B0604020202020204" pitchFamily="34" charset="0"/>
            </a:endParaRPr>
          </a:p>
          <a:p>
            <a:endParaRPr lang="en-US" dirty="0"/>
          </a:p>
        </p:txBody>
      </p:sp>
      <p:sp>
        <p:nvSpPr>
          <p:cNvPr id="4" name="Date Placeholder 3">
            <a:extLst>
              <a:ext uri="{FF2B5EF4-FFF2-40B4-BE49-F238E27FC236}">
                <a16:creationId xmlns:a16="http://schemas.microsoft.com/office/drawing/2014/main" xmlns="" id="{FEC45D9D-4B95-4B59-8AA2-CA69BB2719D3}"/>
              </a:ext>
            </a:extLst>
          </p:cNvPr>
          <p:cNvSpPr>
            <a:spLocks noGrp="1"/>
          </p:cNvSpPr>
          <p:nvPr>
            <p:ph type="dt" idx="10"/>
          </p:nvPr>
        </p:nvSpPr>
        <p:spPr/>
        <p:txBody>
          <a:bodyPr/>
          <a:lstStyle/>
          <a:p>
            <a:r>
              <a:rPr lang="en-US" smtClean="0"/>
              <a:t>August 2019</a:t>
            </a:r>
            <a:endParaRPr lang="en-GB" dirty="0"/>
          </a:p>
        </p:txBody>
      </p:sp>
      <p:sp>
        <p:nvSpPr>
          <p:cNvPr id="5" name="Footer Placeholder 4">
            <a:extLst>
              <a:ext uri="{FF2B5EF4-FFF2-40B4-BE49-F238E27FC236}">
                <a16:creationId xmlns:a16="http://schemas.microsoft.com/office/drawing/2014/main" xmlns="" id="{DB0C56F6-2154-460B-A058-88EB9947B442}"/>
              </a:ext>
            </a:extLst>
          </p:cNvPr>
          <p:cNvSpPr>
            <a:spLocks noGrp="1"/>
          </p:cNvSpPr>
          <p:nvPr>
            <p:ph type="ftr" idx="11"/>
          </p:nvPr>
        </p:nvSpPr>
        <p:spPr/>
        <p:txBody>
          <a:bodyPr/>
          <a:lstStyle/>
          <a:p>
            <a:r>
              <a:rPr lang="en-GB" smtClean="0"/>
              <a:t>Stephen McCann, BlackBerry</a:t>
            </a:r>
            <a:endParaRPr lang="en-GB" dirty="0"/>
          </a:p>
        </p:txBody>
      </p:sp>
      <p:sp>
        <p:nvSpPr>
          <p:cNvPr id="6" name="Slide Number Placeholder 5">
            <a:extLst>
              <a:ext uri="{FF2B5EF4-FFF2-40B4-BE49-F238E27FC236}">
                <a16:creationId xmlns:a16="http://schemas.microsoft.com/office/drawing/2014/main" xmlns="" id="{4BE9542B-AF5B-42AC-B57C-09FC81B2376A}"/>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7" name="Date Placeholder 5">
            <a:extLst>
              <a:ext uri="{FF2B5EF4-FFF2-40B4-BE49-F238E27FC236}">
                <a16:creationId xmlns:a16="http://schemas.microsoft.com/office/drawing/2014/main" xmlns="" id="{202BB38C-B736-49E7-A627-2A038D2D131B}"/>
              </a:ext>
            </a:extLst>
          </p:cNvPr>
          <p:cNvSpPr>
            <a:spLocks noGrp="1"/>
          </p:cNvSpPr>
          <p:nvPr>
            <p:ph type="dt" idx="15"/>
          </p:nvPr>
        </p:nvSpPr>
        <p:spPr>
          <a:xfrm>
            <a:off x="929217" y="333375"/>
            <a:ext cx="2499764" cy="273050"/>
          </a:xfrm>
        </p:spPr>
        <p:txBody>
          <a:bodyPr/>
          <a:lstStyle/>
          <a:p>
            <a:r>
              <a:rPr lang="en-US" dirty="0" smtClean="0"/>
              <a:t>August 2019</a:t>
            </a:r>
            <a:endParaRPr lang="en-GB" dirty="0"/>
          </a:p>
        </p:txBody>
      </p:sp>
    </p:spTree>
    <p:extLst>
      <p:ext uri="{BB962C8B-B14F-4D97-AF65-F5344CB8AC3E}">
        <p14:creationId xmlns:p14="http://schemas.microsoft.com/office/powerpoint/2010/main" val="2392023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Editor Contacts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smtClean="0"/>
              <a:t>Stephen McCann, BlackBerry</a:t>
            </a:r>
            <a:endParaRPr lang="en-GB" dirty="0"/>
          </a:p>
        </p:txBody>
      </p:sp>
      <p:sp>
        <p:nvSpPr>
          <p:cNvPr id="8" name="Rectangle 3"/>
          <p:cNvSpPr>
            <a:spLocks noGrp="1" noChangeArrowheads="1"/>
          </p:cNvSpPr>
          <p:nvPr>
            <p:ph idx="1"/>
          </p:nvPr>
        </p:nvSpPr>
        <p:spPr>
          <a:xfrm>
            <a:off x="907283" y="1524000"/>
            <a:ext cx="10361084" cy="4876800"/>
          </a:xfrm>
          <a:noFill/>
        </p:spPr>
        <p:txBody>
          <a:bodyPr/>
          <a:lstStyle/>
          <a:p>
            <a:pPr marL="342900" lvl="1" indent="-342900">
              <a:buFontTx/>
              <a:buChar char="•"/>
            </a:pPr>
            <a:r>
              <a:rPr lang="en-US" sz="2400" b="1" dirty="0" err="1"/>
              <a:t>TGax</a:t>
            </a:r>
            <a:r>
              <a:rPr lang="en-US" sz="2400" b="1" dirty="0"/>
              <a:t> – Robert Stacey </a:t>
            </a:r>
            <a:r>
              <a:rPr lang="en-US" sz="2400" dirty="0"/>
              <a:t>– </a:t>
            </a:r>
            <a:r>
              <a:rPr lang="en-US" sz="2400" dirty="0">
                <a:hlinkClick r:id="rId3"/>
              </a:rPr>
              <a:t>robert.stacey@intel.com</a:t>
            </a:r>
            <a:r>
              <a:rPr lang="en-US" sz="2400" dirty="0"/>
              <a:t> </a:t>
            </a:r>
            <a:r>
              <a:rPr lang="en-US" sz="2400" b="0" dirty="0"/>
              <a:t> </a:t>
            </a:r>
          </a:p>
          <a:p>
            <a:pPr marL="342900" lvl="1" indent="-342900">
              <a:buFontTx/>
              <a:buChar char="•"/>
            </a:pPr>
            <a:r>
              <a:rPr lang="en-US" sz="2400" b="1" dirty="0" err="1"/>
              <a:t>TGay</a:t>
            </a:r>
            <a:r>
              <a:rPr lang="en-US" sz="2400" b="1" dirty="0"/>
              <a:t> – Carlos </a:t>
            </a:r>
            <a:r>
              <a:rPr lang="en-US" sz="2400" b="1" dirty="0" err="1"/>
              <a:t>Cordeiro</a:t>
            </a:r>
            <a:r>
              <a:rPr lang="en-US" sz="2400" b="1" dirty="0"/>
              <a:t> </a:t>
            </a:r>
            <a:r>
              <a:rPr lang="en-US" sz="2400" dirty="0"/>
              <a:t>– </a:t>
            </a:r>
            <a:r>
              <a:rPr lang="en-US" sz="2400" dirty="0">
                <a:hlinkClick r:id="rId4"/>
              </a:rPr>
              <a:t>carlos.cordeiro@intel.com</a:t>
            </a:r>
            <a:r>
              <a:rPr lang="en-US" sz="2400" dirty="0"/>
              <a:t>  </a:t>
            </a:r>
          </a:p>
          <a:p>
            <a:pPr marL="342900" lvl="1" indent="-342900">
              <a:buFontTx/>
              <a:buChar char="•"/>
            </a:pPr>
            <a:r>
              <a:rPr lang="en-US" sz="2400" b="1" dirty="0" err="1"/>
              <a:t>TGaz</a:t>
            </a:r>
            <a:r>
              <a:rPr lang="en-US" sz="2400" b="1" dirty="0"/>
              <a:t> – Chao Chun Wang </a:t>
            </a:r>
            <a:r>
              <a:rPr lang="en-US" sz="2400" dirty="0"/>
              <a:t>– </a:t>
            </a:r>
            <a:r>
              <a:rPr lang="en-US" sz="2400" dirty="0">
                <a:hlinkClick r:id="rId5"/>
              </a:rPr>
              <a:t>chaochun.wang@mediatek.com</a:t>
            </a:r>
            <a:r>
              <a:rPr lang="en-US" sz="2400" dirty="0"/>
              <a:t> , </a:t>
            </a:r>
            <a:r>
              <a:rPr lang="en-US" sz="2400" b="1" dirty="0"/>
              <a:t>Roy Want </a:t>
            </a:r>
            <a:r>
              <a:rPr lang="en-US" sz="2400" dirty="0">
                <a:hlinkClick r:id="rId6"/>
              </a:rPr>
              <a:t>RoyWant@google.com</a:t>
            </a:r>
            <a:r>
              <a:rPr lang="en-US" sz="2400" dirty="0"/>
              <a:t> </a:t>
            </a:r>
          </a:p>
          <a:p>
            <a:pPr marL="342900" lvl="1" indent="-342900">
              <a:buFontTx/>
              <a:buChar char="•"/>
            </a:pPr>
            <a:r>
              <a:rPr lang="en-US" sz="2400" b="1" dirty="0" err="1"/>
              <a:t>TGba</a:t>
            </a:r>
            <a:r>
              <a:rPr lang="en-US" sz="2400" b="1" dirty="0"/>
              <a:t> – Po-kai Huang </a:t>
            </a:r>
            <a:r>
              <a:rPr lang="en-US" sz="2400" dirty="0"/>
              <a:t>– </a:t>
            </a:r>
            <a:r>
              <a:rPr lang="en-US" sz="2400" dirty="0">
                <a:hlinkClick r:id="rId7"/>
              </a:rPr>
              <a:t>po-kai.huang@intel.com</a:t>
            </a:r>
            <a:r>
              <a:rPr lang="en-US" sz="2400" dirty="0"/>
              <a:t> </a:t>
            </a:r>
          </a:p>
          <a:p>
            <a:pPr marL="342900" lvl="1" indent="-342900">
              <a:buFontTx/>
              <a:buChar char="•"/>
            </a:pPr>
            <a:r>
              <a:rPr lang="en-US" sz="2400" b="1" dirty="0" err="1"/>
              <a:t>TGbb</a:t>
            </a:r>
            <a:r>
              <a:rPr lang="en-US" sz="2400" b="1" dirty="0"/>
              <a:t> – Volker </a:t>
            </a:r>
            <a:r>
              <a:rPr lang="en-US" sz="2400" b="1" dirty="0" err="1"/>
              <a:t>Jungnickel</a:t>
            </a:r>
            <a:r>
              <a:rPr lang="en-US" sz="2400" b="1" dirty="0"/>
              <a:t> </a:t>
            </a:r>
            <a:r>
              <a:rPr lang="en-US" sz="2400" dirty="0"/>
              <a:t>– </a:t>
            </a:r>
            <a:r>
              <a:rPr lang="en-US" sz="2400" dirty="0">
                <a:hlinkClick r:id="rId8"/>
              </a:rPr>
              <a:t>volker.jungnickel@hhi.fraunhofer.de</a:t>
            </a:r>
            <a:r>
              <a:rPr lang="en-US" sz="2400" dirty="0"/>
              <a:t> </a:t>
            </a:r>
          </a:p>
          <a:p>
            <a:pPr marL="342900" lvl="1" indent="-342900">
              <a:buFontTx/>
              <a:buChar char="•"/>
            </a:pPr>
            <a:r>
              <a:rPr lang="en-US" sz="2400" b="1" dirty="0" err="1"/>
              <a:t>TGbc</a:t>
            </a:r>
            <a:r>
              <a:rPr lang="en-US" sz="2400" b="1" dirty="0"/>
              <a:t> – Carol Ansley </a:t>
            </a:r>
            <a:r>
              <a:rPr lang="en-US" sz="2400" dirty="0"/>
              <a:t>– </a:t>
            </a:r>
            <a:r>
              <a:rPr lang="en-US" sz="2400" dirty="0">
                <a:hlinkClick r:id="rId9"/>
              </a:rPr>
              <a:t>carol.ansle</a:t>
            </a:r>
            <a:r>
              <a:rPr lang="en-US" sz="2400" dirty="0"/>
              <a:t>y</a:t>
            </a:r>
            <a:r>
              <a:rPr lang="en-US" sz="2400" dirty="0">
                <a:hlinkClick r:id="rId9"/>
              </a:rPr>
              <a:t>@commscope.com</a:t>
            </a:r>
            <a:r>
              <a:rPr lang="en-US" sz="2400" dirty="0"/>
              <a:t> </a:t>
            </a:r>
          </a:p>
          <a:p>
            <a:pPr marL="342900" lvl="1" indent="-342900">
              <a:buFontTx/>
              <a:buChar char="•"/>
            </a:pPr>
            <a:r>
              <a:rPr lang="en-US" sz="2400" b="1" dirty="0" err="1"/>
              <a:t>TGbd</a:t>
            </a:r>
            <a:r>
              <a:rPr lang="en-US" sz="2400" b="1" dirty="0"/>
              <a:t> – </a:t>
            </a:r>
            <a:r>
              <a:rPr lang="en-US" sz="2400" b="1" dirty="0" err="1"/>
              <a:t>Bahar</a:t>
            </a:r>
            <a:r>
              <a:rPr lang="en-US" sz="2400" b="1" dirty="0"/>
              <a:t> Sadeghi </a:t>
            </a:r>
            <a:r>
              <a:rPr lang="en-US" sz="2400" dirty="0"/>
              <a:t>–</a:t>
            </a:r>
            <a:r>
              <a:rPr lang="en-US" sz="2400" b="1" dirty="0"/>
              <a:t> </a:t>
            </a:r>
            <a:r>
              <a:rPr lang="en-US" sz="2400" dirty="0">
                <a:hlinkClick r:id="rId10"/>
              </a:rPr>
              <a:t>bahareh.sagedhi@intel.com</a:t>
            </a:r>
            <a:r>
              <a:rPr lang="en-US" sz="2400" dirty="0"/>
              <a:t> </a:t>
            </a:r>
          </a:p>
          <a:p>
            <a:pPr marL="342900" lvl="1" indent="-342900">
              <a:buFontTx/>
              <a:buChar char="•"/>
            </a:pPr>
            <a:r>
              <a:rPr lang="en-US" sz="2400" b="1" dirty="0" err="1"/>
              <a:t>TGbe</a:t>
            </a:r>
            <a:r>
              <a:rPr lang="en-US" sz="2400" b="1" dirty="0"/>
              <a:t> – Edward Au </a:t>
            </a:r>
            <a:r>
              <a:rPr lang="en-US" sz="2400" dirty="0"/>
              <a:t>– </a:t>
            </a:r>
            <a:r>
              <a:rPr lang="en-US" sz="2400" u="sng" dirty="0">
                <a:hlinkClick r:id="rId11"/>
              </a:rPr>
              <a:t>edward.ks.au@huawei.com</a:t>
            </a:r>
            <a:r>
              <a:rPr lang="en-US" sz="2400" dirty="0"/>
              <a:t> </a:t>
            </a:r>
          </a:p>
          <a:p>
            <a:pPr marL="342900" lvl="1" indent="-342900">
              <a:buFontTx/>
              <a:buChar char="•"/>
            </a:pPr>
            <a:r>
              <a:rPr lang="en-US" sz="2400" b="1" dirty="0" err="1"/>
              <a:t>REVmd</a:t>
            </a:r>
            <a:r>
              <a:rPr lang="en-US" sz="2400" b="1" dirty="0"/>
              <a:t> – Emily Qi </a:t>
            </a:r>
            <a:r>
              <a:rPr lang="en-US" sz="2400" dirty="0"/>
              <a:t>– </a:t>
            </a:r>
            <a:r>
              <a:rPr lang="en-US" sz="2400" b="0" dirty="0">
                <a:hlinkClick r:id="rId12"/>
              </a:rPr>
              <a:t>emily.h.qi@intel.com</a:t>
            </a:r>
            <a:r>
              <a:rPr lang="en-US" sz="2400" dirty="0"/>
              <a:t>, </a:t>
            </a:r>
            <a:r>
              <a:rPr lang="en-US" sz="2400" b="1" dirty="0"/>
              <a:t>Edward Au </a:t>
            </a:r>
            <a:r>
              <a:rPr lang="en-US" sz="2400" dirty="0"/>
              <a:t>– </a:t>
            </a:r>
            <a:r>
              <a:rPr lang="en-US" sz="2400" b="0" u="sng" dirty="0">
                <a:hlinkClick r:id="rId11"/>
              </a:rPr>
              <a:t>edward.ks.au@huawei.com</a:t>
            </a:r>
            <a:r>
              <a:rPr lang="en-US" sz="2400" dirty="0"/>
              <a:t>, </a:t>
            </a:r>
          </a:p>
          <a:p>
            <a:pPr lvl="1"/>
            <a:endParaRPr lang="en-US" sz="1600" dirty="0"/>
          </a:p>
        </p:txBody>
      </p:sp>
      <p:sp>
        <p:nvSpPr>
          <p:cNvPr id="3" name="Date Placeholder 2"/>
          <p:cNvSpPr>
            <a:spLocks noGrp="1"/>
          </p:cNvSpPr>
          <p:nvPr>
            <p:ph type="dt" idx="15"/>
          </p:nvPr>
        </p:nvSpPr>
        <p:spPr/>
        <p:txBody>
          <a:bodyPr/>
          <a:lstStyle/>
          <a:p>
            <a:r>
              <a:rPr lang="en-US" smtClean="0"/>
              <a:t>August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smtClean="0"/>
              <a:t>August 2019</a:t>
            </a:r>
            <a:endParaRPr lang="en-GB"/>
          </a:p>
        </p:txBody>
      </p:sp>
      <p:sp>
        <p:nvSpPr>
          <p:cNvPr id="5" name="Footer Placeholder 4"/>
          <p:cNvSpPr>
            <a:spLocks noGrp="1"/>
          </p:cNvSpPr>
          <p:nvPr>
            <p:ph type="ftr" idx="11"/>
          </p:nvPr>
        </p:nvSpPr>
        <p:spPr/>
        <p:txBody>
          <a:bodyPr/>
          <a:lstStyle/>
          <a:p>
            <a:r>
              <a:rPr lang="en-GB" smtClean="0"/>
              <a:t>Stephen McCann, BlackBerry</a:t>
            </a:r>
            <a:endParaRPr lang="en-GB"/>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40</a:t>
            </a:fld>
            <a:endParaRPr lang="en-GB"/>
          </a:p>
        </p:txBody>
      </p:sp>
    </p:spTree>
    <p:extLst>
      <p:ext uri="{BB962C8B-B14F-4D97-AF65-F5344CB8AC3E}">
        <p14:creationId xmlns:p14="http://schemas.microsoft.com/office/powerpoint/2010/main" val="38833705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AA274524-DB1F-497B-BB46-59E3296128C0}"/>
              </a:ext>
            </a:extLst>
          </p:cNvPr>
          <p:cNvSpPr>
            <a:spLocks noGrp="1"/>
          </p:cNvSpPr>
          <p:nvPr>
            <p:ph type="title"/>
          </p:nvPr>
        </p:nvSpPr>
        <p:spPr/>
        <p:txBody>
          <a:bodyPr/>
          <a:lstStyle/>
          <a:p>
            <a:r>
              <a:rPr lang="en-US" dirty="0"/>
              <a:t>Rebuttal responses</a:t>
            </a:r>
          </a:p>
        </p:txBody>
      </p:sp>
      <p:sp>
        <p:nvSpPr>
          <p:cNvPr id="8" name="Content Placeholder 7">
            <a:extLst>
              <a:ext uri="{FF2B5EF4-FFF2-40B4-BE49-F238E27FC236}">
                <a16:creationId xmlns:a16="http://schemas.microsoft.com/office/drawing/2014/main" xmlns="" id="{115FA488-AA83-461E-A913-8AFED424F763}"/>
              </a:ext>
            </a:extLst>
          </p:cNvPr>
          <p:cNvSpPr>
            <a:spLocks noGrp="1"/>
          </p:cNvSpPr>
          <p:nvPr>
            <p:ph idx="1"/>
          </p:nvPr>
        </p:nvSpPr>
        <p:spPr/>
        <p:txBody>
          <a:bodyPr/>
          <a:lstStyle/>
          <a:p>
            <a:r>
              <a:rPr lang="en-US" dirty="0"/>
              <a:t>802.15.9ma – Disagree with the use of “considered” and believe “defined” is the appropriate word to use in a scope of a standard.</a:t>
            </a:r>
          </a:p>
          <a:p>
            <a:r>
              <a:rPr lang="en-US" dirty="0"/>
              <a:t>802.15.22.3 – Changes for the explanation are not clear if it is a replacement or an addition.</a:t>
            </a:r>
          </a:p>
          <a:p>
            <a:endParaRPr lang="en-US" dirty="0"/>
          </a:p>
          <a:p>
            <a:r>
              <a:rPr lang="en-US" dirty="0"/>
              <a:t>(Jon to email 802.15 for reconsideration.)</a:t>
            </a:r>
          </a:p>
        </p:txBody>
      </p:sp>
      <p:sp>
        <p:nvSpPr>
          <p:cNvPr id="4" name="Date Placeholder 3">
            <a:extLst>
              <a:ext uri="{FF2B5EF4-FFF2-40B4-BE49-F238E27FC236}">
                <a16:creationId xmlns:a16="http://schemas.microsoft.com/office/drawing/2014/main" xmlns="" id="{884D8B7F-89E0-45F8-8BF7-E32B1B4B248D}"/>
              </a:ext>
            </a:extLst>
          </p:cNvPr>
          <p:cNvSpPr>
            <a:spLocks noGrp="1"/>
          </p:cNvSpPr>
          <p:nvPr>
            <p:ph type="dt" idx="10"/>
          </p:nvPr>
        </p:nvSpPr>
        <p:spPr/>
        <p:txBody>
          <a:bodyPr/>
          <a:lstStyle/>
          <a:p>
            <a:pPr>
              <a:defRPr/>
            </a:pPr>
            <a:endParaRPr lang="en-US" dirty="0">
              <a:solidFill>
                <a:srgbClr val="000000"/>
              </a:solidFill>
            </a:endParaRPr>
          </a:p>
        </p:txBody>
      </p:sp>
      <p:sp>
        <p:nvSpPr>
          <p:cNvPr id="5" name="Footer Placeholder 4">
            <a:extLst>
              <a:ext uri="{FF2B5EF4-FFF2-40B4-BE49-F238E27FC236}">
                <a16:creationId xmlns:a16="http://schemas.microsoft.com/office/drawing/2014/main" xmlns="" id="{8BA2E2F8-F307-4D0E-B213-9C22B2EEC5B0}"/>
              </a:ext>
            </a:extLst>
          </p:cNvPr>
          <p:cNvSpPr>
            <a:spLocks noGrp="1"/>
          </p:cNvSpPr>
          <p:nvPr>
            <p:ph type="ftr" idx="11"/>
          </p:nvPr>
        </p:nvSpPr>
        <p:spPr/>
        <p:txBody>
          <a:bodyPr/>
          <a:lstStyle/>
          <a:p>
            <a:pPr>
              <a:defRPr/>
            </a:pPr>
            <a:endParaRPr lang="en-US" dirty="0">
              <a:solidFill>
                <a:srgbClr val="000000"/>
              </a:solidFill>
            </a:endParaRPr>
          </a:p>
        </p:txBody>
      </p:sp>
      <p:sp>
        <p:nvSpPr>
          <p:cNvPr id="6" name="Slide Number Placeholder 5">
            <a:extLst>
              <a:ext uri="{FF2B5EF4-FFF2-40B4-BE49-F238E27FC236}">
                <a16:creationId xmlns:a16="http://schemas.microsoft.com/office/drawing/2014/main" xmlns="" id="{776A629E-127B-4C49-BF04-78D3D81B3E19}"/>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41</a:t>
            </a:fld>
            <a:endParaRPr lang="en-US" altLang="en-US">
              <a:solidFill>
                <a:srgbClr val="000000"/>
              </a:solidFill>
            </a:endParaRPr>
          </a:p>
        </p:txBody>
      </p:sp>
      <p:sp>
        <p:nvSpPr>
          <p:cNvPr id="9" name="Date Placeholder 5">
            <a:extLst>
              <a:ext uri="{FF2B5EF4-FFF2-40B4-BE49-F238E27FC236}">
                <a16:creationId xmlns:a16="http://schemas.microsoft.com/office/drawing/2014/main" xmlns="" id="{202BB38C-B736-49E7-A627-2A038D2D131B}"/>
              </a:ext>
            </a:extLst>
          </p:cNvPr>
          <p:cNvSpPr>
            <a:spLocks noGrp="1"/>
          </p:cNvSpPr>
          <p:nvPr>
            <p:ph type="dt" idx="15"/>
          </p:nvPr>
        </p:nvSpPr>
        <p:spPr>
          <a:xfrm>
            <a:off x="929217" y="333375"/>
            <a:ext cx="2499764" cy="273050"/>
          </a:xfrm>
        </p:spPr>
        <p:txBody>
          <a:bodyPr/>
          <a:lstStyle/>
          <a:p>
            <a:r>
              <a:rPr lang="en-US" dirty="0" smtClean="0"/>
              <a:t>August 2019</a:t>
            </a:r>
            <a:endParaRPr lang="en-GB" dirty="0"/>
          </a:p>
        </p:txBody>
      </p:sp>
    </p:spTree>
    <p:extLst>
      <p:ext uri="{BB962C8B-B14F-4D97-AF65-F5344CB8AC3E}">
        <p14:creationId xmlns:p14="http://schemas.microsoft.com/office/powerpoint/2010/main" val="16594291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361084"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pPr lvl="1"/>
            <a:r>
              <a:rPr lang="en-US" dirty="0"/>
              <a:t>	</a:t>
            </a:r>
            <a:r>
              <a:rPr lang="en-US" sz="2400" b="1" dirty="0"/>
              <a:t>Previous Plenary:  11-19/0426r0:</a:t>
            </a:r>
          </a:p>
          <a:p>
            <a:pPr lvl="2"/>
            <a:r>
              <a:rPr lang="en-US" dirty="0">
                <a:hlinkClick r:id="rId4"/>
              </a:rPr>
              <a:t>https://mentor.ieee.org/802.11/dcn/19/11-19-0426-00-0PAR-minutes-march-2019-session.docx</a:t>
            </a:r>
            <a:r>
              <a:rPr lang="en-US" dirty="0"/>
              <a:t> </a:t>
            </a:r>
          </a:p>
          <a:p>
            <a:pPr lvl="2"/>
            <a:endParaRPr lang="en-US" dirty="0"/>
          </a:p>
          <a:p>
            <a:pPr lvl="1"/>
            <a:r>
              <a:rPr lang="en-US" sz="2400" b="1" dirty="0"/>
              <a:t>Current Meeting:  11-19/1272r0:</a:t>
            </a:r>
          </a:p>
          <a:p>
            <a:pPr lvl="2"/>
            <a:r>
              <a:rPr lang="en-US" sz="2200" b="1" dirty="0">
                <a:hlinkClick r:id="rId5"/>
              </a:rPr>
              <a:t>https://mentor.ieee.org/802.11/dcn/19/11-19-1272-00-0PAR-minutes-july-2019-session.docx</a:t>
            </a:r>
            <a:r>
              <a:rPr lang="en-US" sz="2200" b="1" dirty="0"/>
              <a:t> </a:t>
            </a:r>
          </a:p>
        </p:txBody>
      </p:sp>
      <p:sp>
        <p:nvSpPr>
          <p:cNvPr id="4" name="Date Placeholder 3"/>
          <p:cNvSpPr>
            <a:spLocks noGrp="1"/>
          </p:cNvSpPr>
          <p:nvPr>
            <p:ph type="dt" idx="10"/>
          </p:nvPr>
        </p:nvSpPr>
        <p:spPr/>
        <p:txBody>
          <a:bodyPr/>
          <a:lstStyle/>
          <a:p>
            <a:r>
              <a:rPr lang="en-US" smtClean="0"/>
              <a:t>August 2019</a:t>
            </a:r>
            <a:endParaRPr lang="en-GB" dirty="0"/>
          </a:p>
        </p:txBody>
      </p:sp>
      <p:sp>
        <p:nvSpPr>
          <p:cNvPr id="5" name="Footer Placeholder 4"/>
          <p:cNvSpPr>
            <a:spLocks noGrp="1"/>
          </p:cNvSpPr>
          <p:nvPr>
            <p:ph type="ftr" idx="11"/>
          </p:nvPr>
        </p:nvSpPr>
        <p:spPr/>
        <p:txBody>
          <a:bodyPr/>
          <a:lstStyle/>
          <a:p>
            <a:r>
              <a:rPr lang="en-GB" smtClean="0"/>
              <a:t>Stephen McCann, BlackBerry</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42</a:t>
            </a:fld>
            <a:endParaRPr lang="en-GB"/>
          </a:p>
        </p:txBody>
      </p:sp>
      <p:sp>
        <p:nvSpPr>
          <p:cNvPr id="7" name="Date Placeholder 5">
            <a:extLst>
              <a:ext uri="{FF2B5EF4-FFF2-40B4-BE49-F238E27FC236}">
                <a16:creationId xmlns:a16="http://schemas.microsoft.com/office/drawing/2014/main" xmlns="" id="{202BB38C-B736-49E7-A627-2A038D2D131B}"/>
              </a:ext>
            </a:extLst>
          </p:cNvPr>
          <p:cNvSpPr>
            <a:spLocks noGrp="1"/>
          </p:cNvSpPr>
          <p:nvPr>
            <p:ph type="dt" idx="15"/>
          </p:nvPr>
        </p:nvSpPr>
        <p:spPr>
          <a:xfrm>
            <a:off x="929217" y="336550"/>
            <a:ext cx="2499764" cy="273050"/>
          </a:xfrm>
        </p:spPr>
        <p:txBody>
          <a:bodyPr/>
          <a:lstStyle/>
          <a:p>
            <a:r>
              <a:rPr lang="en-US" dirty="0" smtClean="0"/>
              <a:t>August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Stephen McCann, BlackBerry</a:t>
            </a:r>
            <a:endParaRPr lang="en-US"/>
          </a:p>
        </p:txBody>
      </p:sp>
      <p:sp>
        <p:nvSpPr>
          <p:cNvPr id="8" name="Slide Number Placeholder 5"/>
          <p:cNvSpPr>
            <a:spLocks noGrp="1"/>
          </p:cNvSpPr>
          <p:nvPr>
            <p:ph type="sldNum" sz="quarter" idx="11"/>
          </p:nvPr>
        </p:nvSpPr>
        <p:spPr/>
        <p:txBody>
          <a:bodyPr/>
          <a:lstStyle/>
          <a:p>
            <a:pPr>
              <a:defRPr/>
            </a:pPr>
            <a:r>
              <a:rPr lang="en-US"/>
              <a:t>Slide </a:t>
            </a:r>
            <a:fld id="{C81347C9-C12F-43D2-B3D1-D523E0829A79}" type="slidenum">
              <a:rPr lang="en-US" smtClean="0"/>
              <a:pPr>
                <a:defRPr/>
              </a:pPr>
              <a:t>43</a:t>
            </a:fld>
            <a:endParaRPr lang="en-US"/>
          </a:p>
        </p:txBody>
      </p:sp>
      <p:sp>
        <p:nvSpPr>
          <p:cNvPr id="1029" name="Rectangle 2"/>
          <p:cNvSpPr>
            <a:spLocks noGrp="1" noChangeArrowheads="1"/>
          </p:cNvSpPr>
          <p:nvPr>
            <p:ph type="title"/>
          </p:nvPr>
        </p:nvSpPr>
        <p:spPr/>
        <p:txBody>
          <a:bodyPr anchor="ctr"/>
          <a:lstStyle/>
          <a:p>
            <a:pPr algn="ctr">
              <a:defRPr/>
            </a:pPr>
            <a:r>
              <a:rPr lang="en-US" i="1" dirty="0">
                <a:solidFill>
                  <a:srgbClr val="262699"/>
                </a:solidFill>
              </a:rPr>
              <a:t>IEEE 802.11 Coexistence SC </a:t>
            </a:r>
            <a:r>
              <a:rPr lang="en-US" dirty="0">
                <a:solidFill>
                  <a:srgbClr val="262699"/>
                </a:solidFill>
              </a:rPr>
              <a:t>closing report</a:t>
            </a:r>
            <a:br>
              <a:rPr lang="en-US" dirty="0">
                <a:solidFill>
                  <a:srgbClr val="262699"/>
                </a:solidFill>
              </a:rPr>
            </a:br>
            <a:r>
              <a:rPr lang="en-US" dirty="0">
                <a:solidFill>
                  <a:srgbClr val="262699"/>
                </a:solidFill>
              </a:rPr>
              <a:t>in Vienna in July 2019</a:t>
            </a:r>
          </a:p>
        </p:txBody>
      </p:sp>
      <p:sp>
        <p:nvSpPr>
          <p:cNvPr id="1030" name="Rectangle 6"/>
          <p:cNvSpPr>
            <a:spLocks noGrp="1" noChangeArrowheads="1"/>
          </p:cNvSpPr>
          <p:nvPr>
            <p:ph type="body" idx="1"/>
          </p:nvPr>
        </p:nvSpPr>
        <p:spPr>
          <a:xfrm>
            <a:off x="2209800" y="2330450"/>
            <a:ext cx="7772400" cy="381000"/>
          </a:xfrm>
        </p:spPr>
        <p:txBody>
          <a:bodyPr/>
          <a:lstStyle/>
          <a:p>
            <a:pPr marL="0" indent="0" algn="ctr">
              <a:defRPr/>
            </a:pPr>
            <a:r>
              <a:rPr lang="en-US" b="0" dirty="0">
                <a:solidFill>
                  <a:schemeClr val="accent2">
                    <a:lumMod val="50000"/>
                  </a:schemeClr>
                </a:solidFill>
              </a:rPr>
              <a:t>19 July 2019</a:t>
            </a:r>
          </a:p>
        </p:txBody>
      </p:sp>
      <p:sp>
        <p:nvSpPr>
          <p:cNvPr id="2054" name="Rectangle 12"/>
          <p:cNvSpPr>
            <a:spLocks noChangeArrowheads="1"/>
          </p:cNvSpPr>
          <p:nvPr/>
        </p:nvSpPr>
        <p:spPr bwMode="auto">
          <a:xfrm>
            <a:off x="2057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116877107"/>
              </p:ext>
            </p:extLst>
          </p:nvPr>
        </p:nvGraphicFramePr>
        <p:xfrm>
          <a:off x="2209800" y="3429000"/>
          <a:ext cx="7696200" cy="751682"/>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xmlns="" val="20000"/>
                    </a:ext>
                  </a:extLst>
                </a:gridCol>
                <a:gridCol w="1924050">
                  <a:extLst>
                    <a:ext uri="{9D8B030D-6E8A-4147-A177-3AD203B41FA5}">
                      <a16:colId xmlns:a16="http://schemas.microsoft.com/office/drawing/2014/main" xmlns="" val="20001"/>
                    </a:ext>
                  </a:extLst>
                </a:gridCol>
                <a:gridCol w="1924050">
                  <a:extLst>
                    <a:ext uri="{9D8B030D-6E8A-4147-A177-3AD203B41FA5}">
                      <a16:colId xmlns:a16="http://schemas.microsoft.com/office/drawing/2014/main" xmlns="" val="20002"/>
                    </a:ext>
                  </a:extLst>
                </a:gridCol>
                <a:gridCol w="1924050">
                  <a:extLst>
                    <a:ext uri="{9D8B030D-6E8A-4147-A177-3AD203B41FA5}">
                      <a16:colId xmlns:a16="http://schemas.microsoft.com/office/drawing/2014/main" xmlns="" val="20003"/>
                    </a:ext>
                  </a:extLst>
                </a:gridCol>
              </a:tblGrid>
              <a:tr h="381000">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solidFill>
                      <a:schemeClr val="accent1">
                        <a:lumMod val="60000"/>
                        <a:lumOff val="40000"/>
                      </a:schemeClr>
                    </a:solidFill>
                  </a:tcP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solidFill>
                      <a:schemeClr val="accent1">
                        <a:lumMod val="60000"/>
                        <a:lumOff val="40000"/>
                      </a:schemeClr>
                    </a:solidFill>
                  </a:tcP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solidFill>
                      <a:schemeClr val="accent1">
                        <a:lumMod val="60000"/>
                        <a:lumOff val="40000"/>
                      </a:schemeClr>
                    </a:solidFill>
                  </a:tcP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solidFill>
                      <a:schemeClr val="accent1">
                        <a:lumMod val="60000"/>
                        <a:lumOff val="40000"/>
                      </a:schemeClr>
                    </a:solidFill>
                  </a:tcPr>
                </a:tc>
                <a:extLst>
                  <a:ext uri="{0D108BD9-81ED-4DB2-BD59-A6C34878D82A}">
                    <a16:rowId xmlns:a16="http://schemas.microsoft.com/office/drawing/2014/main" xmlns="" val="10000"/>
                  </a:ext>
                </a:extLst>
              </a:tr>
              <a:tr h="370682">
                <a:tc>
                  <a:txBody>
                    <a:bodyPr/>
                    <a:lstStyle/>
                    <a:p>
                      <a:pPr>
                        <a:spcAft>
                          <a:spcPts val="0"/>
                        </a:spcAft>
                      </a:pPr>
                      <a:r>
                        <a:rPr lang="en-US" sz="1200" dirty="0">
                          <a:effectLst/>
                        </a:rPr>
                        <a:t>Andrew Myles </a:t>
                      </a:r>
                      <a:endParaRPr lang="en-AU" sz="1200" dirty="0">
                        <a:effectLst/>
                        <a:latin typeface="Times New Roman"/>
                        <a:ea typeface="Times New Roman"/>
                      </a:endParaRPr>
                    </a:p>
                  </a:txBody>
                  <a:tcPr marL="68580" marR="68580" marT="0" marB="0" anchor="ctr">
                    <a:solidFill>
                      <a:schemeClr val="accent1">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1">
                        <a:lumMod val="20000"/>
                        <a:lumOff val="80000"/>
                      </a:schemeClr>
                    </a:solidFill>
                  </a:tcPr>
                </a:tc>
                <a:tc>
                  <a:txBody>
                    <a:bodyPr/>
                    <a:lstStyle/>
                    <a:p>
                      <a:pPr marL="21590" indent="-21590">
                        <a:spcAft>
                          <a:spcPts val="0"/>
                        </a:spcAft>
                      </a:pPr>
                      <a:r>
                        <a:rPr lang="en-US" sz="1200" dirty="0">
                          <a:effectLst/>
                        </a:rPr>
                        <a:t>+61 418 656587</a:t>
                      </a:r>
                      <a:endParaRPr lang="en-AU" sz="1200" dirty="0">
                        <a:effectLst/>
                        <a:latin typeface="Times New Roman"/>
                        <a:ea typeface="Times New Roman"/>
                      </a:endParaRPr>
                    </a:p>
                  </a:txBody>
                  <a:tcPr marL="68580" marR="68580" marT="0" marB="0" anchor="ctr">
                    <a:solidFill>
                      <a:schemeClr val="accent1">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1">
                        <a:lumMod val="20000"/>
                        <a:lumOff val="80000"/>
                      </a:schemeClr>
                    </a:solidFill>
                  </a:tcPr>
                </a:tc>
                <a:extLst>
                  <a:ext uri="{0D108BD9-81ED-4DB2-BD59-A6C34878D82A}">
                    <a16:rowId xmlns:a16="http://schemas.microsoft.com/office/drawing/2014/main" xmlns="" val="10001"/>
                  </a:ext>
                </a:extLst>
              </a:tr>
            </a:tbl>
          </a:graphicData>
        </a:graphic>
      </p:graphicFrame>
      <p:sp>
        <p:nvSpPr>
          <p:cNvPr id="3" name="Date Placeholder 2"/>
          <p:cNvSpPr>
            <a:spLocks noGrp="1"/>
          </p:cNvSpPr>
          <p:nvPr>
            <p:ph type="dt" idx="15"/>
          </p:nvPr>
        </p:nvSpPr>
        <p:spPr/>
        <p:txBody>
          <a:bodyPr/>
          <a:lstStyle/>
          <a:p>
            <a:r>
              <a:rPr lang="en-US" smtClean="0"/>
              <a:t>August 2019</a:t>
            </a:r>
            <a:endParaRPr lang="en-GB"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262699"/>
                </a:solidFill>
              </a:rPr>
              <a:t>The Coexistence Workshop was very successful &amp; hopefully represents the start of better collaboration</a:t>
            </a:r>
          </a:p>
        </p:txBody>
      </p:sp>
      <p:sp>
        <p:nvSpPr>
          <p:cNvPr id="3" name="Content Placeholder 2"/>
          <p:cNvSpPr>
            <a:spLocks noGrp="1"/>
          </p:cNvSpPr>
          <p:nvPr>
            <p:ph sz="half" idx="1"/>
          </p:nvPr>
        </p:nvSpPr>
        <p:spPr>
          <a:xfrm>
            <a:off x="379943" y="1905000"/>
            <a:ext cx="5715000" cy="4114800"/>
          </a:xfrm>
        </p:spPr>
        <p:txBody>
          <a:bodyPr/>
          <a:lstStyle/>
          <a:p>
            <a:r>
              <a:rPr lang="en-AU" sz="2400" dirty="0"/>
              <a:t>Coexistence workshop</a:t>
            </a:r>
          </a:p>
          <a:p>
            <a:pPr lvl="1"/>
            <a:r>
              <a:rPr lang="en-AU" sz="2000" dirty="0"/>
              <a:t>150 attendees (full)</a:t>
            </a:r>
          </a:p>
          <a:p>
            <a:pPr lvl="1"/>
            <a:r>
              <a:rPr lang="en-AU" sz="2000" dirty="0"/>
              <a:t>25 papers – all available on-line</a:t>
            </a:r>
          </a:p>
          <a:p>
            <a:pPr lvl="1"/>
            <a:r>
              <a:rPr lang="en-AU" sz="2000" dirty="0"/>
              <a:t>2 panels</a:t>
            </a:r>
          </a:p>
          <a:p>
            <a:pPr lvl="1"/>
            <a:r>
              <a:rPr lang="en-AU" sz="2000" dirty="0"/>
              <a:t>3 Sponsors</a:t>
            </a:r>
          </a:p>
          <a:p>
            <a:pPr lvl="1"/>
            <a:r>
              <a:rPr lang="en-AU" sz="2000" dirty="0"/>
              <a:t>Total budget: USD 25k</a:t>
            </a:r>
          </a:p>
          <a:p>
            <a:pPr lvl="1"/>
            <a:r>
              <a:rPr lang="en-AU" sz="2000" dirty="0"/>
              <a:t>Survey going out next week</a:t>
            </a:r>
          </a:p>
          <a:p>
            <a:pPr lvl="1"/>
            <a:r>
              <a:rPr lang="en-AU" sz="2000" dirty="0"/>
              <a:t>Minutes available soon</a:t>
            </a:r>
          </a:p>
          <a:p>
            <a:r>
              <a:rPr lang="en-AU" sz="2400" dirty="0"/>
              <a:t>Process theme</a:t>
            </a:r>
          </a:p>
          <a:p>
            <a:pPr lvl="1"/>
            <a:r>
              <a:rPr lang="en-AU" sz="2000" dirty="0"/>
              <a:t>How should IEEE 802.11 WG &amp; 3GPP RAN better work together, and not rely on ETSI BRAN?</a:t>
            </a:r>
          </a:p>
          <a:p>
            <a:endParaRPr lang="en-AU" dirty="0"/>
          </a:p>
          <a:p>
            <a:pPr lvl="1"/>
            <a:endParaRPr lang="en-AU" dirty="0"/>
          </a:p>
          <a:p>
            <a:endParaRPr lang="en-AU" dirty="0"/>
          </a:p>
        </p:txBody>
      </p:sp>
      <p:sp>
        <p:nvSpPr>
          <p:cNvPr id="6" name="Content Placeholder 5"/>
          <p:cNvSpPr>
            <a:spLocks noGrp="1"/>
          </p:cNvSpPr>
          <p:nvPr>
            <p:ph sz="half" idx="2"/>
          </p:nvPr>
        </p:nvSpPr>
        <p:spPr>
          <a:xfrm>
            <a:off x="6172200" y="1905000"/>
            <a:ext cx="5638800" cy="4114800"/>
          </a:xfrm>
        </p:spPr>
        <p:txBody>
          <a:bodyPr/>
          <a:lstStyle/>
          <a:p>
            <a:r>
              <a:rPr lang="en-AU" sz="2400" dirty="0"/>
              <a:t>Technical themes</a:t>
            </a:r>
          </a:p>
          <a:p>
            <a:pPr lvl="1"/>
            <a:r>
              <a:rPr lang="en-AU" sz="2000" dirty="0"/>
              <a:t>Staring point for 6GHz? 5GHz rules or something else?</a:t>
            </a:r>
          </a:p>
          <a:p>
            <a:pPr lvl="1"/>
            <a:r>
              <a:rPr lang="en-AU" sz="2000" dirty="0"/>
              <a:t>Option or mandatory use of common preamble? Which preamble?</a:t>
            </a:r>
          </a:p>
          <a:p>
            <a:pPr lvl="1"/>
            <a:r>
              <a:rPr lang="en-AU" sz="2000" dirty="0"/>
              <a:t>Does use of short LBT for DRS have adverse effect on coexistence?</a:t>
            </a:r>
          </a:p>
          <a:p>
            <a:r>
              <a:rPr lang="en-AU" sz="2400" dirty="0"/>
              <a:t>Next steps</a:t>
            </a:r>
          </a:p>
          <a:p>
            <a:pPr lvl="1"/>
            <a:r>
              <a:rPr lang="en-AU" sz="2000" dirty="0"/>
              <a:t>Assistance is requested to make the workshop the start and not just a “road-bump”</a:t>
            </a:r>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44</a:t>
            </a:fld>
            <a:endParaRPr lang="en-US"/>
          </a:p>
        </p:txBody>
      </p:sp>
      <p:sp>
        <p:nvSpPr>
          <p:cNvPr id="7" name="Date Placeholder 6"/>
          <p:cNvSpPr>
            <a:spLocks noGrp="1"/>
          </p:cNvSpPr>
          <p:nvPr>
            <p:ph type="dt" idx="10"/>
          </p:nvPr>
        </p:nvSpPr>
        <p:spPr/>
        <p:txBody>
          <a:bodyPr/>
          <a:lstStyle/>
          <a:p>
            <a:r>
              <a:rPr lang="en-US" dirty="0" smtClean="0"/>
              <a:t>August 2019</a:t>
            </a:r>
            <a:endParaRPr lang="en-GB" dirty="0"/>
          </a:p>
        </p:txBody>
      </p:sp>
    </p:spTree>
    <p:extLst>
      <p:ext uri="{BB962C8B-B14F-4D97-AF65-F5344CB8AC3E}">
        <p14:creationId xmlns:p14="http://schemas.microsoft.com/office/powerpoint/2010/main" val="278274863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09600"/>
            <a:ext cx="10363200" cy="1066800"/>
          </a:xfrm>
        </p:spPr>
        <p:txBody>
          <a:bodyPr/>
          <a:lstStyle/>
          <a:p>
            <a:r>
              <a:rPr lang="en-AU" dirty="0">
                <a:solidFill>
                  <a:srgbClr val="262699"/>
                </a:solidFill>
              </a:rPr>
              <a:t>IEEE 802.11 Coexistence SC achieved its goals as an effective discussion forum for coexistence issues</a:t>
            </a:r>
          </a:p>
        </p:txBody>
      </p:sp>
      <p:sp>
        <p:nvSpPr>
          <p:cNvPr id="3" name="Content Placeholder 2"/>
          <p:cNvSpPr>
            <a:spLocks noGrp="1"/>
          </p:cNvSpPr>
          <p:nvPr>
            <p:ph idx="1"/>
          </p:nvPr>
        </p:nvSpPr>
        <p:spPr>
          <a:xfrm>
            <a:off x="838200" y="1600200"/>
            <a:ext cx="10820400" cy="5029200"/>
          </a:xfrm>
        </p:spPr>
        <p:txBody>
          <a:bodyPr/>
          <a:lstStyle/>
          <a:p>
            <a:r>
              <a:rPr lang="en-AU" sz="2000" dirty="0"/>
              <a:t>802.11 </a:t>
            </a:r>
            <a:r>
              <a:rPr lang="en-AU" sz="2000" dirty="0" err="1"/>
              <a:t>Coex</a:t>
            </a:r>
            <a:r>
              <a:rPr lang="en-AU" sz="2000" dirty="0"/>
              <a:t> SC achievements in Vienna in July 2019 (</a:t>
            </a:r>
            <a:r>
              <a:rPr lang="en-AU" sz="2000" dirty="0">
                <a:hlinkClick r:id="rId2"/>
              </a:rPr>
              <a:t>11-19-1145-02</a:t>
            </a:r>
            <a:r>
              <a:rPr lang="en-AU" sz="2000" dirty="0"/>
              <a:t>)</a:t>
            </a:r>
          </a:p>
          <a:p>
            <a:pPr lvl="1"/>
            <a:r>
              <a:rPr lang="en-AU" sz="1800" dirty="0"/>
              <a:t>Reviewed coexistence activities in ETSI BRAN</a:t>
            </a:r>
          </a:p>
          <a:p>
            <a:pPr lvl="2"/>
            <a:r>
              <a:rPr lang="en-AU" sz="1600" dirty="0"/>
              <a:t>ETSI BRAN have adopted a new WI for 6GHz called EN 303 687</a:t>
            </a:r>
          </a:p>
          <a:p>
            <a:pPr lvl="3"/>
            <a:r>
              <a:rPr lang="en-AU" sz="1400" dirty="0"/>
              <a:t>There is contention in ETSI BRAN &amp; </a:t>
            </a:r>
            <a:r>
              <a:rPr lang="en-AU" sz="1400" dirty="0" err="1"/>
              <a:t>Coex</a:t>
            </a:r>
            <a:r>
              <a:rPr lang="en-AU" sz="1400" dirty="0"/>
              <a:t> SC as to whether EN 303 687 should define coexistence like EN 301 893 for 5GHz – lots of philosophical discussions</a:t>
            </a:r>
          </a:p>
          <a:p>
            <a:pPr lvl="2"/>
            <a:r>
              <a:rPr lang="en-AU" sz="1600" dirty="0"/>
              <a:t>Last meeting discussed refinements to EN 301 893 for 5GHz</a:t>
            </a:r>
          </a:p>
          <a:p>
            <a:pPr lvl="3"/>
            <a:r>
              <a:rPr lang="en-AU" sz="1400" dirty="0"/>
              <a:t>No/short LBT</a:t>
            </a:r>
          </a:p>
          <a:p>
            <a:pPr lvl="3"/>
            <a:r>
              <a:rPr lang="en-AU" sz="1400" dirty="0"/>
              <a:t>CW adjustment with delayed feedback, and definition of “success” driving CW</a:t>
            </a:r>
          </a:p>
          <a:p>
            <a:pPr lvl="3"/>
            <a:r>
              <a:rPr lang="en-AU" sz="1400" dirty="0"/>
              <a:t>Paused COT</a:t>
            </a:r>
          </a:p>
          <a:p>
            <a:pPr lvl="2"/>
            <a:r>
              <a:rPr lang="en-AU" sz="1600" dirty="0"/>
              <a:t>A number of issues arose that require attention from IEEE 802.11 WG members; ETSI BRAN is holding ad </a:t>
            </a:r>
            <a:r>
              <a:rPr lang="en-AU" sz="1600" dirty="0" err="1"/>
              <a:t>hoc’s</a:t>
            </a:r>
            <a:r>
              <a:rPr lang="en-AU" sz="1600" dirty="0"/>
              <a:t> soon</a:t>
            </a:r>
          </a:p>
          <a:p>
            <a:pPr lvl="3"/>
            <a:r>
              <a:rPr lang="en-AU" sz="1400" dirty="0"/>
              <a:t>Should ED/PD thresholds be absolute or relative?</a:t>
            </a:r>
          </a:p>
          <a:p>
            <a:pPr lvl="3"/>
            <a:r>
              <a:rPr lang="en-AU" sz="1400" dirty="0"/>
              <a:t>Does 802.11 satisfy the EN 301 893 spectral mask?</a:t>
            </a:r>
          </a:p>
          <a:p>
            <a:pPr lvl="3"/>
            <a:r>
              <a:rPr lang="en-AU" sz="1400" dirty="0"/>
              <a:t>Do preliminary PD tests highlight real issues with 802.11 products?  </a:t>
            </a:r>
          </a:p>
          <a:p>
            <a:pPr lvl="2"/>
            <a:r>
              <a:rPr lang="en-AU" sz="1600" dirty="0"/>
              <a:t>Next meeting in October 2019, with ETSI members welcome</a:t>
            </a:r>
          </a:p>
          <a:p>
            <a:pPr lvl="1"/>
            <a:r>
              <a:rPr lang="en-AU" sz="1800" dirty="0"/>
              <a:t>Reviewed status of 3GPP RAN1 work in NR-U</a:t>
            </a:r>
          </a:p>
          <a:p>
            <a:pPr lvl="2"/>
            <a:r>
              <a:rPr lang="en-AU" sz="1600" dirty="0"/>
              <a:t>Some recent developments aligned with previous 802.11 WG LS suggestions </a:t>
            </a:r>
            <a:r>
              <a:rPr lang="en-AU" sz="1600" dirty="0">
                <a:sym typeface="Wingdings" panose="05000000000000000000" pitchFamily="2" charset="2"/>
              </a:rPr>
              <a:t></a:t>
            </a:r>
            <a:endParaRPr lang="en-AU" sz="1600" dirty="0"/>
          </a:p>
        </p:txBody>
      </p:sp>
      <p:sp>
        <p:nvSpPr>
          <p:cNvPr id="4" name="Footer Placeholder 3"/>
          <p:cNvSpPr>
            <a:spLocks noGrp="1"/>
          </p:cNvSpPr>
          <p:nvPr>
            <p:ph type="ftr" sz="quarter" idx="10"/>
          </p:nvPr>
        </p:nvSpPr>
        <p:spPr/>
        <p:txBody>
          <a:bodyPr/>
          <a:lstStyle/>
          <a:p>
            <a:r>
              <a:rPr lang="en-US" smtClean="0"/>
              <a:t>Stephen McCann, BlackBerry</a:t>
            </a:r>
            <a:endParaRPr lang="en-US" dirty="0"/>
          </a:p>
        </p:txBody>
      </p:sp>
      <p:sp>
        <p:nvSpPr>
          <p:cNvPr id="5" name="Slide Number Placeholder 4"/>
          <p:cNvSpPr>
            <a:spLocks noGrp="1"/>
          </p:cNvSpPr>
          <p:nvPr>
            <p:ph type="sldNum" sz="quarter" idx="11"/>
          </p:nvPr>
        </p:nvSpPr>
        <p:spPr/>
        <p:txBody>
          <a:bodyPr/>
          <a:lstStyle/>
          <a:p>
            <a:r>
              <a:rPr lang="en-US"/>
              <a:t>Slide </a:t>
            </a:r>
            <a:fld id="{EF4002E7-DB4D-4CC3-8382-1939D19420D8}" type="slidenum">
              <a:rPr lang="en-US" smtClean="0"/>
              <a:pPr/>
              <a:t>45</a:t>
            </a:fld>
            <a:endParaRPr lang="en-US"/>
          </a:p>
        </p:txBody>
      </p:sp>
      <p:sp>
        <p:nvSpPr>
          <p:cNvPr id="6" name="Date Placeholder 5"/>
          <p:cNvSpPr>
            <a:spLocks noGrp="1"/>
          </p:cNvSpPr>
          <p:nvPr>
            <p:ph type="dt" idx="15"/>
          </p:nvPr>
        </p:nvSpPr>
        <p:spPr/>
        <p:txBody>
          <a:bodyPr/>
          <a:lstStyle/>
          <a:p>
            <a:r>
              <a:rPr lang="en-US" smtClean="0"/>
              <a:t>August 2019</a:t>
            </a:r>
            <a:endParaRPr lang="en-GB" dirty="0"/>
          </a:p>
        </p:txBody>
      </p:sp>
    </p:spTree>
    <p:extLst>
      <p:ext uri="{BB962C8B-B14F-4D97-AF65-F5344CB8AC3E}">
        <p14:creationId xmlns:p14="http://schemas.microsoft.com/office/powerpoint/2010/main" val="225266887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262699"/>
                </a:solidFill>
              </a:rPr>
              <a:t>IEEE 802.11 Coexistence SC will continue its work in Hanoi in Sept 2019</a:t>
            </a:r>
          </a:p>
        </p:txBody>
      </p:sp>
      <p:sp>
        <p:nvSpPr>
          <p:cNvPr id="3" name="Content Placeholder 2"/>
          <p:cNvSpPr>
            <a:spLocks noGrp="1"/>
          </p:cNvSpPr>
          <p:nvPr>
            <p:ph idx="1"/>
          </p:nvPr>
        </p:nvSpPr>
        <p:spPr/>
        <p:txBody>
          <a:bodyPr/>
          <a:lstStyle/>
          <a:p>
            <a:r>
              <a:rPr lang="en-AU" dirty="0"/>
              <a:t>IEEE 802.11 Coexistence SC will meet in Hanoi in Sept 2019</a:t>
            </a:r>
          </a:p>
          <a:p>
            <a:pPr lvl="1"/>
            <a:r>
              <a:rPr lang="en-AU" dirty="0"/>
              <a:t>Follow up on Coexistence Workshop</a:t>
            </a:r>
          </a:p>
          <a:p>
            <a:pPr lvl="1"/>
            <a:r>
              <a:rPr lang="en-AU" dirty="0"/>
              <a:t>Discussions of specific questions raised at last ETSI BRAN meeting</a:t>
            </a:r>
          </a:p>
          <a:p>
            <a:pPr lvl="1"/>
            <a:r>
              <a:rPr lang="en-AU" dirty="0"/>
              <a:t>Preparation for next ETSI BRAN meeting</a:t>
            </a:r>
          </a:p>
          <a:p>
            <a:pPr lvl="1"/>
            <a:r>
              <a:rPr lang="en-AU" dirty="0"/>
              <a:t>Discussion of 3GPP RAN1 activities</a:t>
            </a:r>
          </a:p>
          <a:p>
            <a:pPr lvl="2"/>
            <a:endParaRPr lang="en-AU" dirty="0"/>
          </a:p>
        </p:txBody>
      </p:sp>
      <p:sp>
        <p:nvSpPr>
          <p:cNvPr id="4" name="Footer Placeholder 3"/>
          <p:cNvSpPr>
            <a:spLocks noGrp="1"/>
          </p:cNvSpPr>
          <p:nvPr>
            <p:ph type="ftr" sz="quarter" idx="10"/>
          </p:nvPr>
        </p:nvSpPr>
        <p:spPr/>
        <p:txBody>
          <a:bodyPr/>
          <a:lstStyle/>
          <a:p>
            <a:r>
              <a:rPr lang="en-US" smtClean="0"/>
              <a:t>Stephen McCann, BlackBerry</a:t>
            </a:r>
            <a:endParaRPr lang="en-US" dirty="0"/>
          </a:p>
        </p:txBody>
      </p:sp>
      <p:sp>
        <p:nvSpPr>
          <p:cNvPr id="5" name="Slide Number Placeholder 4"/>
          <p:cNvSpPr>
            <a:spLocks noGrp="1"/>
          </p:cNvSpPr>
          <p:nvPr>
            <p:ph type="sldNum" sz="quarter" idx="11"/>
          </p:nvPr>
        </p:nvSpPr>
        <p:spPr/>
        <p:txBody>
          <a:bodyPr/>
          <a:lstStyle/>
          <a:p>
            <a:r>
              <a:rPr lang="en-US"/>
              <a:t>Slide </a:t>
            </a:r>
            <a:fld id="{EF4002E7-DB4D-4CC3-8382-1939D19420D8}" type="slidenum">
              <a:rPr lang="en-US" smtClean="0"/>
              <a:pPr/>
              <a:t>46</a:t>
            </a:fld>
            <a:endParaRPr lang="en-US"/>
          </a:p>
        </p:txBody>
      </p:sp>
      <p:sp>
        <p:nvSpPr>
          <p:cNvPr id="6" name="Date Placeholder 5"/>
          <p:cNvSpPr>
            <a:spLocks noGrp="1"/>
          </p:cNvSpPr>
          <p:nvPr>
            <p:ph type="dt" idx="15"/>
          </p:nvPr>
        </p:nvSpPr>
        <p:spPr/>
        <p:txBody>
          <a:bodyPr/>
          <a:lstStyle/>
          <a:p>
            <a:r>
              <a:rPr lang="en-US" smtClean="0"/>
              <a:t>August 2019</a:t>
            </a:r>
            <a:endParaRPr lang="en-GB" dirty="0"/>
          </a:p>
        </p:txBody>
      </p:sp>
    </p:spTree>
    <p:extLst>
      <p:ext uri="{BB962C8B-B14F-4D97-AF65-F5344CB8AC3E}">
        <p14:creationId xmlns:p14="http://schemas.microsoft.com/office/powerpoint/2010/main" val="321603409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xfrm>
            <a:off x="838200" y="314346"/>
            <a:ext cx="2096679" cy="276999"/>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1800" smtClean="0"/>
              <a:t>August 2019</a:t>
            </a:r>
            <a:endParaRPr lang="en-GB" altLang="en-US" sz="1800" dirty="0"/>
          </a:p>
        </p:txBody>
      </p:sp>
      <p:sp>
        <p:nvSpPr>
          <p:cNvPr id="13315" name="Footer Placeholder 4"/>
          <p:cNvSpPr>
            <a:spLocks noGrp="1"/>
          </p:cNvSpPr>
          <p:nvPr>
            <p:ph type="ftr" sz="quarter" idx="11"/>
          </p:nvPr>
        </p:nvSpPr>
        <p:spPr>
          <a:xfrm>
            <a:off x="8003257" y="6475413"/>
            <a:ext cx="2064668" cy="184666"/>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None/>
              <a:defRPr/>
            </a:pPr>
            <a:r>
              <a:rPr lang="en-GB" sz="1200" b="0" smtClean="0"/>
              <a:t>Stephen McCann, BlackBerry</a:t>
            </a:r>
            <a:endParaRPr lang="en-GB" sz="1200" b="0" dirty="0"/>
          </a:p>
        </p:txBody>
      </p:sp>
      <p:sp>
        <p:nvSpPr>
          <p:cNvPr id="13316" name="Slide Number Placeholder 5"/>
          <p:cNvSpPr>
            <a:spLocks noGrp="1"/>
          </p:cNvSpPr>
          <p:nvPr>
            <p:ph type="sldNum" sz="quarter" idx="12"/>
          </p:nvPr>
        </p:nvSpPr>
        <p:spPr>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GB" altLang="en-US" sz="1200" b="0"/>
              <a:t>Slide </a:t>
            </a:r>
            <a:fld id="{E5DD9A7A-ED0C-43AC-A30B-9DAF42DACF76}" type="slidenum">
              <a:rPr lang="en-GB" altLang="en-US" sz="1200" b="0"/>
              <a:pPr>
                <a:spcBef>
                  <a:spcPct val="0"/>
                </a:spcBef>
                <a:buFontTx/>
                <a:buNone/>
              </a:pPr>
              <a:t>47</a:t>
            </a:fld>
            <a:endParaRPr lang="en-GB" altLang="en-US" sz="1200" b="0"/>
          </a:p>
        </p:txBody>
      </p:sp>
      <p:sp>
        <p:nvSpPr>
          <p:cNvPr id="13317" name="Rectangle 2"/>
          <p:cNvSpPr>
            <a:spLocks noGrp="1" noChangeArrowheads="1"/>
          </p:cNvSpPr>
          <p:nvPr>
            <p:ph type="title"/>
          </p:nvPr>
        </p:nvSpPr>
        <p:spPr>
          <a:noFill/>
        </p:spPr>
        <p:txBody>
          <a:bodyPr/>
          <a:lstStyle/>
          <a:p>
            <a:r>
              <a:rPr lang="en-GB" altLang="en-US" dirty="0"/>
              <a:t>WNG SC Closing Report</a:t>
            </a:r>
          </a:p>
        </p:txBody>
      </p:sp>
      <p:sp>
        <p:nvSpPr>
          <p:cNvPr id="13318" name="Rectangle 4"/>
          <p:cNvSpPr>
            <a:spLocks noGrp="1" noChangeArrowheads="1"/>
          </p:cNvSpPr>
          <p:nvPr>
            <p:ph type="body" idx="1"/>
          </p:nvPr>
        </p:nvSpPr>
        <p:spPr>
          <a:xfrm>
            <a:off x="2209800" y="1524000"/>
            <a:ext cx="7772400" cy="381000"/>
          </a:xfrm>
          <a:noFill/>
        </p:spPr>
        <p:txBody>
          <a:bodyPr/>
          <a:lstStyle/>
          <a:p>
            <a:pPr algn="ctr">
              <a:buFontTx/>
              <a:buNone/>
            </a:pPr>
            <a:r>
              <a:rPr lang="en-GB" altLang="en-US" sz="2000" dirty="0"/>
              <a:t>Date:</a:t>
            </a:r>
            <a:r>
              <a:rPr lang="en-GB" altLang="en-US" sz="2000" b="0" dirty="0"/>
              <a:t> 2019-07-19</a:t>
            </a:r>
          </a:p>
        </p:txBody>
      </p:sp>
      <p:graphicFrame>
        <p:nvGraphicFramePr>
          <p:cNvPr id="13319" name="Object 5"/>
          <p:cNvGraphicFramePr>
            <a:graphicFrameLocks noChangeAspect="1"/>
          </p:cNvGraphicFramePr>
          <p:nvPr>
            <p:extLst/>
          </p:nvPr>
        </p:nvGraphicFramePr>
        <p:xfrm>
          <a:off x="2201863" y="2378076"/>
          <a:ext cx="7207250" cy="2047875"/>
        </p:xfrm>
        <a:graphic>
          <a:graphicData uri="http://schemas.openxmlformats.org/presentationml/2006/ole">
            <mc:AlternateContent xmlns:mc="http://schemas.openxmlformats.org/markup-compatibility/2006">
              <mc:Choice xmlns:v="urn:schemas-microsoft-com:vml" Requires="v">
                <p:oleObj spid="_x0000_s138256" name="Document" r:id="rId4" imgW="8121798" imgH="2316316" progId="Word.Document.8">
                  <p:embed/>
                </p:oleObj>
              </mc:Choice>
              <mc:Fallback>
                <p:oleObj name="Document" r:id="rId4" imgW="8121798" imgH="2316316" progId="Word.Document.8">
                  <p:embed/>
                  <p:pic>
                    <p:nvPicPr>
                      <p:cNvPr id="13319" name="Object 5"/>
                      <p:cNvPicPr>
                        <a:picLocks noChangeAspect="1" noChangeArrowheads="1"/>
                      </p:cNvPicPr>
                      <p:nvPr/>
                    </p:nvPicPr>
                    <p:blipFill>
                      <a:blip r:embed="rId5"/>
                      <a:srcRect/>
                      <a:stretch>
                        <a:fillRect/>
                      </a:stretch>
                    </p:blipFill>
                    <p:spPr bwMode="auto">
                      <a:xfrm>
                        <a:off x="2201863" y="2378076"/>
                        <a:ext cx="7207250" cy="2047875"/>
                      </a:xfrm>
                      <a:prstGeom prst="rect">
                        <a:avLst/>
                      </a:prstGeom>
                      <a:noFill/>
                      <a:ln>
                        <a:noFill/>
                      </a:ln>
                      <a:effectLst/>
                      <a:extLst/>
                    </p:spPr>
                  </p:pic>
                </p:oleObj>
              </mc:Fallback>
            </mc:AlternateContent>
          </a:graphicData>
        </a:graphic>
      </p:graphicFrame>
      <p:sp>
        <p:nvSpPr>
          <p:cNvPr id="13320" name="Rectangle 6"/>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GB" altLang="en-US" sz="2000"/>
              <a:t>Authors:</a:t>
            </a:r>
            <a:endParaRPr lang="en-GB" altLang="en-US" sz="2000" b="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838200" y="228600"/>
            <a:ext cx="1791879" cy="276999"/>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1800" smtClean="0"/>
              <a:t>August 2019</a:t>
            </a:r>
            <a:endParaRPr lang="en-GB" altLang="en-US" sz="1800" dirty="0"/>
          </a:p>
        </p:txBody>
      </p:sp>
      <p:sp>
        <p:nvSpPr>
          <p:cNvPr id="14339" name="Footer Placeholder 4"/>
          <p:cNvSpPr>
            <a:spLocks noGrp="1"/>
          </p:cNvSpPr>
          <p:nvPr>
            <p:ph type="ftr" sz="quarter" idx="11"/>
          </p:nvPr>
        </p:nvSpPr>
        <p:spPr>
          <a:xfrm>
            <a:off x="8004110" y="6484694"/>
            <a:ext cx="2064668" cy="184666"/>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None/>
              <a:defRPr/>
            </a:pPr>
            <a:r>
              <a:rPr lang="en-GB" sz="1200" b="0" smtClean="0"/>
              <a:t>Stephen McCann, BlackBerry</a:t>
            </a:r>
            <a:endParaRPr lang="en-GB" sz="1200" b="0" dirty="0"/>
          </a:p>
        </p:txBody>
      </p:sp>
      <p:sp>
        <p:nvSpPr>
          <p:cNvPr id="14340" name="Slide Number Placeholder 5"/>
          <p:cNvSpPr>
            <a:spLocks noGrp="1"/>
          </p:cNvSpPr>
          <p:nvPr>
            <p:ph type="sldNum" sz="quarter" idx="12"/>
          </p:nvPr>
        </p:nvSpPr>
        <p:spPr>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GB" altLang="en-US" sz="1200" b="0"/>
              <a:t>Slide </a:t>
            </a:r>
            <a:fld id="{49436526-2E2D-4112-A1A2-07C822E07195}" type="slidenum">
              <a:rPr lang="en-GB" altLang="en-US" sz="1200" b="0"/>
              <a:pPr>
                <a:spcBef>
                  <a:spcPct val="0"/>
                </a:spcBef>
                <a:buFontTx/>
                <a:buNone/>
              </a:pPr>
              <a:t>48</a:t>
            </a:fld>
            <a:endParaRPr lang="en-GB" altLang="en-US" sz="1200" b="0"/>
          </a:p>
        </p:txBody>
      </p:sp>
      <p:sp>
        <p:nvSpPr>
          <p:cNvPr id="14341" name="Rectangle 2"/>
          <p:cNvSpPr>
            <a:spLocks noGrp="1" noChangeArrowheads="1"/>
          </p:cNvSpPr>
          <p:nvPr>
            <p:ph type="title"/>
          </p:nvPr>
        </p:nvSpPr>
        <p:spPr>
          <a:noFill/>
        </p:spPr>
        <p:txBody>
          <a:bodyPr/>
          <a:lstStyle/>
          <a:p>
            <a:r>
              <a:rPr lang="en-GB" altLang="en-US" dirty="0"/>
              <a:t>Abstract</a:t>
            </a:r>
          </a:p>
        </p:txBody>
      </p:sp>
      <p:sp>
        <p:nvSpPr>
          <p:cNvPr id="14342" name="Rectangle 3"/>
          <p:cNvSpPr>
            <a:spLocks noGrp="1" noChangeArrowheads="1"/>
          </p:cNvSpPr>
          <p:nvPr>
            <p:ph type="body" idx="1"/>
          </p:nvPr>
        </p:nvSpPr>
        <p:spPr>
          <a:xfrm>
            <a:off x="2966864" y="1752600"/>
            <a:ext cx="6334472" cy="4114800"/>
          </a:xfrm>
          <a:noFill/>
        </p:spPr>
        <p:txBody>
          <a:bodyPr/>
          <a:lstStyle/>
          <a:p>
            <a:pPr algn="ctr">
              <a:buFontTx/>
              <a:buNone/>
            </a:pPr>
            <a:r>
              <a:rPr lang="en-GB" altLang="en-US" sz="3200" dirty="0"/>
              <a:t> Closing report for WNG SC for July 2019 in Vienna (Austria)</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832954" y="304800"/>
            <a:ext cx="1681646" cy="276999"/>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1800" smtClean="0"/>
              <a:t>August 2019</a:t>
            </a:r>
            <a:endParaRPr lang="en-GB" altLang="en-US" sz="1800" dirty="0"/>
          </a:p>
        </p:txBody>
      </p:sp>
      <p:sp>
        <p:nvSpPr>
          <p:cNvPr id="15363" name="Footer Placeholder 4"/>
          <p:cNvSpPr>
            <a:spLocks noGrp="1"/>
          </p:cNvSpPr>
          <p:nvPr>
            <p:ph type="ftr" sz="quarter" idx="11"/>
          </p:nvPr>
        </p:nvSpPr>
        <p:spPr>
          <a:xfrm>
            <a:off x="8003257" y="6475413"/>
            <a:ext cx="2064668" cy="184666"/>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None/>
              <a:defRPr/>
            </a:pPr>
            <a:r>
              <a:rPr lang="en-GB" sz="1200" b="0" smtClean="0"/>
              <a:t>Stephen McCann, BlackBerry</a:t>
            </a:r>
            <a:endParaRPr lang="en-GB" sz="1200" b="0" dirty="0"/>
          </a:p>
        </p:txBody>
      </p:sp>
      <p:sp>
        <p:nvSpPr>
          <p:cNvPr id="15364" name="Slide Number Placeholder 5"/>
          <p:cNvSpPr>
            <a:spLocks noGrp="1"/>
          </p:cNvSpPr>
          <p:nvPr>
            <p:ph type="sldNum" sz="quarter" idx="12"/>
          </p:nvPr>
        </p:nvSpPr>
        <p:spPr>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GB" altLang="en-US" sz="1200" b="0"/>
              <a:t>Slide </a:t>
            </a:r>
            <a:fld id="{EE1058B0-560A-46B2-A208-C81E4C0153A3}" type="slidenum">
              <a:rPr lang="en-GB" altLang="en-US" sz="1200" b="0"/>
              <a:pPr>
                <a:spcBef>
                  <a:spcPct val="0"/>
                </a:spcBef>
                <a:buFontTx/>
                <a:buNone/>
              </a:pPr>
              <a:t>49</a:t>
            </a:fld>
            <a:endParaRPr lang="en-GB" altLang="en-US" sz="1200" b="0"/>
          </a:p>
        </p:txBody>
      </p:sp>
      <p:sp>
        <p:nvSpPr>
          <p:cNvPr id="15365" name="Rectangle 2"/>
          <p:cNvSpPr>
            <a:spLocks noGrp="1" noChangeArrowheads="1"/>
          </p:cNvSpPr>
          <p:nvPr>
            <p:ph type="body" idx="1"/>
          </p:nvPr>
        </p:nvSpPr>
        <p:spPr>
          <a:xfrm>
            <a:off x="1775520" y="525364"/>
            <a:ext cx="8712968" cy="5279901"/>
          </a:xfrm>
        </p:spPr>
        <p:txBody>
          <a:bodyPr/>
          <a:lstStyle/>
          <a:p>
            <a:pPr marL="0" indent="0" algn="ctr">
              <a:spcBef>
                <a:spcPts val="0"/>
              </a:spcBef>
            </a:pPr>
            <a:r>
              <a:rPr lang="en-US" altLang="en-US" sz="2800" dirty="0"/>
              <a:t>Summary</a:t>
            </a:r>
          </a:p>
          <a:p>
            <a:pPr marL="0" indent="0">
              <a:spcBef>
                <a:spcPts val="0"/>
              </a:spcBef>
            </a:pPr>
            <a:r>
              <a:rPr lang="en-US" altLang="en-US" dirty="0"/>
              <a:t>Final Agenda</a:t>
            </a:r>
          </a:p>
          <a:p>
            <a:pPr marL="0" indent="0">
              <a:spcBef>
                <a:spcPts val="0"/>
              </a:spcBef>
            </a:pPr>
            <a:r>
              <a:rPr lang="en-US" altLang="en-US" sz="1600" b="0" dirty="0"/>
              <a:t>	</a:t>
            </a:r>
            <a:r>
              <a:rPr lang="en-US" altLang="en-US" sz="1600" b="0" dirty="0">
                <a:hlinkClick r:id="rId3"/>
              </a:rPr>
              <a:t>https://mentor.ieee.org/802.11/dcn/19/11-19-0991-03-0wng-agenda-for-wng-sc-2019-july.ppt</a:t>
            </a:r>
            <a:r>
              <a:rPr lang="en-US" altLang="en-US" sz="1600" b="0" dirty="0"/>
              <a:t> </a:t>
            </a:r>
            <a:endParaRPr lang="en-US" altLang="en-US" sz="1800" dirty="0"/>
          </a:p>
          <a:p>
            <a:pPr marL="0" indent="0">
              <a:spcBef>
                <a:spcPts val="0"/>
              </a:spcBef>
            </a:pPr>
            <a:r>
              <a:rPr lang="en-US" altLang="en-US" sz="2000" dirty="0"/>
              <a:t>Presentations at May 2019 meeting</a:t>
            </a:r>
            <a:endParaRPr lang="en-GB" altLang="en-US" sz="2000" dirty="0"/>
          </a:p>
          <a:p>
            <a:pPr marL="857250" lvl="1" indent="-457200">
              <a:spcBef>
                <a:spcPct val="0"/>
              </a:spcBef>
              <a:defRPr/>
            </a:pPr>
            <a:r>
              <a:rPr lang="en-US" dirty="0"/>
              <a:t>“Wi-Fi sensing” - Tony Xiao Han (Huawei)</a:t>
            </a:r>
          </a:p>
          <a:p>
            <a:pPr marL="1200150" lvl="2" indent="-457200">
              <a:spcBef>
                <a:spcPct val="0"/>
              </a:spcBef>
              <a:defRPr/>
            </a:pPr>
            <a:r>
              <a:rPr lang="en-US" sz="1600" dirty="0">
                <a:hlinkClick r:id="rId4"/>
              </a:rPr>
              <a:t>https://mentor.ieee.org/802.11/dcn/19/11-19-1164-00-0wng-wi-fi-sensing.pptx</a:t>
            </a:r>
            <a:r>
              <a:rPr lang="en-US" sz="1600" dirty="0"/>
              <a:t> </a:t>
            </a:r>
          </a:p>
          <a:p>
            <a:pPr marL="1200150" lvl="2" indent="-457200">
              <a:spcBef>
                <a:spcPct val="0"/>
              </a:spcBef>
              <a:defRPr/>
            </a:pPr>
            <a:r>
              <a:rPr lang="en-US" altLang="en-US" dirty="0"/>
              <a:t>No  motions, Two straw polls</a:t>
            </a:r>
            <a:endParaRPr lang="en-US" dirty="0"/>
          </a:p>
          <a:p>
            <a:pPr marL="857250" lvl="1" indent="-457200">
              <a:spcBef>
                <a:spcPct val="0"/>
              </a:spcBef>
              <a:defRPr/>
            </a:pPr>
            <a:r>
              <a:rPr lang="en-US" dirty="0"/>
              <a:t>“Wi-Fi Sensing: Usages, Requirements, Technical Feasibility, and Standards Gaps” – Claudio da Silva (Intel)</a:t>
            </a:r>
          </a:p>
          <a:p>
            <a:pPr marL="1200150" lvl="2" indent="-457200">
              <a:spcBef>
                <a:spcPct val="0"/>
              </a:spcBef>
              <a:defRPr/>
            </a:pPr>
            <a:r>
              <a:rPr lang="en-US" sz="1600" dirty="0">
                <a:hlinkClick r:id="rId5"/>
              </a:rPr>
              <a:t>https://mentor.ieee.org/802.11/dcn/19/11-19-1293-00-0wng-wi-fi-sensing-usages-requirements-technical-feasibility-and-standards-gaps.pptx</a:t>
            </a:r>
            <a:r>
              <a:rPr lang="en-US" sz="1600" dirty="0"/>
              <a:t> </a:t>
            </a:r>
          </a:p>
          <a:p>
            <a:pPr marL="1200150" lvl="2" indent="-457200">
              <a:spcBef>
                <a:spcPct val="0"/>
              </a:spcBef>
              <a:defRPr/>
            </a:pPr>
            <a:r>
              <a:rPr lang="en-US" dirty="0"/>
              <a:t>No motions, no straw polls</a:t>
            </a:r>
          </a:p>
          <a:p>
            <a:pPr marL="457200" indent="-457200">
              <a:spcBef>
                <a:spcPts val="0"/>
              </a:spcBef>
            </a:pPr>
            <a:r>
              <a:rPr lang="en-GB" altLang="en-US" dirty="0"/>
              <a:t>Minutes</a:t>
            </a:r>
          </a:p>
          <a:p>
            <a:pPr lvl="1">
              <a:spcBef>
                <a:spcPts val="0"/>
              </a:spcBef>
            </a:pPr>
            <a:r>
              <a:rPr lang="en-GB" altLang="en-US" sz="1800" dirty="0"/>
              <a:t>  11-19/1310r0</a:t>
            </a:r>
          </a:p>
          <a:p>
            <a:pPr>
              <a:spcBef>
                <a:spcPts val="0"/>
              </a:spcBef>
            </a:pPr>
            <a:r>
              <a:rPr lang="en-GB" altLang="ko-KR" dirty="0">
                <a:ea typeface="Gulim" pitchFamily="34" charset="-127"/>
              </a:rPr>
              <a:t>Plans for September 2019</a:t>
            </a:r>
            <a:endParaRPr lang="en-US" altLang="en-US" dirty="0"/>
          </a:p>
          <a:p>
            <a:pPr lvl="1">
              <a:spcBef>
                <a:spcPts val="0"/>
              </a:spcBef>
              <a:defRPr/>
            </a:pPr>
            <a:r>
              <a:rPr lang="en-US" altLang="en-US" dirty="0"/>
              <a:t>TBD</a:t>
            </a:r>
          </a:p>
          <a:p>
            <a:pPr>
              <a:spcBef>
                <a:spcPts val="0"/>
              </a:spcBef>
              <a:defRPr/>
            </a:pPr>
            <a:r>
              <a:rPr lang="en-US" altLang="en-US" dirty="0"/>
              <a:t>No motions in the SG, no conference calls</a:t>
            </a:r>
            <a:endParaRPr lang="en-GB" altLang="en-US" dirty="0"/>
          </a:p>
          <a:p>
            <a:pPr>
              <a:spcBef>
                <a:spcPts val="0"/>
              </a:spcBef>
              <a:defRPr/>
            </a:pPr>
            <a:endParaRPr lang="en-US"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dirty="0"/>
              <a:t>July 16</a:t>
            </a:r>
            <a:r>
              <a:rPr lang="en-GB" baseline="30000" dirty="0"/>
              <a:t>th</a:t>
            </a:r>
            <a:r>
              <a:rPr lang="en-GB" dirty="0"/>
              <a:t> roundtable status report</a:t>
            </a:r>
          </a:p>
        </p:txBody>
      </p:sp>
      <p:sp>
        <p:nvSpPr>
          <p:cNvPr id="9218" name="Rectangle 2"/>
          <p:cNvSpPr>
            <a:spLocks noGrp="1" noChangeArrowheads="1"/>
          </p:cNvSpPr>
          <p:nvPr>
            <p:ph idx="1"/>
          </p:nvPr>
        </p:nvSpPr>
        <p:spPr>
          <a:xfrm>
            <a:off x="965200" y="1600200"/>
            <a:ext cx="10361084" cy="4800600"/>
          </a:xfrm>
          <a:ln/>
        </p:spPr>
        <p:txBody>
          <a:bodyPr/>
          <a:lstStyle/>
          <a:p>
            <a:r>
              <a:rPr lang="en-GB" sz="2000" dirty="0" err="1"/>
              <a:t>REVmd</a:t>
            </a:r>
            <a:r>
              <a:rPr lang="en-GB" sz="2000" dirty="0"/>
              <a:t> – ~200 comments remain, hope to recirc </a:t>
            </a:r>
            <a:r>
              <a:rPr lang="en-GB" sz="2000" dirty="0">
                <a:solidFill>
                  <a:srgbClr val="FF0000"/>
                </a:solidFill>
              </a:rPr>
              <a:t>out of Sept</a:t>
            </a:r>
            <a:r>
              <a:rPr lang="en-GB" sz="2000" dirty="0"/>
              <a:t>, first SA ballot in Dec   </a:t>
            </a:r>
          </a:p>
          <a:p>
            <a:r>
              <a:rPr lang="en-GB" sz="2000" dirty="0"/>
              <a:t>11ax </a:t>
            </a:r>
            <a:r>
              <a:rPr lang="en-US" sz="2000" dirty="0"/>
              <a:t>– ~460 comments remain to be resolved, hope to recirc </a:t>
            </a:r>
            <a:r>
              <a:rPr lang="en-US" sz="2000" dirty="0">
                <a:solidFill>
                  <a:srgbClr val="FF0000"/>
                </a:solidFill>
              </a:rPr>
              <a:t>out of July  </a:t>
            </a:r>
          </a:p>
          <a:p>
            <a:r>
              <a:rPr lang="en-US" sz="2000" dirty="0"/>
              <a:t>11ay – 64 comments remain, taking time to resolve comments and update baseline   </a:t>
            </a:r>
            <a:endParaRPr lang="en-GB" sz="2000" dirty="0"/>
          </a:p>
          <a:p>
            <a:r>
              <a:rPr lang="en-GB" sz="2000" dirty="0"/>
              <a:t>11az – </a:t>
            </a:r>
            <a:r>
              <a:rPr lang="en-US" sz="2000" dirty="0"/>
              <a:t>~800 editorial, ~700 technical comments, 205 not assigned, hope to recirc </a:t>
            </a:r>
            <a:r>
              <a:rPr lang="en-US" sz="2000" dirty="0">
                <a:solidFill>
                  <a:srgbClr val="FF0000"/>
                </a:solidFill>
              </a:rPr>
              <a:t>out of Sept</a:t>
            </a:r>
            <a:r>
              <a:rPr lang="en-US" sz="2000" dirty="0"/>
              <a:t>, D1.2 posted  </a:t>
            </a:r>
            <a:endParaRPr lang="en-GB" sz="2000" dirty="0"/>
          </a:p>
          <a:p>
            <a:r>
              <a:rPr lang="en-GB" sz="2000" dirty="0"/>
              <a:t>11ba – 418 comments, 126 editorial, hope to resolve half in July, hope to recirc </a:t>
            </a:r>
            <a:r>
              <a:rPr lang="en-GB" sz="2000" dirty="0">
                <a:solidFill>
                  <a:srgbClr val="FF0000"/>
                </a:solidFill>
              </a:rPr>
              <a:t>out of Sept  </a:t>
            </a:r>
          </a:p>
          <a:p>
            <a:r>
              <a:rPr lang="en-GB" sz="2000" dirty="0"/>
              <a:t>11bb – not present  </a:t>
            </a:r>
          </a:p>
          <a:p>
            <a:r>
              <a:rPr lang="en-GB" sz="2000" dirty="0"/>
              <a:t>11bc – hearing technical presentations </a:t>
            </a:r>
          </a:p>
          <a:p>
            <a:r>
              <a:rPr lang="en-GB" sz="2000" dirty="0"/>
              <a:t>11bd – working on SFD, hearing technical presentations</a:t>
            </a:r>
          </a:p>
          <a:p>
            <a:r>
              <a:rPr lang="en-GB" sz="2000" dirty="0"/>
              <a:t>11be – starting on SFD, hearing technical presentations</a:t>
            </a:r>
          </a:p>
          <a:p>
            <a:endParaRPr lang="en-GB"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smtClean="0"/>
              <a:t>Stephen McCann, BlackBerry</a:t>
            </a:r>
            <a:endParaRPr lang="en-GB" dirty="0"/>
          </a:p>
        </p:txBody>
      </p:sp>
      <p:sp>
        <p:nvSpPr>
          <p:cNvPr id="4" name="Date Placeholder 3"/>
          <p:cNvSpPr>
            <a:spLocks noGrp="1"/>
          </p:cNvSpPr>
          <p:nvPr>
            <p:ph type="dt" idx="15"/>
          </p:nvPr>
        </p:nvSpPr>
        <p:spPr/>
        <p:txBody>
          <a:bodyPr/>
          <a:lstStyle/>
          <a:p>
            <a:r>
              <a:rPr lang="en-US" smtClean="0"/>
              <a:t>August 2019</a:t>
            </a:r>
            <a:endParaRPr lang="en-GB" dirty="0"/>
          </a:p>
        </p:txBody>
      </p:sp>
    </p:spTree>
    <p:extLst>
      <p:ext uri="{BB962C8B-B14F-4D97-AF65-F5344CB8AC3E}">
        <p14:creationId xmlns:p14="http://schemas.microsoft.com/office/powerpoint/2010/main" val="17538902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1"/>
          </p:nvPr>
        </p:nvSpPr>
        <p:spPr/>
        <p:txBody>
          <a:bodyPr/>
          <a:lstStyle/>
          <a:p>
            <a:pPr>
              <a:defRPr/>
            </a:pPr>
            <a:r>
              <a:rPr lang="en-US"/>
              <a:t>Slide </a:t>
            </a:r>
            <a:fld id="{C81347C9-C12F-43D2-B3D1-D523E0829A79}" type="slidenum">
              <a:rPr lang="en-US" smtClean="0"/>
              <a:pPr>
                <a:defRPr/>
              </a:pPr>
              <a:t>50</a:t>
            </a:fld>
            <a:endParaRPr lang="en-US" dirty="0"/>
          </a:p>
        </p:txBody>
      </p:sp>
      <p:sp>
        <p:nvSpPr>
          <p:cNvPr id="1029" name="Rectangle 2"/>
          <p:cNvSpPr>
            <a:spLocks noGrp="1" noChangeArrowheads="1"/>
          </p:cNvSpPr>
          <p:nvPr>
            <p:ph type="title"/>
          </p:nvPr>
        </p:nvSpPr>
        <p:spPr/>
        <p:txBody>
          <a:bodyPr anchor="ctr"/>
          <a:lstStyle/>
          <a:p>
            <a:pPr algn="ctr">
              <a:defRPr/>
            </a:pPr>
            <a:r>
              <a:rPr lang="en-US" dirty="0">
                <a:solidFill>
                  <a:srgbClr val="262699"/>
                </a:solidFill>
              </a:rPr>
              <a:t>IEEE 802 JTC1 Standing Committee</a:t>
            </a:r>
            <a:br>
              <a:rPr lang="en-US" dirty="0">
                <a:solidFill>
                  <a:srgbClr val="262699"/>
                </a:solidFill>
              </a:rPr>
            </a:br>
            <a:r>
              <a:rPr lang="en-US" dirty="0">
                <a:solidFill>
                  <a:srgbClr val="262699"/>
                </a:solidFill>
              </a:rPr>
              <a:t>July 2019 (Vienna) closing report</a:t>
            </a:r>
          </a:p>
        </p:txBody>
      </p:sp>
      <p:sp>
        <p:nvSpPr>
          <p:cNvPr id="1030" name="Rectangle 6"/>
          <p:cNvSpPr>
            <a:spLocks noGrp="1" noChangeArrowheads="1"/>
          </p:cNvSpPr>
          <p:nvPr>
            <p:ph type="body" idx="1"/>
          </p:nvPr>
        </p:nvSpPr>
        <p:spPr>
          <a:xfrm>
            <a:off x="2209800" y="2330450"/>
            <a:ext cx="7772400" cy="381000"/>
          </a:xfrm>
        </p:spPr>
        <p:txBody>
          <a:bodyPr/>
          <a:lstStyle/>
          <a:p>
            <a:pPr marL="0" indent="0" algn="ctr">
              <a:defRPr/>
            </a:pPr>
            <a:r>
              <a:rPr lang="en-US" b="0" dirty="0">
                <a:solidFill>
                  <a:schemeClr val="accent2">
                    <a:lumMod val="50000"/>
                  </a:schemeClr>
                </a:solidFill>
              </a:rPr>
              <a:t>18 July 2019</a:t>
            </a:r>
          </a:p>
        </p:txBody>
      </p:sp>
      <p:sp>
        <p:nvSpPr>
          <p:cNvPr id="2054" name="Rectangle 12"/>
          <p:cNvSpPr>
            <a:spLocks noChangeArrowheads="1"/>
          </p:cNvSpPr>
          <p:nvPr/>
        </p:nvSpPr>
        <p:spPr bwMode="auto">
          <a:xfrm>
            <a:off x="2057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075369576"/>
              </p:ext>
            </p:extLst>
          </p:nvPr>
        </p:nvGraphicFramePr>
        <p:xfrm>
          <a:off x="2209800" y="3429000"/>
          <a:ext cx="7696200" cy="1112046"/>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xmlns="" val="20000"/>
                    </a:ext>
                  </a:extLst>
                </a:gridCol>
                <a:gridCol w="1924050">
                  <a:extLst>
                    <a:ext uri="{9D8B030D-6E8A-4147-A177-3AD203B41FA5}">
                      <a16:colId xmlns:a16="http://schemas.microsoft.com/office/drawing/2014/main" xmlns="" val="20001"/>
                    </a:ext>
                  </a:extLst>
                </a:gridCol>
                <a:gridCol w="1924050">
                  <a:extLst>
                    <a:ext uri="{9D8B030D-6E8A-4147-A177-3AD203B41FA5}">
                      <a16:colId xmlns:a16="http://schemas.microsoft.com/office/drawing/2014/main" xmlns="" val="20002"/>
                    </a:ext>
                  </a:extLst>
                </a:gridCol>
                <a:gridCol w="1924050">
                  <a:extLst>
                    <a:ext uri="{9D8B030D-6E8A-4147-A177-3AD203B41FA5}">
                      <a16:colId xmlns:a16="http://schemas.microsoft.com/office/drawing/2014/main" xmlns=""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solidFill>
                      <a:srgbClr val="262699"/>
                    </a:solidFill>
                  </a:tcP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solidFill>
                      <a:srgbClr val="262699"/>
                    </a:solidFill>
                  </a:tcP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solidFill>
                      <a:srgbClr val="262699"/>
                    </a:solidFill>
                  </a:tcP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solidFill>
                      <a:srgbClr val="262699"/>
                    </a:solidFill>
                  </a:tcPr>
                </a:tc>
                <a:extLst>
                  <a:ext uri="{0D108BD9-81ED-4DB2-BD59-A6C34878D82A}">
                    <a16:rowId xmlns:a16="http://schemas.microsoft.com/office/drawing/2014/main" xmlns="" val="10000"/>
                  </a:ext>
                </a:extLst>
              </a:tr>
              <a:tr h="370682">
                <a:tc>
                  <a:txBody>
                    <a:bodyPr/>
                    <a:lstStyle/>
                    <a:p>
                      <a:pPr>
                        <a:spcAft>
                          <a:spcPts val="0"/>
                        </a:spcAft>
                      </a:pPr>
                      <a:r>
                        <a:rPr lang="en-US" sz="1200" dirty="0">
                          <a:effectLst/>
                        </a:rPr>
                        <a:t>Andrew Myles (Chair)</a:t>
                      </a:r>
                      <a:endParaRPr lang="en-AU" sz="1200" dirty="0">
                        <a:effectLst/>
                        <a:latin typeface="Times New Roman"/>
                        <a:ea typeface="Times New Roman"/>
                      </a:endParaRPr>
                    </a:p>
                  </a:txBody>
                  <a:tcPr marL="68580" marR="68580" marT="0" marB="0" anchor="ctr">
                    <a:solidFill>
                      <a:schemeClr val="accent1">
                        <a:lumMod val="40000"/>
                        <a:lumOff val="6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1">
                        <a:lumMod val="40000"/>
                        <a:lumOff val="60000"/>
                      </a:schemeClr>
                    </a:solidFill>
                  </a:tcPr>
                </a:tc>
                <a:tc>
                  <a:txBody>
                    <a:bodyPr/>
                    <a:lstStyle/>
                    <a:p>
                      <a:pPr marL="21590" indent="-21590">
                        <a:spcAft>
                          <a:spcPts val="0"/>
                        </a:spcAft>
                      </a:pPr>
                      <a:r>
                        <a:rPr lang="en-US" sz="1200" dirty="0">
                          <a:effectLst/>
                        </a:rPr>
                        <a:t>+61 418 656587</a:t>
                      </a:r>
                      <a:endParaRPr lang="en-AU" sz="1200" dirty="0">
                        <a:effectLst/>
                        <a:latin typeface="Times New Roman"/>
                        <a:ea typeface="Times New Roman"/>
                      </a:endParaRPr>
                    </a:p>
                  </a:txBody>
                  <a:tcPr marL="68580" marR="68580" marT="0" marB="0" anchor="ctr">
                    <a:solidFill>
                      <a:schemeClr val="accent1">
                        <a:lumMod val="40000"/>
                        <a:lumOff val="6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1">
                        <a:lumMod val="40000"/>
                        <a:lumOff val="60000"/>
                      </a:schemeClr>
                    </a:solidFill>
                  </a:tcPr>
                </a:tc>
                <a:extLst>
                  <a:ext uri="{0D108BD9-81ED-4DB2-BD59-A6C34878D82A}">
                    <a16:rowId xmlns:a16="http://schemas.microsoft.com/office/drawing/2014/main" xmlns="" val="10001"/>
                  </a:ext>
                </a:extLst>
              </a:tr>
              <a:tr h="370682">
                <a:tc>
                  <a:txBody>
                    <a:bodyPr/>
                    <a:lstStyle/>
                    <a:p>
                      <a:pPr>
                        <a:spcAft>
                          <a:spcPts val="0"/>
                        </a:spcAft>
                      </a:pPr>
                      <a:r>
                        <a:rPr lang="en-AU" sz="1200" dirty="0">
                          <a:effectLst/>
                          <a:latin typeface="+mn-lt"/>
                          <a:ea typeface="Times New Roman"/>
                        </a:rPr>
                        <a:t>Peter Yee (Vice</a:t>
                      </a:r>
                      <a:r>
                        <a:rPr lang="en-AU" sz="1200" baseline="0" dirty="0">
                          <a:effectLst/>
                          <a:latin typeface="+mn-lt"/>
                          <a:ea typeface="Times New Roman"/>
                        </a:rPr>
                        <a:t> Chair)</a:t>
                      </a:r>
                      <a:endParaRPr lang="en-AU" sz="1200" dirty="0">
                        <a:effectLst/>
                        <a:latin typeface="+mn-lt"/>
                        <a:ea typeface="Times New Roman"/>
                      </a:endParaRPr>
                    </a:p>
                  </a:txBody>
                  <a:tcPr marL="68580" marR="68580" marT="0" marB="0" anchor="ctr">
                    <a:solidFill>
                      <a:schemeClr val="accent1">
                        <a:lumMod val="20000"/>
                        <a:lumOff val="80000"/>
                      </a:schemeClr>
                    </a:solidFill>
                  </a:tcPr>
                </a:tc>
                <a:tc>
                  <a:txBody>
                    <a:bodyPr/>
                    <a:lstStyle/>
                    <a:p>
                      <a:pPr>
                        <a:spcAft>
                          <a:spcPts val="0"/>
                        </a:spcAft>
                      </a:pPr>
                      <a:r>
                        <a:rPr lang="en-AU" sz="1200" dirty="0">
                          <a:effectLst/>
                          <a:latin typeface="+mn-lt"/>
                          <a:ea typeface="Times New Roman"/>
                        </a:rPr>
                        <a:t>AKAYLA</a:t>
                      </a:r>
                    </a:p>
                  </a:txBody>
                  <a:tcPr marL="68580" marR="68580" marT="0" marB="0" anchor="ctr">
                    <a:solidFill>
                      <a:schemeClr val="accent1">
                        <a:lumMod val="20000"/>
                        <a:lumOff val="80000"/>
                      </a:schemeClr>
                    </a:solidFill>
                  </a:tcPr>
                </a:tc>
                <a:tc>
                  <a:txBody>
                    <a:bodyPr/>
                    <a:lstStyle/>
                    <a:p>
                      <a:pPr marL="21590" indent="-21590">
                        <a:spcAft>
                          <a:spcPts val="0"/>
                        </a:spcAft>
                      </a:pPr>
                      <a:r>
                        <a:rPr lang="en-AU" sz="1200" dirty="0">
                          <a:effectLst/>
                          <a:latin typeface="+mn-lt"/>
                          <a:ea typeface="Times New Roman"/>
                        </a:rPr>
                        <a:t>+1 415</a:t>
                      </a:r>
                      <a:r>
                        <a:rPr lang="en-AU" sz="1200" baseline="0" dirty="0">
                          <a:effectLst/>
                          <a:latin typeface="+mn-lt"/>
                          <a:ea typeface="Times New Roman"/>
                        </a:rPr>
                        <a:t> 215 7733</a:t>
                      </a:r>
                      <a:endParaRPr lang="en-AU" sz="1200" dirty="0">
                        <a:effectLst/>
                        <a:latin typeface="+mn-lt"/>
                        <a:ea typeface="Times New Roman"/>
                      </a:endParaRPr>
                    </a:p>
                  </a:txBody>
                  <a:tcPr marL="68580" marR="68580" marT="0" marB="0" anchor="ctr">
                    <a:solidFill>
                      <a:schemeClr val="accent1">
                        <a:lumMod val="20000"/>
                        <a:lumOff val="80000"/>
                      </a:schemeClr>
                    </a:solidFill>
                  </a:tcPr>
                </a:tc>
                <a:tc>
                  <a:txBody>
                    <a:bodyPr/>
                    <a:lstStyle/>
                    <a:p>
                      <a:pPr>
                        <a:spcAft>
                          <a:spcPts val="0"/>
                        </a:spcAft>
                      </a:pPr>
                      <a:r>
                        <a:rPr lang="en-AU" sz="1200" dirty="0">
                          <a:effectLst/>
                          <a:latin typeface="+mn-lt"/>
                          <a:ea typeface="Times New Roman"/>
                        </a:rPr>
                        <a:t>peter@akayla.com</a:t>
                      </a:r>
                    </a:p>
                  </a:txBody>
                  <a:tcPr marL="68580" marR="68580" marT="0" marB="0" anchor="ctr">
                    <a:solidFill>
                      <a:schemeClr val="accent1">
                        <a:lumMod val="20000"/>
                        <a:lumOff val="80000"/>
                      </a:schemeClr>
                    </a:solidFill>
                  </a:tcPr>
                </a:tc>
                <a:extLst>
                  <a:ext uri="{0D108BD9-81ED-4DB2-BD59-A6C34878D82A}">
                    <a16:rowId xmlns:a16="http://schemas.microsoft.com/office/drawing/2014/main" xmlns="" val="10002"/>
                  </a:ext>
                </a:extLst>
              </a:tr>
            </a:tbl>
          </a:graphicData>
        </a:graphic>
      </p:graphicFrame>
      <p:sp>
        <p:nvSpPr>
          <p:cNvPr id="3" name="Date Placeholder 2"/>
          <p:cNvSpPr>
            <a:spLocks noGrp="1"/>
          </p:cNvSpPr>
          <p:nvPr>
            <p:ph type="dt" idx="15"/>
          </p:nvPr>
        </p:nvSpPr>
        <p:spPr/>
        <p:txBody>
          <a:bodyPr/>
          <a:lstStyle/>
          <a:p>
            <a:r>
              <a:rPr lang="en-US" dirty="0" smtClean="0"/>
              <a:t>August 2019</a:t>
            </a:r>
            <a:endParaRPr lang="en-GB" dirty="0"/>
          </a:p>
        </p:txBody>
      </p:sp>
      <p:sp>
        <p:nvSpPr>
          <p:cNvPr id="4" name="Footer Placeholder 3"/>
          <p:cNvSpPr>
            <a:spLocks noGrp="1"/>
          </p:cNvSpPr>
          <p:nvPr>
            <p:ph type="ftr" idx="14"/>
          </p:nvPr>
        </p:nvSpPr>
        <p:spPr/>
        <p:txBody>
          <a:bodyPr/>
          <a:lstStyle/>
          <a:p>
            <a:r>
              <a:rPr lang="en-GB" smtClean="0"/>
              <a:t>Stephen McCann, BlackBerry</a:t>
            </a:r>
            <a:endParaRPr lang="en-GB"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0"/>
            <a:ext cx="10361083" cy="1066800"/>
          </a:xfrm>
        </p:spPr>
        <p:txBody>
          <a:bodyPr/>
          <a:lstStyle/>
          <a:p>
            <a:r>
              <a:rPr lang="en-AU" dirty="0">
                <a:solidFill>
                  <a:srgbClr val="262699"/>
                </a:solidFill>
              </a:rPr>
              <a:t>The IEEE 802 JTC1 SC focused on executing the PSDO process</a:t>
            </a:r>
          </a:p>
        </p:txBody>
      </p:sp>
      <p:sp>
        <p:nvSpPr>
          <p:cNvPr id="3" name="Content Placeholder 2"/>
          <p:cNvSpPr>
            <a:spLocks noGrp="1"/>
          </p:cNvSpPr>
          <p:nvPr>
            <p:ph idx="1"/>
          </p:nvPr>
        </p:nvSpPr>
        <p:spPr/>
        <p:txBody>
          <a:bodyPr/>
          <a:lstStyle/>
          <a:p>
            <a:r>
              <a:rPr lang="en-AU" dirty="0"/>
              <a:t>IEEE 802 JTC1 SC achievements in Vienna as of July 2019</a:t>
            </a:r>
          </a:p>
          <a:p>
            <a:pPr lvl="1"/>
            <a:r>
              <a:rPr lang="en-AU" dirty="0"/>
              <a:t>Agenda - </a:t>
            </a:r>
            <a:r>
              <a:rPr lang="en-AU" dirty="0">
                <a:hlinkClick r:id="rId2"/>
              </a:rPr>
              <a:t>11-19-0955</a:t>
            </a:r>
            <a:endParaRPr lang="en-AU" dirty="0"/>
          </a:p>
          <a:p>
            <a:pPr lvl="1"/>
            <a:endParaRPr lang="en-AU" dirty="0"/>
          </a:p>
          <a:p>
            <a:pPr lvl="1"/>
            <a:endParaRPr lang="en-AU" dirty="0"/>
          </a:p>
        </p:txBody>
      </p:sp>
      <p:sp>
        <p:nvSpPr>
          <p:cNvPr id="4" name="Footer Placeholder 3"/>
          <p:cNvSpPr>
            <a:spLocks noGrp="1"/>
          </p:cNvSpPr>
          <p:nvPr>
            <p:ph type="ftr" sz="quarter" idx="10"/>
          </p:nvPr>
        </p:nvSpPr>
        <p:spPr/>
        <p:txBody>
          <a:bodyPr/>
          <a:lstStyle/>
          <a:p>
            <a:r>
              <a:rPr lang="en-US" smtClean="0"/>
              <a:t>Stephen McCann, BlackBerry</a:t>
            </a:r>
            <a:endParaRPr lang="en-US" dirty="0"/>
          </a:p>
        </p:txBody>
      </p:sp>
      <p:sp>
        <p:nvSpPr>
          <p:cNvPr id="5" name="Slide Number Placeholder 4"/>
          <p:cNvSpPr>
            <a:spLocks noGrp="1"/>
          </p:cNvSpPr>
          <p:nvPr>
            <p:ph type="sldNum" sz="quarter" idx="11"/>
          </p:nvPr>
        </p:nvSpPr>
        <p:spPr/>
        <p:txBody>
          <a:bodyPr/>
          <a:lstStyle/>
          <a:p>
            <a:r>
              <a:rPr lang="en-US"/>
              <a:t>Slide </a:t>
            </a:r>
            <a:fld id="{EF4002E7-DB4D-4CC3-8382-1939D19420D8}" type="slidenum">
              <a:rPr lang="en-US" smtClean="0"/>
              <a:pPr/>
              <a:t>51</a:t>
            </a:fld>
            <a:endParaRPr lang="en-US"/>
          </a:p>
        </p:txBody>
      </p:sp>
      <p:graphicFrame>
        <p:nvGraphicFramePr>
          <p:cNvPr id="8" name="Content Placeholder 5"/>
          <p:cNvGraphicFramePr>
            <a:graphicFrameLocks/>
          </p:cNvGraphicFramePr>
          <p:nvPr>
            <p:extLst>
              <p:ext uri="{D42A27DB-BD31-4B8C-83A1-F6EECF244321}">
                <p14:modId xmlns:p14="http://schemas.microsoft.com/office/powerpoint/2010/main" val="3143781378"/>
              </p:ext>
            </p:extLst>
          </p:nvPr>
        </p:nvGraphicFramePr>
        <p:xfrm>
          <a:off x="3200400" y="2910840"/>
          <a:ext cx="5791200" cy="3337560"/>
        </p:xfrm>
        <a:graphic>
          <a:graphicData uri="http://schemas.openxmlformats.org/drawingml/2006/table">
            <a:tbl>
              <a:tblPr firstRow="1" bandRow="1">
                <a:tableStyleId>{21E4AEA4-8DFA-4A89-87EB-49C32662AFE0}</a:tableStyleId>
              </a:tblPr>
              <a:tblGrid>
                <a:gridCol w="1930400">
                  <a:extLst>
                    <a:ext uri="{9D8B030D-6E8A-4147-A177-3AD203B41FA5}">
                      <a16:colId xmlns:a16="http://schemas.microsoft.com/office/drawing/2014/main" xmlns="" val="4026387333"/>
                    </a:ext>
                  </a:extLst>
                </a:gridCol>
                <a:gridCol w="1930400">
                  <a:extLst>
                    <a:ext uri="{9D8B030D-6E8A-4147-A177-3AD203B41FA5}">
                      <a16:colId xmlns:a16="http://schemas.microsoft.com/office/drawing/2014/main" xmlns="" val="1749157900"/>
                    </a:ext>
                  </a:extLst>
                </a:gridCol>
                <a:gridCol w="1930400">
                  <a:extLst>
                    <a:ext uri="{9D8B030D-6E8A-4147-A177-3AD203B41FA5}">
                      <a16:colId xmlns:a16="http://schemas.microsoft.com/office/drawing/2014/main" xmlns="" val="3686578755"/>
                    </a:ext>
                  </a:extLst>
                </a:gridCol>
              </a:tblGrid>
              <a:tr h="370840">
                <a:tc>
                  <a:txBody>
                    <a:bodyPr/>
                    <a:lstStyle/>
                    <a:p>
                      <a:pPr algn="ctr"/>
                      <a:r>
                        <a:rPr lang="en-AU" dirty="0"/>
                        <a:t>WG</a:t>
                      </a:r>
                    </a:p>
                  </a:txBody>
                  <a:tcPr>
                    <a:solidFill>
                      <a:schemeClr val="accent1">
                        <a:lumMod val="75000"/>
                      </a:schemeClr>
                    </a:solidFill>
                  </a:tcPr>
                </a:tc>
                <a:tc>
                  <a:txBody>
                    <a:bodyPr/>
                    <a:lstStyle/>
                    <a:p>
                      <a:pPr algn="ctr"/>
                      <a:r>
                        <a:rPr lang="en-AU" dirty="0"/>
                        <a:t>Completed</a:t>
                      </a:r>
                    </a:p>
                  </a:txBody>
                  <a:tcPr>
                    <a:solidFill>
                      <a:schemeClr val="accent1">
                        <a:lumMod val="75000"/>
                      </a:schemeClr>
                    </a:solidFill>
                  </a:tcPr>
                </a:tc>
                <a:tc>
                  <a:txBody>
                    <a:bodyPr/>
                    <a:lstStyle/>
                    <a:p>
                      <a:pPr algn="ctr"/>
                      <a:r>
                        <a:rPr lang="en-AU" dirty="0"/>
                        <a:t>In-process</a:t>
                      </a:r>
                    </a:p>
                  </a:txBody>
                  <a:tcPr>
                    <a:solidFill>
                      <a:schemeClr val="accent1">
                        <a:lumMod val="75000"/>
                      </a:schemeClr>
                    </a:solidFill>
                  </a:tcPr>
                </a:tc>
                <a:extLst>
                  <a:ext uri="{0D108BD9-81ED-4DB2-BD59-A6C34878D82A}">
                    <a16:rowId xmlns:a16="http://schemas.microsoft.com/office/drawing/2014/main" xmlns="" val="2218623818"/>
                  </a:ext>
                </a:extLst>
              </a:tr>
              <a:tr h="370840">
                <a:tc>
                  <a:txBody>
                    <a:bodyPr/>
                    <a:lstStyle/>
                    <a:p>
                      <a:pPr algn="ctr"/>
                      <a:r>
                        <a:rPr lang="en-AU" b="1" dirty="0"/>
                        <a:t>802.1</a:t>
                      </a:r>
                    </a:p>
                  </a:txBody>
                  <a:tcPr>
                    <a:solidFill>
                      <a:schemeClr val="accent1">
                        <a:lumMod val="60000"/>
                        <a:lumOff val="40000"/>
                      </a:schemeClr>
                    </a:solidFill>
                  </a:tcPr>
                </a:tc>
                <a:tc>
                  <a:txBody>
                    <a:bodyPr/>
                    <a:lstStyle/>
                    <a:p>
                      <a:pPr algn="ctr"/>
                      <a:r>
                        <a:rPr lang="en-AU" dirty="0"/>
                        <a:t>28</a:t>
                      </a:r>
                    </a:p>
                  </a:txBody>
                  <a:tcPr>
                    <a:solidFill>
                      <a:schemeClr val="accent1">
                        <a:lumMod val="60000"/>
                        <a:lumOff val="40000"/>
                      </a:schemeClr>
                    </a:solidFill>
                  </a:tcPr>
                </a:tc>
                <a:tc>
                  <a:txBody>
                    <a:bodyPr/>
                    <a:lstStyle/>
                    <a:p>
                      <a:pPr algn="ctr"/>
                      <a:r>
                        <a:rPr lang="en-AU" dirty="0"/>
                        <a:t>11</a:t>
                      </a:r>
                    </a:p>
                  </a:txBody>
                  <a:tcPr>
                    <a:solidFill>
                      <a:schemeClr val="accent1">
                        <a:lumMod val="60000"/>
                        <a:lumOff val="40000"/>
                      </a:schemeClr>
                    </a:solidFill>
                  </a:tcPr>
                </a:tc>
                <a:extLst>
                  <a:ext uri="{0D108BD9-81ED-4DB2-BD59-A6C34878D82A}">
                    <a16:rowId xmlns:a16="http://schemas.microsoft.com/office/drawing/2014/main" xmlns="" val="2541870238"/>
                  </a:ext>
                </a:extLst>
              </a:tr>
              <a:tr h="370840">
                <a:tc>
                  <a:txBody>
                    <a:bodyPr/>
                    <a:lstStyle/>
                    <a:p>
                      <a:pPr algn="ctr"/>
                      <a:r>
                        <a:rPr lang="en-AU" b="1" dirty="0"/>
                        <a:t>802.3</a:t>
                      </a:r>
                    </a:p>
                  </a:txBody>
                  <a:tcPr>
                    <a:solidFill>
                      <a:schemeClr val="accent1">
                        <a:lumMod val="20000"/>
                        <a:lumOff val="80000"/>
                      </a:schemeClr>
                    </a:solidFill>
                  </a:tcPr>
                </a:tc>
                <a:tc>
                  <a:txBody>
                    <a:bodyPr/>
                    <a:lstStyle/>
                    <a:p>
                      <a:pPr algn="ctr"/>
                      <a:r>
                        <a:rPr lang="en-AU" dirty="0"/>
                        <a:t>15</a:t>
                      </a:r>
                    </a:p>
                  </a:txBody>
                  <a:tcPr>
                    <a:solidFill>
                      <a:schemeClr val="accent1">
                        <a:lumMod val="20000"/>
                        <a:lumOff val="80000"/>
                      </a:schemeClr>
                    </a:solidFill>
                  </a:tcPr>
                </a:tc>
                <a:tc>
                  <a:txBody>
                    <a:bodyPr/>
                    <a:lstStyle/>
                    <a:p>
                      <a:pPr algn="ctr"/>
                      <a:r>
                        <a:rPr lang="en-AU" dirty="0"/>
                        <a:t>6</a:t>
                      </a:r>
                    </a:p>
                  </a:txBody>
                  <a:tcPr>
                    <a:solidFill>
                      <a:schemeClr val="accent1">
                        <a:lumMod val="20000"/>
                        <a:lumOff val="80000"/>
                      </a:schemeClr>
                    </a:solidFill>
                  </a:tcPr>
                </a:tc>
                <a:extLst>
                  <a:ext uri="{0D108BD9-81ED-4DB2-BD59-A6C34878D82A}">
                    <a16:rowId xmlns:a16="http://schemas.microsoft.com/office/drawing/2014/main" xmlns="" val="2616437558"/>
                  </a:ext>
                </a:extLst>
              </a:tr>
              <a:tr h="370840">
                <a:tc>
                  <a:txBody>
                    <a:bodyPr/>
                    <a:lstStyle/>
                    <a:p>
                      <a:pPr algn="ctr"/>
                      <a:r>
                        <a:rPr lang="en-AU" b="1" dirty="0"/>
                        <a:t>802.11</a:t>
                      </a:r>
                    </a:p>
                  </a:txBody>
                  <a:tcPr>
                    <a:solidFill>
                      <a:schemeClr val="accent1">
                        <a:lumMod val="60000"/>
                        <a:lumOff val="40000"/>
                      </a:schemeClr>
                    </a:solidFill>
                  </a:tcPr>
                </a:tc>
                <a:tc>
                  <a:txBody>
                    <a:bodyPr/>
                    <a:lstStyle/>
                    <a:p>
                      <a:pPr algn="ctr"/>
                      <a:r>
                        <a:rPr lang="en-AU" dirty="0"/>
                        <a:t>8</a:t>
                      </a:r>
                    </a:p>
                  </a:txBody>
                  <a:tcPr>
                    <a:solidFill>
                      <a:schemeClr val="accent1">
                        <a:lumMod val="60000"/>
                        <a:lumOff val="40000"/>
                      </a:schemeClr>
                    </a:solidFill>
                  </a:tcPr>
                </a:tc>
                <a:tc>
                  <a:txBody>
                    <a:bodyPr/>
                    <a:lstStyle/>
                    <a:p>
                      <a:pPr algn="ctr"/>
                      <a:r>
                        <a:rPr lang="en-AU" dirty="0"/>
                        <a:t>12</a:t>
                      </a:r>
                    </a:p>
                  </a:txBody>
                  <a:tcPr>
                    <a:solidFill>
                      <a:schemeClr val="accent1">
                        <a:lumMod val="60000"/>
                        <a:lumOff val="40000"/>
                      </a:schemeClr>
                    </a:solidFill>
                  </a:tcPr>
                </a:tc>
                <a:extLst>
                  <a:ext uri="{0D108BD9-81ED-4DB2-BD59-A6C34878D82A}">
                    <a16:rowId xmlns:a16="http://schemas.microsoft.com/office/drawing/2014/main" xmlns="" val="3943146548"/>
                  </a:ext>
                </a:extLst>
              </a:tr>
              <a:tr h="370840">
                <a:tc>
                  <a:txBody>
                    <a:bodyPr/>
                    <a:lstStyle/>
                    <a:p>
                      <a:pPr algn="ctr"/>
                      <a:r>
                        <a:rPr lang="en-AU" b="1" dirty="0"/>
                        <a:t>802.15</a:t>
                      </a:r>
                    </a:p>
                  </a:txBody>
                  <a:tcPr>
                    <a:solidFill>
                      <a:schemeClr val="accent1">
                        <a:lumMod val="20000"/>
                        <a:lumOff val="80000"/>
                      </a:schemeClr>
                    </a:solidFill>
                  </a:tcPr>
                </a:tc>
                <a:tc>
                  <a:txBody>
                    <a:bodyPr/>
                    <a:lstStyle/>
                    <a:p>
                      <a:pPr algn="ctr"/>
                      <a:r>
                        <a:rPr lang="en-AU" dirty="0"/>
                        <a:t>2</a:t>
                      </a:r>
                    </a:p>
                  </a:txBody>
                  <a:tcPr>
                    <a:solidFill>
                      <a:schemeClr val="accent1">
                        <a:lumMod val="20000"/>
                        <a:lumOff val="80000"/>
                      </a:schemeClr>
                    </a:solidFill>
                  </a:tcPr>
                </a:tc>
                <a:tc>
                  <a:txBody>
                    <a:bodyPr/>
                    <a:lstStyle/>
                    <a:p>
                      <a:pPr algn="ctr"/>
                      <a:r>
                        <a:rPr lang="en-AU" dirty="0"/>
                        <a:t>1</a:t>
                      </a:r>
                    </a:p>
                  </a:txBody>
                  <a:tcPr>
                    <a:solidFill>
                      <a:schemeClr val="accent1">
                        <a:lumMod val="20000"/>
                        <a:lumOff val="80000"/>
                      </a:schemeClr>
                    </a:solidFill>
                  </a:tcPr>
                </a:tc>
                <a:extLst>
                  <a:ext uri="{0D108BD9-81ED-4DB2-BD59-A6C34878D82A}">
                    <a16:rowId xmlns:a16="http://schemas.microsoft.com/office/drawing/2014/main" xmlns="" val="2187709932"/>
                  </a:ext>
                </a:extLst>
              </a:tr>
              <a:tr h="370840">
                <a:tc>
                  <a:txBody>
                    <a:bodyPr/>
                    <a:lstStyle/>
                    <a:p>
                      <a:pPr algn="ctr"/>
                      <a:r>
                        <a:rPr lang="en-AU" b="1" dirty="0"/>
                        <a:t>802.16</a:t>
                      </a:r>
                    </a:p>
                  </a:txBody>
                  <a:tcPr>
                    <a:solidFill>
                      <a:schemeClr val="accent1">
                        <a:lumMod val="60000"/>
                        <a:lumOff val="40000"/>
                      </a:schemeClr>
                    </a:solidFill>
                  </a:tcPr>
                </a:tc>
                <a:tc>
                  <a:txBody>
                    <a:bodyPr/>
                    <a:lstStyle/>
                    <a:p>
                      <a:pPr algn="ctr"/>
                      <a:r>
                        <a:rPr lang="en-AU" dirty="0"/>
                        <a:t>0</a:t>
                      </a:r>
                    </a:p>
                  </a:txBody>
                  <a:tcPr>
                    <a:solidFill>
                      <a:schemeClr val="accent1">
                        <a:lumMod val="60000"/>
                        <a:lumOff val="40000"/>
                      </a:schemeClr>
                    </a:solidFill>
                  </a:tcPr>
                </a:tc>
                <a:tc>
                  <a:txBody>
                    <a:bodyPr/>
                    <a:lstStyle/>
                    <a:p>
                      <a:pPr algn="ctr"/>
                      <a:r>
                        <a:rPr lang="en-AU" dirty="0"/>
                        <a:t>0</a:t>
                      </a:r>
                    </a:p>
                  </a:txBody>
                  <a:tcPr>
                    <a:solidFill>
                      <a:schemeClr val="accent1">
                        <a:lumMod val="60000"/>
                        <a:lumOff val="40000"/>
                      </a:schemeClr>
                    </a:solidFill>
                  </a:tcPr>
                </a:tc>
                <a:extLst>
                  <a:ext uri="{0D108BD9-81ED-4DB2-BD59-A6C34878D82A}">
                    <a16:rowId xmlns:a16="http://schemas.microsoft.com/office/drawing/2014/main" xmlns="" val="1930315798"/>
                  </a:ext>
                </a:extLst>
              </a:tr>
              <a:tr h="370840">
                <a:tc>
                  <a:txBody>
                    <a:bodyPr/>
                    <a:lstStyle/>
                    <a:p>
                      <a:pPr algn="ctr"/>
                      <a:r>
                        <a:rPr lang="en-AU" b="1" dirty="0"/>
                        <a:t>802.21</a:t>
                      </a:r>
                    </a:p>
                  </a:txBody>
                  <a:tcPr>
                    <a:solidFill>
                      <a:schemeClr val="accent1">
                        <a:lumMod val="20000"/>
                        <a:lumOff val="80000"/>
                      </a:schemeClr>
                    </a:solidFill>
                  </a:tcPr>
                </a:tc>
                <a:tc>
                  <a:txBody>
                    <a:bodyPr/>
                    <a:lstStyle/>
                    <a:p>
                      <a:pPr algn="ctr"/>
                      <a:r>
                        <a:rPr lang="en-AU" dirty="0"/>
                        <a:t>3</a:t>
                      </a:r>
                    </a:p>
                  </a:txBody>
                  <a:tcPr>
                    <a:solidFill>
                      <a:schemeClr val="accent1">
                        <a:lumMod val="20000"/>
                        <a:lumOff val="80000"/>
                      </a:schemeClr>
                    </a:solidFill>
                  </a:tcPr>
                </a:tc>
                <a:tc>
                  <a:txBody>
                    <a:bodyPr/>
                    <a:lstStyle/>
                    <a:p>
                      <a:pPr algn="ctr"/>
                      <a:r>
                        <a:rPr lang="en-AU" dirty="0"/>
                        <a:t>0</a:t>
                      </a:r>
                    </a:p>
                  </a:txBody>
                  <a:tcPr>
                    <a:solidFill>
                      <a:schemeClr val="accent1">
                        <a:lumMod val="20000"/>
                        <a:lumOff val="80000"/>
                      </a:schemeClr>
                    </a:solidFill>
                  </a:tcPr>
                </a:tc>
                <a:extLst>
                  <a:ext uri="{0D108BD9-81ED-4DB2-BD59-A6C34878D82A}">
                    <a16:rowId xmlns:a16="http://schemas.microsoft.com/office/drawing/2014/main" xmlns="" val="3179030079"/>
                  </a:ext>
                </a:extLst>
              </a:tr>
              <a:tr h="370840">
                <a:tc>
                  <a:txBody>
                    <a:bodyPr/>
                    <a:lstStyle/>
                    <a:p>
                      <a:pPr algn="ctr"/>
                      <a:r>
                        <a:rPr lang="en-AU" b="1" dirty="0"/>
                        <a:t>802.22</a:t>
                      </a:r>
                    </a:p>
                  </a:txBody>
                  <a:tcPr>
                    <a:solidFill>
                      <a:schemeClr val="accent1">
                        <a:lumMod val="60000"/>
                        <a:lumOff val="40000"/>
                      </a:schemeClr>
                    </a:solidFill>
                  </a:tcPr>
                </a:tc>
                <a:tc>
                  <a:txBody>
                    <a:bodyPr/>
                    <a:lstStyle/>
                    <a:p>
                      <a:pPr algn="ctr"/>
                      <a:r>
                        <a:rPr lang="en-AU" dirty="0"/>
                        <a:t>3</a:t>
                      </a:r>
                    </a:p>
                  </a:txBody>
                  <a:tcPr>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AU" dirty="0"/>
                        <a:t>1</a:t>
                      </a:r>
                    </a:p>
                  </a:txBody>
                  <a:tcPr>
                    <a:lnB w="127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xmlns="" val="2456360250"/>
                  </a:ext>
                </a:extLst>
              </a:tr>
              <a:tr h="370840">
                <a:tc>
                  <a:txBody>
                    <a:bodyPr/>
                    <a:lstStyle/>
                    <a:p>
                      <a:pPr algn="ctr"/>
                      <a:r>
                        <a:rPr lang="en-AU" b="1" dirty="0"/>
                        <a:t>All</a:t>
                      </a:r>
                    </a:p>
                  </a:txBody>
                  <a:tcPr>
                    <a:solidFill>
                      <a:schemeClr val="accent1">
                        <a:lumMod val="20000"/>
                        <a:lumOff val="80000"/>
                      </a:schemeClr>
                    </a:solidFill>
                  </a:tcPr>
                </a:tc>
                <a:tc>
                  <a:txBody>
                    <a:bodyPr/>
                    <a:lstStyle/>
                    <a:p>
                      <a:pPr algn="ctr"/>
                      <a:r>
                        <a:rPr lang="en-AU" b="1" dirty="0"/>
                        <a:t>59</a:t>
                      </a:r>
                    </a:p>
                  </a:txBody>
                  <a:tcPr>
                    <a:lnT w="12700" cap="flat" cmpd="sng" algn="ctr">
                      <a:solidFill>
                        <a:schemeClr val="tx1"/>
                      </a:solidFill>
                      <a:prstDash val="solid"/>
                      <a:round/>
                      <a:headEnd type="none" w="med" len="med"/>
                      <a:tailEnd type="none" w="med" len="med"/>
                    </a:lnT>
                    <a:solidFill>
                      <a:schemeClr val="accent1">
                        <a:lumMod val="20000"/>
                        <a:lumOff val="80000"/>
                      </a:schemeClr>
                    </a:solidFill>
                  </a:tcPr>
                </a:tc>
                <a:tc>
                  <a:txBody>
                    <a:bodyPr/>
                    <a:lstStyle/>
                    <a:p>
                      <a:pPr algn="ctr"/>
                      <a:r>
                        <a:rPr lang="en-AU" b="1" dirty="0"/>
                        <a:t>31</a:t>
                      </a:r>
                    </a:p>
                  </a:txBody>
                  <a:tcPr>
                    <a:lnT w="12700" cap="flat" cmpd="sng" algn="ctr">
                      <a:solidFill>
                        <a:schemeClr val="tx1"/>
                      </a:solidFill>
                      <a:prstDash val="solid"/>
                      <a:round/>
                      <a:headEnd type="none" w="med" len="med"/>
                      <a:tailEnd type="none" w="med" len="med"/>
                    </a:lnT>
                    <a:solidFill>
                      <a:schemeClr val="accent1">
                        <a:lumMod val="20000"/>
                        <a:lumOff val="80000"/>
                      </a:schemeClr>
                    </a:solidFill>
                  </a:tcPr>
                </a:tc>
                <a:extLst>
                  <a:ext uri="{0D108BD9-81ED-4DB2-BD59-A6C34878D82A}">
                    <a16:rowId xmlns:a16="http://schemas.microsoft.com/office/drawing/2014/main" xmlns="" val="3024263602"/>
                  </a:ext>
                </a:extLst>
              </a:tr>
            </a:tbl>
          </a:graphicData>
        </a:graphic>
      </p:graphicFrame>
      <p:sp>
        <p:nvSpPr>
          <p:cNvPr id="6" name="Date Placeholder 5"/>
          <p:cNvSpPr>
            <a:spLocks noGrp="1"/>
          </p:cNvSpPr>
          <p:nvPr>
            <p:ph type="dt" idx="15"/>
          </p:nvPr>
        </p:nvSpPr>
        <p:spPr>
          <a:xfrm>
            <a:off x="914401" y="258764"/>
            <a:ext cx="2499764" cy="273050"/>
          </a:xfrm>
        </p:spPr>
        <p:txBody>
          <a:bodyPr/>
          <a:lstStyle/>
          <a:p>
            <a:r>
              <a:rPr lang="en-US" dirty="0" smtClean="0"/>
              <a:t>August 2019</a:t>
            </a:r>
            <a:endParaRPr lang="en-GB" dirty="0"/>
          </a:p>
        </p:txBody>
      </p:sp>
    </p:spTree>
    <p:extLst>
      <p:ext uri="{BB962C8B-B14F-4D97-AF65-F5344CB8AC3E}">
        <p14:creationId xmlns:p14="http://schemas.microsoft.com/office/powerpoint/2010/main" val="272664888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8116" y="685801"/>
            <a:ext cx="10367369" cy="1065213"/>
          </a:xfrm>
        </p:spPr>
        <p:txBody>
          <a:bodyPr/>
          <a:lstStyle/>
          <a:p>
            <a:r>
              <a:rPr lang="en-AU" dirty="0">
                <a:solidFill>
                  <a:srgbClr val="262699"/>
                </a:solidFill>
              </a:rPr>
              <a:t>The IEEE 802 JTC1 SC focused on executing the PSDO process</a:t>
            </a:r>
          </a:p>
        </p:txBody>
      </p:sp>
      <p:sp>
        <p:nvSpPr>
          <p:cNvPr id="3" name="Content Placeholder 2"/>
          <p:cNvSpPr>
            <a:spLocks noGrp="1"/>
          </p:cNvSpPr>
          <p:nvPr>
            <p:ph sz="half" idx="1"/>
          </p:nvPr>
        </p:nvSpPr>
        <p:spPr>
          <a:xfrm>
            <a:off x="908116" y="1830390"/>
            <a:ext cx="5077884" cy="4113213"/>
          </a:xfrm>
        </p:spPr>
        <p:txBody>
          <a:bodyPr/>
          <a:lstStyle/>
          <a:p>
            <a:r>
              <a:rPr lang="en-AU" dirty="0"/>
              <a:t>Status of PSDO process</a:t>
            </a:r>
          </a:p>
          <a:p>
            <a:pPr lvl="1"/>
            <a:r>
              <a:rPr lang="en-AU" dirty="0"/>
              <a:t>Recent publications</a:t>
            </a:r>
          </a:p>
          <a:p>
            <a:pPr lvl="3"/>
            <a:r>
              <a:rPr lang="en-AU" dirty="0"/>
              <a:t>802.15.6*</a:t>
            </a:r>
          </a:p>
          <a:p>
            <a:pPr lvl="3"/>
            <a:r>
              <a:rPr lang="en-AU" b="1" dirty="0"/>
              <a:t>802.11ah</a:t>
            </a:r>
          </a:p>
          <a:p>
            <a:pPr lvl="1"/>
            <a:r>
              <a:rPr lang="en-AU" dirty="0"/>
              <a:t>Recent ballot completions</a:t>
            </a:r>
          </a:p>
          <a:p>
            <a:pPr lvl="2"/>
            <a:r>
              <a:rPr lang="en-AU" dirty="0"/>
              <a:t>60 day ballot</a:t>
            </a:r>
          </a:p>
          <a:p>
            <a:pPr lvl="3"/>
            <a:r>
              <a:rPr lang="en-AU" dirty="0"/>
              <a:t>802.1AE*</a:t>
            </a:r>
          </a:p>
          <a:p>
            <a:pPr lvl="3"/>
            <a:r>
              <a:rPr lang="en-AU" dirty="0"/>
              <a:t>802.1Xck*</a:t>
            </a:r>
          </a:p>
          <a:p>
            <a:pPr lvl="3"/>
            <a:r>
              <a:rPr lang="en-AU" dirty="0"/>
              <a:t>802.3-REV*</a:t>
            </a:r>
          </a:p>
          <a:p>
            <a:pPr lvl="3"/>
            <a:r>
              <a:rPr lang="en-AU" b="1" dirty="0"/>
              <a:t>802.11aj*</a:t>
            </a:r>
          </a:p>
          <a:p>
            <a:pPr lvl="2"/>
            <a:r>
              <a:rPr lang="en-AU" dirty="0"/>
              <a:t>FDIS ballot</a:t>
            </a:r>
          </a:p>
          <a:p>
            <a:pPr lvl="3"/>
            <a:r>
              <a:rPr lang="en-AU" dirty="0"/>
              <a:t>802.1AC/</a:t>
            </a:r>
            <a:r>
              <a:rPr lang="en-AU" dirty="0" err="1"/>
              <a:t>Cor</a:t>
            </a:r>
            <a:r>
              <a:rPr lang="en-AU" dirty="0"/>
              <a:t> 1</a:t>
            </a:r>
          </a:p>
          <a:p>
            <a:pPr lvl="3"/>
            <a:r>
              <a:rPr lang="en-AU" dirty="0"/>
              <a:t>802.1CM</a:t>
            </a:r>
          </a:p>
          <a:p>
            <a:pPr lvl="3"/>
            <a:endParaRPr lang="en-AU" dirty="0"/>
          </a:p>
        </p:txBody>
      </p:sp>
      <p:sp>
        <p:nvSpPr>
          <p:cNvPr id="6" name="Content Placeholder 5"/>
          <p:cNvSpPr>
            <a:spLocks noGrp="1"/>
          </p:cNvSpPr>
          <p:nvPr>
            <p:ph sz="half" idx="2"/>
          </p:nvPr>
        </p:nvSpPr>
        <p:spPr>
          <a:xfrm>
            <a:off x="6203884" y="1830390"/>
            <a:ext cx="5080000" cy="4113213"/>
          </a:xfrm>
        </p:spPr>
        <p:txBody>
          <a:bodyPr/>
          <a:lstStyle/>
          <a:p>
            <a:endParaRPr lang="en-AU" dirty="0"/>
          </a:p>
          <a:p>
            <a:pPr lvl="1"/>
            <a:r>
              <a:rPr lang="en-AU" dirty="0"/>
              <a:t>Ballots in progress</a:t>
            </a:r>
          </a:p>
          <a:p>
            <a:pPr lvl="2"/>
            <a:r>
              <a:rPr lang="en-AU" dirty="0"/>
              <a:t>60 day ballot</a:t>
            </a:r>
          </a:p>
          <a:p>
            <a:pPr lvl="3"/>
            <a:r>
              <a:rPr lang="en-AU" dirty="0"/>
              <a:t>None</a:t>
            </a:r>
          </a:p>
          <a:p>
            <a:pPr lvl="2"/>
            <a:r>
              <a:rPr lang="en-AU" dirty="0"/>
              <a:t>FDIS ballot</a:t>
            </a:r>
          </a:p>
          <a:p>
            <a:pPr lvl="3"/>
            <a:r>
              <a:rPr lang="en-AU" dirty="0"/>
              <a:t>802.1Q#</a:t>
            </a:r>
          </a:p>
          <a:p>
            <a:pPr lvl="3"/>
            <a:r>
              <a:rPr lang="en-AU" dirty="0"/>
              <a:t>802.1AR</a:t>
            </a:r>
          </a:p>
          <a:p>
            <a:pPr lvl="3"/>
            <a:r>
              <a:rPr lang="en-AU" dirty="0"/>
              <a:t>802.3-REV#</a:t>
            </a:r>
          </a:p>
          <a:p>
            <a:pPr lvl="3"/>
            <a:r>
              <a:rPr lang="en-AU" b="1" dirty="0"/>
              <a:t>802.11ak#</a:t>
            </a:r>
          </a:p>
          <a:p>
            <a:pPr lvl="3"/>
            <a:r>
              <a:rPr lang="en-AU" b="1" dirty="0"/>
              <a:t>802.11aq#</a:t>
            </a:r>
          </a:p>
          <a:p>
            <a:pPr lvl="2"/>
            <a:endParaRPr lang="en-AU" dirty="0"/>
          </a:p>
          <a:p>
            <a:pPr lvl="1"/>
            <a:r>
              <a:rPr lang="en-AU" sz="1600" dirty="0"/>
              <a:t>Note: * = comment resolution required</a:t>
            </a:r>
          </a:p>
          <a:p>
            <a:pPr lvl="1"/>
            <a:r>
              <a:rPr lang="en-AU" sz="1600" dirty="0"/>
              <a:t>Note: # = ballot starts soon</a:t>
            </a:r>
          </a:p>
        </p:txBody>
      </p:sp>
      <p:sp>
        <p:nvSpPr>
          <p:cNvPr id="5" name="Slide Number Placeholder 4"/>
          <p:cNvSpPr>
            <a:spLocks noGrp="1"/>
          </p:cNvSpPr>
          <p:nvPr>
            <p:ph type="sldNum" sz="quarter" idx="11"/>
          </p:nvPr>
        </p:nvSpPr>
        <p:spPr/>
        <p:txBody>
          <a:bodyPr/>
          <a:lstStyle/>
          <a:p>
            <a:r>
              <a:rPr lang="en-US"/>
              <a:t>Slide </a:t>
            </a:r>
            <a:fld id="{EF4002E7-DB4D-4CC3-8382-1939D19420D8}" type="slidenum">
              <a:rPr lang="en-US" smtClean="0"/>
              <a:pPr/>
              <a:t>52</a:t>
            </a:fld>
            <a:endParaRPr lang="en-US"/>
          </a:p>
        </p:txBody>
      </p:sp>
      <p:sp>
        <p:nvSpPr>
          <p:cNvPr id="4" name="Date Placeholder 3"/>
          <p:cNvSpPr>
            <a:spLocks noGrp="1"/>
          </p:cNvSpPr>
          <p:nvPr>
            <p:ph type="dt" idx="10"/>
          </p:nvPr>
        </p:nvSpPr>
        <p:spPr>
          <a:xfrm>
            <a:off x="913559" y="336550"/>
            <a:ext cx="2499764" cy="273050"/>
          </a:xfrm>
        </p:spPr>
        <p:txBody>
          <a:bodyPr/>
          <a:lstStyle/>
          <a:p>
            <a:r>
              <a:rPr lang="en-US" dirty="0" smtClean="0"/>
              <a:t>August 2019</a:t>
            </a:r>
            <a:endParaRPr lang="en-GB" dirty="0"/>
          </a:p>
        </p:txBody>
      </p:sp>
      <p:sp>
        <p:nvSpPr>
          <p:cNvPr id="7" name="Footer Placeholder 6"/>
          <p:cNvSpPr>
            <a:spLocks noGrp="1"/>
          </p:cNvSpPr>
          <p:nvPr>
            <p:ph type="ftr" idx="11"/>
          </p:nvPr>
        </p:nvSpPr>
        <p:spPr/>
        <p:txBody>
          <a:bodyPr/>
          <a:lstStyle/>
          <a:p>
            <a:r>
              <a:rPr lang="en-GB" smtClean="0"/>
              <a:t>Stephen McCann, BlackBerry</a:t>
            </a:r>
            <a:endParaRPr lang="en-GB" dirty="0"/>
          </a:p>
        </p:txBody>
      </p:sp>
    </p:spTree>
    <p:extLst>
      <p:ext uri="{BB962C8B-B14F-4D97-AF65-F5344CB8AC3E}">
        <p14:creationId xmlns:p14="http://schemas.microsoft.com/office/powerpoint/2010/main" val="171614651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599" y="782454"/>
            <a:ext cx="10361083" cy="1066800"/>
          </a:xfrm>
        </p:spPr>
        <p:txBody>
          <a:bodyPr/>
          <a:lstStyle/>
          <a:p>
            <a:r>
              <a:rPr lang="en-AU" dirty="0">
                <a:solidFill>
                  <a:srgbClr val="262699"/>
                </a:solidFill>
              </a:rPr>
              <a:t>The IEEE 802 JTC1 SC recommends a response to the comment on 802.11aj in the 60-day ballot </a:t>
            </a:r>
          </a:p>
        </p:txBody>
      </p:sp>
      <p:sp>
        <p:nvSpPr>
          <p:cNvPr id="3" name="Content Placeholder 2"/>
          <p:cNvSpPr>
            <a:spLocks noGrp="1"/>
          </p:cNvSpPr>
          <p:nvPr>
            <p:ph idx="1"/>
          </p:nvPr>
        </p:nvSpPr>
        <p:spPr/>
        <p:txBody>
          <a:bodyPr/>
          <a:lstStyle/>
          <a:p>
            <a:r>
              <a:rPr lang="en-AU" dirty="0"/>
              <a:t>Motion in SC</a:t>
            </a:r>
          </a:p>
          <a:p>
            <a:pPr lvl="1"/>
            <a:r>
              <a:rPr lang="en-AU" i="1" dirty="0"/>
              <a:t>The IEEE 802 JTC1 SC recommends to the IEEE 802.11 WG that </a:t>
            </a:r>
            <a:r>
              <a:rPr lang="en-AU" i="1" dirty="0">
                <a:hlinkClick r:id="rId2"/>
              </a:rPr>
              <a:t>11-19-1177-01</a:t>
            </a:r>
            <a:r>
              <a:rPr lang="en-AU" i="1" dirty="0"/>
              <a:t> be liaised to ISO/IEC JTC1/SC6 as a response to the comment received during the 60-day ballot on IEEE 802.11aj, conducted according to the PSDO process</a:t>
            </a:r>
          </a:p>
          <a:p>
            <a:pPr lvl="2"/>
            <a:r>
              <a:rPr lang="en-AU" dirty="0"/>
              <a:t>Passed 10/0/0/</a:t>
            </a:r>
          </a:p>
          <a:p>
            <a:r>
              <a:rPr lang="en-AU" dirty="0"/>
              <a:t>Motion for WG</a:t>
            </a:r>
          </a:p>
          <a:p>
            <a:pPr lvl="1"/>
            <a:r>
              <a:rPr lang="en-AU" dirty="0"/>
              <a:t>The </a:t>
            </a:r>
            <a:r>
              <a:rPr lang="en-AU" i="1" dirty="0"/>
              <a:t>IEEE 802.11 WG recommends to IEEE 802 EC  that </a:t>
            </a:r>
            <a:r>
              <a:rPr lang="en-AU" i="1" dirty="0">
                <a:hlinkClick r:id="rId2"/>
              </a:rPr>
              <a:t>11-19-1177-01</a:t>
            </a:r>
            <a:r>
              <a:rPr lang="en-AU" i="1" dirty="0"/>
              <a:t> be liaised to ISO/IEC JTC1/SC6 as a response to the comment received during the 60-day ballot on IEEE 802.11aj, conducted according to the PSDO process</a:t>
            </a:r>
          </a:p>
          <a:p>
            <a:pPr lvl="2"/>
            <a:r>
              <a:rPr lang="en-AU" dirty="0"/>
              <a:t>Moved: Myles</a:t>
            </a:r>
          </a:p>
          <a:p>
            <a:pPr lvl="2"/>
            <a:r>
              <a:rPr lang="en-AU" dirty="0"/>
              <a:t>Seconded: </a:t>
            </a:r>
          </a:p>
        </p:txBody>
      </p:sp>
      <p:sp>
        <p:nvSpPr>
          <p:cNvPr id="4" name="Footer Placeholder 3"/>
          <p:cNvSpPr>
            <a:spLocks noGrp="1"/>
          </p:cNvSpPr>
          <p:nvPr>
            <p:ph type="ftr" sz="quarter" idx="10"/>
          </p:nvPr>
        </p:nvSpPr>
        <p:spPr/>
        <p:txBody>
          <a:bodyPr/>
          <a:lstStyle/>
          <a:p>
            <a:pPr>
              <a:defRPr/>
            </a:pPr>
            <a:r>
              <a:rPr lang="en-US" dirty="0" smtClean="0"/>
              <a:t>Stephen McCann, BlackBerry</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53</a:t>
            </a:fld>
            <a:endParaRPr lang="en-US"/>
          </a:p>
        </p:txBody>
      </p:sp>
      <p:sp>
        <p:nvSpPr>
          <p:cNvPr id="7" name="Date Placeholder 6"/>
          <p:cNvSpPr>
            <a:spLocks noGrp="1"/>
          </p:cNvSpPr>
          <p:nvPr>
            <p:ph type="dt" idx="15"/>
          </p:nvPr>
        </p:nvSpPr>
        <p:spPr>
          <a:xfrm>
            <a:off x="914401" y="228600"/>
            <a:ext cx="2499764" cy="273050"/>
          </a:xfrm>
        </p:spPr>
        <p:txBody>
          <a:bodyPr/>
          <a:lstStyle/>
          <a:p>
            <a:r>
              <a:rPr lang="en-US" dirty="0" smtClean="0"/>
              <a:t>August 2019</a:t>
            </a:r>
            <a:endParaRPr lang="en-GB" dirty="0"/>
          </a:p>
        </p:txBody>
      </p:sp>
    </p:spTree>
    <p:extLst>
      <p:ext uri="{BB962C8B-B14F-4D97-AF65-F5344CB8AC3E}">
        <p14:creationId xmlns:p14="http://schemas.microsoft.com/office/powerpoint/2010/main" val="187591433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262699"/>
                </a:solidFill>
              </a:rPr>
              <a:t>The IEEE 802 JTC1 SC will focus on executing the PSDO process in Hanoi in Sep 2019</a:t>
            </a:r>
          </a:p>
        </p:txBody>
      </p:sp>
      <p:sp>
        <p:nvSpPr>
          <p:cNvPr id="3" name="Content Placeholder 2"/>
          <p:cNvSpPr>
            <a:spLocks noGrp="1"/>
          </p:cNvSpPr>
          <p:nvPr>
            <p:ph idx="1"/>
          </p:nvPr>
        </p:nvSpPr>
        <p:spPr/>
        <p:txBody>
          <a:bodyPr/>
          <a:lstStyle/>
          <a:p>
            <a:r>
              <a:rPr lang="en-AU" dirty="0"/>
              <a:t>IEEE 802 JTC1 SC plans for Hanoi in Sept 2019</a:t>
            </a:r>
          </a:p>
          <a:p>
            <a:pPr lvl="1"/>
            <a:r>
              <a:rPr lang="en-AU" dirty="0"/>
              <a:t>Execute PSDO process</a:t>
            </a:r>
          </a:p>
        </p:txBody>
      </p:sp>
      <p:sp>
        <p:nvSpPr>
          <p:cNvPr id="4" name="Footer Placeholder 3"/>
          <p:cNvSpPr>
            <a:spLocks noGrp="1"/>
          </p:cNvSpPr>
          <p:nvPr>
            <p:ph type="ftr" sz="quarter" idx="10"/>
          </p:nvPr>
        </p:nvSpPr>
        <p:spPr/>
        <p:txBody>
          <a:bodyPr/>
          <a:lstStyle/>
          <a:p>
            <a:r>
              <a:rPr lang="en-US" dirty="0" smtClean="0"/>
              <a:t>Stephen McCann, BlackBerry</a:t>
            </a:r>
            <a:endParaRPr lang="en-US" dirty="0"/>
          </a:p>
        </p:txBody>
      </p:sp>
      <p:sp>
        <p:nvSpPr>
          <p:cNvPr id="5" name="Slide Number Placeholder 4"/>
          <p:cNvSpPr>
            <a:spLocks noGrp="1"/>
          </p:cNvSpPr>
          <p:nvPr>
            <p:ph type="sldNum" sz="quarter" idx="11"/>
          </p:nvPr>
        </p:nvSpPr>
        <p:spPr/>
        <p:txBody>
          <a:bodyPr/>
          <a:lstStyle/>
          <a:p>
            <a:r>
              <a:rPr lang="en-US"/>
              <a:t>Slide </a:t>
            </a:r>
            <a:fld id="{EF4002E7-DB4D-4CC3-8382-1939D19420D8}" type="slidenum">
              <a:rPr lang="en-US" smtClean="0"/>
              <a:pPr/>
              <a:t>54</a:t>
            </a:fld>
            <a:endParaRPr lang="en-US"/>
          </a:p>
        </p:txBody>
      </p:sp>
      <p:sp>
        <p:nvSpPr>
          <p:cNvPr id="7" name="Date Placeholder 6"/>
          <p:cNvSpPr>
            <a:spLocks noGrp="1"/>
          </p:cNvSpPr>
          <p:nvPr>
            <p:ph type="dt" idx="15"/>
          </p:nvPr>
        </p:nvSpPr>
        <p:spPr>
          <a:xfrm>
            <a:off x="914401" y="297658"/>
            <a:ext cx="2499764" cy="273050"/>
          </a:xfrm>
        </p:spPr>
        <p:txBody>
          <a:bodyPr/>
          <a:lstStyle/>
          <a:p>
            <a:r>
              <a:rPr lang="en-US" dirty="0" smtClean="0"/>
              <a:t>August 2019</a:t>
            </a:r>
            <a:endParaRPr lang="en-GB" dirty="0"/>
          </a:p>
        </p:txBody>
      </p:sp>
    </p:spTree>
    <p:extLst>
      <p:ext uri="{BB962C8B-B14F-4D97-AF65-F5344CB8AC3E}">
        <p14:creationId xmlns:p14="http://schemas.microsoft.com/office/powerpoint/2010/main" val="153462514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dirty="0" smtClean="0"/>
              <a:t> </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endParaRPr lang="en-US" dirty="0"/>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77FB121F-92AD-4A94-B9B7-431A9F07F0F0}" type="slidenum">
              <a:rPr lang="en-US" smtClean="0"/>
              <a:pPr>
                <a:defRPr/>
              </a:pPr>
              <a:t>55</a:t>
            </a:fld>
            <a:endParaRPr lang="en-US"/>
          </a:p>
        </p:txBody>
      </p:sp>
      <p:sp>
        <p:nvSpPr>
          <p:cNvPr id="2053" name="Rectangle 2"/>
          <p:cNvSpPr>
            <a:spLocks noGrp="1" noChangeArrowheads="1"/>
          </p:cNvSpPr>
          <p:nvPr>
            <p:ph type="title"/>
          </p:nvPr>
        </p:nvSpPr>
        <p:spPr>
          <a:xfrm>
            <a:off x="2209800" y="685800"/>
            <a:ext cx="7924800" cy="1066800"/>
          </a:xfrm>
        </p:spPr>
        <p:txBody>
          <a:bodyPr/>
          <a:lstStyle/>
          <a:p>
            <a:r>
              <a:rPr lang="en-US" altLang="en-US" dirty="0" err="1"/>
              <a:t>TGmd</a:t>
            </a:r>
            <a:r>
              <a:rPr lang="en-US" altLang="en-US" dirty="0"/>
              <a:t> July 2019 Closing Report</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2019-07-18</a:t>
            </a:r>
          </a:p>
          <a:p>
            <a:pPr algn="ctr">
              <a:lnSpc>
                <a:spcPct val="90000"/>
              </a:lnSpc>
              <a:buFontTx/>
              <a:buNone/>
            </a:pPr>
            <a:endParaRPr lang="en-US" altLang="en-US" sz="2000" b="0" dirty="0"/>
          </a:p>
        </p:txBody>
      </p:sp>
      <p:graphicFrame>
        <p:nvGraphicFramePr>
          <p:cNvPr id="2055" name="Object 11"/>
          <p:cNvGraphicFramePr>
            <a:graphicFrameLocks noChangeAspect="1"/>
          </p:cNvGraphicFramePr>
          <p:nvPr>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136212" name="Document" r:id="rId4" imgW="8254447" imgH="2544858" progId="Word.Document.8">
                  <p:embed/>
                </p:oleObj>
              </mc:Choice>
              <mc:Fallback>
                <p:oleObj name="Document" r:id="rId4" imgW="8254447" imgH="2544858" progId="Word.Document.8">
                  <p:embed/>
                  <p:pic>
                    <p:nvPicPr>
                      <p:cNvPr id="2055"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
        <p:nvSpPr>
          <p:cNvPr id="9" name="Date Placeholder 5">
            <a:extLst>
              <a:ext uri="{FF2B5EF4-FFF2-40B4-BE49-F238E27FC236}">
                <a16:creationId xmlns:a16="http://schemas.microsoft.com/office/drawing/2014/main" xmlns="" id="{202BB38C-B736-49E7-A627-2A038D2D131B}"/>
              </a:ext>
            </a:extLst>
          </p:cNvPr>
          <p:cNvSpPr>
            <a:spLocks noGrp="1"/>
          </p:cNvSpPr>
          <p:nvPr>
            <p:ph type="dt" idx="15"/>
          </p:nvPr>
        </p:nvSpPr>
        <p:spPr>
          <a:xfrm>
            <a:off x="929217" y="333375"/>
            <a:ext cx="2499764" cy="273050"/>
          </a:xfrm>
        </p:spPr>
        <p:txBody>
          <a:bodyPr/>
          <a:lstStyle/>
          <a:p>
            <a:r>
              <a:rPr lang="en-US" dirty="0" smtClean="0"/>
              <a:t>August 2019</a:t>
            </a:r>
            <a:endParaRPr lang="en-GB"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August 2019</a:t>
            </a:r>
            <a:endParaRPr lang="en-US" sz="1800" dirty="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endParaRPr lang="en-US" dirty="0"/>
          </a:p>
        </p:txBody>
      </p:sp>
      <p:sp>
        <p:nvSpPr>
          <p:cNvPr id="410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56D6E298-42C4-4845-8665-E35DE2769254}" type="slidenum">
              <a:rPr lang="en-US" smtClean="0"/>
              <a:pPr>
                <a:defRPr/>
              </a:pPr>
              <a:t>56</a:t>
            </a:fld>
            <a:endParaRPr lang="en-US"/>
          </a:p>
        </p:txBody>
      </p:sp>
      <p:sp>
        <p:nvSpPr>
          <p:cNvPr id="3077" name="Rectangle 2"/>
          <p:cNvSpPr>
            <a:spLocks noGrp="1" noChangeArrowheads="1"/>
          </p:cNvSpPr>
          <p:nvPr>
            <p:ph type="title"/>
          </p:nvPr>
        </p:nvSpPr>
        <p:spPr/>
        <p:txBody>
          <a:bodyPr/>
          <a:lstStyle/>
          <a:p>
            <a:r>
              <a:rPr lang="en-US" altLang="en-US" dirty="0"/>
              <a:t>Abstract</a:t>
            </a:r>
          </a:p>
        </p:txBody>
      </p:sp>
      <p:sp>
        <p:nvSpPr>
          <p:cNvPr id="3078" name="Rectangle 3"/>
          <p:cNvSpPr>
            <a:spLocks noGrp="1" noChangeArrowheads="1"/>
          </p:cNvSpPr>
          <p:nvPr>
            <p:ph type="body" idx="1"/>
          </p:nvPr>
        </p:nvSpPr>
        <p:spPr/>
        <p:txBody>
          <a:bodyPr/>
          <a:lstStyle/>
          <a:p>
            <a:pPr>
              <a:buFontTx/>
              <a:buNone/>
            </a:pPr>
            <a:r>
              <a:rPr lang="en-US" altLang="en-US" dirty="0"/>
              <a:t>	This presentation contains the IEEE 802.11 </a:t>
            </a:r>
            <a:r>
              <a:rPr lang="en-US" altLang="en-US" dirty="0" err="1"/>
              <a:t>TGmd</a:t>
            </a:r>
            <a:r>
              <a:rPr lang="en-US" altLang="en-US" dirty="0"/>
              <a:t> closing report for the July 2019 session.</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7772400" cy="1066800"/>
          </a:xfrm>
        </p:spPr>
        <p:txBody>
          <a:bodyPr/>
          <a:lstStyle/>
          <a:p>
            <a:r>
              <a:rPr lang="en-US" dirty="0"/>
              <a:t>Work completed this week </a:t>
            </a:r>
            <a:br>
              <a:rPr lang="en-US" dirty="0"/>
            </a:br>
            <a:endParaRPr lang="en-US" dirty="0"/>
          </a:p>
        </p:txBody>
      </p:sp>
      <p:sp>
        <p:nvSpPr>
          <p:cNvPr id="3" name="Content Placeholder 2"/>
          <p:cNvSpPr>
            <a:spLocks noGrp="1"/>
          </p:cNvSpPr>
          <p:nvPr>
            <p:ph idx="1"/>
          </p:nvPr>
        </p:nvSpPr>
        <p:spPr>
          <a:xfrm>
            <a:off x="1905000" y="1447800"/>
            <a:ext cx="8382000" cy="4876800"/>
          </a:xfrm>
        </p:spPr>
        <p:txBody>
          <a:bodyPr/>
          <a:lstStyle/>
          <a:p>
            <a:pPr>
              <a:defRPr/>
            </a:pPr>
            <a:r>
              <a:rPr lang="en-US" altLang="ja-JP" dirty="0"/>
              <a:t>Continued comment resolution of 723 comments received in LB236</a:t>
            </a:r>
          </a:p>
          <a:p>
            <a:pPr lvl="1">
              <a:defRPr/>
            </a:pPr>
            <a:r>
              <a:rPr lang="en-US" altLang="ja-JP" dirty="0"/>
              <a:t>Approximately 550 Comments resolved to date</a:t>
            </a:r>
          </a:p>
          <a:p>
            <a:pPr>
              <a:defRPr/>
            </a:pPr>
            <a:r>
              <a:rPr lang="en-US" altLang="ja-JP" dirty="0"/>
              <a:t>Planned teleconferences and Ad-hoc meeting</a:t>
            </a:r>
          </a:p>
          <a:p>
            <a:pPr lvl="1"/>
            <a:r>
              <a:rPr lang="en-US" sz="1800" dirty="0"/>
              <a:t>Tuesday July 30, August 6,  27, Sept 3, at 3PM Eastern, 2 hours</a:t>
            </a:r>
          </a:p>
          <a:p>
            <a:pPr lvl="1"/>
            <a:r>
              <a:rPr lang="en-US" sz="1800" dirty="0"/>
              <a:t>Friday August 2, 9, Sept 6 10am Eastern, 2 hours</a:t>
            </a:r>
            <a:endParaRPr lang="en-GB" sz="1800" dirty="0"/>
          </a:p>
          <a:p>
            <a:pPr lvl="1"/>
            <a:r>
              <a:rPr lang="en-US" altLang="ja-JP" sz="1800" dirty="0"/>
              <a:t>Ad-hoc meeting: </a:t>
            </a:r>
            <a:r>
              <a:rPr lang="en-US" altLang="en-US" sz="1800" dirty="0"/>
              <a:t>Toronto @Blackberry: August 20, 21, 22 2019; teleconference access provided </a:t>
            </a:r>
          </a:p>
          <a:p>
            <a:pPr>
              <a:defRPr/>
            </a:pPr>
            <a:r>
              <a:rPr lang="en-US" dirty="0"/>
              <a:t>Mandatory Draft Review (MDR) completed</a:t>
            </a:r>
          </a:p>
          <a:p>
            <a:pPr>
              <a:defRPr/>
            </a:pPr>
            <a:r>
              <a:rPr lang="en-US" dirty="0" err="1"/>
              <a:t>TGmd</a:t>
            </a:r>
            <a:r>
              <a:rPr lang="en-US" dirty="0"/>
              <a:t> schedule: updated</a:t>
            </a:r>
          </a:p>
          <a:p>
            <a:r>
              <a:rPr lang="en-US" dirty="0"/>
              <a:t>September Goal: Recirculation Letter Ballot</a:t>
            </a:r>
          </a:p>
          <a:p>
            <a:r>
              <a:rPr lang="en-US" dirty="0"/>
              <a:t>Agenda</a:t>
            </a:r>
          </a:p>
          <a:p>
            <a:pPr lvl="1"/>
            <a:r>
              <a:rPr lang="en-US" dirty="0">
                <a:hlinkClick r:id="rId3"/>
              </a:rPr>
              <a:t>https://mentor.ieee.org/802.11/dcn/19/11-19-0960</a:t>
            </a:r>
            <a:r>
              <a:rPr lang="en-US" dirty="0"/>
              <a:t> </a:t>
            </a:r>
          </a:p>
        </p:txBody>
      </p:sp>
      <p:sp>
        <p:nvSpPr>
          <p:cNvPr id="4" name="Date Placeholder 3"/>
          <p:cNvSpPr>
            <a:spLocks noGrp="1"/>
          </p:cNvSpPr>
          <p:nvPr>
            <p:ph type="dt" sz="half" idx="10"/>
          </p:nvPr>
        </p:nvSpPr>
        <p:spPr/>
        <p:txBody>
          <a:bodyPr/>
          <a:lstStyle/>
          <a:p>
            <a:pPr>
              <a:defRPr/>
            </a:pPr>
            <a:r>
              <a:rPr lang="en-US" smtClean="0"/>
              <a:t>August 2019</a:t>
            </a:r>
            <a:endParaRPr lang="en-US" dirty="0"/>
          </a:p>
        </p:txBody>
      </p:sp>
      <p:sp>
        <p:nvSpPr>
          <p:cNvPr id="5" name="Footer Placeholder 4"/>
          <p:cNvSpPr>
            <a:spLocks noGrp="1"/>
          </p:cNvSpPr>
          <p:nvPr>
            <p:ph type="ftr" sz="quarter" idx="11"/>
          </p:nvPr>
        </p:nvSpPr>
        <p:spPr/>
        <p:txBody>
          <a:bodyPr/>
          <a:lstStyle/>
          <a:p>
            <a:pPr>
              <a:defRPr/>
            </a:pPr>
            <a:r>
              <a:rPr lang="en-US" smtClean="0"/>
              <a:t>Stephen McCann, BlackBerry</a:t>
            </a:r>
            <a:endParaRPr lang="en-US"/>
          </a:p>
        </p:txBody>
      </p:sp>
      <p:sp>
        <p:nvSpPr>
          <p:cNvPr id="6" name="Slide Number Placeholder 5"/>
          <p:cNvSpPr>
            <a:spLocks noGrp="1"/>
          </p:cNvSpPr>
          <p:nvPr>
            <p:ph type="sldNum" sz="quarter" idx="12"/>
          </p:nvPr>
        </p:nvSpPr>
        <p:spPr/>
        <p:txBody>
          <a:bodyPr/>
          <a:lstStyle/>
          <a:p>
            <a:pPr>
              <a:defRPr/>
            </a:pPr>
            <a:r>
              <a:rPr lang="en-US"/>
              <a:t>Slide </a:t>
            </a:r>
            <a:fld id="{9F280238-5E03-4A90-BACD-D800220B2674}" type="slidenum">
              <a:rPr lang="en-US" smtClean="0"/>
              <a:pPr>
                <a:defRPr/>
              </a:pPr>
              <a:t>57</a:t>
            </a:fld>
            <a:endParaRPr lang="en-US"/>
          </a:p>
        </p:txBody>
      </p:sp>
      <p:sp>
        <p:nvSpPr>
          <p:cNvPr id="7" name="Date Placeholder 5">
            <a:extLst>
              <a:ext uri="{FF2B5EF4-FFF2-40B4-BE49-F238E27FC236}">
                <a16:creationId xmlns:a16="http://schemas.microsoft.com/office/drawing/2014/main" xmlns="" id="{202BB38C-B736-49E7-A627-2A038D2D131B}"/>
              </a:ext>
            </a:extLst>
          </p:cNvPr>
          <p:cNvSpPr>
            <a:spLocks noGrp="1"/>
          </p:cNvSpPr>
          <p:nvPr>
            <p:ph type="dt" idx="15"/>
          </p:nvPr>
        </p:nvSpPr>
        <p:spPr>
          <a:xfrm>
            <a:off x="929217" y="333375"/>
            <a:ext cx="2499764" cy="273050"/>
          </a:xfrm>
        </p:spPr>
        <p:txBody>
          <a:bodyPr/>
          <a:lstStyle/>
          <a:p>
            <a:r>
              <a:rPr lang="en-US" dirty="0" smtClean="0"/>
              <a:t>August 2019</a:t>
            </a:r>
            <a:endParaRPr lang="en-GB" dirty="0"/>
          </a:p>
        </p:txBody>
      </p:sp>
    </p:spTree>
    <p:extLst>
      <p:ext uri="{BB962C8B-B14F-4D97-AF65-F5344CB8AC3E}">
        <p14:creationId xmlns:p14="http://schemas.microsoft.com/office/powerpoint/2010/main" val="323776651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7772400" cy="1066800"/>
          </a:xfrm>
        </p:spPr>
        <p:txBody>
          <a:bodyPr/>
          <a:lstStyle/>
          <a:p>
            <a:r>
              <a:rPr lang="en-US" dirty="0" err="1"/>
              <a:t>TGmd</a:t>
            </a:r>
            <a:r>
              <a:rPr lang="en-US" dirty="0"/>
              <a:t> schedule – updated</a:t>
            </a:r>
            <a:br>
              <a:rPr lang="en-US" dirty="0"/>
            </a:br>
            <a:endParaRPr lang="en-US" dirty="0"/>
          </a:p>
        </p:txBody>
      </p:sp>
      <p:sp>
        <p:nvSpPr>
          <p:cNvPr id="3" name="Content Placeholder 2"/>
          <p:cNvSpPr>
            <a:spLocks noGrp="1"/>
          </p:cNvSpPr>
          <p:nvPr>
            <p:ph idx="1"/>
          </p:nvPr>
        </p:nvSpPr>
        <p:spPr>
          <a:xfrm>
            <a:off x="1943100" y="1828800"/>
            <a:ext cx="8382000" cy="3657600"/>
          </a:xfrm>
        </p:spPr>
        <p:txBody>
          <a:bodyPr/>
          <a:lstStyle/>
          <a:p>
            <a:pPr>
              <a:lnSpc>
                <a:spcPct val="80000"/>
              </a:lnSpc>
            </a:pPr>
            <a:r>
              <a:rPr lang="en-US" altLang="en-US" dirty="0"/>
              <a:t>January 2018 – Initial WGLB</a:t>
            </a:r>
          </a:p>
          <a:p>
            <a:pPr>
              <a:lnSpc>
                <a:spcPct val="80000"/>
              </a:lnSpc>
            </a:pPr>
            <a:r>
              <a:rPr lang="en-US" altLang="en-US" dirty="0"/>
              <a:t>November 2018 –D2.0 WGLB Recirculation LB</a:t>
            </a:r>
          </a:p>
          <a:p>
            <a:pPr>
              <a:lnSpc>
                <a:spcPct val="80000"/>
              </a:lnSpc>
            </a:pPr>
            <a:r>
              <a:rPr lang="en-US" altLang="en-US" dirty="0"/>
              <a:t>May 2019 – MEC/MDR done</a:t>
            </a:r>
          </a:p>
          <a:p>
            <a:pPr>
              <a:lnSpc>
                <a:spcPct val="80000"/>
              </a:lnSpc>
            </a:pPr>
            <a:r>
              <a:rPr lang="en-US" altLang="en-US" u="sng" dirty="0"/>
              <a:t>September</a:t>
            </a:r>
            <a:r>
              <a:rPr lang="en-US" altLang="en-US" dirty="0"/>
              <a:t> 2019 – D3.0 WGLB Recirculation LB </a:t>
            </a:r>
          </a:p>
          <a:p>
            <a:pPr>
              <a:lnSpc>
                <a:spcPct val="80000"/>
              </a:lnSpc>
            </a:pPr>
            <a:r>
              <a:rPr lang="en-US" altLang="en-US" u="sng" dirty="0"/>
              <a:t>August</a:t>
            </a:r>
            <a:r>
              <a:rPr lang="en-US" altLang="en-US" dirty="0"/>
              <a:t> 2019 – Form SB Pool </a:t>
            </a:r>
          </a:p>
          <a:p>
            <a:pPr>
              <a:lnSpc>
                <a:spcPct val="80000"/>
              </a:lnSpc>
            </a:pPr>
            <a:r>
              <a:rPr lang="en-US" altLang="en-US" u="sng" dirty="0"/>
              <a:t>November</a:t>
            </a:r>
            <a:r>
              <a:rPr lang="en-US" altLang="en-US" dirty="0"/>
              <a:t> 2019 – D3.0 Recirculation (unchanged)</a:t>
            </a:r>
          </a:p>
          <a:p>
            <a:pPr>
              <a:lnSpc>
                <a:spcPct val="80000"/>
              </a:lnSpc>
            </a:pPr>
            <a:r>
              <a:rPr lang="en-US" altLang="en-US" u="sng" dirty="0"/>
              <a:t>December </a:t>
            </a:r>
            <a:r>
              <a:rPr lang="en-US" altLang="en-US" dirty="0"/>
              <a:t>2019 – Initial SB D3.0</a:t>
            </a:r>
          </a:p>
          <a:p>
            <a:pPr>
              <a:lnSpc>
                <a:spcPct val="80000"/>
              </a:lnSpc>
            </a:pPr>
            <a:r>
              <a:rPr lang="en-US" altLang="en-US" dirty="0"/>
              <a:t>March 2020– Recirculation SB D4.0</a:t>
            </a:r>
          </a:p>
          <a:p>
            <a:pPr>
              <a:lnSpc>
                <a:spcPct val="80000"/>
              </a:lnSpc>
            </a:pPr>
            <a:r>
              <a:rPr lang="en-US" altLang="en-US" dirty="0"/>
              <a:t>July 2020 – WG/EC approval </a:t>
            </a:r>
          </a:p>
          <a:p>
            <a:pPr>
              <a:lnSpc>
                <a:spcPct val="80000"/>
              </a:lnSpc>
            </a:pPr>
            <a:r>
              <a:rPr lang="en-US" altLang="en-US" dirty="0"/>
              <a:t>Sept 2020 – </a:t>
            </a:r>
            <a:r>
              <a:rPr lang="en-US" altLang="en-US" dirty="0" err="1"/>
              <a:t>RevCom</a:t>
            </a:r>
            <a:r>
              <a:rPr lang="en-US" altLang="en-US" dirty="0"/>
              <a:t>/SASB approval</a:t>
            </a:r>
          </a:p>
        </p:txBody>
      </p:sp>
      <p:sp>
        <p:nvSpPr>
          <p:cNvPr id="4" name="Date Placeholder 3"/>
          <p:cNvSpPr>
            <a:spLocks noGrp="1"/>
          </p:cNvSpPr>
          <p:nvPr>
            <p:ph type="dt" sz="half" idx="10"/>
          </p:nvPr>
        </p:nvSpPr>
        <p:spPr/>
        <p:txBody>
          <a:bodyPr/>
          <a:lstStyle/>
          <a:p>
            <a:pPr>
              <a:defRPr/>
            </a:pPr>
            <a:r>
              <a:rPr lang="en-US" smtClean="0"/>
              <a:t>August 2019</a:t>
            </a:r>
            <a:endParaRPr lang="en-US" dirty="0"/>
          </a:p>
        </p:txBody>
      </p:sp>
      <p:sp>
        <p:nvSpPr>
          <p:cNvPr id="5" name="Footer Placeholder 4"/>
          <p:cNvSpPr>
            <a:spLocks noGrp="1"/>
          </p:cNvSpPr>
          <p:nvPr>
            <p:ph type="ftr" sz="quarter" idx="11"/>
          </p:nvPr>
        </p:nvSpPr>
        <p:spPr/>
        <p:txBody>
          <a:bodyPr/>
          <a:lstStyle/>
          <a:p>
            <a:pPr>
              <a:defRPr/>
            </a:pPr>
            <a:r>
              <a:rPr lang="en-US" smtClean="0"/>
              <a:t>Stephen McCann, BlackBerry</a:t>
            </a:r>
            <a:endParaRPr lang="en-US"/>
          </a:p>
        </p:txBody>
      </p:sp>
      <p:sp>
        <p:nvSpPr>
          <p:cNvPr id="6" name="Slide Number Placeholder 5"/>
          <p:cNvSpPr>
            <a:spLocks noGrp="1"/>
          </p:cNvSpPr>
          <p:nvPr>
            <p:ph type="sldNum" sz="quarter" idx="12"/>
          </p:nvPr>
        </p:nvSpPr>
        <p:spPr/>
        <p:txBody>
          <a:bodyPr/>
          <a:lstStyle/>
          <a:p>
            <a:pPr>
              <a:defRPr/>
            </a:pPr>
            <a:r>
              <a:rPr lang="en-US"/>
              <a:t>Slide </a:t>
            </a:r>
            <a:fld id="{9F280238-5E03-4A90-BACD-D800220B2674}" type="slidenum">
              <a:rPr lang="en-US" smtClean="0"/>
              <a:pPr>
                <a:defRPr/>
              </a:pPr>
              <a:t>58</a:t>
            </a:fld>
            <a:endParaRPr lang="en-US"/>
          </a:p>
        </p:txBody>
      </p:sp>
      <p:sp>
        <p:nvSpPr>
          <p:cNvPr id="7" name="Date Placeholder 5">
            <a:extLst>
              <a:ext uri="{FF2B5EF4-FFF2-40B4-BE49-F238E27FC236}">
                <a16:creationId xmlns:a16="http://schemas.microsoft.com/office/drawing/2014/main" xmlns="" id="{202BB38C-B736-49E7-A627-2A038D2D131B}"/>
              </a:ext>
            </a:extLst>
          </p:cNvPr>
          <p:cNvSpPr>
            <a:spLocks noGrp="1"/>
          </p:cNvSpPr>
          <p:nvPr>
            <p:ph type="dt" idx="15"/>
          </p:nvPr>
        </p:nvSpPr>
        <p:spPr>
          <a:xfrm>
            <a:off x="929217" y="333375"/>
            <a:ext cx="2499764" cy="273050"/>
          </a:xfrm>
        </p:spPr>
        <p:txBody>
          <a:bodyPr/>
          <a:lstStyle/>
          <a:p>
            <a:r>
              <a:rPr lang="en-US" dirty="0" smtClean="0"/>
              <a:t>August 2019</a:t>
            </a:r>
            <a:endParaRPr lang="en-GB" dirty="0"/>
          </a:p>
        </p:txBody>
      </p:sp>
    </p:spTree>
    <p:extLst>
      <p:ext uri="{BB962C8B-B14F-4D97-AF65-F5344CB8AC3E}">
        <p14:creationId xmlns:p14="http://schemas.microsoft.com/office/powerpoint/2010/main" val="4583634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August 2019</a:t>
            </a:r>
            <a:endParaRPr lang="en-US" sz="1800" dirty="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endParaRPr lang="en-US" dirty="0"/>
          </a:p>
        </p:txBody>
      </p:sp>
      <p:sp>
        <p:nvSpPr>
          <p:cNvPr id="15364"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E58D16CA-04AA-4616-9A71-236CA8F67F1E}" type="slidenum">
              <a:rPr lang="en-US" smtClean="0"/>
              <a:pPr>
                <a:defRPr/>
              </a:pPr>
              <a:t>59</a:t>
            </a:fld>
            <a:endParaRPr lang="en-US"/>
          </a:p>
        </p:txBody>
      </p:sp>
      <p:sp>
        <p:nvSpPr>
          <p:cNvPr id="27653" name="Rectangle 2"/>
          <p:cNvSpPr>
            <a:spLocks noGrp="1" noChangeArrowheads="1"/>
          </p:cNvSpPr>
          <p:nvPr>
            <p:ph type="title"/>
          </p:nvPr>
        </p:nvSpPr>
        <p:spPr/>
        <p:txBody>
          <a:bodyPr/>
          <a:lstStyle/>
          <a:p>
            <a:r>
              <a:rPr lang="en-GB" altLang="en-US" dirty="0"/>
              <a:t>References</a:t>
            </a:r>
          </a:p>
        </p:txBody>
      </p:sp>
      <p:sp>
        <p:nvSpPr>
          <p:cNvPr id="27654" name="Rectangle 3"/>
          <p:cNvSpPr>
            <a:spLocks noGrp="1" noChangeArrowheads="1"/>
          </p:cNvSpPr>
          <p:nvPr>
            <p:ph type="body" idx="1"/>
          </p:nvPr>
        </p:nvSpPr>
        <p:spPr>
          <a:xfrm>
            <a:off x="2209800" y="1524000"/>
            <a:ext cx="8229600" cy="53340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a:t>Approved PARs: </a:t>
            </a:r>
            <a:r>
              <a:rPr lang="en-US" altLang="en-US" sz="2000" dirty="0">
                <a:hlinkClick r:id="rId4"/>
              </a:rPr>
              <a:t>https://standards.ieee.org/about/sba/index.html</a:t>
            </a:r>
            <a:r>
              <a:rPr lang="en-US" altLang="en-US" sz="2000" dirty="0"/>
              <a:t> </a:t>
            </a:r>
          </a:p>
          <a:p>
            <a:r>
              <a:rPr lang="en-US" altLang="en-US" sz="2000" dirty="0"/>
              <a:t>Comment spreadsheet: </a:t>
            </a:r>
            <a:r>
              <a:rPr lang="en-US" altLang="en-US" sz="2000" dirty="0">
                <a:hlinkClick r:id="rId5"/>
              </a:rPr>
              <a:t>https://mentor.ieee.org/802.11/dcn/18/11-18-0611-21-000m-revmd-wg-ballot-comments.xls</a:t>
            </a:r>
            <a:r>
              <a:rPr lang="en-US" altLang="en-US" sz="2000" dirty="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Style Guide</a:t>
            </a:r>
          </a:p>
        </p:txBody>
      </p:sp>
      <p:sp>
        <p:nvSpPr>
          <p:cNvPr id="9218" name="Rectangle 2"/>
          <p:cNvSpPr>
            <a:spLocks noGrp="1" noChangeArrowheads="1"/>
          </p:cNvSpPr>
          <p:nvPr>
            <p:ph idx="1"/>
          </p:nvPr>
        </p:nvSpPr>
        <p:spPr>
          <a:xfrm>
            <a:off x="914401" y="1981201"/>
            <a:ext cx="10361084" cy="4494213"/>
          </a:xfrm>
          <a:ln/>
        </p:spPr>
        <p:txBody>
          <a:bodyPr/>
          <a:lstStyle/>
          <a:p>
            <a:r>
              <a:rPr lang="en-GB" dirty="0"/>
              <a:t>See </a:t>
            </a:r>
            <a:r>
              <a:rPr lang="en-GB" dirty="0">
                <a:hlinkClick r:id="rId3"/>
              </a:rPr>
              <a:t>https://mentor.ieee.org/802.11/dcn/09/11-09-1034-1</a:t>
            </a:r>
            <a:r>
              <a:rPr lang="en-GB" dirty="0">
                <a:solidFill>
                  <a:srgbClr val="FF0000"/>
                </a:solidFill>
                <a:hlinkClick r:id="rId3"/>
              </a:rPr>
              <a:t>4</a:t>
            </a:r>
            <a:r>
              <a:rPr lang="en-GB" dirty="0">
                <a:hlinkClick r:id="rId3"/>
              </a:rPr>
              <a:t>-0000-802-11-editorial-style-guide.docx</a:t>
            </a:r>
            <a:r>
              <a:rPr lang="en-GB" dirty="0"/>
              <a:t> </a:t>
            </a:r>
          </a:p>
          <a:p>
            <a:r>
              <a:rPr lang="en-US" dirty="0"/>
              <a:t>We update 802.11 Style Guide based on 2012 IEEE Standards Style Manual and consistency changes in final publication of the 802.11 standard</a:t>
            </a:r>
            <a:endParaRPr lang="en-GB" dirty="0"/>
          </a:p>
          <a:p>
            <a:r>
              <a:rPr lang="en-US" b="0" dirty="0"/>
              <a:t>Editor’s responsibility includes checking the </a:t>
            </a:r>
            <a:r>
              <a:rPr lang="en-US" dirty="0"/>
              <a:t>2014 IEEE Standards Style Manual </a:t>
            </a:r>
            <a:r>
              <a:rPr lang="en-US" b="0" dirty="0"/>
              <a:t>when creating or updating drafts. </a:t>
            </a:r>
            <a:r>
              <a:rPr lang="en-GB" u="sng" dirty="0">
                <a:hlinkClick r:id="rId4"/>
              </a:rPr>
              <a:t>https://development.standards.ieee.org/myproject/Public/mytools/draft/styleman.pdf</a:t>
            </a:r>
            <a:endParaRPr lang="en-US" b="0" dirty="0"/>
          </a:p>
          <a:p>
            <a:r>
              <a:rPr lang="en-US" b="0" dirty="0"/>
              <a:t>Submissions with draft text should conform to both the WG11 Style Guide and IEEE Standards Style Manual</a:t>
            </a:r>
          </a:p>
          <a:p>
            <a:r>
              <a:rPr lang="en-US" b="0" dirty="0"/>
              <a:t>Note that the 802.11 Style Guide evolves with our practice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smtClean="0"/>
              <a:t>Stephen McCann, BlackBerry</a:t>
            </a:r>
            <a:endParaRPr lang="en-GB" dirty="0"/>
          </a:p>
        </p:txBody>
      </p:sp>
      <p:sp>
        <p:nvSpPr>
          <p:cNvPr id="4" name="Date Placeholder 3"/>
          <p:cNvSpPr>
            <a:spLocks noGrp="1"/>
          </p:cNvSpPr>
          <p:nvPr>
            <p:ph type="dt" idx="15"/>
          </p:nvPr>
        </p:nvSpPr>
        <p:spPr/>
        <p:txBody>
          <a:bodyPr/>
          <a:lstStyle/>
          <a:p>
            <a:r>
              <a:rPr lang="en-US" smtClean="0"/>
              <a:t>August 2019</a:t>
            </a:r>
            <a:endParaRPr lang="en-GB" dirty="0"/>
          </a:p>
        </p:txBody>
      </p:sp>
    </p:spTree>
    <p:extLst>
      <p:ext uri="{BB962C8B-B14F-4D97-AF65-F5344CB8AC3E}">
        <p14:creationId xmlns:p14="http://schemas.microsoft.com/office/powerpoint/2010/main" val="3308389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2220914" y="334964"/>
            <a:ext cx="1182687" cy="276225"/>
          </a:xfrm>
          <a:noFill/>
        </p:spPr>
        <p:txBody>
          <a:bodyPr/>
          <a:lstStyle/>
          <a:p>
            <a:r>
              <a:rPr lang="en-US" altLang="zh-CN" smtClean="0"/>
              <a:t>August 2019</a:t>
            </a:r>
            <a:endParaRPr lang="en-US"/>
          </a:p>
        </p:txBody>
      </p:sp>
      <p:sp>
        <p:nvSpPr>
          <p:cNvPr id="1028" name="Footer Placeholder 4"/>
          <p:cNvSpPr>
            <a:spLocks noGrp="1"/>
          </p:cNvSpPr>
          <p:nvPr>
            <p:ph type="ftr" sz="quarter" idx="11"/>
          </p:nvPr>
        </p:nvSpPr>
        <p:spPr>
          <a:noFill/>
        </p:spPr>
        <p:txBody>
          <a:bodyPr/>
          <a:lstStyle/>
          <a:p>
            <a:r>
              <a:rPr lang="en-US" smtClean="0"/>
              <a:t>Stephen McCann, BlackBerry</a:t>
            </a:r>
            <a:endParaRPr lang="en-US"/>
          </a:p>
        </p:txBody>
      </p:sp>
      <p:sp>
        <p:nvSpPr>
          <p:cNvPr id="1029" name="Slide Number Placeholder 5"/>
          <p:cNvSpPr>
            <a:spLocks noGrp="1"/>
          </p:cNvSpPr>
          <p:nvPr>
            <p:ph type="sldNum" sz="quarter" idx="12"/>
          </p:nvPr>
        </p:nvSpPr>
        <p:spPr>
          <a:noFill/>
        </p:spPr>
        <p:txBody>
          <a:bodyPr/>
          <a:lstStyle/>
          <a:p>
            <a:r>
              <a:rPr lang="en-US"/>
              <a:t>Slide </a:t>
            </a:r>
            <a:fld id="{793F0BDF-8B5A-4F42-A460-6E03123FEBC0}" type="slidenum">
              <a:rPr lang="en-US" smtClean="0"/>
              <a:pPr/>
              <a:t>60</a:t>
            </a:fld>
            <a:endParaRPr lang="en-US"/>
          </a:p>
        </p:txBody>
      </p:sp>
      <p:sp>
        <p:nvSpPr>
          <p:cNvPr id="1030" name="Rectangle 2"/>
          <p:cNvSpPr>
            <a:spLocks noGrp="1" noChangeArrowheads="1"/>
          </p:cNvSpPr>
          <p:nvPr>
            <p:ph type="title"/>
          </p:nvPr>
        </p:nvSpPr>
        <p:spPr/>
        <p:txBody>
          <a:bodyPr/>
          <a:lstStyle/>
          <a:p>
            <a:r>
              <a:rPr lang="en-US" dirty="0" err="1"/>
              <a:t>TGax</a:t>
            </a:r>
            <a:r>
              <a:rPr lang="en-US" dirty="0"/>
              <a:t> July 2019 Closing Report</a:t>
            </a:r>
          </a:p>
        </p:txBody>
      </p:sp>
      <p:sp>
        <p:nvSpPr>
          <p:cNvPr id="1031" name="Rectangle 6"/>
          <p:cNvSpPr>
            <a:spLocks noGrp="1" noChangeArrowheads="1"/>
          </p:cNvSpPr>
          <p:nvPr>
            <p:ph type="body" idx="1"/>
          </p:nvPr>
        </p:nvSpPr>
        <p:spPr>
          <a:xfrm>
            <a:off x="2209800" y="1828800"/>
            <a:ext cx="7772400" cy="381000"/>
          </a:xfrm>
        </p:spPr>
        <p:txBody>
          <a:bodyPr/>
          <a:lstStyle/>
          <a:p>
            <a:pPr algn="ctr">
              <a:buFontTx/>
              <a:buNone/>
            </a:pPr>
            <a:r>
              <a:rPr lang="en-US" sz="2000" dirty="0"/>
              <a:t>Date:</a:t>
            </a:r>
            <a:r>
              <a:rPr lang="en-US" sz="2000" b="0" dirty="0"/>
              <a:t> 2019-07-18</a:t>
            </a:r>
          </a:p>
        </p:txBody>
      </p:sp>
      <p:graphicFrame>
        <p:nvGraphicFramePr>
          <p:cNvPr id="1026" name="Object 11"/>
          <p:cNvGraphicFramePr>
            <a:graphicFrameLocks noChangeAspect="1"/>
          </p:cNvGraphicFramePr>
          <p:nvPr/>
        </p:nvGraphicFramePr>
        <p:xfrm>
          <a:off x="2590801" y="2590800"/>
          <a:ext cx="7535863" cy="2286000"/>
        </p:xfrm>
        <a:graphic>
          <a:graphicData uri="http://schemas.openxmlformats.org/presentationml/2006/ole">
            <mc:AlternateContent xmlns:mc="http://schemas.openxmlformats.org/markup-compatibility/2006">
              <mc:Choice xmlns:v="urn:schemas-microsoft-com:vml" Requires="v">
                <p:oleObj spid="_x0000_s135190" name="Document" r:id="rId4" imgW="8610834" imgH="2617202" progId="Word.Document.8">
                  <p:embed/>
                </p:oleObj>
              </mc:Choice>
              <mc:Fallback>
                <p:oleObj name="Document" r:id="rId4" imgW="8610834" imgH="2617202" progId="Word.Document.8">
                  <p:embed/>
                  <p:pic>
                    <p:nvPicPr>
                      <p:cNvPr id="1026"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90801" y="2590800"/>
                        <a:ext cx="7535863" cy="22860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2057400" y="2133600"/>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
        <p:nvSpPr>
          <p:cNvPr id="9" name="Date Placeholder 5">
            <a:extLst>
              <a:ext uri="{FF2B5EF4-FFF2-40B4-BE49-F238E27FC236}">
                <a16:creationId xmlns:a16="http://schemas.microsoft.com/office/drawing/2014/main" xmlns="" id="{202BB38C-B736-49E7-A627-2A038D2D131B}"/>
              </a:ext>
            </a:extLst>
          </p:cNvPr>
          <p:cNvSpPr>
            <a:spLocks noGrp="1"/>
          </p:cNvSpPr>
          <p:nvPr>
            <p:ph type="dt" idx="15"/>
          </p:nvPr>
        </p:nvSpPr>
        <p:spPr>
          <a:xfrm>
            <a:off x="929217" y="333375"/>
            <a:ext cx="2499764" cy="273050"/>
          </a:xfrm>
        </p:spPr>
        <p:txBody>
          <a:bodyPr/>
          <a:lstStyle/>
          <a:p>
            <a:r>
              <a:rPr lang="en-US" dirty="0" smtClean="0"/>
              <a:t>August 2019</a:t>
            </a:r>
            <a:endParaRPr lang="en-GB"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3"/>
          <p:cNvSpPr>
            <a:spLocks noGrp="1"/>
          </p:cNvSpPr>
          <p:nvPr>
            <p:ph type="dt" sz="quarter" idx="10"/>
          </p:nvPr>
        </p:nvSpPr>
        <p:spPr>
          <a:noFill/>
        </p:spPr>
        <p:txBody>
          <a:bodyPr/>
          <a:lstStyle/>
          <a:p>
            <a:r>
              <a:rPr lang="en-US" altLang="zh-CN" smtClean="0"/>
              <a:t>August 2019</a:t>
            </a:r>
            <a:endParaRPr lang="en-US"/>
          </a:p>
        </p:txBody>
      </p:sp>
      <p:sp>
        <p:nvSpPr>
          <p:cNvPr id="7171" name="Footer Placeholder 4"/>
          <p:cNvSpPr>
            <a:spLocks noGrp="1"/>
          </p:cNvSpPr>
          <p:nvPr>
            <p:ph type="ftr" sz="quarter" idx="11"/>
          </p:nvPr>
        </p:nvSpPr>
        <p:spPr>
          <a:noFill/>
        </p:spPr>
        <p:txBody>
          <a:bodyPr/>
          <a:lstStyle/>
          <a:p>
            <a:r>
              <a:rPr lang="en-US" smtClean="0"/>
              <a:t>Stephen McCann, BlackBerry</a:t>
            </a:r>
            <a:endParaRPr lang="en-US"/>
          </a:p>
        </p:txBody>
      </p:sp>
      <p:sp>
        <p:nvSpPr>
          <p:cNvPr id="7172" name="Slide Number Placeholder 5"/>
          <p:cNvSpPr>
            <a:spLocks noGrp="1"/>
          </p:cNvSpPr>
          <p:nvPr>
            <p:ph type="sldNum" sz="quarter" idx="12"/>
          </p:nvPr>
        </p:nvSpPr>
        <p:spPr>
          <a:noFill/>
        </p:spPr>
        <p:txBody>
          <a:bodyPr/>
          <a:lstStyle/>
          <a:p>
            <a:r>
              <a:rPr lang="en-US"/>
              <a:t>Slide </a:t>
            </a:r>
            <a:fld id="{9BDFEE4B-8411-40A8-8639-87B3C757CCB2}" type="slidenum">
              <a:rPr lang="en-US" smtClean="0"/>
              <a:pPr/>
              <a:t>61</a:t>
            </a:fld>
            <a:endParaRPr lang="en-US"/>
          </a:p>
        </p:txBody>
      </p:sp>
      <p:sp>
        <p:nvSpPr>
          <p:cNvPr id="7173" name="Rectangle 2"/>
          <p:cNvSpPr>
            <a:spLocks noGrp="1" noChangeArrowheads="1"/>
          </p:cNvSpPr>
          <p:nvPr>
            <p:ph type="title"/>
          </p:nvPr>
        </p:nvSpPr>
        <p:spPr/>
        <p:txBody>
          <a:bodyPr/>
          <a:lstStyle/>
          <a:p>
            <a:r>
              <a:rPr lang="en-US" dirty="0"/>
              <a:t>Abstract</a:t>
            </a:r>
          </a:p>
        </p:txBody>
      </p:sp>
      <p:sp>
        <p:nvSpPr>
          <p:cNvPr id="7174" name="Rectangle 3"/>
          <p:cNvSpPr>
            <a:spLocks noGrp="1" noChangeArrowheads="1"/>
          </p:cNvSpPr>
          <p:nvPr>
            <p:ph type="body" idx="1"/>
          </p:nvPr>
        </p:nvSpPr>
        <p:spPr/>
        <p:txBody>
          <a:bodyPr/>
          <a:lstStyle/>
          <a:p>
            <a:pPr>
              <a:buFontTx/>
              <a:buNone/>
            </a:pPr>
            <a:r>
              <a:rPr lang="en-US" dirty="0"/>
              <a:t>This document is the closing report for the TGax for the July 2019 session.</a:t>
            </a:r>
          </a:p>
        </p:txBody>
      </p:sp>
      <p:sp>
        <p:nvSpPr>
          <p:cNvPr id="7" name="Date Placeholder 5">
            <a:extLst>
              <a:ext uri="{FF2B5EF4-FFF2-40B4-BE49-F238E27FC236}">
                <a16:creationId xmlns:a16="http://schemas.microsoft.com/office/drawing/2014/main" xmlns="" id="{202BB38C-B736-49E7-A627-2A038D2D131B}"/>
              </a:ext>
            </a:extLst>
          </p:cNvPr>
          <p:cNvSpPr>
            <a:spLocks noGrp="1"/>
          </p:cNvSpPr>
          <p:nvPr>
            <p:ph type="dt" idx="15"/>
          </p:nvPr>
        </p:nvSpPr>
        <p:spPr>
          <a:xfrm>
            <a:off x="929217" y="333375"/>
            <a:ext cx="2499764" cy="273050"/>
          </a:xfrm>
        </p:spPr>
        <p:txBody>
          <a:bodyPr/>
          <a:lstStyle/>
          <a:p>
            <a:r>
              <a:rPr lang="en-US" dirty="0" smtClean="0"/>
              <a:t>August 2019</a:t>
            </a:r>
            <a:endParaRPr lang="en-GB"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685800"/>
            <a:ext cx="7772400" cy="1447800"/>
          </a:xfrm>
        </p:spPr>
        <p:txBody>
          <a:bodyPr/>
          <a:lstStyle/>
          <a:p>
            <a:r>
              <a:rPr lang="en-CA" dirty="0"/>
              <a:t>Work Completed</a:t>
            </a:r>
          </a:p>
        </p:txBody>
      </p:sp>
      <p:sp>
        <p:nvSpPr>
          <p:cNvPr id="3" name="Content Placeholder 2"/>
          <p:cNvSpPr>
            <a:spLocks noGrp="1"/>
          </p:cNvSpPr>
          <p:nvPr>
            <p:ph idx="1"/>
          </p:nvPr>
        </p:nvSpPr>
        <p:spPr>
          <a:xfrm>
            <a:off x="1981200" y="1905000"/>
            <a:ext cx="8458200" cy="4572000"/>
          </a:xfrm>
        </p:spPr>
        <p:txBody>
          <a:bodyPr/>
          <a:lstStyle/>
          <a:p>
            <a:r>
              <a:rPr lang="en-CA" sz="2800" dirty="0"/>
              <a:t>More time is needed to complete the resolution of all comments submitted during LB 238 on draft D4.0.</a:t>
            </a:r>
          </a:p>
          <a:p>
            <a:pPr lvl="1"/>
            <a:r>
              <a:rPr lang="en-CA" sz="2400" dirty="0"/>
              <a:t>Almost 260 technical comments are remaining.	</a:t>
            </a:r>
          </a:p>
          <a:p>
            <a:r>
              <a:rPr lang="en-CA" sz="2800" dirty="0"/>
              <a:t>The TG agenda is available at:</a:t>
            </a:r>
          </a:p>
          <a:p>
            <a:pPr lvl="1"/>
            <a:r>
              <a:rPr lang="en-CA" sz="2400" dirty="0">
                <a:hlinkClick r:id="rId3"/>
              </a:rPr>
              <a:t>https://mentor.ieee.org/802.11/dcn/19/11-19-0983-06-00ax-tgax-july-2019-meeting-agenda.pptx</a:t>
            </a:r>
            <a:r>
              <a:rPr lang="en-CA" sz="2400" dirty="0"/>
              <a:t> </a:t>
            </a:r>
          </a:p>
        </p:txBody>
      </p:sp>
      <p:sp>
        <p:nvSpPr>
          <p:cNvPr id="4" name="Date Placeholder 3"/>
          <p:cNvSpPr>
            <a:spLocks noGrp="1"/>
          </p:cNvSpPr>
          <p:nvPr>
            <p:ph type="dt" sz="half" idx="10"/>
          </p:nvPr>
        </p:nvSpPr>
        <p:spPr/>
        <p:txBody>
          <a:bodyPr/>
          <a:lstStyle/>
          <a:p>
            <a:pPr>
              <a:defRPr/>
            </a:pPr>
            <a:r>
              <a:rPr lang="en-US" altLang="zh-CN" smtClean="0"/>
              <a:t>August 2019</a:t>
            </a:r>
            <a:endParaRPr lang="en-US" dirty="0"/>
          </a:p>
        </p:txBody>
      </p:sp>
      <p:sp>
        <p:nvSpPr>
          <p:cNvPr id="5" name="Footer Placeholder 4"/>
          <p:cNvSpPr>
            <a:spLocks noGrp="1"/>
          </p:cNvSpPr>
          <p:nvPr>
            <p:ph type="ftr" sz="quarter" idx="11"/>
          </p:nvPr>
        </p:nvSpPr>
        <p:spPr/>
        <p:txBody>
          <a:bodyPr/>
          <a:lstStyle/>
          <a:p>
            <a:pPr>
              <a:defRPr/>
            </a:pPr>
            <a:r>
              <a:rPr lang="en-US" smtClean="0"/>
              <a:t>Stephen McCann, BlackBerry</a:t>
            </a:r>
            <a:endParaRPr lang="en-US"/>
          </a:p>
        </p:txBody>
      </p:sp>
      <p:sp>
        <p:nvSpPr>
          <p:cNvPr id="6" name="Slide Number Placeholder 5"/>
          <p:cNvSpPr>
            <a:spLocks noGrp="1"/>
          </p:cNvSpPr>
          <p:nvPr>
            <p:ph type="sldNum" sz="quarter" idx="12"/>
          </p:nvPr>
        </p:nvSpPr>
        <p:spPr/>
        <p:txBody>
          <a:bodyPr/>
          <a:lstStyle/>
          <a:p>
            <a:pPr>
              <a:defRPr/>
            </a:pPr>
            <a:r>
              <a:rPr lang="en-US"/>
              <a:t>Slide </a:t>
            </a:r>
            <a:fld id="{E7E6215C-0148-4EB1-A390-22B113FC486F}" type="slidenum">
              <a:rPr lang="en-US" smtClean="0"/>
              <a:pPr>
                <a:defRPr/>
              </a:pPr>
              <a:t>62</a:t>
            </a:fld>
            <a:endParaRPr lang="en-US"/>
          </a:p>
        </p:txBody>
      </p:sp>
      <p:sp>
        <p:nvSpPr>
          <p:cNvPr id="7" name="Date Placeholder 5">
            <a:extLst>
              <a:ext uri="{FF2B5EF4-FFF2-40B4-BE49-F238E27FC236}">
                <a16:creationId xmlns:a16="http://schemas.microsoft.com/office/drawing/2014/main" xmlns="" id="{202BB38C-B736-49E7-A627-2A038D2D131B}"/>
              </a:ext>
            </a:extLst>
          </p:cNvPr>
          <p:cNvSpPr>
            <a:spLocks noGrp="1"/>
          </p:cNvSpPr>
          <p:nvPr>
            <p:ph type="dt" idx="15"/>
          </p:nvPr>
        </p:nvSpPr>
        <p:spPr>
          <a:xfrm>
            <a:off x="929217" y="333375"/>
            <a:ext cx="2499764" cy="273050"/>
          </a:xfrm>
        </p:spPr>
        <p:txBody>
          <a:bodyPr/>
          <a:lstStyle/>
          <a:p>
            <a:r>
              <a:rPr lang="en-US" dirty="0" smtClean="0"/>
              <a:t>August 2019</a:t>
            </a:r>
            <a:endParaRPr lang="en-GB"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3"/>
          <p:cNvSpPr>
            <a:spLocks noGrp="1"/>
          </p:cNvSpPr>
          <p:nvPr>
            <p:ph type="dt" sz="quarter" idx="10"/>
          </p:nvPr>
        </p:nvSpPr>
        <p:spPr>
          <a:noFill/>
        </p:spPr>
        <p:txBody>
          <a:bodyPr/>
          <a:lstStyle/>
          <a:p>
            <a:r>
              <a:rPr lang="en-US" altLang="zh-CN" smtClean="0"/>
              <a:t>August 2019</a:t>
            </a:r>
            <a:endParaRPr lang="en-US"/>
          </a:p>
        </p:txBody>
      </p:sp>
      <p:sp>
        <p:nvSpPr>
          <p:cNvPr id="10243" name="Footer Placeholder 4"/>
          <p:cNvSpPr>
            <a:spLocks noGrp="1"/>
          </p:cNvSpPr>
          <p:nvPr>
            <p:ph type="ftr" sz="quarter" idx="11"/>
          </p:nvPr>
        </p:nvSpPr>
        <p:spPr>
          <a:noFill/>
        </p:spPr>
        <p:txBody>
          <a:bodyPr/>
          <a:lstStyle/>
          <a:p>
            <a:r>
              <a:rPr lang="en-US" smtClean="0"/>
              <a:t>Stephen McCann, BlackBerry</a:t>
            </a:r>
            <a:endParaRPr lang="en-US"/>
          </a:p>
        </p:txBody>
      </p:sp>
      <p:sp>
        <p:nvSpPr>
          <p:cNvPr id="10244" name="Slide Number Placeholder 5"/>
          <p:cNvSpPr>
            <a:spLocks noGrp="1"/>
          </p:cNvSpPr>
          <p:nvPr>
            <p:ph type="sldNum" sz="quarter" idx="12"/>
          </p:nvPr>
        </p:nvSpPr>
        <p:spPr>
          <a:noFill/>
        </p:spPr>
        <p:txBody>
          <a:bodyPr/>
          <a:lstStyle/>
          <a:p>
            <a:r>
              <a:rPr lang="en-US"/>
              <a:t>Slide </a:t>
            </a:r>
            <a:fld id="{049BA8DF-A3A2-4703-BC17-810D8C766354}" type="slidenum">
              <a:rPr lang="en-US" smtClean="0"/>
              <a:pPr/>
              <a:t>63</a:t>
            </a:fld>
            <a:endParaRPr lang="en-US"/>
          </a:p>
        </p:txBody>
      </p:sp>
      <p:sp>
        <p:nvSpPr>
          <p:cNvPr id="10245" name="Rectangle 2"/>
          <p:cNvSpPr>
            <a:spLocks noGrp="1" noChangeArrowheads="1"/>
          </p:cNvSpPr>
          <p:nvPr>
            <p:ph type="title"/>
          </p:nvPr>
        </p:nvSpPr>
        <p:spPr/>
        <p:txBody>
          <a:bodyPr/>
          <a:lstStyle/>
          <a:p>
            <a:r>
              <a:rPr lang="en-US" dirty="0"/>
              <a:t>September 2019 Goals</a:t>
            </a:r>
          </a:p>
        </p:txBody>
      </p:sp>
      <p:sp>
        <p:nvSpPr>
          <p:cNvPr id="10246" name="Rectangle 3"/>
          <p:cNvSpPr>
            <a:spLocks noGrp="1" noChangeArrowheads="1"/>
          </p:cNvSpPr>
          <p:nvPr>
            <p:ph type="body" idx="1"/>
          </p:nvPr>
        </p:nvSpPr>
        <p:spPr>
          <a:xfrm>
            <a:off x="2209800" y="1676400"/>
            <a:ext cx="8077200" cy="4419600"/>
          </a:xfrm>
        </p:spPr>
        <p:txBody>
          <a:bodyPr/>
          <a:lstStyle/>
          <a:p>
            <a:pPr>
              <a:buFont typeface="Arial" panose="020B0604020202020204" pitchFamily="34" charset="0"/>
              <a:buChar char="•"/>
            </a:pPr>
            <a:r>
              <a:rPr lang="en-US" sz="2800" dirty="0"/>
              <a:t>Complete the comment resolution on draft D4.0.</a:t>
            </a:r>
          </a:p>
          <a:p>
            <a:pPr>
              <a:buFont typeface="Arial" panose="020B0604020202020204" pitchFamily="34" charset="0"/>
              <a:buChar char="•"/>
            </a:pPr>
            <a:r>
              <a:rPr lang="en-US" sz="2800" dirty="0"/>
              <a:t>Instruct the TG Editor to prepare draft D5.0 and start a new WG Recirculation ballot.</a:t>
            </a:r>
          </a:p>
          <a:p>
            <a:pPr>
              <a:buFont typeface="Arial" panose="020B0604020202020204" pitchFamily="34" charset="0"/>
              <a:buChar char="•"/>
            </a:pPr>
            <a:r>
              <a:rPr lang="en-US" sz="2800" dirty="0"/>
              <a:t>Approve the new revision of the TG Coexistence Assurance document.</a:t>
            </a:r>
          </a:p>
        </p:txBody>
      </p:sp>
      <p:sp>
        <p:nvSpPr>
          <p:cNvPr id="7" name="Date Placeholder 5">
            <a:extLst>
              <a:ext uri="{FF2B5EF4-FFF2-40B4-BE49-F238E27FC236}">
                <a16:creationId xmlns:a16="http://schemas.microsoft.com/office/drawing/2014/main" xmlns="" id="{202BB38C-B736-49E7-A627-2A038D2D131B}"/>
              </a:ext>
            </a:extLst>
          </p:cNvPr>
          <p:cNvSpPr>
            <a:spLocks noGrp="1"/>
          </p:cNvSpPr>
          <p:nvPr>
            <p:ph type="dt" idx="15"/>
          </p:nvPr>
        </p:nvSpPr>
        <p:spPr>
          <a:xfrm>
            <a:off x="929217" y="333375"/>
            <a:ext cx="2499764" cy="273050"/>
          </a:xfrm>
        </p:spPr>
        <p:txBody>
          <a:bodyPr/>
          <a:lstStyle/>
          <a:p>
            <a:r>
              <a:rPr lang="en-US" dirty="0" smtClean="0"/>
              <a:t>August 2019</a:t>
            </a:r>
            <a:endParaRPr lang="en-GB"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Schedule</a:t>
            </a:r>
          </a:p>
        </p:txBody>
      </p:sp>
      <p:sp>
        <p:nvSpPr>
          <p:cNvPr id="3" name="Content Placeholder 2"/>
          <p:cNvSpPr>
            <a:spLocks noGrp="1"/>
          </p:cNvSpPr>
          <p:nvPr>
            <p:ph idx="1"/>
          </p:nvPr>
        </p:nvSpPr>
        <p:spPr/>
        <p:txBody>
          <a:bodyPr/>
          <a:lstStyle/>
          <a:p>
            <a:r>
              <a:rPr lang="en-US" dirty="0"/>
              <a:t>Thursday	Aug 1, 15, 29		10:30 ET</a:t>
            </a:r>
          </a:p>
          <a:p>
            <a:r>
              <a:rPr lang="en-US" dirty="0"/>
              <a:t>Thursday 	Aug 8, 22, Sept 5	19:30 ET</a:t>
            </a:r>
          </a:p>
          <a:p>
            <a:endParaRPr lang="en-US" dirty="0"/>
          </a:p>
          <a:p>
            <a:r>
              <a:rPr lang="en-US" dirty="0"/>
              <a:t>All calls are for 3 hours.</a:t>
            </a:r>
            <a:r>
              <a:rPr lang="en-US" sz="2800" dirty="0"/>
              <a:t>					</a:t>
            </a:r>
          </a:p>
          <a:p>
            <a:pPr>
              <a:buFont typeface="Arial"/>
              <a:buChar char="•"/>
            </a:pPr>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4294967295"/>
          </p:nvPr>
        </p:nvSpPr>
        <p:spPr>
          <a:xfrm>
            <a:off x="8229600" y="6475414"/>
            <a:ext cx="3184520" cy="180975"/>
          </a:xfrm>
          <a:prstGeom prst="rect">
            <a:avLst/>
          </a:prstGeom>
        </p:spPr>
        <p:txBody>
          <a:bodyPr/>
          <a:lstStyle/>
          <a:p>
            <a:r>
              <a:rPr lang="en-GB" smtClean="0"/>
              <a:t>Stephen McCann, BlackBerry</a:t>
            </a:r>
            <a:endParaRPr lang="en-GB" dirty="0"/>
          </a:p>
        </p:txBody>
      </p:sp>
      <p:sp>
        <p:nvSpPr>
          <p:cNvPr id="6" name="Date Placeholder 5"/>
          <p:cNvSpPr>
            <a:spLocks noGrp="1"/>
          </p:cNvSpPr>
          <p:nvPr>
            <p:ph type="dt" idx="4294967295"/>
          </p:nvPr>
        </p:nvSpPr>
        <p:spPr>
          <a:xfrm>
            <a:off x="914401" y="319089"/>
            <a:ext cx="1874823" cy="273050"/>
          </a:xfrm>
          <a:prstGeom prst="rect">
            <a:avLst/>
          </a:prstGeom>
        </p:spPr>
        <p:txBody>
          <a:bodyPr/>
          <a:lstStyle/>
          <a:p>
            <a:r>
              <a:rPr lang="en-US" smtClean="0"/>
              <a:t>August 2019</a:t>
            </a:r>
            <a:endParaRPr lang="en-GB" dirty="0"/>
          </a:p>
        </p:txBody>
      </p:sp>
    </p:spTree>
    <p:extLst>
      <p:ext uri="{BB962C8B-B14F-4D97-AF65-F5344CB8AC3E}">
        <p14:creationId xmlns:p14="http://schemas.microsoft.com/office/powerpoint/2010/main" val="38494761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Footer Placeholder 4">
            <a:extLst>
              <a:ext uri="{FF2B5EF4-FFF2-40B4-BE49-F238E27FC236}">
                <a16:creationId xmlns:a16="http://schemas.microsoft.com/office/drawing/2014/main" xmlns="" id="{3D8DA3CC-B7BF-4468-9E0A-5F682737F964}"/>
              </a:ext>
            </a:extLst>
          </p:cNvPr>
          <p:cNvSpPr>
            <a:spLocks noGrp="1"/>
          </p:cNvSpPr>
          <p:nvPr>
            <p:ph type="ftr" sz="quarter" idx="11"/>
          </p:nvPr>
        </p:nvSpPr>
        <p:spPr>
          <a:xfrm>
            <a:off x="7772401"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Stephen McCann, BlackBerry</a:t>
            </a:r>
            <a:endParaRPr lang="en-US" altLang="en-US" sz="1200" b="0" dirty="0"/>
          </a:p>
        </p:txBody>
      </p:sp>
      <p:sp>
        <p:nvSpPr>
          <p:cNvPr id="15364" name="Slide Number Placeholder 5">
            <a:extLst>
              <a:ext uri="{FF2B5EF4-FFF2-40B4-BE49-F238E27FC236}">
                <a16:creationId xmlns:a16="http://schemas.microsoft.com/office/drawing/2014/main" xmlns="" id="{8B1EBC7C-665C-495B-87AE-49D02C02481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B9B3A98-C220-4A73-B333-85C964024557}" type="slidenum">
              <a:rPr lang="en-US" altLang="en-US" sz="1200" b="0"/>
              <a:pPr>
                <a:spcBef>
                  <a:spcPct val="0"/>
                </a:spcBef>
                <a:buFontTx/>
                <a:buNone/>
              </a:pPr>
              <a:t>65</a:t>
            </a:fld>
            <a:endParaRPr lang="en-US" altLang="en-US" sz="1200" b="0"/>
          </a:p>
        </p:txBody>
      </p:sp>
      <p:sp>
        <p:nvSpPr>
          <p:cNvPr id="15365" name="Rectangle 2">
            <a:extLst>
              <a:ext uri="{FF2B5EF4-FFF2-40B4-BE49-F238E27FC236}">
                <a16:creationId xmlns:a16="http://schemas.microsoft.com/office/drawing/2014/main" xmlns="" id="{72644F23-33C2-4475-B4FE-8446CB5EE1B0}"/>
              </a:ext>
            </a:extLst>
          </p:cNvPr>
          <p:cNvSpPr>
            <a:spLocks noGrp="1" noChangeArrowheads="1"/>
          </p:cNvSpPr>
          <p:nvPr>
            <p:ph type="title"/>
          </p:nvPr>
        </p:nvSpPr>
        <p:spPr>
          <a:xfrm>
            <a:off x="1524000" y="609600"/>
            <a:ext cx="9144000" cy="1066800"/>
          </a:xfrm>
        </p:spPr>
        <p:txBody>
          <a:bodyPr/>
          <a:lstStyle/>
          <a:p>
            <a:r>
              <a:rPr lang="en-US" altLang="en-US" dirty="0"/>
              <a:t>Task Group AY </a:t>
            </a:r>
            <a:br>
              <a:rPr lang="en-US" altLang="en-US" dirty="0"/>
            </a:br>
            <a:r>
              <a:rPr lang="en-US" altLang="en-US" dirty="0"/>
              <a:t>July 2019 Closing Report</a:t>
            </a:r>
          </a:p>
        </p:txBody>
      </p:sp>
      <p:sp>
        <p:nvSpPr>
          <p:cNvPr id="15366" name="Rectangle 6">
            <a:extLst>
              <a:ext uri="{FF2B5EF4-FFF2-40B4-BE49-F238E27FC236}">
                <a16:creationId xmlns:a16="http://schemas.microsoft.com/office/drawing/2014/main" xmlns="" id="{7E5A228D-D803-471A-AA27-187FBF3BAE4F}"/>
              </a:ext>
            </a:extLst>
          </p:cNvPr>
          <p:cNvSpPr>
            <a:spLocks noGrp="1" noChangeArrowheads="1"/>
          </p:cNvSpPr>
          <p:nvPr>
            <p:ph type="body" idx="1"/>
          </p:nvPr>
        </p:nvSpPr>
        <p:spPr>
          <a:xfrm>
            <a:off x="2209800" y="1676400"/>
            <a:ext cx="7772400" cy="381000"/>
          </a:xfrm>
        </p:spPr>
        <p:txBody>
          <a:bodyPr/>
          <a:lstStyle/>
          <a:p>
            <a:pPr algn="ctr">
              <a:buFontTx/>
              <a:buNone/>
            </a:pPr>
            <a:r>
              <a:rPr lang="en-US" altLang="en-US" sz="2000" dirty="0"/>
              <a:t>Date:</a:t>
            </a:r>
            <a:r>
              <a:rPr lang="en-US" altLang="en-US" sz="2000" b="0" dirty="0"/>
              <a:t> 2019-07-17</a:t>
            </a:r>
          </a:p>
        </p:txBody>
      </p:sp>
      <p:graphicFrame>
        <p:nvGraphicFramePr>
          <p:cNvPr id="15367" name="Object 11">
            <a:extLst>
              <a:ext uri="{FF2B5EF4-FFF2-40B4-BE49-F238E27FC236}">
                <a16:creationId xmlns:a16="http://schemas.microsoft.com/office/drawing/2014/main" xmlns="" id="{D79AF17F-A889-412C-B263-22077ADE1385}"/>
              </a:ext>
            </a:extLst>
          </p:cNvPr>
          <p:cNvGraphicFramePr>
            <a:graphicFrameLocks noChangeAspect="1"/>
          </p:cNvGraphicFramePr>
          <p:nvPr/>
        </p:nvGraphicFramePr>
        <p:xfrm>
          <a:off x="2198688" y="2667000"/>
          <a:ext cx="7816850" cy="939800"/>
        </p:xfrm>
        <a:graphic>
          <a:graphicData uri="http://schemas.openxmlformats.org/presentationml/2006/ole">
            <mc:AlternateContent xmlns:mc="http://schemas.openxmlformats.org/markup-compatibility/2006">
              <mc:Choice xmlns:v="urn:schemas-microsoft-com:vml" Requires="v">
                <p:oleObj spid="_x0000_s130080" name="Document" r:id="rId4" imgW="8227229" imgH="998269" progId="Word.Document.8">
                  <p:embed/>
                </p:oleObj>
              </mc:Choice>
              <mc:Fallback>
                <p:oleObj name="Document" r:id="rId4" imgW="8227229" imgH="998269" progId="Word.Document.8">
                  <p:embed/>
                  <p:pic>
                    <p:nvPicPr>
                      <p:cNvPr id="15367" name="Object 11">
                        <a:extLst>
                          <a:ext uri="{FF2B5EF4-FFF2-40B4-BE49-F238E27FC236}">
                            <a16:creationId xmlns:a16="http://schemas.microsoft.com/office/drawing/2014/main" xmlns="" id="{D79AF17F-A889-412C-B263-22077ADE138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98688" y="2667000"/>
                        <a:ext cx="7816850" cy="939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8" name="Rectangle 12">
            <a:extLst>
              <a:ext uri="{FF2B5EF4-FFF2-40B4-BE49-F238E27FC236}">
                <a16:creationId xmlns:a16="http://schemas.microsoft.com/office/drawing/2014/main" xmlns="" id="{A01D0F89-E681-4674-9362-05686266E4E8}"/>
              </a:ext>
            </a:extLst>
          </p:cNvPr>
          <p:cNvSpPr>
            <a:spLocks noChangeArrowheads="1"/>
          </p:cNvSpPr>
          <p:nvPr/>
        </p:nvSpPr>
        <p:spPr bwMode="auto">
          <a:xfrm>
            <a:off x="2209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Authors:</a:t>
            </a:r>
            <a:endParaRPr lang="en-US" altLang="en-US" sz="2000" b="0"/>
          </a:p>
        </p:txBody>
      </p:sp>
      <p:sp>
        <p:nvSpPr>
          <p:cNvPr id="2" name="Date Placeholder 1"/>
          <p:cNvSpPr>
            <a:spLocks noGrp="1"/>
          </p:cNvSpPr>
          <p:nvPr>
            <p:ph type="dt" idx="15"/>
          </p:nvPr>
        </p:nvSpPr>
        <p:spPr>
          <a:xfrm>
            <a:off x="914400" y="298450"/>
            <a:ext cx="2499764" cy="273050"/>
          </a:xfrm>
        </p:spPr>
        <p:txBody>
          <a:bodyPr/>
          <a:lstStyle/>
          <a:p>
            <a:r>
              <a:rPr lang="en-US" dirty="0" smtClean="0"/>
              <a:t>August 2019</a:t>
            </a:r>
            <a:endParaRPr lang="en-GB"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a:extLst>
              <a:ext uri="{FF2B5EF4-FFF2-40B4-BE49-F238E27FC236}">
                <a16:creationId xmlns:a16="http://schemas.microsoft.com/office/drawing/2014/main" xmlns="" id="{15CC188F-AD34-4960-AA00-285BDA161D2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9E8EF365-289E-4776-BF89-13C0BF5AD007}" type="slidenum">
              <a:rPr lang="en-US" altLang="en-US" sz="1200" b="0"/>
              <a:pPr>
                <a:spcBef>
                  <a:spcPct val="0"/>
                </a:spcBef>
                <a:buFontTx/>
                <a:buNone/>
              </a:pPr>
              <a:t>66</a:t>
            </a:fld>
            <a:endParaRPr lang="en-US" altLang="en-US" sz="1200" b="0"/>
          </a:p>
        </p:txBody>
      </p:sp>
      <p:sp>
        <p:nvSpPr>
          <p:cNvPr id="17411" name="Rectangle 2">
            <a:extLst>
              <a:ext uri="{FF2B5EF4-FFF2-40B4-BE49-F238E27FC236}">
                <a16:creationId xmlns:a16="http://schemas.microsoft.com/office/drawing/2014/main" xmlns="" id="{20734C1B-FDCA-404D-A019-B06AB19ED24C}"/>
              </a:ext>
            </a:extLst>
          </p:cNvPr>
          <p:cNvSpPr>
            <a:spLocks noGrp="1" noChangeArrowheads="1"/>
          </p:cNvSpPr>
          <p:nvPr>
            <p:ph type="title"/>
          </p:nvPr>
        </p:nvSpPr>
        <p:spPr/>
        <p:txBody>
          <a:bodyPr/>
          <a:lstStyle/>
          <a:p>
            <a:r>
              <a:rPr lang="en-US" altLang="en-US"/>
              <a:t>Abstract</a:t>
            </a:r>
          </a:p>
        </p:txBody>
      </p:sp>
      <p:sp>
        <p:nvSpPr>
          <p:cNvPr id="17412" name="Rectangle 3">
            <a:extLst>
              <a:ext uri="{FF2B5EF4-FFF2-40B4-BE49-F238E27FC236}">
                <a16:creationId xmlns:a16="http://schemas.microsoft.com/office/drawing/2014/main" xmlns="" id="{9710A10B-2F81-4DEE-89AB-CF8205FECB0A}"/>
              </a:ext>
            </a:extLst>
          </p:cNvPr>
          <p:cNvSpPr>
            <a:spLocks noGrp="1" noChangeArrowheads="1"/>
          </p:cNvSpPr>
          <p:nvPr>
            <p:ph type="body" idx="1"/>
          </p:nvPr>
        </p:nvSpPr>
        <p:spPr/>
        <p:txBody>
          <a:bodyPr/>
          <a:lstStyle/>
          <a:p>
            <a:pPr marL="0" algn="just"/>
            <a:r>
              <a:rPr lang="en-US" altLang="en-US"/>
              <a:t>This document is the closing report for Task Group AY for the July 2019 session.</a:t>
            </a:r>
          </a:p>
        </p:txBody>
      </p:sp>
      <p:sp>
        <p:nvSpPr>
          <p:cNvPr id="7" name="Footer Placeholder 4">
            <a:extLst>
              <a:ext uri="{FF2B5EF4-FFF2-40B4-BE49-F238E27FC236}">
                <a16:creationId xmlns:a16="http://schemas.microsoft.com/office/drawing/2014/main" xmlns="" id="{9B5B5CF6-1019-4D50-BB56-EC82B7DE6C9D}"/>
              </a:ext>
            </a:extLst>
          </p:cNvPr>
          <p:cNvSpPr>
            <a:spLocks noGrp="1"/>
          </p:cNvSpPr>
          <p:nvPr>
            <p:ph type="ftr" sz="quarter" idx="11"/>
          </p:nvPr>
        </p:nvSpPr>
        <p:spPr/>
        <p:txBody>
          <a:bodyPr/>
          <a:lstStyle/>
          <a:p>
            <a:pPr>
              <a:defRPr/>
            </a:pPr>
            <a:r>
              <a:rPr lang="en-US" smtClean="0"/>
              <a:t>Stephen McCann, BlackBerry</a:t>
            </a:r>
            <a:endParaRPr lang="en-US"/>
          </a:p>
        </p:txBody>
      </p:sp>
      <p:sp>
        <p:nvSpPr>
          <p:cNvPr id="2" name="Date Placeholder 1"/>
          <p:cNvSpPr>
            <a:spLocks noGrp="1"/>
          </p:cNvSpPr>
          <p:nvPr>
            <p:ph type="dt" idx="15"/>
          </p:nvPr>
        </p:nvSpPr>
        <p:spPr>
          <a:xfrm>
            <a:off x="914401" y="297658"/>
            <a:ext cx="2499764" cy="273050"/>
          </a:xfrm>
        </p:spPr>
        <p:txBody>
          <a:bodyPr/>
          <a:lstStyle/>
          <a:p>
            <a:r>
              <a:rPr lang="en-US" dirty="0" smtClean="0"/>
              <a:t>August 2019</a:t>
            </a:r>
            <a:endParaRPr lang="en-GB"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a:extLst>
              <a:ext uri="{FF2B5EF4-FFF2-40B4-BE49-F238E27FC236}">
                <a16:creationId xmlns:a16="http://schemas.microsoft.com/office/drawing/2014/main" xmlns="" id="{289D9597-945D-4DC2-8865-21E7F14C010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A91A2DDF-60B2-4F69-AB5E-D2E8040A1BC1}" type="slidenum">
              <a:rPr lang="en-US" altLang="en-US" sz="1200" b="0"/>
              <a:pPr>
                <a:spcBef>
                  <a:spcPct val="0"/>
                </a:spcBef>
                <a:buFontTx/>
                <a:buNone/>
              </a:pPr>
              <a:t>67</a:t>
            </a:fld>
            <a:endParaRPr lang="en-US" altLang="en-US" sz="1200" b="0"/>
          </a:p>
        </p:txBody>
      </p:sp>
      <p:sp>
        <p:nvSpPr>
          <p:cNvPr id="19459" name="Rectangle 2">
            <a:extLst>
              <a:ext uri="{FF2B5EF4-FFF2-40B4-BE49-F238E27FC236}">
                <a16:creationId xmlns:a16="http://schemas.microsoft.com/office/drawing/2014/main" xmlns="" id="{F7756D5C-5AC4-4904-9F9C-E86C39B3DEB0}"/>
              </a:ext>
            </a:extLst>
          </p:cNvPr>
          <p:cNvSpPr txBox="1">
            <a:spLocks noChangeArrowheads="1"/>
          </p:cNvSpPr>
          <p:nvPr/>
        </p:nvSpPr>
        <p:spPr bwMode="auto">
          <a:xfrm>
            <a:off x="2209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Work Completed</a:t>
            </a:r>
          </a:p>
        </p:txBody>
      </p:sp>
      <p:sp>
        <p:nvSpPr>
          <p:cNvPr id="19460" name="Rectangle 3">
            <a:extLst>
              <a:ext uri="{FF2B5EF4-FFF2-40B4-BE49-F238E27FC236}">
                <a16:creationId xmlns:a16="http://schemas.microsoft.com/office/drawing/2014/main" xmlns="" id="{902C0E9B-50C8-46A1-9CAB-F9883E08BCAD}"/>
              </a:ext>
            </a:extLst>
          </p:cNvPr>
          <p:cNvSpPr txBox="1">
            <a:spLocks noChangeArrowheads="1"/>
          </p:cNvSpPr>
          <p:nvPr/>
        </p:nvSpPr>
        <p:spPr bwMode="auto">
          <a:xfrm>
            <a:off x="2209800" y="18288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1225"/>
              </a:spcBef>
            </a:pPr>
            <a:r>
              <a:rPr lang="en-CA" altLang="en-US" dirty="0"/>
              <a:t>Resolved 59 out of 64 comments received from LB242 on Draft 4.0.</a:t>
            </a:r>
          </a:p>
          <a:p>
            <a:pPr algn="just">
              <a:spcBef>
                <a:spcPts val="1225"/>
              </a:spcBef>
            </a:pPr>
            <a:r>
              <a:rPr lang="en-CA" altLang="en-US" dirty="0"/>
              <a:t>Updated the timeline as follows:	</a:t>
            </a:r>
          </a:p>
          <a:p>
            <a:pPr lvl="1" algn="just">
              <a:spcBef>
                <a:spcPts val="600"/>
              </a:spcBef>
            </a:pPr>
            <a:r>
              <a:rPr lang="en-US" altLang="en-US" dirty="0"/>
              <a:t>2019/09:  Third recirculation WGLB on Draft 5.0</a:t>
            </a:r>
          </a:p>
          <a:p>
            <a:pPr lvl="1" algn="just">
              <a:spcBef>
                <a:spcPts val="600"/>
              </a:spcBef>
            </a:pPr>
            <a:r>
              <a:rPr lang="en-US" altLang="en-US" dirty="0"/>
              <a:t>2019/11:  Seek EC approval for SA technical letter ballot</a:t>
            </a:r>
          </a:p>
          <a:p>
            <a:pPr lvl="1" algn="just">
              <a:spcBef>
                <a:spcPts val="600"/>
              </a:spcBef>
            </a:pPr>
            <a:r>
              <a:rPr lang="en-US" altLang="en-US" dirty="0"/>
              <a:t>2019/11:  Fourth recirculation WGLB on Draft 5.0 (i.e., unchanged draft)</a:t>
            </a:r>
          </a:p>
          <a:p>
            <a:pPr lvl="1" algn="just">
              <a:spcBef>
                <a:spcPts val="600"/>
              </a:spcBef>
            </a:pPr>
            <a:r>
              <a:rPr lang="en-US" altLang="en-US" dirty="0"/>
              <a:t>2019/12:  Initial SA technical letter ballot (Draft 5.0)</a:t>
            </a:r>
          </a:p>
          <a:p>
            <a:pPr lvl="1" algn="just">
              <a:spcBef>
                <a:spcPts val="600"/>
              </a:spcBef>
            </a:pPr>
            <a:r>
              <a:rPr lang="en-US" altLang="en-US" dirty="0"/>
              <a:t>2020/07:  Final 802.11 WG approval</a:t>
            </a:r>
          </a:p>
          <a:p>
            <a:pPr lvl="1" algn="just">
              <a:spcBef>
                <a:spcPts val="600"/>
              </a:spcBef>
            </a:pPr>
            <a:r>
              <a:rPr lang="en-US" altLang="en-US" dirty="0"/>
              <a:t>2020/07:  Final EC approval</a:t>
            </a:r>
          </a:p>
          <a:p>
            <a:pPr lvl="1" algn="just">
              <a:spcBef>
                <a:spcPts val="600"/>
              </a:spcBef>
            </a:pPr>
            <a:r>
              <a:rPr lang="en-US" altLang="en-US" dirty="0"/>
              <a:t>2020/09:	</a:t>
            </a:r>
            <a:r>
              <a:rPr lang="en-US" altLang="en-US" dirty="0" err="1"/>
              <a:t>evCom</a:t>
            </a:r>
            <a:r>
              <a:rPr lang="en-US" altLang="en-US" dirty="0"/>
              <a:t> &amp; Standards Board Final</a:t>
            </a:r>
          </a:p>
          <a:p>
            <a:pPr lvl="1" algn="just">
              <a:spcBef>
                <a:spcPts val="600"/>
              </a:spcBef>
            </a:pPr>
            <a:endParaRPr lang="en-US" altLang="en-US" dirty="0"/>
          </a:p>
          <a:p>
            <a:pPr lvl="1" algn="just">
              <a:spcBef>
                <a:spcPts val="1225"/>
              </a:spcBef>
            </a:pPr>
            <a:endParaRPr lang="en-CA" altLang="en-US" dirty="0"/>
          </a:p>
          <a:p>
            <a:pPr algn="just">
              <a:spcBef>
                <a:spcPts val="1225"/>
              </a:spcBef>
            </a:pPr>
            <a:endParaRPr lang="en-CA" altLang="en-US" dirty="0"/>
          </a:p>
          <a:p>
            <a:pPr algn="just">
              <a:spcBef>
                <a:spcPts val="1225"/>
              </a:spcBef>
            </a:pPr>
            <a:endParaRPr lang="en-CA" altLang="en-US" dirty="0"/>
          </a:p>
          <a:p>
            <a:pPr algn="just">
              <a:spcBef>
                <a:spcPts val="1225"/>
              </a:spcBef>
            </a:pPr>
            <a:endParaRPr lang="en-CA" altLang="en-US" dirty="0"/>
          </a:p>
          <a:p>
            <a:pPr algn="just">
              <a:spcBef>
                <a:spcPts val="1225"/>
              </a:spcBef>
            </a:pPr>
            <a:endParaRPr lang="en-CA" altLang="en-US" dirty="0"/>
          </a:p>
          <a:p>
            <a:pPr algn="just">
              <a:spcBef>
                <a:spcPts val="1225"/>
              </a:spcBef>
            </a:pPr>
            <a:endParaRPr lang="en-CA" altLang="en-US" dirty="0"/>
          </a:p>
          <a:p>
            <a:pPr algn="just">
              <a:spcBef>
                <a:spcPts val="1225"/>
              </a:spcBef>
            </a:pPr>
            <a:endParaRPr lang="en-US" altLang="en-US" dirty="0"/>
          </a:p>
          <a:p>
            <a:pPr lvl="1" algn="just">
              <a:spcBef>
                <a:spcPts val="1225"/>
              </a:spcBef>
            </a:pPr>
            <a:endParaRPr lang="en-US" altLang="en-US" dirty="0"/>
          </a:p>
          <a:p>
            <a:pPr lvl="1" algn="just"/>
            <a:endParaRPr lang="en-US" altLang="en-US" dirty="0"/>
          </a:p>
          <a:p>
            <a:pPr lvl="1"/>
            <a:endParaRPr lang="en-US" altLang="en-US" dirty="0"/>
          </a:p>
          <a:p>
            <a:pPr lvl="1"/>
            <a:endParaRPr lang="en-US" altLang="en-US" dirty="0"/>
          </a:p>
        </p:txBody>
      </p:sp>
      <p:sp>
        <p:nvSpPr>
          <p:cNvPr id="19461" name="Footer Placeholder 4">
            <a:extLst>
              <a:ext uri="{FF2B5EF4-FFF2-40B4-BE49-F238E27FC236}">
                <a16:creationId xmlns:a16="http://schemas.microsoft.com/office/drawing/2014/main" xmlns="" id="{99335184-812C-44DF-A811-CAC7C4F7378F}"/>
              </a:ext>
            </a:extLst>
          </p:cNvPr>
          <p:cNvSpPr>
            <a:spLocks noGrp="1"/>
          </p:cNvSpPr>
          <p:nvPr>
            <p:ph type="ftr" sz="quarter" idx="11"/>
          </p:nvPr>
        </p:nvSpPr>
        <p:spPr>
          <a:xfrm>
            <a:off x="7772401"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Stephen McCann, BlackBerry</a:t>
            </a:r>
            <a:endParaRPr lang="en-US" altLang="en-US" sz="1200" b="0" dirty="0"/>
          </a:p>
        </p:txBody>
      </p:sp>
      <p:sp>
        <p:nvSpPr>
          <p:cNvPr id="2" name="Date Placeholder 1"/>
          <p:cNvSpPr>
            <a:spLocks noGrp="1"/>
          </p:cNvSpPr>
          <p:nvPr>
            <p:ph type="dt" idx="15"/>
          </p:nvPr>
        </p:nvSpPr>
        <p:spPr>
          <a:xfrm>
            <a:off x="959918" y="336550"/>
            <a:ext cx="2499764" cy="273050"/>
          </a:xfrm>
        </p:spPr>
        <p:txBody>
          <a:bodyPr/>
          <a:lstStyle/>
          <a:p>
            <a:r>
              <a:rPr lang="en-US" smtClean="0"/>
              <a:t>August 2019</a:t>
            </a:r>
            <a:endParaRPr lang="en-GB"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a:extLst>
              <a:ext uri="{FF2B5EF4-FFF2-40B4-BE49-F238E27FC236}">
                <a16:creationId xmlns:a16="http://schemas.microsoft.com/office/drawing/2014/main" xmlns="" id="{ACBC8A93-8A99-4E9E-B39A-81980AC8ADD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1E00EF8F-B19B-41F4-9D64-A345BB448694}" type="slidenum">
              <a:rPr lang="en-US" altLang="en-US" sz="1200" b="0"/>
              <a:pPr>
                <a:spcBef>
                  <a:spcPct val="0"/>
                </a:spcBef>
                <a:buFontTx/>
                <a:buNone/>
              </a:pPr>
              <a:t>68</a:t>
            </a:fld>
            <a:endParaRPr lang="en-US" altLang="en-US" sz="1200" b="0"/>
          </a:p>
        </p:txBody>
      </p:sp>
      <p:sp>
        <p:nvSpPr>
          <p:cNvPr id="21507" name="Rectangle 2">
            <a:extLst>
              <a:ext uri="{FF2B5EF4-FFF2-40B4-BE49-F238E27FC236}">
                <a16:creationId xmlns:a16="http://schemas.microsoft.com/office/drawing/2014/main" xmlns="" id="{C2D6D3DF-6F0D-412B-9FEA-05E87C51C3F7}"/>
              </a:ext>
            </a:extLst>
          </p:cNvPr>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Goals for September 2019 interim</a:t>
            </a:r>
          </a:p>
        </p:txBody>
      </p:sp>
      <p:sp>
        <p:nvSpPr>
          <p:cNvPr id="21508" name="Rectangle 3">
            <a:extLst>
              <a:ext uri="{FF2B5EF4-FFF2-40B4-BE49-F238E27FC236}">
                <a16:creationId xmlns:a16="http://schemas.microsoft.com/office/drawing/2014/main" xmlns="" id="{CB81AA2E-CA3D-47FA-B28A-09DA4D58FF2F}"/>
              </a:ext>
            </a:extLst>
          </p:cNvPr>
          <p:cNvSpPr txBox="1">
            <a:spLocks noChangeArrowheads="1"/>
          </p:cNvSpPr>
          <p:nvPr/>
        </p:nvSpPr>
        <p:spPr bwMode="auto">
          <a:xfrm>
            <a:off x="2209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1225"/>
              </a:spcBef>
            </a:pPr>
            <a:r>
              <a:rPr lang="en-US" altLang="en-US"/>
              <a:t>Comment resolution on D4.0</a:t>
            </a:r>
          </a:p>
          <a:p>
            <a:pPr algn="just">
              <a:spcBef>
                <a:spcPts val="1225"/>
              </a:spcBef>
            </a:pPr>
            <a:r>
              <a:rPr lang="en-US" altLang="en-US"/>
              <a:t>Draft readiness for recirculation WG letter ballot</a:t>
            </a:r>
          </a:p>
          <a:p>
            <a:pPr algn="just">
              <a:spcBef>
                <a:spcPts val="1225"/>
              </a:spcBef>
            </a:pPr>
            <a:r>
              <a:rPr lang="en-US" altLang="en-US"/>
              <a:t>Technical presentation</a:t>
            </a:r>
          </a:p>
          <a:p>
            <a:pPr algn="just">
              <a:spcBef>
                <a:spcPts val="1225"/>
              </a:spcBef>
            </a:pPr>
            <a:endParaRPr lang="en-US" altLang="en-US"/>
          </a:p>
          <a:p>
            <a:pPr algn="just">
              <a:spcBef>
                <a:spcPts val="1225"/>
              </a:spcBef>
            </a:pPr>
            <a:endParaRPr lang="en-US" altLang="en-US"/>
          </a:p>
          <a:p>
            <a:pPr algn="just">
              <a:spcBef>
                <a:spcPts val="1225"/>
              </a:spcBef>
            </a:pPr>
            <a:endParaRPr lang="en-US" altLang="en-US"/>
          </a:p>
          <a:p>
            <a:pPr lvl="1" algn="just"/>
            <a:endParaRPr lang="en-US" altLang="en-US"/>
          </a:p>
          <a:p>
            <a:pPr lvl="1"/>
            <a:endParaRPr lang="en-US" altLang="en-US"/>
          </a:p>
          <a:p>
            <a:pPr lvl="1"/>
            <a:endParaRPr lang="en-US" altLang="en-US"/>
          </a:p>
        </p:txBody>
      </p:sp>
      <p:sp>
        <p:nvSpPr>
          <p:cNvPr id="21509" name="Footer Placeholder 4">
            <a:extLst>
              <a:ext uri="{FF2B5EF4-FFF2-40B4-BE49-F238E27FC236}">
                <a16:creationId xmlns:a16="http://schemas.microsoft.com/office/drawing/2014/main" xmlns="" id="{C8D314C7-705B-4A12-B177-874EEF1345D9}"/>
              </a:ext>
            </a:extLst>
          </p:cNvPr>
          <p:cNvSpPr>
            <a:spLocks noGrp="1"/>
          </p:cNvSpPr>
          <p:nvPr>
            <p:ph type="ftr" sz="quarter" idx="11"/>
          </p:nvPr>
        </p:nvSpPr>
        <p:spPr>
          <a:xfrm>
            <a:off x="7772401"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Stephen McCann, BlackBerry</a:t>
            </a:r>
            <a:endParaRPr lang="en-US" altLang="en-US" sz="1200" b="0" dirty="0"/>
          </a:p>
        </p:txBody>
      </p:sp>
      <p:sp>
        <p:nvSpPr>
          <p:cNvPr id="2" name="Date Placeholder 1"/>
          <p:cNvSpPr>
            <a:spLocks noGrp="1"/>
          </p:cNvSpPr>
          <p:nvPr>
            <p:ph type="dt" idx="15"/>
          </p:nvPr>
        </p:nvSpPr>
        <p:spPr/>
        <p:txBody>
          <a:bodyPr/>
          <a:lstStyle/>
          <a:p>
            <a:r>
              <a:rPr lang="en-US" smtClean="0"/>
              <a:t>August 2019</a:t>
            </a:r>
            <a:endParaRPr lang="en-GB"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a:extLst>
              <a:ext uri="{FF2B5EF4-FFF2-40B4-BE49-F238E27FC236}">
                <a16:creationId xmlns:a16="http://schemas.microsoft.com/office/drawing/2014/main" xmlns="" id="{E6BFB9F8-29AA-407C-B2A3-D1A557688F8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1ECC8BE4-1AC7-4647-8714-78FE4DF93A45}" type="slidenum">
              <a:rPr lang="en-US" altLang="en-US" sz="1200" b="0"/>
              <a:pPr>
                <a:spcBef>
                  <a:spcPct val="0"/>
                </a:spcBef>
                <a:buFontTx/>
                <a:buNone/>
              </a:pPr>
              <a:t>69</a:t>
            </a:fld>
            <a:endParaRPr lang="en-US" altLang="en-US" sz="1200" b="0"/>
          </a:p>
        </p:txBody>
      </p:sp>
      <p:sp>
        <p:nvSpPr>
          <p:cNvPr id="23555" name="Rectangle 2">
            <a:extLst>
              <a:ext uri="{FF2B5EF4-FFF2-40B4-BE49-F238E27FC236}">
                <a16:creationId xmlns:a16="http://schemas.microsoft.com/office/drawing/2014/main" xmlns="" id="{687B40C8-A0BA-4146-8CF6-C008266926F4}"/>
              </a:ext>
            </a:extLst>
          </p:cNvPr>
          <p:cNvSpPr txBox="1">
            <a:spLocks noChangeArrowheads="1"/>
          </p:cNvSpPr>
          <p:nvPr/>
        </p:nvSpPr>
        <p:spPr bwMode="auto">
          <a:xfrm>
            <a:off x="2209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Teleconference Schedule</a:t>
            </a:r>
          </a:p>
        </p:txBody>
      </p:sp>
      <p:sp>
        <p:nvSpPr>
          <p:cNvPr id="23556" name="Rectangle 3">
            <a:extLst>
              <a:ext uri="{FF2B5EF4-FFF2-40B4-BE49-F238E27FC236}">
                <a16:creationId xmlns:a16="http://schemas.microsoft.com/office/drawing/2014/main" xmlns="" id="{EAEBAF91-113A-4D29-A131-82D8F657BF4B}"/>
              </a:ext>
            </a:extLst>
          </p:cNvPr>
          <p:cNvSpPr txBox="1">
            <a:spLocks noChangeArrowheads="1"/>
          </p:cNvSpPr>
          <p:nvPr/>
        </p:nvSpPr>
        <p:spPr bwMode="auto">
          <a:xfrm>
            <a:off x="2209800" y="18288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600"/>
              </a:spcBef>
            </a:pPr>
            <a:r>
              <a:rPr lang="en-US" altLang="en-US" dirty="0">
                <a:cs typeface="Times New Roman" panose="02020603050405020304" pitchFamily="18" charset="0"/>
              </a:rPr>
              <a:t>July 31 (Wednesday), 10:00am ET – 11:30am ET</a:t>
            </a:r>
          </a:p>
          <a:p>
            <a:pPr algn="just">
              <a:spcBef>
                <a:spcPts val="600"/>
              </a:spcBef>
            </a:pPr>
            <a:r>
              <a:rPr lang="en-US" altLang="en-US" dirty="0">
                <a:cs typeface="Times New Roman" panose="02020603050405020304" pitchFamily="18" charset="0"/>
              </a:rPr>
              <a:t>August 14 (Wednesday), 10:00am ET – 11:30am ET</a:t>
            </a:r>
          </a:p>
          <a:p>
            <a:pPr algn="just">
              <a:spcBef>
                <a:spcPts val="600"/>
              </a:spcBef>
            </a:pPr>
            <a:r>
              <a:rPr lang="en-US" altLang="en-US" dirty="0">
                <a:cs typeface="Times New Roman" panose="02020603050405020304" pitchFamily="18" charset="0"/>
              </a:rPr>
              <a:t>August 28 (Wednesday), 10:00am ET – 11:30am ET</a:t>
            </a:r>
          </a:p>
          <a:p>
            <a:pPr algn="just">
              <a:spcBef>
                <a:spcPts val="600"/>
              </a:spcBef>
            </a:pPr>
            <a:r>
              <a:rPr lang="en-US" altLang="en-US" dirty="0">
                <a:cs typeface="Times New Roman" panose="02020603050405020304" pitchFamily="18" charset="0"/>
              </a:rPr>
              <a:t>September 4 (Wednesday), 10:00am ET – 11:30am ET</a:t>
            </a:r>
          </a:p>
          <a:p>
            <a:pPr algn="just">
              <a:spcBef>
                <a:spcPts val="600"/>
              </a:spcBef>
            </a:pPr>
            <a:endParaRPr lang="en-US" altLang="en-US" dirty="0">
              <a:cs typeface="Times New Roman" panose="02020603050405020304" pitchFamily="18" charset="0"/>
            </a:endParaRPr>
          </a:p>
          <a:p>
            <a:pPr algn="just">
              <a:spcBef>
                <a:spcPts val="1225"/>
              </a:spcBef>
            </a:pPr>
            <a:endParaRPr lang="en-US" altLang="en-US" dirty="0">
              <a:cs typeface="Times New Roman" panose="02020603050405020304" pitchFamily="18" charset="0"/>
            </a:endParaRPr>
          </a:p>
          <a:p>
            <a:pPr algn="just">
              <a:spcBef>
                <a:spcPts val="1225"/>
              </a:spcBef>
            </a:pPr>
            <a:endParaRPr lang="en-US" altLang="en-US" dirty="0">
              <a:cs typeface="Times New Roman" panose="02020603050405020304" pitchFamily="18" charset="0"/>
            </a:endParaRPr>
          </a:p>
          <a:p>
            <a:pPr algn="just">
              <a:spcBef>
                <a:spcPts val="1225"/>
              </a:spcBef>
            </a:pPr>
            <a:endParaRPr lang="en-US" altLang="en-US" dirty="0">
              <a:cs typeface="Times New Roman" panose="02020603050405020304" pitchFamily="18" charset="0"/>
            </a:endParaRPr>
          </a:p>
          <a:p>
            <a:pPr algn="just">
              <a:spcBef>
                <a:spcPts val="1225"/>
              </a:spcBef>
            </a:pPr>
            <a:endParaRPr lang="en-US" altLang="en-US" dirty="0">
              <a:cs typeface="Times New Roman" panose="02020603050405020304" pitchFamily="18" charset="0"/>
            </a:endParaRPr>
          </a:p>
          <a:p>
            <a:pPr lvl="1" algn="just"/>
            <a:endParaRPr lang="en-US" altLang="en-US" dirty="0">
              <a:cs typeface="Times New Roman" panose="02020603050405020304" pitchFamily="18" charset="0"/>
            </a:endParaRPr>
          </a:p>
          <a:p>
            <a:pPr lvl="1"/>
            <a:endParaRPr lang="en-US" altLang="en-US" dirty="0">
              <a:cs typeface="Times New Roman" panose="02020603050405020304" pitchFamily="18" charset="0"/>
            </a:endParaRPr>
          </a:p>
          <a:p>
            <a:pPr lvl="1"/>
            <a:endParaRPr lang="en-US" altLang="en-US" dirty="0">
              <a:cs typeface="Times New Roman" panose="02020603050405020304" pitchFamily="18" charset="0"/>
            </a:endParaRPr>
          </a:p>
        </p:txBody>
      </p:sp>
      <p:sp>
        <p:nvSpPr>
          <p:cNvPr id="23557" name="Footer Placeholder 4">
            <a:extLst>
              <a:ext uri="{FF2B5EF4-FFF2-40B4-BE49-F238E27FC236}">
                <a16:creationId xmlns:a16="http://schemas.microsoft.com/office/drawing/2014/main" xmlns="" id="{1D0D97F8-B0BF-438E-8334-647892543F2B}"/>
              </a:ext>
            </a:extLst>
          </p:cNvPr>
          <p:cNvSpPr>
            <a:spLocks noGrp="1"/>
          </p:cNvSpPr>
          <p:nvPr>
            <p:ph type="ftr" sz="quarter" idx="11"/>
          </p:nvPr>
        </p:nvSpPr>
        <p:spPr>
          <a:xfrm>
            <a:off x="7772401"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Stephen McCann, BlackBerry</a:t>
            </a:r>
            <a:endParaRPr lang="en-US" altLang="en-US" sz="1200" b="0" dirty="0"/>
          </a:p>
        </p:txBody>
      </p:sp>
      <p:sp>
        <p:nvSpPr>
          <p:cNvPr id="2" name="Date Placeholder 1"/>
          <p:cNvSpPr>
            <a:spLocks noGrp="1"/>
          </p:cNvSpPr>
          <p:nvPr>
            <p:ph type="dt" idx="15"/>
          </p:nvPr>
        </p:nvSpPr>
        <p:spPr/>
        <p:txBody>
          <a:bodyPr/>
          <a:lstStyle/>
          <a:p>
            <a:r>
              <a:rPr lang="en-US" dirty="0" smtClean="0"/>
              <a:t>August 2019</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MIB Style</a:t>
            </a:r>
            <a:r>
              <a:rPr lang="en-GB" dirty="0"/>
              <a:t>, Visio and Frame Practices</a:t>
            </a:r>
          </a:p>
        </p:txBody>
      </p:sp>
      <p:sp>
        <p:nvSpPr>
          <p:cNvPr id="9218" name="Rectangle 2"/>
          <p:cNvSpPr>
            <a:spLocks noGrp="1" noChangeArrowheads="1"/>
          </p:cNvSpPr>
          <p:nvPr>
            <p:ph idx="1"/>
          </p:nvPr>
        </p:nvSpPr>
        <p:spPr>
          <a:ln/>
        </p:spPr>
        <p:txBody>
          <a:bodyPr/>
          <a:lstStyle/>
          <a:p>
            <a:r>
              <a:rPr lang="en-GB" sz="2000" dirty="0"/>
              <a:t>11-15/355r13 MIB </a:t>
            </a:r>
            <a:r>
              <a:rPr lang="en-GB" sz="2000" dirty="0" err="1"/>
              <a:t>TruthValue</a:t>
            </a:r>
            <a:r>
              <a:rPr lang="en-GB" sz="2000" dirty="0"/>
              <a:t> usage patterns</a:t>
            </a:r>
          </a:p>
          <a:p>
            <a:r>
              <a:rPr lang="en-GB" sz="2000" dirty="0"/>
              <a:t>MIB Style: We use a single style with appropriately set tabs,  and use leading</a:t>
            </a:r>
            <a:r>
              <a:rPr lang="en-US" sz="2000" dirty="0"/>
              <a:t> </a:t>
            </a:r>
            <a:r>
              <a:rPr lang="en-GB" sz="2000" dirty="0"/>
              <a:t>Tabs to distinguish the syntax and description parts. (Adrian Stephens Feb 9, 2010)</a:t>
            </a:r>
            <a:endParaRPr lang="en-US" sz="2000" dirty="0"/>
          </a:p>
          <a:p>
            <a:r>
              <a:rPr lang="en-GB" sz="2000" dirty="0">
                <a:solidFill>
                  <a:schemeClr val="tx1"/>
                </a:solidFill>
              </a:rPr>
              <a:t>Two ways to format a figure &amp; its caption in frame:</a:t>
            </a:r>
            <a:endParaRPr lang="en-US" sz="2000" dirty="0">
              <a:solidFill>
                <a:schemeClr val="tx1"/>
              </a:solidFill>
            </a:endParaRPr>
          </a:p>
          <a:p>
            <a:pPr lvl="1"/>
            <a:r>
              <a:rPr lang="en-GB" sz="1600" dirty="0">
                <a:solidFill>
                  <a:schemeClr val="tx1"/>
                </a:solidFill>
              </a:rPr>
              <a:t>Insert a table.  Insert anchored frame inside table cell to hold graphics.  Use table caption as figure caption.</a:t>
            </a:r>
            <a:endParaRPr lang="en-US" sz="1600" dirty="0">
              <a:solidFill>
                <a:schemeClr val="tx1"/>
              </a:solidFill>
            </a:endParaRPr>
          </a:p>
          <a:p>
            <a:pPr lvl="1"/>
            <a:r>
              <a:rPr lang="en-GB" sz="1600" dirty="0">
                <a:solidFill>
                  <a:schemeClr val="tx1"/>
                </a:solidFill>
              </a:rPr>
              <a:t>Insert an anchored frame.  Insert caption inside a text frame inside the anchored frame.  Insert graphics inside the anchored frame.</a:t>
            </a:r>
            <a:endParaRPr lang="en-US" sz="1600" dirty="0">
              <a:solidFill>
                <a:schemeClr val="tx1"/>
              </a:solidFill>
            </a:endParaRPr>
          </a:p>
          <a:p>
            <a:r>
              <a:rPr lang="en-GB" sz="2000" dirty="0"/>
              <a:t> Keep embedded figures using </a:t>
            </a:r>
            <a:r>
              <a:rPr lang="en-GB" sz="2000" dirty="0" err="1"/>
              <a:t>visio</a:t>
            </a:r>
            <a:r>
              <a:rPr lang="en-GB" sz="2000" dirty="0"/>
              <a:t> as long as possible (not in Word)</a:t>
            </a:r>
            <a:endParaRPr lang="en-US" sz="2000" dirty="0"/>
          </a:p>
          <a:p>
            <a:pPr lvl="1"/>
            <a:r>
              <a:rPr lang="en-GB" sz="1800" dirty="0"/>
              <a:t>Near the end of sponsor ballot, </a:t>
            </a:r>
            <a:r>
              <a:rPr lang="en-GB" sz="1800" dirty="0">
                <a:solidFill>
                  <a:schemeClr val="tx1"/>
                </a:solidFill>
              </a:rPr>
              <a:t>turn these all into .</a:t>
            </a:r>
            <a:r>
              <a:rPr lang="en-GB" sz="1800" dirty="0" err="1">
                <a:solidFill>
                  <a:schemeClr val="tx1"/>
                </a:solidFill>
              </a:rPr>
              <a:t>emf</a:t>
            </a:r>
            <a:r>
              <a:rPr lang="en-GB" sz="1800" dirty="0">
                <a:solidFill>
                  <a:schemeClr val="tx1"/>
                </a:solidFill>
              </a:rPr>
              <a:t> </a:t>
            </a:r>
            <a:r>
              <a:rPr lang="en-GB" sz="1800" dirty="0"/>
              <a:t>(windows meta file) format files (you can do this from </a:t>
            </a:r>
            <a:r>
              <a:rPr lang="en-GB" sz="1800" dirty="0" err="1"/>
              <a:t>visio</a:t>
            </a:r>
            <a:r>
              <a:rPr lang="en-GB" sz="1800" dirty="0"/>
              <a:t> using “save as”).   </a:t>
            </a:r>
            <a:r>
              <a:rPr lang="en-GB" sz="1800" dirty="0">
                <a:solidFill>
                  <a:srgbClr val="FF0000"/>
                </a:solidFill>
              </a:rPr>
              <a:t>Keep </a:t>
            </a:r>
            <a:r>
              <a:rPr lang="en-GB" sz="1800" dirty="0"/>
              <a:t>separate files for the .</a:t>
            </a:r>
            <a:r>
              <a:rPr lang="en-GB" sz="1800" dirty="0" err="1"/>
              <a:t>vsd</a:t>
            </a:r>
            <a:r>
              <a:rPr lang="en-GB" sz="1800" dirty="0"/>
              <a:t> source and the .</a:t>
            </a:r>
            <a:r>
              <a:rPr lang="en-GB" sz="1800" dirty="0" err="1"/>
              <a:t>emf</a:t>
            </a:r>
            <a:r>
              <a:rPr lang="en-GB" sz="1800" dirty="0"/>
              <a:t> file that is linked to from frame. There is high likelihood we should use .</a:t>
            </a:r>
            <a:r>
              <a:rPr lang="en-GB" sz="1800" dirty="0" err="1"/>
              <a:t>emf</a:t>
            </a:r>
            <a:endParaRPr lang="en-GB" sz="1800" dirty="0"/>
          </a:p>
          <a:p>
            <a:r>
              <a:rPr lang="en-GB" sz="2000" dirty="0"/>
              <a:t>Frame format figures are tables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smtClean="0"/>
              <a:t>Stephen McCann, BlackBerry</a:t>
            </a:r>
            <a:endParaRPr lang="en-GB" dirty="0"/>
          </a:p>
        </p:txBody>
      </p:sp>
      <p:sp>
        <p:nvSpPr>
          <p:cNvPr id="4" name="Date Placeholder 3"/>
          <p:cNvSpPr>
            <a:spLocks noGrp="1"/>
          </p:cNvSpPr>
          <p:nvPr>
            <p:ph type="dt" idx="15"/>
          </p:nvPr>
        </p:nvSpPr>
        <p:spPr/>
        <p:txBody>
          <a:bodyPr/>
          <a:lstStyle/>
          <a:p>
            <a:r>
              <a:rPr lang="en-US" smtClean="0"/>
              <a:t>August 2019</a:t>
            </a:r>
            <a:endParaRPr lang="en-GB" dirty="0"/>
          </a:p>
        </p:txBody>
      </p:sp>
    </p:spTree>
    <p:extLst>
      <p:ext uri="{BB962C8B-B14F-4D97-AF65-F5344CB8AC3E}">
        <p14:creationId xmlns:p14="http://schemas.microsoft.com/office/powerpoint/2010/main" val="16677634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July Meeting Closing Report</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2019-07-18</a:t>
            </a:r>
          </a:p>
        </p:txBody>
      </p:sp>
      <p:sp>
        <p:nvSpPr>
          <p:cNvPr id="6" name="Date Placeholder 3"/>
          <p:cNvSpPr>
            <a:spLocks noGrp="1"/>
          </p:cNvSpPr>
          <p:nvPr>
            <p:ph type="dt" idx="10"/>
          </p:nvPr>
        </p:nvSpPr>
        <p:spPr/>
        <p:txBody>
          <a:bodyPr/>
          <a:lstStyle/>
          <a:p>
            <a:r>
              <a:rPr lang="en-US" smtClean="0"/>
              <a:t>August 2019</a:t>
            </a:r>
            <a:endParaRPr lang="en-GB" dirty="0"/>
          </a:p>
        </p:txBody>
      </p:sp>
      <p:sp>
        <p:nvSpPr>
          <p:cNvPr id="7" name="Footer Placeholder 4"/>
          <p:cNvSpPr>
            <a:spLocks noGrp="1"/>
          </p:cNvSpPr>
          <p:nvPr>
            <p:ph type="ftr" idx="11"/>
          </p:nvPr>
        </p:nvSpPr>
        <p:spPr/>
        <p:txBody>
          <a:bodyPr/>
          <a:lstStyle/>
          <a:p>
            <a:r>
              <a:rPr lang="en-GB" smtClean="0"/>
              <a:t>Stephen McCann, BlackBerry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70</a:t>
            </a:fld>
            <a:endParaRPr lang="en-GB" dirty="0"/>
          </a:p>
        </p:txBody>
      </p:sp>
      <p:graphicFrame>
        <p:nvGraphicFramePr>
          <p:cNvPr id="3075" name="Object 3"/>
          <p:cNvGraphicFramePr>
            <a:graphicFrameLocks noChangeAspect="1"/>
          </p:cNvGraphicFramePr>
          <p:nvPr>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128036" name="Document" r:id="rId4" imgW="10797356" imgH="2534496" progId="Word.Document.8">
                  <p:embed/>
                </p:oleObj>
              </mc:Choice>
              <mc:Fallback>
                <p:oleObj name="Document" r:id="rId4" imgW="10797356" imgH="2534496" progId="Word.Document.8">
                  <p:embed/>
                  <p:pic>
                    <p:nvPicPr>
                      <p:cNvPr id="3075" name="Object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dirty="0"/>
              <a:t>This document is the </a:t>
            </a:r>
            <a:r>
              <a:rPr lang="en-US" dirty="0" err="1"/>
              <a:t>TGaz</a:t>
            </a:r>
            <a:r>
              <a:rPr lang="en-US" dirty="0"/>
              <a:t> Next Generation Positioning closing report for the Vienna, July 2019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71</a:t>
            </a:fld>
            <a:endParaRPr lang="en-GB"/>
          </a:p>
        </p:txBody>
      </p:sp>
      <p:sp>
        <p:nvSpPr>
          <p:cNvPr id="5" name="Footer Placeholder 4"/>
          <p:cNvSpPr>
            <a:spLocks noGrp="1"/>
          </p:cNvSpPr>
          <p:nvPr>
            <p:ph type="ftr" idx="14"/>
          </p:nvPr>
        </p:nvSpPr>
        <p:spPr/>
        <p:txBody>
          <a:bodyPr/>
          <a:lstStyle/>
          <a:p>
            <a:r>
              <a:rPr lang="en-GB" smtClean="0"/>
              <a:t>Stephen McCann, BlackBerry</a:t>
            </a:r>
            <a:endParaRPr lang="en-GB" dirty="0"/>
          </a:p>
        </p:txBody>
      </p:sp>
      <p:sp>
        <p:nvSpPr>
          <p:cNvPr id="4" name="Date Placeholder 3"/>
          <p:cNvSpPr>
            <a:spLocks noGrp="1"/>
          </p:cNvSpPr>
          <p:nvPr>
            <p:ph type="dt" idx="15"/>
          </p:nvPr>
        </p:nvSpPr>
        <p:spPr/>
        <p:txBody>
          <a:bodyPr/>
          <a:lstStyle/>
          <a:p>
            <a:r>
              <a:rPr lang="en-US" smtClean="0"/>
              <a:t>August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4400" dirty="0"/>
              <a:t>TG Status And Work Completed</a:t>
            </a:r>
            <a:endParaRPr lang="en-US" sz="44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Adopted roughly ~150 technical comments.</a:t>
            </a:r>
          </a:p>
          <a:p>
            <a:pPr>
              <a:buFont typeface="Arial" panose="020B0604020202020204" pitchFamily="34" charset="0"/>
              <a:buChar char="•"/>
            </a:pPr>
            <a:r>
              <a:rPr lang="en-US" b="0" dirty="0"/>
              <a:t>Performed comment assignment of most of the remaining CIDs.</a:t>
            </a:r>
          </a:p>
          <a:p>
            <a:pPr>
              <a:buFont typeface="Arial" panose="020B0604020202020204" pitchFamily="34" charset="0"/>
              <a:buChar char="•"/>
            </a:pPr>
            <a:r>
              <a:rPr lang="en-US" b="0" dirty="0"/>
              <a:t>Group met for 8 meeting slots and reviewed a total of 29 submissions.</a:t>
            </a:r>
          </a:p>
          <a:p>
            <a:pPr>
              <a:buFont typeface="Arial" panose="020B0604020202020204" pitchFamily="34" charset="0"/>
              <a:buChar char="•"/>
            </a:pPr>
            <a:r>
              <a:rPr lang="en-US" b="0" dirty="0"/>
              <a:t>Continued effort to meet the projected re-</a:t>
            </a:r>
            <a:r>
              <a:rPr lang="en-US" b="0" dirty="0" err="1"/>
              <a:t>circ</a:t>
            </a:r>
            <a:r>
              <a:rPr lang="en-US" b="0" dirty="0"/>
              <a:t> ballot out of Sep. meeting.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Stephen McCann, BlackBerry</a:t>
            </a:r>
            <a:endParaRPr lang="en-GB" dirty="0"/>
          </a:p>
        </p:txBody>
      </p:sp>
      <p:sp>
        <p:nvSpPr>
          <p:cNvPr id="6" name="Date Placeholder 5"/>
          <p:cNvSpPr>
            <a:spLocks noGrp="1"/>
          </p:cNvSpPr>
          <p:nvPr>
            <p:ph type="dt" idx="15"/>
          </p:nvPr>
        </p:nvSpPr>
        <p:spPr/>
        <p:txBody>
          <a:bodyPr/>
          <a:lstStyle/>
          <a:p>
            <a:r>
              <a:rPr lang="en-US" smtClean="0"/>
              <a:t>August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 Towards Sep. Meeting and Beyond</a:t>
            </a:r>
          </a:p>
        </p:txBody>
      </p:sp>
      <p:sp>
        <p:nvSpPr>
          <p:cNvPr id="3" name="Content Placeholder 2"/>
          <p:cNvSpPr>
            <a:spLocks noGrp="1"/>
          </p:cNvSpPr>
          <p:nvPr>
            <p:ph idx="1"/>
          </p:nvPr>
        </p:nvSpPr>
        <p:spPr>
          <a:xfrm>
            <a:off x="929217" y="1628800"/>
            <a:ext cx="10361084" cy="4473253"/>
          </a:xfrm>
        </p:spPr>
        <p:txBody>
          <a:bodyPr/>
          <a:lstStyle/>
          <a:p>
            <a:pPr>
              <a:buFont typeface="Arial" panose="020B0604020202020204" pitchFamily="34" charset="0"/>
              <a:buChar char="•"/>
            </a:pPr>
            <a:r>
              <a:rPr lang="en-US" b="0" dirty="0"/>
              <a:t>Complete LB240 comment resolution by end of Sep. meeting and recirculate out of the Sep. meeting.</a:t>
            </a:r>
          </a:p>
          <a:p>
            <a:pPr>
              <a:buFont typeface="Arial" panose="020B0604020202020204" pitchFamily="34" charset="0"/>
              <a:buChar char="•"/>
            </a:pPr>
            <a:r>
              <a:rPr lang="en-US" b="0" dirty="0"/>
              <a:t>Publish a new baseline draft D1.3 including all adopted CR from July meeting.</a:t>
            </a:r>
          </a:p>
          <a:p>
            <a:pPr>
              <a:buFont typeface="Arial" panose="020B0604020202020204" pitchFamily="34" charset="0"/>
              <a:buChar char="•"/>
            </a:pPr>
            <a:r>
              <a:rPr lang="en-US" b="0" dirty="0"/>
              <a:t>Have a 3 day ad hoc for the purpose of comment resolution.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Stephen McCann, BlackBerry</a:t>
            </a:r>
            <a:endParaRPr lang="en-GB" dirty="0"/>
          </a:p>
        </p:txBody>
      </p:sp>
      <p:sp>
        <p:nvSpPr>
          <p:cNvPr id="6" name="Date Placeholder 5"/>
          <p:cNvSpPr>
            <a:spLocks noGrp="1"/>
          </p:cNvSpPr>
          <p:nvPr>
            <p:ph type="dt" idx="15"/>
          </p:nvPr>
        </p:nvSpPr>
        <p:spPr/>
        <p:txBody>
          <a:bodyPr/>
          <a:lstStyle/>
          <a:p>
            <a:r>
              <a:rPr lang="en-US" smtClean="0"/>
              <a:t>August 2019</a:t>
            </a:r>
            <a:endParaRPr lang="en-GB" dirty="0"/>
          </a:p>
        </p:txBody>
      </p:sp>
    </p:spTree>
    <p:extLst>
      <p:ext uri="{BB962C8B-B14F-4D97-AF65-F5344CB8AC3E}">
        <p14:creationId xmlns:p14="http://schemas.microsoft.com/office/powerpoint/2010/main" val="92122156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b="0" dirty="0"/>
              <a:t>July 24</a:t>
            </a:r>
            <a:r>
              <a:rPr lang="en-US" altLang="en-US" b="0" baseline="30000" dirty="0"/>
              <a:t>th</a:t>
            </a:r>
            <a:r>
              <a:rPr lang="en-US" altLang="en-US" b="0" dirty="0"/>
              <a:t>  	(Wednesday), 13:00 ET – 14:30 ET – already approved</a:t>
            </a:r>
          </a:p>
          <a:p>
            <a:pPr>
              <a:buFont typeface="Arial" panose="020B0604020202020204" pitchFamily="34" charset="0"/>
              <a:buChar char="•"/>
            </a:pPr>
            <a:r>
              <a:rPr lang="en-US" altLang="en-US" b="0" dirty="0"/>
              <a:t>July 31</a:t>
            </a:r>
            <a:r>
              <a:rPr lang="en-US" altLang="en-US" b="0" baseline="30000" dirty="0"/>
              <a:t>st</a:t>
            </a:r>
            <a:r>
              <a:rPr lang="en-US" altLang="en-US" b="0" dirty="0"/>
              <a:t>	(Wednesday), 13:00 ET – 14:30 ET</a:t>
            </a:r>
          </a:p>
          <a:p>
            <a:pPr>
              <a:buFont typeface="Arial" panose="020B0604020202020204" pitchFamily="34" charset="0"/>
              <a:buChar char="•"/>
            </a:pPr>
            <a:r>
              <a:rPr lang="en-US" altLang="en-US" b="0" dirty="0"/>
              <a:t>Aug. 7</a:t>
            </a:r>
            <a:r>
              <a:rPr lang="en-US" altLang="en-US" b="0" baseline="30000" dirty="0"/>
              <a:t>th</a:t>
            </a:r>
            <a:r>
              <a:rPr lang="en-US" altLang="en-US" b="0" dirty="0"/>
              <a:t>  	(Wednesday), 13:00 ET – 14:30 ET</a:t>
            </a:r>
          </a:p>
          <a:p>
            <a:pPr>
              <a:buFont typeface="Arial" panose="020B0604020202020204" pitchFamily="34" charset="0"/>
              <a:buChar char="•"/>
            </a:pPr>
            <a:r>
              <a:rPr lang="en-US" altLang="en-US" b="0" dirty="0"/>
              <a:t>Aug. 14</a:t>
            </a:r>
            <a:r>
              <a:rPr lang="en-US" altLang="en-US" b="0" baseline="30000" dirty="0"/>
              <a:t>th</a:t>
            </a:r>
            <a:r>
              <a:rPr lang="en-US" altLang="en-US" b="0" dirty="0"/>
              <a:t> 	(Wednesday), 13:00 ET – 14:30 ET</a:t>
            </a:r>
          </a:p>
          <a:p>
            <a:pPr>
              <a:buFont typeface="Arial" panose="020B0604020202020204" pitchFamily="34" charset="0"/>
              <a:buChar char="•"/>
            </a:pPr>
            <a:r>
              <a:rPr lang="en-US" altLang="en-US" b="0" dirty="0"/>
              <a:t>Aug. 21</a:t>
            </a:r>
            <a:r>
              <a:rPr lang="en-US" altLang="en-US" b="0" baseline="30000" dirty="0"/>
              <a:t>st</a:t>
            </a:r>
            <a:r>
              <a:rPr lang="en-US" altLang="en-US" b="0" dirty="0"/>
              <a:t> 	(Wednesday), 13:00 ET – 14:30 ET</a:t>
            </a:r>
          </a:p>
          <a:p>
            <a:pPr>
              <a:buFont typeface="Arial" panose="020B0604020202020204" pitchFamily="34" charset="0"/>
              <a:buChar char="•"/>
            </a:pPr>
            <a:r>
              <a:rPr lang="en-US" altLang="en-US" b="0" dirty="0"/>
              <a:t>Aug. 28</a:t>
            </a:r>
            <a:r>
              <a:rPr lang="en-US" altLang="en-US" b="0" baseline="30000" dirty="0"/>
              <a:t>th</a:t>
            </a:r>
            <a:r>
              <a:rPr lang="en-US" altLang="en-US" b="0" dirty="0"/>
              <a:t> 	(Wednesday) , 13:00 ET – </a:t>
            </a:r>
            <a:r>
              <a:rPr lang="en-US" altLang="en-US" b="0"/>
              <a:t>14:30 ET</a:t>
            </a:r>
            <a:endParaRPr lang="en-US" altLang="en-US" b="0" dirty="0"/>
          </a:p>
          <a:p>
            <a:pPr>
              <a:buFont typeface="Arial" panose="020B0604020202020204" pitchFamily="34" charset="0"/>
              <a:buChar char="•"/>
            </a:pPr>
            <a:endParaRPr lang="en-US" altLang="en-US" b="0" dirty="0"/>
          </a:p>
          <a:p>
            <a:endParaRPr lang="en-US" b="0" dirty="0"/>
          </a:p>
          <a:p>
            <a:endParaRPr lang="en-US" b="0" dirty="0"/>
          </a:p>
          <a:p>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Stephen McCann, BlackBerry</a:t>
            </a:r>
            <a:endParaRPr lang="en-GB" dirty="0"/>
          </a:p>
        </p:txBody>
      </p:sp>
      <p:sp>
        <p:nvSpPr>
          <p:cNvPr id="6" name="Date Placeholder 5"/>
          <p:cNvSpPr>
            <a:spLocks noGrp="1"/>
          </p:cNvSpPr>
          <p:nvPr>
            <p:ph type="dt" idx="15"/>
          </p:nvPr>
        </p:nvSpPr>
        <p:spPr/>
        <p:txBody>
          <a:bodyPr/>
          <a:lstStyle/>
          <a:p>
            <a:r>
              <a:rPr lang="en-US" smtClean="0"/>
              <a:t>August 2019</a:t>
            </a:r>
            <a:endParaRPr lang="en-GB" dirty="0"/>
          </a:p>
        </p:txBody>
      </p:sp>
    </p:spTree>
    <p:extLst>
      <p:ext uri="{BB962C8B-B14F-4D97-AF65-F5344CB8AC3E}">
        <p14:creationId xmlns:p14="http://schemas.microsoft.com/office/powerpoint/2010/main" val="207172287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9"/>
          <p:cNvSpPr>
            <a:spLocks noGrp="1"/>
          </p:cNvSpPr>
          <p:nvPr>
            <p:ph type="title"/>
          </p:nvPr>
        </p:nvSpPr>
        <p:spPr/>
        <p:txBody>
          <a:bodyPr/>
          <a:lstStyle/>
          <a:p>
            <a:r>
              <a:rPr lang="en-US" altLang="en-US" dirty="0"/>
              <a:t>2019 July</a:t>
            </a:r>
            <a:br>
              <a:rPr lang="en-US" altLang="en-US" dirty="0"/>
            </a:br>
            <a:r>
              <a:rPr lang="en-US" altLang="en-US" dirty="0" err="1"/>
              <a:t>TGba</a:t>
            </a:r>
            <a:r>
              <a:rPr lang="en-US" altLang="en-US" dirty="0"/>
              <a:t> Closing Report</a:t>
            </a:r>
          </a:p>
        </p:txBody>
      </p:sp>
      <p:sp>
        <p:nvSpPr>
          <p:cNvPr id="4" name="Date Placeholder 3"/>
          <p:cNvSpPr>
            <a:spLocks noGrp="1"/>
          </p:cNvSpPr>
          <p:nvPr>
            <p:ph type="dt" sz="quarter" idx="10"/>
          </p:nvPr>
        </p:nvSpPr>
        <p:spPr/>
        <p:txBody>
          <a:bodyPr/>
          <a:lstStyle/>
          <a:p>
            <a:pPr>
              <a:defRPr/>
            </a:pPr>
            <a:r>
              <a:rPr lang="en-US" smtClean="0"/>
              <a:t>August 2019</a:t>
            </a:r>
            <a:endParaRPr lang="en-US" dirty="0"/>
          </a:p>
        </p:txBody>
      </p:sp>
      <p:sp>
        <p:nvSpPr>
          <p:cNvPr id="5" name="Footer Placeholder 4"/>
          <p:cNvSpPr>
            <a:spLocks noGrp="1"/>
          </p:cNvSpPr>
          <p:nvPr>
            <p:ph type="ftr" sz="quarter" idx="11"/>
          </p:nvPr>
        </p:nvSpPr>
        <p:spPr/>
        <p:txBody>
          <a:bodyPr/>
          <a:lstStyle/>
          <a:p>
            <a:pPr>
              <a:defRPr/>
            </a:pPr>
            <a:r>
              <a:rPr lang="en-US" smtClean="0"/>
              <a:t>Stephen McCann, BlackBerry</a:t>
            </a:r>
            <a:endParaRPr lang="en-US"/>
          </a:p>
        </p:txBody>
      </p:sp>
      <p:sp>
        <p:nvSpPr>
          <p:cNvPr id="4101" name="Slide Number Placeholder 5"/>
          <p:cNvSpPr>
            <a:spLocks noGrp="1"/>
          </p:cNvSpPr>
          <p:nvPr>
            <p:ph type="sldNum" sz="quarter" idx="12"/>
          </p:nvPr>
        </p:nvSpPr>
        <p:spPr>
          <a:xfrm>
            <a:off x="5595985" y="6470137"/>
            <a:ext cx="881015" cy="1809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0E02C77-ED2B-4944-ABFE-6FB45349A4DD}" type="slidenum">
              <a:rPr lang="en-US" altLang="en-US" sz="1200" b="0"/>
              <a:pPr>
                <a:spcBef>
                  <a:spcPct val="0"/>
                </a:spcBef>
                <a:buFontTx/>
                <a:buNone/>
              </a:pPr>
              <a:t>75</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2019-7-17</a:t>
            </a:r>
          </a:p>
        </p:txBody>
      </p:sp>
      <p:sp>
        <p:nvSpPr>
          <p:cNvPr id="4103"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a:solidFill>
                  <a:srgbClr val="000000"/>
                </a:solidFill>
              </a:rPr>
              <a:t>Authors:</a:t>
            </a:r>
          </a:p>
        </p:txBody>
      </p:sp>
      <p:graphicFrame>
        <p:nvGraphicFramePr>
          <p:cNvPr id="4104" name="Object 3"/>
          <p:cNvGraphicFramePr>
            <a:graphicFrameLocks noChangeAspect="1"/>
          </p:cNvGraphicFramePr>
          <p:nvPr/>
        </p:nvGraphicFramePr>
        <p:xfrm>
          <a:off x="2300289" y="3062289"/>
          <a:ext cx="7177087" cy="2625725"/>
        </p:xfrm>
        <a:graphic>
          <a:graphicData uri="http://schemas.openxmlformats.org/presentationml/2006/ole">
            <mc:AlternateContent xmlns:mc="http://schemas.openxmlformats.org/markup-compatibility/2006">
              <mc:Choice xmlns:v="urn:schemas-microsoft-com:vml" Requires="v">
                <p:oleObj spid="_x0000_s129058" name="Document" r:id="rId4" imgW="8267030" imgH="3023616" progId="Word.Document.8">
                  <p:embed/>
                </p:oleObj>
              </mc:Choice>
              <mc:Fallback>
                <p:oleObj name="Document" r:id="rId4" imgW="8267030" imgH="3023616" progId="Word.Document.8">
                  <p:embed/>
                  <p:pic>
                    <p:nvPicPr>
                      <p:cNvPr id="4104"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00289" y="3062289"/>
                        <a:ext cx="7177087" cy="262572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ltLang="en-US"/>
              <a:t>Work Completed</a:t>
            </a:r>
          </a:p>
        </p:txBody>
      </p:sp>
      <p:sp>
        <p:nvSpPr>
          <p:cNvPr id="6147" name="Content Placeholder 2"/>
          <p:cNvSpPr>
            <a:spLocks noGrp="1"/>
          </p:cNvSpPr>
          <p:nvPr>
            <p:ph idx="1"/>
          </p:nvPr>
        </p:nvSpPr>
        <p:spPr>
          <a:xfrm>
            <a:off x="1447800" y="1600201"/>
            <a:ext cx="9372599" cy="4875213"/>
          </a:xfrm>
        </p:spPr>
        <p:txBody>
          <a:bodyPr/>
          <a:lstStyle/>
          <a:p>
            <a:endParaRPr lang="en-US" altLang="en-US" dirty="0"/>
          </a:p>
          <a:p>
            <a:pPr>
              <a:defRPr/>
            </a:pPr>
            <a:r>
              <a:rPr lang="en-US" altLang="en-US" dirty="0"/>
              <a:t>Resolved 198 technical comments, 144 editorial comments received on D3.0 (LB241)</a:t>
            </a:r>
          </a:p>
          <a:p>
            <a:pPr lvl="1">
              <a:defRPr/>
            </a:pPr>
            <a:r>
              <a:rPr lang="en-US" altLang="en-US" sz="2400" dirty="0"/>
              <a:t>Total unresolved comments: 76</a:t>
            </a:r>
          </a:p>
          <a:p>
            <a:pPr>
              <a:defRPr/>
            </a:pPr>
            <a:r>
              <a:rPr lang="en-US" altLang="en-US" dirty="0"/>
              <a:t>Review TG timeline</a:t>
            </a:r>
          </a:p>
          <a:p>
            <a:r>
              <a:rPr lang="en-US" altLang="en-US" dirty="0"/>
              <a:t>Agenda: doc:11-19/988r11</a:t>
            </a:r>
          </a:p>
          <a:p>
            <a:endParaRPr lang="en-US" altLang="en-US" dirty="0"/>
          </a:p>
          <a:p>
            <a:endParaRPr lang="en-US" altLang="en-US" dirty="0"/>
          </a:p>
        </p:txBody>
      </p:sp>
      <p:sp>
        <p:nvSpPr>
          <p:cNvPr id="4" name="Date Placeholder 3"/>
          <p:cNvSpPr>
            <a:spLocks noGrp="1"/>
          </p:cNvSpPr>
          <p:nvPr>
            <p:ph type="dt" sz="quarter" idx="10"/>
          </p:nvPr>
        </p:nvSpPr>
        <p:spPr/>
        <p:txBody>
          <a:bodyPr/>
          <a:lstStyle/>
          <a:p>
            <a:pPr>
              <a:defRPr/>
            </a:pPr>
            <a:r>
              <a:rPr lang="en-US" smtClean="0"/>
              <a:t>August 2019</a:t>
            </a:r>
            <a:endParaRPr lang="en-US" dirty="0"/>
          </a:p>
        </p:txBody>
      </p:sp>
      <p:sp>
        <p:nvSpPr>
          <p:cNvPr id="5" name="Footer Placeholder 4"/>
          <p:cNvSpPr>
            <a:spLocks noGrp="1"/>
          </p:cNvSpPr>
          <p:nvPr>
            <p:ph type="ftr" sz="quarter" idx="11"/>
          </p:nvPr>
        </p:nvSpPr>
        <p:spPr/>
        <p:txBody>
          <a:bodyPr/>
          <a:lstStyle/>
          <a:p>
            <a:pPr>
              <a:defRPr/>
            </a:pPr>
            <a:r>
              <a:rPr lang="en-US" smtClean="0"/>
              <a:t>Stephen McCann, BlackBerry</a:t>
            </a:r>
            <a:endParaRPr lang="en-US"/>
          </a:p>
        </p:txBody>
      </p:sp>
      <p:sp>
        <p:nvSpPr>
          <p:cNvPr id="6150" name="Slide Number Placeholder 5"/>
          <p:cNvSpPr>
            <a:spLocks noGrp="1"/>
          </p:cNvSpPr>
          <p:nvPr>
            <p:ph type="sldNum" sz="quarter" idx="12"/>
          </p:nvPr>
        </p:nvSpPr>
        <p:spPr>
          <a:xfrm>
            <a:off x="5701288" y="6475414"/>
            <a:ext cx="775712" cy="15398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6001523C-0808-4A04-9D87-C76A4F12628C}" type="slidenum">
              <a:rPr lang="en-US" altLang="en-US" sz="1200" b="0"/>
              <a:pPr>
                <a:spcBef>
                  <a:spcPct val="0"/>
                </a:spcBef>
                <a:buFontTx/>
                <a:buNone/>
              </a:pPr>
              <a:t>76</a:t>
            </a:fld>
            <a:endParaRPr lang="en-US" altLang="en-US" sz="1200" b="0" dirty="0"/>
          </a:p>
        </p:txBody>
      </p:sp>
      <p:sp>
        <p:nvSpPr>
          <p:cNvPr id="7" name="Date Placeholder 5">
            <a:extLst>
              <a:ext uri="{FF2B5EF4-FFF2-40B4-BE49-F238E27FC236}">
                <a16:creationId xmlns:a16="http://schemas.microsoft.com/office/drawing/2014/main" xmlns="" id="{202BB38C-B736-49E7-A627-2A038D2D131B}"/>
              </a:ext>
            </a:extLst>
          </p:cNvPr>
          <p:cNvSpPr>
            <a:spLocks noGrp="1"/>
          </p:cNvSpPr>
          <p:nvPr>
            <p:ph type="dt" idx="15"/>
          </p:nvPr>
        </p:nvSpPr>
        <p:spPr>
          <a:xfrm>
            <a:off x="929217" y="333375"/>
            <a:ext cx="2499764" cy="273050"/>
          </a:xfrm>
        </p:spPr>
        <p:txBody>
          <a:bodyPr/>
          <a:lstStyle/>
          <a:p>
            <a:r>
              <a:rPr lang="en-US" dirty="0" smtClean="0"/>
              <a:t>August 2019</a:t>
            </a:r>
            <a:endParaRPr lang="en-GB"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7"/>
          <p:cNvSpPr>
            <a:spLocks noGrp="1"/>
          </p:cNvSpPr>
          <p:nvPr>
            <p:ph type="title"/>
          </p:nvPr>
        </p:nvSpPr>
        <p:spPr/>
        <p:txBody>
          <a:bodyPr/>
          <a:lstStyle/>
          <a:p>
            <a:r>
              <a:rPr lang="en-US" altLang="en-US" dirty="0"/>
              <a:t>Goals for September 2019</a:t>
            </a:r>
          </a:p>
        </p:txBody>
      </p:sp>
      <p:sp>
        <p:nvSpPr>
          <p:cNvPr id="33795" name="Content Placeholder 8"/>
          <p:cNvSpPr>
            <a:spLocks noGrp="1"/>
          </p:cNvSpPr>
          <p:nvPr>
            <p:ph idx="1"/>
          </p:nvPr>
        </p:nvSpPr>
        <p:spPr>
          <a:xfrm>
            <a:off x="2209800" y="2133600"/>
            <a:ext cx="8153400" cy="4114800"/>
          </a:xfrm>
        </p:spPr>
        <p:txBody>
          <a:bodyPr/>
          <a:lstStyle/>
          <a:p>
            <a:pPr>
              <a:defRPr/>
            </a:pPr>
            <a:r>
              <a:rPr lang="en-US" altLang="en-US" dirty="0"/>
              <a:t>Complete comment resolution on D3.0 (LB241) </a:t>
            </a:r>
          </a:p>
          <a:p>
            <a:pPr>
              <a:defRPr/>
            </a:pPr>
            <a:r>
              <a:rPr lang="en-US" altLang="en-US" dirty="0"/>
              <a:t>Approve a WG recirculation letter ballot on D4.0</a:t>
            </a:r>
          </a:p>
          <a:p>
            <a:pPr>
              <a:defRPr/>
            </a:pPr>
            <a:r>
              <a:rPr lang="en-US" altLang="en-US" dirty="0"/>
              <a:t>Review timeline</a:t>
            </a:r>
          </a:p>
          <a:p>
            <a:pPr>
              <a:defRPr/>
            </a:pPr>
            <a:endParaRPr lang="en-US" altLang="en-US" dirty="0"/>
          </a:p>
          <a:p>
            <a:pPr marL="0" indent="0">
              <a:buNone/>
              <a:defRPr/>
            </a:pPr>
            <a:endParaRPr lang="en-US" altLang="en-US" dirty="0"/>
          </a:p>
          <a:p>
            <a:pPr>
              <a:defRPr/>
            </a:pPr>
            <a:endParaRPr lang="en-US" altLang="en-US" dirty="0"/>
          </a:p>
        </p:txBody>
      </p:sp>
      <p:sp>
        <p:nvSpPr>
          <p:cNvPr id="5" name="Date Placeholder 4"/>
          <p:cNvSpPr>
            <a:spLocks noGrp="1"/>
          </p:cNvSpPr>
          <p:nvPr>
            <p:ph type="dt" sz="quarter" idx="10"/>
          </p:nvPr>
        </p:nvSpPr>
        <p:spPr/>
        <p:txBody>
          <a:bodyPr/>
          <a:lstStyle/>
          <a:p>
            <a:pPr>
              <a:defRPr/>
            </a:pPr>
            <a:r>
              <a:rPr lang="en-US" smtClean="0"/>
              <a:t>August 2019</a:t>
            </a:r>
            <a:endParaRPr lang="en-US" dirty="0"/>
          </a:p>
        </p:txBody>
      </p:sp>
      <p:sp>
        <p:nvSpPr>
          <p:cNvPr id="6" name="Footer Placeholder 5"/>
          <p:cNvSpPr>
            <a:spLocks noGrp="1"/>
          </p:cNvSpPr>
          <p:nvPr>
            <p:ph type="ftr" sz="quarter" idx="11"/>
          </p:nvPr>
        </p:nvSpPr>
        <p:spPr/>
        <p:txBody>
          <a:bodyPr/>
          <a:lstStyle/>
          <a:p>
            <a:pPr>
              <a:defRPr/>
            </a:pPr>
            <a:r>
              <a:rPr lang="en-US" smtClean="0"/>
              <a:t>Stephen McCann, BlackBerry</a:t>
            </a:r>
            <a:endParaRPr lang="en-US"/>
          </a:p>
        </p:txBody>
      </p:sp>
      <p:sp>
        <p:nvSpPr>
          <p:cNvPr id="7174" name="Slide Number Placeholder 6"/>
          <p:cNvSpPr>
            <a:spLocks noGrp="1"/>
          </p:cNvSpPr>
          <p:nvPr>
            <p:ph type="sldNum" sz="quarter" idx="12"/>
          </p:nvPr>
        </p:nvSpPr>
        <p:spPr>
          <a:xfrm>
            <a:off x="5791200" y="6477000"/>
            <a:ext cx="868844" cy="4116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1FE51C9A-CBBC-467B-BF25-688AD0302282}" type="slidenum">
              <a:rPr lang="en-US" altLang="en-US" sz="1200" b="0"/>
              <a:pPr>
                <a:spcBef>
                  <a:spcPct val="0"/>
                </a:spcBef>
                <a:buFontTx/>
                <a:buNone/>
              </a:pPr>
              <a:t>77</a:t>
            </a:fld>
            <a:endParaRPr lang="en-US" altLang="en-US" sz="1200" b="0" dirty="0"/>
          </a:p>
        </p:txBody>
      </p:sp>
      <p:sp>
        <p:nvSpPr>
          <p:cNvPr id="7" name="Date Placeholder 5">
            <a:extLst>
              <a:ext uri="{FF2B5EF4-FFF2-40B4-BE49-F238E27FC236}">
                <a16:creationId xmlns:a16="http://schemas.microsoft.com/office/drawing/2014/main" xmlns="" id="{202BB38C-B736-49E7-A627-2A038D2D131B}"/>
              </a:ext>
            </a:extLst>
          </p:cNvPr>
          <p:cNvSpPr>
            <a:spLocks noGrp="1"/>
          </p:cNvSpPr>
          <p:nvPr>
            <p:ph type="dt" idx="15"/>
          </p:nvPr>
        </p:nvSpPr>
        <p:spPr>
          <a:xfrm>
            <a:off x="929217" y="333375"/>
            <a:ext cx="2499764" cy="273050"/>
          </a:xfrm>
        </p:spPr>
        <p:txBody>
          <a:bodyPr/>
          <a:lstStyle/>
          <a:p>
            <a:r>
              <a:rPr lang="en-US" dirty="0" smtClean="0"/>
              <a:t>August 2019</a:t>
            </a:r>
            <a:endParaRPr lang="en-GB"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a:t>Teleconference Call Schedule</a:t>
            </a:r>
          </a:p>
        </p:txBody>
      </p:sp>
      <p:sp>
        <p:nvSpPr>
          <p:cNvPr id="8195" name="Content Placeholder 2"/>
          <p:cNvSpPr>
            <a:spLocks noGrp="1"/>
          </p:cNvSpPr>
          <p:nvPr>
            <p:ph idx="1"/>
          </p:nvPr>
        </p:nvSpPr>
        <p:spPr/>
        <p:txBody>
          <a:bodyPr/>
          <a:lstStyle/>
          <a:p>
            <a:pPr marL="342900" lvl="1" indent="-342900">
              <a:buFontTx/>
              <a:buChar char="•"/>
              <a:defRPr/>
            </a:pPr>
            <a:r>
              <a:rPr lang="en-US" altLang="en-US" sz="2400" b="1" dirty="0"/>
              <a:t>Three teleconference call (Monday, 2 hours):</a:t>
            </a:r>
          </a:p>
          <a:p>
            <a:pPr marL="685800" lvl="2" indent="-342900">
              <a:defRPr/>
            </a:pPr>
            <a:r>
              <a:rPr lang="en-US" altLang="en-US" sz="2400" b="1" dirty="0"/>
              <a:t>August 5</a:t>
            </a:r>
            <a:r>
              <a:rPr lang="en-US" altLang="en-US" sz="2400" b="1" baseline="30000" dirty="0"/>
              <a:t>th</a:t>
            </a:r>
            <a:r>
              <a:rPr lang="en-US" altLang="en-US" sz="2400" b="1" dirty="0"/>
              <a:t> , 10:00 ET</a:t>
            </a:r>
          </a:p>
          <a:p>
            <a:pPr marL="685800" lvl="2" indent="-342900">
              <a:defRPr/>
            </a:pPr>
            <a:r>
              <a:rPr lang="en-US" altLang="en-US" sz="2400" b="1" dirty="0"/>
              <a:t>August 19</a:t>
            </a:r>
            <a:r>
              <a:rPr lang="en-US" altLang="en-US" sz="2400" b="1" baseline="30000" dirty="0"/>
              <a:t>th</a:t>
            </a:r>
            <a:r>
              <a:rPr lang="en-US" altLang="en-US" sz="2400" b="1" dirty="0"/>
              <a:t>,  17:00 ET</a:t>
            </a:r>
          </a:p>
          <a:p>
            <a:pPr marL="685800" lvl="2" indent="-342900">
              <a:defRPr/>
            </a:pPr>
            <a:r>
              <a:rPr lang="en-US" altLang="en-US" sz="2400" b="1" dirty="0"/>
              <a:t>August 26</a:t>
            </a:r>
            <a:r>
              <a:rPr lang="en-US" altLang="en-US" sz="2400" b="1" baseline="30000" dirty="0"/>
              <a:t>th</a:t>
            </a:r>
            <a:r>
              <a:rPr lang="en-US" altLang="en-US" sz="2400" b="1" dirty="0"/>
              <a:t>, 23:00 ET</a:t>
            </a:r>
          </a:p>
          <a:p>
            <a:pPr marL="342900" lvl="2" indent="0">
              <a:buNone/>
              <a:defRPr/>
            </a:pPr>
            <a:endParaRPr lang="en-US" altLang="en-US" sz="2400" b="1" dirty="0"/>
          </a:p>
        </p:txBody>
      </p:sp>
      <p:sp>
        <p:nvSpPr>
          <p:cNvPr id="4" name="Date Placeholder 3"/>
          <p:cNvSpPr>
            <a:spLocks noGrp="1"/>
          </p:cNvSpPr>
          <p:nvPr>
            <p:ph type="dt" sz="quarter" idx="10"/>
          </p:nvPr>
        </p:nvSpPr>
        <p:spPr/>
        <p:txBody>
          <a:bodyPr/>
          <a:lstStyle/>
          <a:p>
            <a:pPr>
              <a:defRPr/>
            </a:pPr>
            <a:r>
              <a:rPr lang="en-US" smtClean="0"/>
              <a:t>August 2019</a:t>
            </a:r>
            <a:endParaRPr lang="en-US" dirty="0"/>
          </a:p>
        </p:txBody>
      </p:sp>
      <p:sp>
        <p:nvSpPr>
          <p:cNvPr id="5" name="Footer Placeholder 4"/>
          <p:cNvSpPr>
            <a:spLocks noGrp="1"/>
          </p:cNvSpPr>
          <p:nvPr>
            <p:ph type="ftr" sz="quarter" idx="11"/>
          </p:nvPr>
        </p:nvSpPr>
        <p:spPr/>
        <p:txBody>
          <a:bodyPr/>
          <a:lstStyle/>
          <a:p>
            <a:pPr>
              <a:defRPr/>
            </a:pPr>
            <a:r>
              <a:rPr lang="en-US" smtClean="0"/>
              <a:t>Stephen McCann, BlackBerry</a:t>
            </a:r>
            <a:endParaRPr lang="en-US"/>
          </a:p>
        </p:txBody>
      </p:sp>
      <p:sp>
        <p:nvSpPr>
          <p:cNvPr id="8198" name="Slide Number Placeholder 5"/>
          <p:cNvSpPr>
            <a:spLocks noGrp="1"/>
          </p:cNvSpPr>
          <p:nvPr>
            <p:ph type="sldNum" sz="quarter" idx="12"/>
          </p:nvPr>
        </p:nvSpPr>
        <p:spPr>
          <a:xfrm>
            <a:off x="5715000" y="6477000"/>
            <a:ext cx="914400" cy="228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FCB1795-DADD-4574-8B8E-996323406FF2}" type="slidenum">
              <a:rPr lang="en-US" altLang="en-US" sz="1200" b="0"/>
              <a:pPr>
                <a:spcBef>
                  <a:spcPct val="0"/>
                </a:spcBef>
                <a:buFontTx/>
                <a:buNone/>
              </a:pPr>
              <a:t>78</a:t>
            </a:fld>
            <a:endParaRPr lang="en-US" altLang="en-US" sz="1200" b="0" dirty="0"/>
          </a:p>
        </p:txBody>
      </p:sp>
      <p:sp>
        <p:nvSpPr>
          <p:cNvPr id="7" name="Date Placeholder 5">
            <a:extLst>
              <a:ext uri="{FF2B5EF4-FFF2-40B4-BE49-F238E27FC236}">
                <a16:creationId xmlns:a16="http://schemas.microsoft.com/office/drawing/2014/main" xmlns="" id="{202BB38C-B736-49E7-A627-2A038D2D131B}"/>
              </a:ext>
            </a:extLst>
          </p:cNvPr>
          <p:cNvSpPr>
            <a:spLocks noGrp="1"/>
          </p:cNvSpPr>
          <p:nvPr>
            <p:ph type="dt" idx="15"/>
          </p:nvPr>
        </p:nvSpPr>
        <p:spPr>
          <a:xfrm>
            <a:off x="929217" y="333375"/>
            <a:ext cx="2499764" cy="273050"/>
          </a:xfrm>
        </p:spPr>
        <p:txBody>
          <a:bodyPr/>
          <a:lstStyle/>
          <a:p>
            <a:r>
              <a:rPr lang="en-US" dirty="0" smtClean="0"/>
              <a:t>August 2019</a:t>
            </a:r>
            <a:endParaRPr lang="en-GB"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a:extLst>
              <a:ext uri="{FF2B5EF4-FFF2-40B4-BE49-F238E27FC236}">
                <a16:creationId xmlns:a16="http://schemas.microsoft.com/office/drawing/2014/main" xmlns="" id="{8E963CC5-36E1-4A59-8B92-30BD145E6058}"/>
              </a:ext>
            </a:extLst>
          </p:cNvPr>
          <p:cNvSpPr>
            <a:spLocks noGrp="1"/>
          </p:cNvSpPr>
          <p:nvPr>
            <p:ph type="dt" sz="quarter" idx="10"/>
          </p:nvPr>
        </p:nvSpPr>
        <p:spPr>
          <a:xfrm>
            <a:off x="838200" y="302615"/>
            <a:ext cx="1600200"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smtClean="0"/>
              <a:t>August 2019</a:t>
            </a:r>
            <a:endParaRPr lang="en-US" altLang="en-US" sz="1800" dirty="0"/>
          </a:p>
        </p:txBody>
      </p:sp>
      <p:sp>
        <p:nvSpPr>
          <p:cNvPr id="15363" name="Footer Placeholder 4">
            <a:extLst>
              <a:ext uri="{FF2B5EF4-FFF2-40B4-BE49-F238E27FC236}">
                <a16:creationId xmlns:a16="http://schemas.microsoft.com/office/drawing/2014/main" xmlns="" id="{ED6C77E0-D646-4A65-9D1D-7D1A27F910BF}"/>
              </a:ext>
            </a:extLst>
          </p:cNvPr>
          <p:cNvSpPr>
            <a:spLocks noGrp="1"/>
          </p:cNvSpPr>
          <p:nvPr>
            <p:ph type="ftr" sz="quarter" idx="11"/>
          </p:nvPr>
        </p:nvSpPr>
        <p:spPr>
          <a:xfrm>
            <a:off x="7772401"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Stephen McCann, BlackBerry</a:t>
            </a:r>
            <a:endParaRPr lang="en-US" altLang="en-US" sz="1200" b="0" dirty="0"/>
          </a:p>
        </p:txBody>
      </p:sp>
      <p:sp>
        <p:nvSpPr>
          <p:cNvPr id="15364" name="Slide Number Placeholder 5">
            <a:extLst>
              <a:ext uri="{FF2B5EF4-FFF2-40B4-BE49-F238E27FC236}">
                <a16:creationId xmlns:a16="http://schemas.microsoft.com/office/drawing/2014/main" xmlns="" id="{E5B39EE1-D440-40DF-88DC-C9FE42CE04E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CF3F9E3C-B7D6-4DE3-8956-C40252E2A971}" type="slidenum">
              <a:rPr lang="en-US" altLang="en-US" sz="1200" b="0"/>
              <a:pPr>
                <a:spcBef>
                  <a:spcPct val="0"/>
                </a:spcBef>
                <a:buFontTx/>
                <a:buNone/>
              </a:pPr>
              <a:t>79</a:t>
            </a:fld>
            <a:endParaRPr lang="en-US" altLang="en-US" sz="1200" b="0"/>
          </a:p>
        </p:txBody>
      </p:sp>
      <p:sp>
        <p:nvSpPr>
          <p:cNvPr id="15365" name="Rectangle 2">
            <a:extLst>
              <a:ext uri="{FF2B5EF4-FFF2-40B4-BE49-F238E27FC236}">
                <a16:creationId xmlns:a16="http://schemas.microsoft.com/office/drawing/2014/main" xmlns="" id="{AF1208B4-1D2A-4C5E-8AC3-076F013A10C1}"/>
              </a:ext>
            </a:extLst>
          </p:cNvPr>
          <p:cNvSpPr>
            <a:spLocks noGrp="1" noChangeArrowheads="1"/>
          </p:cNvSpPr>
          <p:nvPr>
            <p:ph type="title"/>
          </p:nvPr>
        </p:nvSpPr>
        <p:spPr>
          <a:xfrm>
            <a:off x="2209800" y="609600"/>
            <a:ext cx="7772400" cy="1066800"/>
          </a:xfrm>
        </p:spPr>
        <p:txBody>
          <a:bodyPr/>
          <a:lstStyle/>
          <a:p>
            <a:r>
              <a:rPr lang="en-US" altLang="en-US"/>
              <a:t>TGbb July 2019 Closing Report</a:t>
            </a:r>
          </a:p>
        </p:txBody>
      </p:sp>
      <p:sp>
        <p:nvSpPr>
          <p:cNvPr id="15366" name="Rectangle 6">
            <a:extLst>
              <a:ext uri="{FF2B5EF4-FFF2-40B4-BE49-F238E27FC236}">
                <a16:creationId xmlns:a16="http://schemas.microsoft.com/office/drawing/2014/main" xmlns="" id="{EFD4CB04-6ADF-4565-A8E7-C52536F0AE39}"/>
              </a:ext>
            </a:extLst>
          </p:cNvPr>
          <p:cNvSpPr>
            <a:spLocks noGrp="1" noChangeArrowheads="1"/>
          </p:cNvSpPr>
          <p:nvPr>
            <p:ph type="body" idx="1"/>
          </p:nvPr>
        </p:nvSpPr>
        <p:spPr>
          <a:xfrm>
            <a:off x="2209800" y="1752600"/>
            <a:ext cx="7772400" cy="381000"/>
          </a:xfrm>
        </p:spPr>
        <p:txBody>
          <a:bodyPr/>
          <a:lstStyle/>
          <a:p>
            <a:pPr algn="ctr">
              <a:buFontTx/>
              <a:buNone/>
            </a:pPr>
            <a:r>
              <a:rPr lang="en-US" altLang="en-US" sz="2000"/>
              <a:t>Date:</a:t>
            </a:r>
            <a:r>
              <a:rPr lang="en-US" altLang="en-US" sz="2000" b="0"/>
              <a:t> 2019-07-18</a:t>
            </a:r>
          </a:p>
        </p:txBody>
      </p:sp>
      <p:graphicFrame>
        <p:nvGraphicFramePr>
          <p:cNvPr id="15367" name="Object 11">
            <a:extLst>
              <a:ext uri="{FF2B5EF4-FFF2-40B4-BE49-F238E27FC236}">
                <a16:creationId xmlns:a16="http://schemas.microsoft.com/office/drawing/2014/main" xmlns="" id="{82F77534-1B0E-4E33-83EA-F0FB1ED82424}"/>
              </a:ext>
            </a:extLst>
          </p:cNvPr>
          <p:cNvGraphicFramePr>
            <a:graphicFrameLocks noChangeAspect="1"/>
          </p:cNvGraphicFramePr>
          <p:nvPr/>
        </p:nvGraphicFramePr>
        <p:xfrm>
          <a:off x="2189163" y="2663826"/>
          <a:ext cx="8629650" cy="1668463"/>
        </p:xfrm>
        <a:graphic>
          <a:graphicData uri="http://schemas.openxmlformats.org/presentationml/2006/ole">
            <mc:AlternateContent xmlns:mc="http://schemas.openxmlformats.org/markup-compatibility/2006">
              <mc:Choice xmlns:v="urn:schemas-microsoft-com:vml" Requires="v">
                <p:oleObj spid="_x0000_s139277" name="Document" r:id="rId4" imgW="8242364" imgH="1597287" progId="Word.Document.8">
                  <p:embed/>
                </p:oleObj>
              </mc:Choice>
              <mc:Fallback>
                <p:oleObj name="Document" r:id="rId4" imgW="8242364" imgH="1597287" progId="Word.Document.8">
                  <p:embed/>
                  <p:pic>
                    <p:nvPicPr>
                      <p:cNvPr id="15367" name="Object 11">
                        <a:extLst>
                          <a:ext uri="{FF2B5EF4-FFF2-40B4-BE49-F238E27FC236}">
                            <a16:creationId xmlns:a16="http://schemas.microsoft.com/office/drawing/2014/main" xmlns="" id="{82F77534-1B0E-4E33-83EA-F0FB1ED8242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89163" y="2663826"/>
                        <a:ext cx="8629650" cy="166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5368" name="Rectangle 12">
            <a:extLst>
              <a:ext uri="{FF2B5EF4-FFF2-40B4-BE49-F238E27FC236}">
                <a16:creationId xmlns:a16="http://schemas.microsoft.com/office/drawing/2014/main" xmlns="" id="{930E0846-F953-4C14-8212-17693CC169B5}"/>
              </a:ext>
            </a:extLst>
          </p:cNvPr>
          <p:cNvSpPr>
            <a:spLocks noChangeArrowheads="1"/>
          </p:cNvSpPr>
          <p:nvPr/>
        </p:nvSpPr>
        <p:spPr bwMode="auto">
          <a:xfrm>
            <a:off x="2209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14401" y="1146176"/>
            <a:ext cx="10361084" cy="5329237"/>
          </a:xfrm>
          <a:ln/>
        </p:spPr>
        <p:txBody>
          <a:bodyPr/>
          <a:lstStyle/>
          <a:p>
            <a:pPr>
              <a:lnSpc>
                <a:spcPct val="80000"/>
              </a:lnSpc>
              <a:spcBef>
                <a:spcPct val="20000"/>
              </a:spcBef>
              <a:buFontTx/>
              <a:buChar char="•"/>
            </a:pPr>
            <a:r>
              <a:rPr lang="en-US" sz="2000" dirty="0"/>
              <a:t>Data as of </a:t>
            </a:r>
            <a:r>
              <a:rPr lang="en-US" sz="2000" dirty="0">
                <a:solidFill>
                  <a:srgbClr val="FF0000"/>
                </a:solidFill>
              </a:rPr>
              <a:t>July 2019</a:t>
            </a:r>
          </a:p>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t>In July 2019, Editors discussed </a:t>
            </a:r>
            <a:r>
              <a:rPr lang="en-US" sz="1800" dirty="0" err="1"/>
              <a:t>REVmd</a:t>
            </a:r>
            <a:r>
              <a:rPr lang="en-US" sz="1800" dirty="0"/>
              <a:t> schedule and possible completion in 2020. We will revisit the running order in</a:t>
            </a:r>
            <a:r>
              <a:rPr lang="en-US" sz="1800" dirty="0">
                <a:solidFill>
                  <a:srgbClr val="FF0000"/>
                </a:solidFill>
              </a:rPr>
              <a:t> November</a:t>
            </a:r>
            <a:r>
              <a:rPr lang="en-US" sz="1800" dirty="0"/>
              <a:t>.</a:t>
            </a:r>
          </a:p>
          <a:p>
            <a:pPr>
              <a:buFont typeface="Times New Roman" pitchFamily="16" charset="0"/>
              <a:buChar char="•"/>
            </a:pPr>
            <a:endParaRPr lang="en-GB"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smtClean="0"/>
              <a:t>Stephen McCann, BlackBerry</a:t>
            </a:r>
            <a:endParaRPr lang="en-GB" dirty="0"/>
          </a:p>
        </p:txBody>
      </p:sp>
      <p:sp>
        <p:nvSpPr>
          <p:cNvPr id="4" name="Date Placeholder 3"/>
          <p:cNvSpPr>
            <a:spLocks noGrp="1"/>
          </p:cNvSpPr>
          <p:nvPr>
            <p:ph type="dt" idx="15"/>
          </p:nvPr>
        </p:nvSpPr>
        <p:spPr/>
        <p:txBody>
          <a:bodyPr/>
          <a:lstStyle/>
          <a:p>
            <a:r>
              <a:rPr lang="en-US" smtClean="0"/>
              <a:t>August 2019</a:t>
            </a:r>
            <a:endParaRPr lang="en-GB" dirty="0"/>
          </a:p>
        </p:txBody>
      </p:sp>
      <p:graphicFrame>
        <p:nvGraphicFramePr>
          <p:cNvPr id="3" name="Table 2"/>
          <p:cNvGraphicFramePr>
            <a:graphicFrameLocks noGrp="1"/>
          </p:cNvGraphicFramePr>
          <p:nvPr>
            <p:extLst/>
          </p:nvPr>
        </p:nvGraphicFramePr>
        <p:xfrm>
          <a:off x="1295400" y="2285999"/>
          <a:ext cx="9296400" cy="4998720"/>
        </p:xfrm>
        <a:graphic>
          <a:graphicData uri="http://schemas.openxmlformats.org/drawingml/2006/table">
            <a:tbl>
              <a:tblPr firstRow="1" bandRow="1">
                <a:tableStyleId>{5C22544A-7EE6-4342-B048-85BDC9FD1C3A}</a:tableStyleId>
              </a:tblPr>
              <a:tblGrid>
                <a:gridCol w="3098800">
                  <a:extLst>
                    <a:ext uri="{9D8B030D-6E8A-4147-A177-3AD203B41FA5}">
                      <a16:colId xmlns:a16="http://schemas.microsoft.com/office/drawing/2014/main" xmlns="" val="3336049185"/>
                    </a:ext>
                  </a:extLst>
                </a:gridCol>
                <a:gridCol w="3098800">
                  <a:extLst>
                    <a:ext uri="{9D8B030D-6E8A-4147-A177-3AD203B41FA5}">
                      <a16:colId xmlns:a16="http://schemas.microsoft.com/office/drawing/2014/main" xmlns="" val="1921072032"/>
                    </a:ext>
                  </a:extLst>
                </a:gridCol>
                <a:gridCol w="3098800">
                  <a:extLst>
                    <a:ext uri="{9D8B030D-6E8A-4147-A177-3AD203B41FA5}">
                      <a16:colId xmlns:a16="http://schemas.microsoft.com/office/drawing/2014/main" xmlns="" val="3834352144"/>
                    </a:ext>
                  </a:extLst>
                </a:gridCol>
              </a:tblGrid>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Amendment Number</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Task Group</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Projected REVCOM Date</a:t>
                      </a:r>
                    </a:p>
                  </a:txBody>
                  <a:tcPr horzOverflow="overflow">
                    <a:noFill/>
                  </a:tcPr>
                </a:tc>
                <a:extLst>
                  <a:ext uri="{0D108BD9-81ED-4DB2-BD59-A6C34878D82A}">
                    <a16:rowId xmlns:a16="http://schemas.microsoft.com/office/drawing/2014/main" xmlns="" val="3578554141"/>
                  </a:ext>
                </a:extLst>
              </a:tr>
              <a:tr h="62725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endParaRPr kumimoji="0" lang="en-US" sz="2000" b="0" i="0" u="none" strike="noStrike" cap="none" normalizeH="0" baseline="0" dirty="0">
                        <a:ln>
                          <a:noFill/>
                        </a:ln>
                        <a:solidFill>
                          <a:schemeClr val="tx1"/>
                        </a:solidFill>
                        <a:effectLst/>
                        <a:latin typeface="Times New Roman" pitchFamily="18" charset="0"/>
                      </a:endParaRP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1</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TGmd</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4630</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TGax</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766</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rgbClr val="FF0000"/>
                          </a:solidFill>
                          <a:effectLst/>
                          <a:latin typeface="Times New Roman" pitchFamily="18" charset="0"/>
                        </a:rPr>
                        <a:t>Sep 2020</a:t>
                      </a:r>
                      <a:r>
                        <a:rPr kumimoji="0" lang="en-US" sz="2000" b="0" i="0" u="none" strike="noStrike" cap="none" normalizeH="0" baseline="0" dirty="0">
                          <a:ln>
                            <a:noFill/>
                          </a:ln>
                          <a:solidFill>
                            <a:schemeClr val="tx1"/>
                          </a:solidFill>
                          <a:effectLst/>
                          <a:latin typeface="Times New Roman" pitchFamily="18" charset="0"/>
                        </a:rPr>
                        <a:t>*</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Jun 2020*</a:t>
                      </a:r>
                    </a:p>
                  </a:txBody>
                  <a:tcPr horzOverflow="overflow">
                    <a:noFill/>
                  </a:tcPr>
                </a:tc>
                <a:extLst>
                  <a:ext uri="{0D108BD9-81ED-4DB2-BD59-A6C34878D82A}">
                    <a16:rowId xmlns:a16="http://schemas.microsoft.com/office/drawing/2014/main" xmlns="" val="216556490"/>
                  </a:ext>
                </a:extLst>
              </a:tr>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2</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TGay</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791</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May 2020*</a:t>
                      </a:r>
                    </a:p>
                  </a:txBody>
                  <a:tcPr horzOverflow="overflow">
                    <a:noFill/>
                  </a:tcPr>
                </a:tc>
                <a:extLst>
                  <a:ext uri="{0D108BD9-81ED-4DB2-BD59-A6C34878D82A}">
                    <a16:rowId xmlns:a16="http://schemas.microsoft.com/office/drawing/2014/main" xmlns="" val="2414023622"/>
                  </a:ext>
                </a:extLst>
              </a:tr>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3</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TGaz</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199</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Mar 2021</a:t>
                      </a:r>
                    </a:p>
                  </a:txBody>
                  <a:tcPr horzOverflow="overflow">
                    <a:noFill/>
                  </a:tcPr>
                </a:tc>
                <a:extLst>
                  <a:ext uri="{0D108BD9-81ED-4DB2-BD59-A6C34878D82A}">
                    <a16:rowId xmlns:a16="http://schemas.microsoft.com/office/drawing/2014/main" xmlns="" val="3227809256"/>
                  </a:ext>
                </a:extLst>
              </a:tr>
              <a:tr h="62725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5</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TGba</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182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TGbb</a:t>
                      </a:r>
                      <a:r>
                        <a:rPr kumimoji="0" lang="en-US" sz="2000" b="0" i="0" u="none" strike="noStrike" cap="none" normalizeH="0" baseline="0" dirty="0">
                          <a:ln>
                            <a:noFill/>
                          </a:ln>
                          <a:solidFill>
                            <a:schemeClr val="tx1"/>
                          </a:solidFill>
                          <a:effectLst/>
                          <a:latin typeface="Times New Roman" pitchFamily="18" charset="0"/>
                        </a:rPr>
                        <a:t> –  </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Sep 2020*</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Jul 2021</a:t>
                      </a:r>
                    </a:p>
                  </a:txBody>
                  <a:tcPr horzOverflow="overflow">
                    <a:noFill/>
                  </a:tcPr>
                </a:tc>
                <a:extLst>
                  <a:ext uri="{0D108BD9-81ED-4DB2-BD59-A6C34878D82A}">
                    <a16:rowId xmlns:a16="http://schemas.microsoft.com/office/drawing/2014/main" xmlns="" val="1982380037"/>
                  </a:ext>
                </a:extLst>
              </a:tr>
              <a:tr h="57707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2000" b="0" i="0" u="none" strike="noStrike" cap="none" normalizeH="0" baseline="0" dirty="0">
                        <a:ln>
                          <a:noFill/>
                        </a:ln>
                        <a:solidFill>
                          <a:schemeClr val="accent2"/>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000" b="0" i="0" u="none" strike="noStrike" cap="none" normalizeH="0" baseline="0" dirty="0">
                          <a:ln>
                            <a:noFill/>
                          </a:ln>
                          <a:solidFill>
                            <a:srgbClr val="0070C0"/>
                          </a:solidFill>
                          <a:effectLst/>
                          <a:latin typeface="Times New Roman" pitchFamily="18" charset="0"/>
                        </a:rPr>
                        <a:t>*</a:t>
                      </a:r>
                      <a:r>
                        <a:rPr kumimoji="0" lang="en-US" sz="2000" b="0" i="0" u="none" strike="noStrike" cap="none" normalizeH="0" baseline="0" dirty="0" err="1">
                          <a:ln>
                            <a:noFill/>
                          </a:ln>
                          <a:solidFill>
                            <a:srgbClr val="0070C0"/>
                          </a:solidFill>
                          <a:effectLst/>
                          <a:latin typeface="Times New Roman" pitchFamily="18" charset="0"/>
                        </a:rPr>
                        <a:t>REVmd</a:t>
                      </a:r>
                      <a:r>
                        <a:rPr kumimoji="0" lang="en-US" sz="2000" b="0" i="0" u="none" strike="noStrike" cap="none" normalizeH="0" baseline="0" dirty="0">
                          <a:ln>
                            <a:noFill/>
                          </a:ln>
                          <a:solidFill>
                            <a:srgbClr val="0070C0"/>
                          </a:solidFill>
                          <a:effectLst/>
                          <a:latin typeface="Times New Roman" pitchFamily="18" charset="0"/>
                        </a:rPr>
                        <a:t> might be Sep, 2020</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xmlns="" val="4167905179"/>
                  </a:ext>
                </a:extLst>
              </a:tr>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xmlns="" val="1182416159"/>
                  </a:ext>
                </a:extLst>
              </a:tr>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xmlns="" val="502494330"/>
                  </a:ext>
                </a:extLst>
              </a:tr>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xmlns="" val="3939065581"/>
                  </a:ext>
                </a:extLst>
              </a:tr>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xmlns="" val="1287635205"/>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a:extLst>
              <a:ext uri="{FF2B5EF4-FFF2-40B4-BE49-F238E27FC236}">
                <a16:creationId xmlns:a16="http://schemas.microsoft.com/office/drawing/2014/main" xmlns="" id="{7D89774D-BE79-4C29-9990-2A1B58F06F0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AC71B1F8-29CA-4DC4-A73E-7C4827AD1F75}" type="slidenum">
              <a:rPr lang="en-US" altLang="en-US" sz="1200" b="0"/>
              <a:pPr>
                <a:spcBef>
                  <a:spcPct val="0"/>
                </a:spcBef>
                <a:buFontTx/>
                <a:buNone/>
              </a:pPr>
              <a:t>80</a:t>
            </a:fld>
            <a:endParaRPr lang="en-US" altLang="en-US" sz="1200" b="0"/>
          </a:p>
        </p:txBody>
      </p:sp>
      <p:sp>
        <p:nvSpPr>
          <p:cNvPr id="17411" name="Rectangle 3">
            <a:extLst>
              <a:ext uri="{FF2B5EF4-FFF2-40B4-BE49-F238E27FC236}">
                <a16:creationId xmlns:a16="http://schemas.microsoft.com/office/drawing/2014/main" xmlns="" id="{017422E1-DEE0-4791-B5C1-B708EB0AB995}"/>
              </a:ext>
            </a:extLst>
          </p:cNvPr>
          <p:cNvSpPr txBox="1">
            <a:spLocks noChangeArrowheads="1"/>
          </p:cNvSpPr>
          <p:nvPr/>
        </p:nvSpPr>
        <p:spPr bwMode="auto">
          <a:xfrm>
            <a:off x="2209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a:t>This presentation contains the IEEE 802.11 Light Communications Task Group closing report for the July 2019 session.</a:t>
            </a:r>
          </a:p>
          <a:p>
            <a:pPr lvl="1"/>
            <a:endParaRPr lang="en-US" altLang="en-US"/>
          </a:p>
          <a:p>
            <a:pPr lvl="1"/>
            <a:endParaRPr lang="en-US" altLang="en-US"/>
          </a:p>
        </p:txBody>
      </p:sp>
      <p:sp>
        <p:nvSpPr>
          <p:cNvPr id="17412" name="Rectangle 2">
            <a:extLst>
              <a:ext uri="{FF2B5EF4-FFF2-40B4-BE49-F238E27FC236}">
                <a16:creationId xmlns:a16="http://schemas.microsoft.com/office/drawing/2014/main" xmlns="" id="{C9DC282D-EFB8-4B17-A703-1496637F23CA}"/>
              </a:ext>
            </a:extLst>
          </p:cNvPr>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Date Placeholder 3">
            <a:extLst>
              <a:ext uri="{FF2B5EF4-FFF2-40B4-BE49-F238E27FC236}">
                <a16:creationId xmlns:a16="http://schemas.microsoft.com/office/drawing/2014/main" xmlns="" id="{CF7968B9-C5FA-4C35-AE04-76F0AD429972}"/>
              </a:ext>
            </a:extLst>
          </p:cNvPr>
          <p:cNvSpPr>
            <a:spLocks noGrp="1"/>
          </p:cNvSpPr>
          <p:nvPr>
            <p:ph type="dt" sz="quarter" idx="10"/>
          </p:nvPr>
        </p:nvSpPr>
        <p:spPr>
          <a:xfrm>
            <a:off x="838200" y="257175"/>
            <a:ext cx="1676400"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smtClean="0"/>
              <a:t>August 2019</a:t>
            </a:r>
            <a:endParaRPr lang="en-US" altLang="en-US" sz="1800" dirty="0"/>
          </a:p>
        </p:txBody>
      </p:sp>
      <p:sp>
        <p:nvSpPr>
          <p:cNvPr id="17414" name="Footer Placeholder 4">
            <a:extLst>
              <a:ext uri="{FF2B5EF4-FFF2-40B4-BE49-F238E27FC236}">
                <a16:creationId xmlns:a16="http://schemas.microsoft.com/office/drawing/2014/main" xmlns="" id="{DC0E9E64-9280-41D4-88DC-F97AFD1EE37D}"/>
              </a:ext>
            </a:extLst>
          </p:cNvPr>
          <p:cNvSpPr>
            <a:spLocks noGrp="1"/>
          </p:cNvSpPr>
          <p:nvPr>
            <p:ph type="ftr" sz="quarter" idx="11"/>
          </p:nvPr>
        </p:nvSpPr>
        <p:spPr>
          <a:xfrm>
            <a:off x="7772401"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Stephen McCann, BlackBerry</a:t>
            </a:r>
            <a:endParaRPr lang="en-US" altLang="en-US" sz="1200" b="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a:extLst>
              <a:ext uri="{FF2B5EF4-FFF2-40B4-BE49-F238E27FC236}">
                <a16:creationId xmlns:a16="http://schemas.microsoft.com/office/drawing/2014/main" xmlns="" id="{33376C82-F69E-4ADC-94CF-AC2E7616F4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8927F5C-1D1A-4B84-B721-2E5E0661CD5F}" type="slidenum">
              <a:rPr lang="en-US" altLang="en-US" sz="1200" b="0"/>
              <a:pPr>
                <a:spcBef>
                  <a:spcPct val="0"/>
                </a:spcBef>
                <a:buFontTx/>
                <a:buNone/>
              </a:pPr>
              <a:t>81</a:t>
            </a:fld>
            <a:endParaRPr lang="en-US" altLang="en-US" sz="1200" b="0"/>
          </a:p>
        </p:txBody>
      </p:sp>
      <p:sp>
        <p:nvSpPr>
          <p:cNvPr id="17411" name="Rectangle 3">
            <a:extLst>
              <a:ext uri="{FF2B5EF4-FFF2-40B4-BE49-F238E27FC236}">
                <a16:creationId xmlns:a16="http://schemas.microsoft.com/office/drawing/2014/main" xmlns="" id="{6F1E1487-9677-45E7-8A6F-BEB88DB435CF}"/>
              </a:ext>
            </a:extLst>
          </p:cNvPr>
          <p:cNvSpPr txBox="1">
            <a:spLocks noChangeArrowheads="1"/>
          </p:cNvSpPr>
          <p:nvPr/>
        </p:nvSpPr>
        <p:spPr bwMode="auto">
          <a:xfrm>
            <a:off x="2209800" y="1371600"/>
            <a:ext cx="7761288"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457200" lvl="1" indent="0">
              <a:buNone/>
              <a:defRPr/>
            </a:pPr>
            <a:r>
              <a:rPr lang="en-US" altLang="en-US" sz="2400" b="1" u="sng" dirty="0"/>
              <a:t>Content</a:t>
            </a:r>
          </a:p>
          <a:p>
            <a:pPr lvl="1" algn="just">
              <a:defRPr/>
            </a:pPr>
            <a:r>
              <a:rPr lang="en-GB" altLang="en-US" dirty="0" err="1"/>
              <a:t>TGbb</a:t>
            </a:r>
            <a:r>
              <a:rPr lang="en-GB" altLang="en-US" dirty="0"/>
              <a:t> is considering proposals for PHY and MAC features</a:t>
            </a:r>
          </a:p>
          <a:p>
            <a:pPr lvl="2" algn="just">
              <a:defRPr/>
            </a:pPr>
            <a:r>
              <a:rPr lang="en-GB" altLang="en-US" sz="1600" dirty="0"/>
              <a:t>PHY pre-proposals (doc. 11-19/1053r1, doc. 11-19/1206r0)</a:t>
            </a:r>
          </a:p>
          <a:p>
            <a:pPr lvl="2" algn="just">
              <a:defRPr/>
            </a:pPr>
            <a:r>
              <a:rPr lang="en-GB" altLang="en-US" sz="1600" dirty="0"/>
              <a:t>PHY simulation results (doc. 11-19/1054r2, doc. 11-19/1224r1)</a:t>
            </a:r>
          </a:p>
          <a:p>
            <a:pPr lvl="2" algn="just">
              <a:defRPr/>
            </a:pPr>
            <a:r>
              <a:rPr lang="en-GB" altLang="en-US" sz="1600" dirty="0"/>
              <a:t>PHY implementation results (doc. 11-19/1208r0)</a:t>
            </a:r>
          </a:p>
          <a:p>
            <a:pPr lvl="2" algn="just">
              <a:defRPr/>
            </a:pPr>
            <a:r>
              <a:rPr lang="en-GB" altLang="en-US" sz="1600" dirty="0"/>
              <a:t>MAC pre-proposals (doc. 11-19/0757r1)</a:t>
            </a:r>
          </a:p>
          <a:p>
            <a:pPr lvl="1" algn="just">
              <a:defRPr/>
            </a:pPr>
            <a:r>
              <a:rPr lang="en-GB" altLang="en-US" dirty="0"/>
              <a:t>Discussions ongoing for the Evaluation Methodology for the MAC (doc. 11-19/0187r5)</a:t>
            </a:r>
          </a:p>
          <a:p>
            <a:pPr lvl="2" algn="just">
              <a:defRPr/>
            </a:pPr>
            <a:r>
              <a:rPr lang="en-GB" altLang="en-US" sz="1600" dirty="0"/>
              <a:t>MAC Evaluation Methodology (doc. 11-19/1000r1, doc. 11-19/0848r2)</a:t>
            </a:r>
          </a:p>
          <a:p>
            <a:pPr lvl="2" algn="just">
              <a:defRPr/>
            </a:pPr>
            <a:r>
              <a:rPr lang="en-US" altLang="en-US" sz="1600" dirty="0"/>
              <a:t>Link Performance Models for System Level Simulations (doc. 11-19/1221r0)</a:t>
            </a:r>
            <a:endParaRPr lang="en-GB" altLang="en-US" sz="1600" dirty="0"/>
          </a:p>
          <a:p>
            <a:pPr lvl="2" algn="just">
              <a:defRPr/>
            </a:pPr>
            <a:r>
              <a:rPr lang="en-GB" altLang="en-US" sz="1600" dirty="0"/>
              <a:t>Agreement to show cumulative distribution function for MAC KPIs</a:t>
            </a:r>
          </a:p>
          <a:p>
            <a:pPr lvl="1" algn="just">
              <a:defRPr/>
            </a:pPr>
            <a:r>
              <a:rPr lang="en-GB" altLang="en-US" dirty="0"/>
              <a:t>Request for liaison to ITU-T for copyright to use material from various standards/recommendations (doc. 11-19/1322r0)</a:t>
            </a:r>
          </a:p>
          <a:p>
            <a:pPr marL="457200" lvl="1" indent="0">
              <a:buNone/>
              <a:defRPr/>
            </a:pPr>
            <a:r>
              <a:rPr lang="en-US" altLang="en-US" b="1" dirty="0"/>
              <a:t>Meeting agenda and motions are available in doc. 11-19/0989r5</a:t>
            </a:r>
          </a:p>
          <a:p>
            <a:pPr marL="457200" lvl="1" indent="0">
              <a:buNone/>
              <a:defRPr/>
            </a:pPr>
            <a:r>
              <a:rPr lang="en-US" altLang="en-US" b="1" dirty="0"/>
              <a:t>Minutes of the meeting are available in doc. 11-19/1343r0.</a:t>
            </a:r>
          </a:p>
        </p:txBody>
      </p:sp>
      <p:sp>
        <p:nvSpPr>
          <p:cNvPr id="19460" name="Rectangle 2">
            <a:extLst>
              <a:ext uri="{FF2B5EF4-FFF2-40B4-BE49-F238E27FC236}">
                <a16:creationId xmlns:a16="http://schemas.microsoft.com/office/drawing/2014/main" xmlns="" id="{B1CCF519-228C-45D1-A37B-93E4533DA682}"/>
              </a:ext>
            </a:extLst>
          </p:cNvPr>
          <p:cNvSpPr txBox="1">
            <a:spLocks noChangeArrowheads="1"/>
          </p:cNvSpPr>
          <p:nvPr/>
        </p:nvSpPr>
        <p:spPr bwMode="auto">
          <a:xfrm>
            <a:off x="2209800" y="6096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TGbb activities at the July meeting</a:t>
            </a:r>
          </a:p>
        </p:txBody>
      </p:sp>
      <p:sp>
        <p:nvSpPr>
          <p:cNvPr id="19461" name="Date Placeholder 3">
            <a:extLst>
              <a:ext uri="{FF2B5EF4-FFF2-40B4-BE49-F238E27FC236}">
                <a16:creationId xmlns:a16="http://schemas.microsoft.com/office/drawing/2014/main" xmlns="" id="{DE1585EC-6308-479F-8EF5-8B3935E58E72}"/>
              </a:ext>
            </a:extLst>
          </p:cNvPr>
          <p:cNvSpPr>
            <a:spLocks noGrp="1"/>
          </p:cNvSpPr>
          <p:nvPr>
            <p:ph type="dt" sz="quarter" idx="10"/>
          </p:nvPr>
        </p:nvSpPr>
        <p:spPr>
          <a:xfrm>
            <a:off x="838200" y="228600"/>
            <a:ext cx="1752600"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smtClean="0"/>
              <a:t>August 2019</a:t>
            </a:r>
            <a:endParaRPr lang="en-US" altLang="en-US" sz="1800" dirty="0"/>
          </a:p>
        </p:txBody>
      </p:sp>
      <p:sp>
        <p:nvSpPr>
          <p:cNvPr id="19462" name="Footer Placeholder 4">
            <a:extLst>
              <a:ext uri="{FF2B5EF4-FFF2-40B4-BE49-F238E27FC236}">
                <a16:creationId xmlns:a16="http://schemas.microsoft.com/office/drawing/2014/main" xmlns="" id="{41D67DFD-B5C8-414C-99CB-DF20FE33BD3E}"/>
              </a:ext>
            </a:extLst>
          </p:cNvPr>
          <p:cNvSpPr>
            <a:spLocks noGrp="1"/>
          </p:cNvSpPr>
          <p:nvPr>
            <p:ph type="ftr" sz="quarter" idx="11"/>
          </p:nvPr>
        </p:nvSpPr>
        <p:spPr>
          <a:xfrm>
            <a:off x="7772401"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Stephen McCann, BlackBerry</a:t>
            </a:r>
            <a:endParaRPr lang="en-US" altLang="en-US" sz="1200" b="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a:extLst>
              <a:ext uri="{FF2B5EF4-FFF2-40B4-BE49-F238E27FC236}">
                <a16:creationId xmlns:a16="http://schemas.microsoft.com/office/drawing/2014/main" xmlns="" id="{6CB92AF0-8E11-4A19-923B-F2F2E994A1C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E91FA8BA-D973-475C-8908-D674871A9995}" type="slidenum">
              <a:rPr lang="en-US" altLang="en-US" sz="1200" b="0"/>
              <a:pPr>
                <a:spcBef>
                  <a:spcPct val="0"/>
                </a:spcBef>
                <a:buFontTx/>
                <a:buNone/>
              </a:pPr>
              <a:t>82</a:t>
            </a:fld>
            <a:endParaRPr lang="en-US" altLang="en-US" sz="1200" b="0"/>
          </a:p>
        </p:txBody>
      </p:sp>
      <p:sp>
        <p:nvSpPr>
          <p:cNvPr id="21507" name="Date Placeholder 3">
            <a:extLst>
              <a:ext uri="{FF2B5EF4-FFF2-40B4-BE49-F238E27FC236}">
                <a16:creationId xmlns:a16="http://schemas.microsoft.com/office/drawing/2014/main" xmlns="" id="{A1E824D5-B87D-405D-81C8-C44F9F10E149}"/>
              </a:ext>
            </a:extLst>
          </p:cNvPr>
          <p:cNvSpPr>
            <a:spLocks noGrp="1"/>
          </p:cNvSpPr>
          <p:nvPr>
            <p:ph type="dt" sz="quarter" idx="10"/>
          </p:nvPr>
        </p:nvSpPr>
        <p:spPr>
          <a:xfrm>
            <a:off x="838200" y="228600"/>
            <a:ext cx="1676400"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smtClean="0"/>
              <a:t>August 2019</a:t>
            </a:r>
            <a:endParaRPr lang="en-US" altLang="en-US" sz="1800" dirty="0"/>
          </a:p>
        </p:txBody>
      </p:sp>
      <p:sp>
        <p:nvSpPr>
          <p:cNvPr id="21508" name="Footer Placeholder 4">
            <a:extLst>
              <a:ext uri="{FF2B5EF4-FFF2-40B4-BE49-F238E27FC236}">
                <a16:creationId xmlns:a16="http://schemas.microsoft.com/office/drawing/2014/main" xmlns="" id="{263757F5-8B5B-4B30-9C33-6C5695AAFD99}"/>
              </a:ext>
            </a:extLst>
          </p:cNvPr>
          <p:cNvSpPr>
            <a:spLocks noGrp="1"/>
          </p:cNvSpPr>
          <p:nvPr>
            <p:ph type="ftr" sz="quarter" idx="11"/>
          </p:nvPr>
        </p:nvSpPr>
        <p:spPr>
          <a:xfrm>
            <a:off x="7772401"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Stephen McCann, BlackBerry</a:t>
            </a:r>
            <a:endParaRPr lang="en-US" altLang="en-US" sz="1200" b="0"/>
          </a:p>
        </p:txBody>
      </p:sp>
      <p:sp>
        <p:nvSpPr>
          <p:cNvPr id="21509" name="Title 1">
            <a:extLst>
              <a:ext uri="{FF2B5EF4-FFF2-40B4-BE49-F238E27FC236}">
                <a16:creationId xmlns:a16="http://schemas.microsoft.com/office/drawing/2014/main" xmlns="" id="{61C1CFB0-8294-4F9A-AC12-D3628D4D5D33}"/>
              </a:ext>
            </a:extLst>
          </p:cNvPr>
          <p:cNvSpPr>
            <a:spLocks noGrp="1" noChangeArrowheads="1"/>
          </p:cNvSpPr>
          <p:nvPr>
            <p:ph type="title"/>
          </p:nvPr>
        </p:nvSpPr>
        <p:spPr/>
        <p:txBody>
          <a:bodyPr/>
          <a:lstStyle/>
          <a:p>
            <a:r>
              <a:rPr lang="en-GB" altLang="en-US"/>
              <a:t>Motion</a:t>
            </a:r>
          </a:p>
        </p:txBody>
      </p:sp>
      <p:sp>
        <p:nvSpPr>
          <p:cNvPr id="8" name="Content Placeholder 2">
            <a:extLst>
              <a:ext uri="{FF2B5EF4-FFF2-40B4-BE49-F238E27FC236}">
                <a16:creationId xmlns:a16="http://schemas.microsoft.com/office/drawing/2014/main" xmlns="" id="{1C3EA203-CD98-455E-83B4-CD4607D22FCB}"/>
              </a:ext>
            </a:extLst>
          </p:cNvPr>
          <p:cNvSpPr>
            <a:spLocks noGrp="1"/>
          </p:cNvSpPr>
          <p:nvPr>
            <p:ph idx="1"/>
          </p:nvPr>
        </p:nvSpPr>
        <p:spPr>
          <a:xfrm>
            <a:off x="2209800" y="1752600"/>
            <a:ext cx="7772400" cy="4114800"/>
          </a:xfrm>
        </p:spPr>
        <p:txBody>
          <a:bodyPr/>
          <a:lstStyle/>
          <a:p>
            <a:pPr marL="0" indent="0">
              <a:defRPr/>
            </a:pPr>
            <a:r>
              <a:rPr lang="en-US" dirty="0"/>
              <a:t>The IEEE 802.11 WG approves sending the contents of </a:t>
            </a:r>
            <a:r>
              <a:rPr lang="en-US" dirty="0">
                <a:hlinkClick r:id="rId3"/>
              </a:rPr>
              <a:t>11-19/1322r1</a:t>
            </a:r>
            <a:r>
              <a:rPr lang="en-US" dirty="0"/>
              <a:t> draft LS to </a:t>
            </a:r>
            <a:r>
              <a:rPr lang="en-GB" dirty="0"/>
              <a:t>ITU-T Q18/15 </a:t>
            </a:r>
            <a:r>
              <a:rPr lang="en-US" dirty="0"/>
              <a:t>and </a:t>
            </a:r>
            <a:r>
              <a:rPr lang="en-US" dirty="0" err="1"/>
              <a:t>cc’ed</a:t>
            </a:r>
            <a:r>
              <a:rPr lang="en-US" dirty="0"/>
              <a:t> to IEEE </a:t>
            </a:r>
            <a:r>
              <a:rPr lang="en-GB" dirty="0"/>
              <a:t>802 EC,</a:t>
            </a:r>
            <a:r>
              <a:rPr lang="en-US" dirty="0"/>
              <a:t> granting the WG Chair editorial license.</a:t>
            </a:r>
          </a:p>
          <a:p>
            <a:pPr>
              <a:defRPr/>
            </a:pPr>
            <a:endParaRPr lang="en-US" dirty="0"/>
          </a:p>
          <a:p>
            <a:pPr>
              <a:defRPr/>
            </a:pPr>
            <a:r>
              <a:rPr lang="en-US" dirty="0"/>
              <a:t>Moved by Nikola Serafimovski on behalf of </a:t>
            </a:r>
            <a:r>
              <a:rPr lang="en-US" dirty="0" err="1"/>
              <a:t>TGbb</a:t>
            </a:r>
            <a:endParaRPr lang="en-US" dirty="0"/>
          </a:p>
          <a:p>
            <a:pPr>
              <a:defRPr/>
            </a:pPr>
            <a:endParaRPr lang="en-US" dirty="0"/>
          </a:p>
          <a:p>
            <a:pPr>
              <a:defRPr/>
            </a:pPr>
            <a:r>
              <a:rPr lang="en-US" dirty="0" err="1"/>
              <a:t>TGbb</a:t>
            </a:r>
            <a:r>
              <a:rPr lang="en-US" dirty="0"/>
              <a:t> vote:</a:t>
            </a:r>
          </a:p>
          <a:p>
            <a:pPr>
              <a:defRPr/>
            </a:pPr>
            <a:r>
              <a:rPr lang="en-US" dirty="0"/>
              <a:t>Moved: Volker Jungnickel , Seconded: Matthias Wendt</a:t>
            </a:r>
          </a:p>
          <a:p>
            <a:pPr>
              <a:defRPr/>
            </a:pPr>
            <a:r>
              <a:rPr lang="en-US" dirty="0"/>
              <a:t>Result: (Y / N / A) (14 / 0 / 3)</a:t>
            </a:r>
          </a:p>
          <a:p>
            <a:pPr>
              <a:defRPr/>
            </a:pPr>
            <a:endParaRPr lang="en-GB"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a:extLst>
              <a:ext uri="{FF2B5EF4-FFF2-40B4-BE49-F238E27FC236}">
                <a16:creationId xmlns:a16="http://schemas.microsoft.com/office/drawing/2014/main" xmlns="" id="{FE725B52-C519-4E30-830C-C2D7AC0A341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DD03EF2F-1200-4F9E-994E-1C70ECEF23BE}" type="slidenum">
              <a:rPr lang="en-US" altLang="en-US" sz="1200" b="0"/>
              <a:pPr>
                <a:spcBef>
                  <a:spcPct val="0"/>
                </a:spcBef>
                <a:buFontTx/>
                <a:buNone/>
              </a:pPr>
              <a:t>83</a:t>
            </a:fld>
            <a:endParaRPr lang="en-US" altLang="en-US" sz="1200" b="0"/>
          </a:p>
        </p:txBody>
      </p:sp>
      <p:sp>
        <p:nvSpPr>
          <p:cNvPr id="23555" name="Rectangle 2">
            <a:extLst>
              <a:ext uri="{FF2B5EF4-FFF2-40B4-BE49-F238E27FC236}">
                <a16:creationId xmlns:a16="http://schemas.microsoft.com/office/drawing/2014/main" xmlns="" id="{7B25BAC9-3103-449A-9A69-B1E57739EE4B}"/>
              </a:ext>
            </a:extLst>
          </p:cNvPr>
          <p:cNvSpPr txBox="1">
            <a:spLocks noChangeArrowheads="1"/>
          </p:cNvSpPr>
          <p:nvPr/>
        </p:nvSpPr>
        <p:spPr bwMode="auto">
          <a:xfrm>
            <a:off x="2209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Teleconference schedule request</a:t>
            </a:r>
          </a:p>
        </p:txBody>
      </p:sp>
      <p:sp>
        <p:nvSpPr>
          <p:cNvPr id="23556" name="Date Placeholder 3">
            <a:extLst>
              <a:ext uri="{FF2B5EF4-FFF2-40B4-BE49-F238E27FC236}">
                <a16:creationId xmlns:a16="http://schemas.microsoft.com/office/drawing/2014/main" xmlns="" id="{9891B77F-5EF1-454D-BA66-2CC441CAA3A8}"/>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smtClean="0"/>
              <a:t>August 2019</a:t>
            </a:r>
            <a:endParaRPr lang="en-US" altLang="en-US" sz="1800" dirty="0"/>
          </a:p>
        </p:txBody>
      </p:sp>
      <p:sp>
        <p:nvSpPr>
          <p:cNvPr id="23557" name="Footer Placeholder 4">
            <a:extLst>
              <a:ext uri="{FF2B5EF4-FFF2-40B4-BE49-F238E27FC236}">
                <a16:creationId xmlns:a16="http://schemas.microsoft.com/office/drawing/2014/main" xmlns="" id="{D1AD85F5-1930-44EB-83AC-0E1C42FC6D16}"/>
              </a:ext>
            </a:extLst>
          </p:cNvPr>
          <p:cNvSpPr>
            <a:spLocks noGrp="1"/>
          </p:cNvSpPr>
          <p:nvPr>
            <p:ph type="ftr" sz="quarter" idx="11"/>
          </p:nvPr>
        </p:nvSpPr>
        <p:spPr>
          <a:xfrm>
            <a:off x="7772401"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Stephen McCann, BlackBerry</a:t>
            </a:r>
            <a:endParaRPr lang="en-US" altLang="en-US" sz="1200" b="0"/>
          </a:p>
        </p:txBody>
      </p:sp>
      <p:pic>
        <p:nvPicPr>
          <p:cNvPr id="23558" name="Picture 2">
            <a:extLst>
              <a:ext uri="{FF2B5EF4-FFF2-40B4-BE49-F238E27FC236}">
                <a16:creationId xmlns:a16="http://schemas.microsoft.com/office/drawing/2014/main" xmlns="" id="{D7CEE385-C218-4575-AFAE-7E090613695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0" y="1676400"/>
            <a:ext cx="60960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a:extLst>
              <a:ext uri="{FF2B5EF4-FFF2-40B4-BE49-F238E27FC236}">
                <a16:creationId xmlns:a16="http://schemas.microsoft.com/office/drawing/2014/main" xmlns="" id="{B9478340-A6DD-4497-A8CC-813B550692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76F192B6-A9B4-478E-933D-A58F9AE1FDD3}" type="slidenum">
              <a:rPr lang="en-US" altLang="en-US" sz="1200" b="0"/>
              <a:pPr>
                <a:spcBef>
                  <a:spcPct val="0"/>
                </a:spcBef>
                <a:buFontTx/>
                <a:buNone/>
              </a:pPr>
              <a:t>84</a:t>
            </a:fld>
            <a:endParaRPr lang="en-US" altLang="en-US" sz="1200" b="0"/>
          </a:p>
        </p:txBody>
      </p:sp>
      <p:sp>
        <p:nvSpPr>
          <p:cNvPr id="25603" name="Rectangle 3">
            <a:extLst>
              <a:ext uri="{FF2B5EF4-FFF2-40B4-BE49-F238E27FC236}">
                <a16:creationId xmlns:a16="http://schemas.microsoft.com/office/drawing/2014/main" xmlns="" id="{562FCB50-0F33-4ABA-B756-DC33B0EAFA53}"/>
              </a:ext>
            </a:extLst>
          </p:cNvPr>
          <p:cNvSpPr txBox="1">
            <a:spLocks noChangeArrowheads="1"/>
          </p:cNvSpPr>
          <p:nvPr/>
        </p:nvSpPr>
        <p:spPr bwMode="auto">
          <a:xfrm>
            <a:off x="2209800" y="1676400"/>
            <a:ext cx="7761288"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r>
              <a:rPr lang="en-GB" altLang="en-US" sz="2400"/>
              <a:t>5 slots were requested</a:t>
            </a:r>
          </a:p>
          <a:p>
            <a:pPr lvl="1"/>
            <a:r>
              <a:rPr lang="en-GB" altLang="en-US" sz="2400"/>
              <a:t>Hear further pre-proposals on PHY and MAC</a:t>
            </a:r>
          </a:p>
          <a:p>
            <a:pPr lvl="1"/>
            <a:r>
              <a:rPr lang="en-GB" altLang="en-US" sz="2400"/>
              <a:t>Discuss initial evaluation results</a:t>
            </a:r>
          </a:p>
        </p:txBody>
      </p:sp>
      <p:sp>
        <p:nvSpPr>
          <p:cNvPr id="25604" name="Rectangle 2">
            <a:extLst>
              <a:ext uri="{FF2B5EF4-FFF2-40B4-BE49-F238E27FC236}">
                <a16:creationId xmlns:a16="http://schemas.microsoft.com/office/drawing/2014/main" xmlns="" id="{9811D078-2B97-441B-BC12-ECA2B235E5D0}"/>
              </a:ext>
            </a:extLst>
          </p:cNvPr>
          <p:cNvSpPr txBox="1">
            <a:spLocks noChangeArrowheads="1"/>
          </p:cNvSpPr>
          <p:nvPr/>
        </p:nvSpPr>
        <p:spPr bwMode="auto">
          <a:xfrm>
            <a:off x="2209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Plans for TGbb Sept. Meeting</a:t>
            </a:r>
          </a:p>
        </p:txBody>
      </p:sp>
      <p:sp>
        <p:nvSpPr>
          <p:cNvPr id="25605" name="Date Placeholder 3">
            <a:extLst>
              <a:ext uri="{FF2B5EF4-FFF2-40B4-BE49-F238E27FC236}">
                <a16:creationId xmlns:a16="http://schemas.microsoft.com/office/drawing/2014/main" xmlns="" id="{9C601A0A-6308-4D82-A995-F2AA91163131}"/>
              </a:ext>
            </a:extLst>
          </p:cNvPr>
          <p:cNvSpPr>
            <a:spLocks noGrp="1"/>
          </p:cNvSpPr>
          <p:nvPr>
            <p:ph type="dt" sz="quarter" idx="10"/>
          </p:nvPr>
        </p:nvSpPr>
        <p:spPr>
          <a:xfrm>
            <a:off x="838200" y="228600"/>
            <a:ext cx="1752600"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smtClean="0"/>
              <a:t>August 2019</a:t>
            </a:r>
            <a:endParaRPr lang="en-US" altLang="en-US" sz="1800" dirty="0"/>
          </a:p>
        </p:txBody>
      </p:sp>
      <p:sp>
        <p:nvSpPr>
          <p:cNvPr id="25606" name="Footer Placeholder 4">
            <a:extLst>
              <a:ext uri="{FF2B5EF4-FFF2-40B4-BE49-F238E27FC236}">
                <a16:creationId xmlns:a16="http://schemas.microsoft.com/office/drawing/2014/main" xmlns="" id="{A93FCC67-97F7-4139-926B-7B7EE8ACCF65}"/>
              </a:ext>
            </a:extLst>
          </p:cNvPr>
          <p:cNvSpPr>
            <a:spLocks noGrp="1"/>
          </p:cNvSpPr>
          <p:nvPr>
            <p:ph type="ftr" sz="quarter" idx="11"/>
          </p:nvPr>
        </p:nvSpPr>
        <p:spPr>
          <a:xfrm>
            <a:off x="7772401"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Stephen McCann, BlackBerry</a:t>
            </a:r>
            <a:endParaRPr lang="en-US" altLang="en-US" sz="1200" b="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20676"/>
            <a:ext cx="2303451" cy="273050"/>
          </a:xfrm>
        </p:spPr>
        <p:txBody>
          <a:bodyPr/>
          <a:lstStyle/>
          <a:p>
            <a:r>
              <a:rPr lang="en-US" smtClean="0"/>
              <a:t>August 2019</a:t>
            </a:r>
            <a:endParaRPr lang="en-GB" dirty="0"/>
          </a:p>
        </p:txBody>
      </p:sp>
      <p:sp>
        <p:nvSpPr>
          <p:cNvPr id="7" name="Footer Placeholder 4"/>
          <p:cNvSpPr>
            <a:spLocks noGrp="1"/>
          </p:cNvSpPr>
          <p:nvPr>
            <p:ph type="ftr" idx="14"/>
          </p:nvPr>
        </p:nvSpPr>
        <p:spPr>
          <a:xfrm>
            <a:off x="8305800" y="6476207"/>
            <a:ext cx="3041644" cy="180975"/>
          </a:xfrm>
        </p:spPr>
        <p:txBody>
          <a:bodyPr/>
          <a:lstStyle/>
          <a:p>
            <a:r>
              <a:rPr lang="de-DE" smtClean="0"/>
              <a:t>Stephen McCann, BlackBerry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85</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TGbc</a:t>
            </a:r>
            <a:r>
              <a:rPr lang="en-GB" dirty="0"/>
              <a:t> Closing Report</a:t>
            </a:r>
          </a:p>
        </p:txBody>
      </p:sp>
      <p:sp>
        <p:nvSpPr>
          <p:cNvPr id="3074" name="Rectangle 2"/>
          <p:cNvSpPr>
            <a:spLocks noGrp="1" noChangeArrowheads="1"/>
          </p:cNvSpPr>
          <p:nvPr>
            <p:ph type="body" idx="1"/>
          </p:nvPr>
        </p:nvSpPr>
        <p:spPr>
          <a:xfrm>
            <a:off x="2209800" y="15240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2019-07-18</a:t>
            </a:r>
          </a:p>
        </p:txBody>
      </p:sp>
      <p:graphicFrame>
        <p:nvGraphicFramePr>
          <p:cNvPr id="3075" name="Object 3"/>
          <p:cNvGraphicFramePr>
            <a:graphicFrameLocks noChangeAspect="1"/>
          </p:cNvGraphicFramePr>
          <p:nvPr/>
        </p:nvGraphicFramePr>
        <p:xfrm>
          <a:off x="2032000" y="2286000"/>
          <a:ext cx="8128000" cy="2463800"/>
        </p:xfrm>
        <a:graphic>
          <a:graphicData uri="http://schemas.openxmlformats.org/presentationml/2006/ole">
            <mc:AlternateContent xmlns:mc="http://schemas.openxmlformats.org/markup-compatibility/2006">
              <mc:Choice xmlns:v="urn:schemas-microsoft-com:vml" Requires="v">
                <p:oleObj spid="_x0000_s131103" name="Dokument" r:id="rId4" imgW="8255000" imgH="2514600" progId="Word.Document.8">
                  <p:embed/>
                </p:oleObj>
              </mc:Choice>
              <mc:Fallback>
                <p:oleObj name="Dokument" r:id="rId4" imgW="8255000" imgH="2514600" progId="Word.Document.8">
                  <p:embed/>
                  <p:pic>
                    <p:nvPicPr>
                      <p:cNvPr id="3075"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32000" y="2286000"/>
                        <a:ext cx="8128000" cy="2463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915198" y="306386"/>
            <a:ext cx="2589203" cy="273050"/>
          </a:xfrm>
        </p:spPr>
        <p:txBody>
          <a:bodyPr/>
          <a:lstStyle/>
          <a:p>
            <a:r>
              <a:rPr lang="en-US" smtClean="0"/>
              <a:t>August 2019</a:t>
            </a:r>
            <a:endParaRPr lang="en-GB" dirty="0"/>
          </a:p>
        </p:txBody>
      </p:sp>
      <p:sp>
        <p:nvSpPr>
          <p:cNvPr id="5" name="Footer Placeholder 4"/>
          <p:cNvSpPr>
            <a:spLocks noGrp="1"/>
          </p:cNvSpPr>
          <p:nvPr>
            <p:ph type="ftr" idx="14"/>
          </p:nvPr>
        </p:nvSpPr>
        <p:spPr>
          <a:xfrm>
            <a:off x="8382000" y="6476207"/>
            <a:ext cx="3041644" cy="180975"/>
          </a:xfrm>
        </p:spPr>
        <p:txBody>
          <a:bodyPr/>
          <a:lstStyle/>
          <a:p>
            <a:r>
              <a:rPr lang="de-DE" smtClean="0"/>
              <a:t>Stephen McCann, BlackBerry</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86</a:t>
            </a:fld>
            <a:endParaRPr lang="en-GB"/>
          </a:p>
        </p:txBody>
      </p:sp>
      <p:sp>
        <p:nvSpPr>
          <p:cNvPr id="4097"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2209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Closing report for IEEE 802.11 </a:t>
            </a:r>
            <a:r>
              <a:rPr lang="en-GB" dirty="0" err="1"/>
              <a:t>TGbc</a:t>
            </a:r>
            <a:r>
              <a:rPr lang="en-GB" dirty="0"/>
              <a:t> (Broadcast Services) for July 2019, Vienna,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Meeting Goals</a:t>
            </a:r>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t>Approve additional technical requirements</a:t>
            </a:r>
          </a:p>
          <a:p>
            <a:pPr>
              <a:buFont typeface="Arial" panose="020B0604020202020204" pitchFamily="34" charset="0"/>
              <a:buChar char="•"/>
            </a:pPr>
            <a:r>
              <a:rPr lang="en-US" dirty="0"/>
              <a:t>Consolidate the system architecture / control plane discussions</a:t>
            </a:r>
          </a:p>
          <a:p>
            <a:pPr>
              <a:buFont typeface="Arial" panose="020B0604020202020204" pitchFamily="34" charset="0"/>
              <a:buChar char="•"/>
            </a:pPr>
            <a:r>
              <a:rPr lang="en-US" dirty="0"/>
              <a:t>Discuss early drafts of amendment text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ußzeilenplatzhalter 4"/>
          <p:cNvSpPr>
            <a:spLocks noGrp="1"/>
          </p:cNvSpPr>
          <p:nvPr>
            <p:ph type="ftr" idx="14"/>
          </p:nvPr>
        </p:nvSpPr>
        <p:spPr/>
        <p:txBody>
          <a:bodyPr/>
          <a:lstStyle/>
          <a:p>
            <a:r>
              <a:rPr lang="de-DE" smtClean="0"/>
              <a:t>Stephen McCann, BlackBerry</a:t>
            </a:r>
            <a:endParaRPr lang="en-GB" dirty="0"/>
          </a:p>
        </p:txBody>
      </p:sp>
      <p:sp>
        <p:nvSpPr>
          <p:cNvPr id="6" name="Datumsplatzhalter 5"/>
          <p:cNvSpPr>
            <a:spLocks noGrp="1"/>
          </p:cNvSpPr>
          <p:nvPr>
            <p:ph type="dt" idx="15"/>
          </p:nvPr>
        </p:nvSpPr>
        <p:spPr/>
        <p:txBody>
          <a:bodyPr/>
          <a:lstStyle/>
          <a:p>
            <a:r>
              <a:rPr lang="en-US" smtClean="0"/>
              <a:t>August 2019</a:t>
            </a:r>
            <a:endParaRPr lang="en-GB"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Work Completed this week</a:t>
            </a:r>
          </a:p>
        </p:txBody>
      </p:sp>
      <p:sp>
        <p:nvSpPr>
          <p:cNvPr id="3" name="Inhaltsplatzhalter 2"/>
          <p:cNvSpPr>
            <a:spLocks noGrp="1"/>
          </p:cNvSpPr>
          <p:nvPr>
            <p:ph idx="1"/>
          </p:nvPr>
        </p:nvSpPr>
        <p:spPr/>
        <p:txBody>
          <a:bodyPr/>
          <a:lstStyle/>
          <a:p>
            <a:r>
              <a:rPr lang="en-US" dirty="0"/>
              <a:t>Group met 3 time slots during this week</a:t>
            </a:r>
          </a:p>
          <a:p>
            <a:pPr>
              <a:buFont typeface="Arial" panose="020B0604020202020204" pitchFamily="34" charset="0"/>
              <a:buChar char="•"/>
            </a:pPr>
            <a:r>
              <a:rPr lang="en-US" dirty="0"/>
              <a:t>Discussion on relation between ARC and </a:t>
            </a:r>
            <a:r>
              <a:rPr lang="en-US" dirty="0" err="1"/>
              <a:t>TGbc</a:t>
            </a:r>
            <a:endParaRPr lang="en-US" dirty="0"/>
          </a:p>
          <a:p>
            <a:pPr>
              <a:buFont typeface="Arial" panose="020B0604020202020204" pitchFamily="34" charset="0"/>
              <a:buChar char="•"/>
            </a:pPr>
            <a:r>
              <a:rPr lang="en-US" dirty="0"/>
              <a:t>Additions to Functional Requirements Document</a:t>
            </a:r>
          </a:p>
          <a:p>
            <a:pPr>
              <a:buFont typeface="Arial" panose="020B0604020202020204" pitchFamily="34" charset="0"/>
              <a:buChar char="•"/>
            </a:pPr>
            <a:r>
              <a:rPr lang="en-US" dirty="0"/>
              <a:t>Identified potential clauses, which might be amended by </a:t>
            </a:r>
            <a:r>
              <a:rPr lang="en-US" dirty="0" err="1"/>
              <a:t>TGbc</a:t>
            </a:r>
            <a:r>
              <a:rPr lang="en-US" dirty="0"/>
              <a:t>, and</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ußzeilenplatzhalter 4"/>
          <p:cNvSpPr>
            <a:spLocks noGrp="1"/>
          </p:cNvSpPr>
          <p:nvPr>
            <p:ph type="ftr" idx="14"/>
          </p:nvPr>
        </p:nvSpPr>
        <p:spPr/>
        <p:txBody>
          <a:bodyPr/>
          <a:lstStyle/>
          <a:p>
            <a:r>
              <a:rPr lang="de-DE" smtClean="0"/>
              <a:t>Stephen McCann, BlackBerry</a:t>
            </a:r>
            <a:endParaRPr lang="en-GB" dirty="0"/>
          </a:p>
        </p:txBody>
      </p:sp>
      <p:sp>
        <p:nvSpPr>
          <p:cNvPr id="6" name="Datumsplatzhalter 5"/>
          <p:cNvSpPr>
            <a:spLocks noGrp="1"/>
          </p:cNvSpPr>
          <p:nvPr>
            <p:ph type="dt" idx="15"/>
          </p:nvPr>
        </p:nvSpPr>
        <p:spPr/>
        <p:txBody>
          <a:bodyPr/>
          <a:lstStyle/>
          <a:p>
            <a:r>
              <a:rPr lang="en-US" smtClean="0"/>
              <a:t>August 2019</a:t>
            </a:r>
            <a:endParaRPr lang="en-GB"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914400" y="342900"/>
            <a:ext cx="2374889" cy="273050"/>
          </a:xfrm>
        </p:spPr>
        <p:txBody>
          <a:bodyPr/>
          <a:lstStyle/>
          <a:p>
            <a:r>
              <a:rPr lang="en-US" smtClean="0"/>
              <a:t>August 2019</a:t>
            </a:r>
            <a:endParaRPr lang="en-GB" dirty="0"/>
          </a:p>
        </p:txBody>
      </p:sp>
      <p:sp>
        <p:nvSpPr>
          <p:cNvPr id="5" name="Footer Placeholder 4"/>
          <p:cNvSpPr>
            <a:spLocks noGrp="1"/>
          </p:cNvSpPr>
          <p:nvPr>
            <p:ph type="ftr" idx="14"/>
          </p:nvPr>
        </p:nvSpPr>
        <p:spPr>
          <a:xfrm>
            <a:off x="8991600" y="6483088"/>
            <a:ext cx="2398702" cy="180975"/>
          </a:xfrm>
        </p:spPr>
        <p:txBody>
          <a:bodyPr/>
          <a:lstStyle/>
          <a:p>
            <a:r>
              <a:rPr lang="de-DE" smtClean="0"/>
              <a:t>Stephen McCann, BlackBerry</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89</a:t>
            </a:fld>
            <a:endParaRPr lang="en-GB"/>
          </a:p>
        </p:txBody>
      </p:sp>
      <p:sp>
        <p:nvSpPr>
          <p:cNvPr id="10241" name="Rectangle 1"/>
          <p:cNvSpPr>
            <a:spLocks noGrp="1" noChangeArrowheads="1"/>
          </p:cNvSpPr>
          <p:nvPr>
            <p:ph type="title"/>
          </p:nvPr>
        </p:nvSpPr>
        <p:spPr>
          <a:xfrm>
            <a:off x="2209800" y="684213"/>
            <a:ext cx="7772400" cy="1160462"/>
          </a:xfrm>
          <a:ln/>
        </p:spPr>
        <p:txBody>
          <a:bodyPr vert="horz" wrap="square" lIns="90000" tIns="46800" rIns="90000" bIns="46800" numCol="1" anchor="ctr" anchorCtr="0" compatLnSpc="1">
            <a:prstTxWarp prst="textNoShape">
              <a:avLst/>
            </a:prstTxWarp>
          </a:bodyPr>
          <a:lstStyle/>
          <a:p>
            <a:r>
              <a:rPr lang="en-US" dirty="0"/>
              <a:t>Plans for September 2019</a:t>
            </a:r>
          </a:p>
        </p:txBody>
      </p:sp>
      <p:sp>
        <p:nvSpPr>
          <p:cNvPr id="10242" name="Rectangle 2"/>
          <p:cNvSpPr>
            <a:spLocks noGrp="1" noChangeArrowheads="1"/>
          </p:cNvSpPr>
          <p:nvPr>
            <p:ph type="body" idx="1"/>
          </p:nvPr>
        </p:nvSpPr>
        <p:spPr>
          <a:xfrm>
            <a:off x="2209800" y="1981201"/>
            <a:ext cx="7772400" cy="4208463"/>
          </a:xfrm>
          <a:ln/>
        </p:spPr>
        <p:txBody>
          <a:bodyPr/>
          <a:lstStyle/>
          <a:p>
            <a:pPr>
              <a:buFont typeface="Arial" panose="020B0604020202020204" pitchFamily="34" charset="0"/>
              <a:buChar char="•"/>
            </a:pPr>
            <a:r>
              <a:rPr lang="en-US" dirty="0"/>
              <a:t>Issue call for proposals between now and September meeting</a:t>
            </a:r>
          </a:p>
          <a:p>
            <a:pPr>
              <a:buFont typeface="Arial" panose="020B0604020202020204" pitchFamily="34" charset="0"/>
              <a:buChar char="•"/>
            </a:pPr>
            <a:r>
              <a:rPr lang="en-US" dirty="0"/>
              <a:t>Discuss submissions on </a:t>
            </a:r>
            <a:r>
              <a:rPr lang="en-US" dirty="0" err="1"/>
              <a:t>TGbc</a:t>
            </a:r>
            <a:r>
              <a:rPr lang="en-US" dirty="0"/>
              <a:t> draft text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nvPr>
        </p:nvGraphicFramePr>
        <p:xfrm>
          <a:off x="836684" y="1526885"/>
          <a:ext cx="10518632" cy="4470400"/>
        </p:xfrm>
        <a:graphic>
          <a:graphicData uri="http://schemas.openxmlformats.org/drawingml/2006/table">
            <a:tbl>
              <a:tblPr firstRow="1">
                <a:tableStyleId>{073A0DAA-6AF3-43AB-8588-CEC1D06C72B9}</a:tableStyleId>
              </a:tblPr>
              <a:tblGrid>
                <a:gridCol w="647601">
                  <a:extLst>
                    <a:ext uri="{9D8B030D-6E8A-4147-A177-3AD203B41FA5}">
                      <a16:colId xmlns:a16="http://schemas.microsoft.com/office/drawing/2014/main" xmlns="" val="4261970102"/>
                    </a:ext>
                  </a:extLst>
                </a:gridCol>
                <a:gridCol w="422231">
                  <a:extLst>
                    <a:ext uri="{9D8B030D-6E8A-4147-A177-3AD203B41FA5}">
                      <a16:colId xmlns:a16="http://schemas.microsoft.com/office/drawing/2014/main" xmlns="" val="78877518"/>
                    </a:ext>
                  </a:extLst>
                </a:gridCol>
                <a:gridCol w="457200">
                  <a:extLst>
                    <a:ext uri="{9D8B030D-6E8A-4147-A177-3AD203B41FA5}">
                      <a16:colId xmlns:a16="http://schemas.microsoft.com/office/drawing/2014/main" xmlns="" val="145119986"/>
                    </a:ext>
                  </a:extLst>
                </a:gridCol>
                <a:gridCol w="609600">
                  <a:extLst>
                    <a:ext uri="{9D8B030D-6E8A-4147-A177-3AD203B41FA5}">
                      <a16:colId xmlns:a16="http://schemas.microsoft.com/office/drawing/2014/main" xmlns="" val="3029749347"/>
                    </a:ext>
                  </a:extLst>
                </a:gridCol>
                <a:gridCol w="533400">
                  <a:extLst>
                    <a:ext uri="{9D8B030D-6E8A-4147-A177-3AD203B41FA5}">
                      <a16:colId xmlns:a16="http://schemas.microsoft.com/office/drawing/2014/main" xmlns="" val="948022760"/>
                    </a:ext>
                  </a:extLst>
                </a:gridCol>
                <a:gridCol w="608084">
                  <a:extLst>
                    <a:ext uri="{9D8B030D-6E8A-4147-A177-3AD203B41FA5}">
                      <a16:colId xmlns:a16="http://schemas.microsoft.com/office/drawing/2014/main" xmlns="" val="1543342895"/>
                    </a:ext>
                  </a:extLst>
                </a:gridCol>
                <a:gridCol w="382516">
                  <a:extLst>
                    <a:ext uri="{9D8B030D-6E8A-4147-A177-3AD203B41FA5}">
                      <a16:colId xmlns:a16="http://schemas.microsoft.com/office/drawing/2014/main" xmlns="" val="3821760127"/>
                    </a:ext>
                  </a:extLst>
                </a:gridCol>
                <a:gridCol w="533400">
                  <a:extLst>
                    <a:ext uri="{9D8B030D-6E8A-4147-A177-3AD203B41FA5}">
                      <a16:colId xmlns:a16="http://schemas.microsoft.com/office/drawing/2014/main" xmlns="" val="1625024730"/>
                    </a:ext>
                  </a:extLst>
                </a:gridCol>
                <a:gridCol w="457200">
                  <a:extLst>
                    <a:ext uri="{9D8B030D-6E8A-4147-A177-3AD203B41FA5}">
                      <a16:colId xmlns:a16="http://schemas.microsoft.com/office/drawing/2014/main" xmlns="" val="2849464904"/>
                    </a:ext>
                  </a:extLst>
                </a:gridCol>
                <a:gridCol w="457200">
                  <a:extLst>
                    <a:ext uri="{9D8B030D-6E8A-4147-A177-3AD203B41FA5}">
                      <a16:colId xmlns:a16="http://schemas.microsoft.com/office/drawing/2014/main" xmlns="" val="3784159027"/>
                    </a:ext>
                  </a:extLst>
                </a:gridCol>
                <a:gridCol w="1143000">
                  <a:extLst>
                    <a:ext uri="{9D8B030D-6E8A-4147-A177-3AD203B41FA5}">
                      <a16:colId xmlns:a16="http://schemas.microsoft.com/office/drawing/2014/main" xmlns="" val="309422106"/>
                    </a:ext>
                  </a:extLst>
                </a:gridCol>
                <a:gridCol w="457200">
                  <a:extLst>
                    <a:ext uri="{9D8B030D-6E8A-4147-A177-3AD203B41FA5}">
                      <a16:colId xmlns:a16="http://schemas.microsoft.com/office/drawing/2014/main" xmlns="" val="2746800865"/>
                    </a:ext>
                  </a:extLst>
                </a:gridCol>
                <a:gridCol w="685800">
                  <a:extLst>
                    <a:ext uri="{9D8B030D-6E8A-4147-A177-3AD203B41FA5}">
                      <a16:colId xmlns:a16="http://schemas.microsoft.com/office/drawing/2014/main" xmlns="" val="3917323349"/>
                    </a:ext>
                  </a:extLst>
                </a:gridCol>
                <a:gridCol w="1938583">
                  <a:extLst>
                    <a:ext uri="{9D8B030D-6E8A-4147-A177-3AD203B41FA5}">
                      <a16:colId xmlns:a16="http://schemas.microsoft.com/office/drawing/2014/main" xmlns="" val="664609411"/>
                    </a:ext>
                  </a:extLst>
                </a:gridCol>
                <a:gridCol w="1185617">
                  <a:extLst>
                    <a:ext uri="{9D8B030D-6E8A-4147-A177-3AD203B41FA5}">
                      <a16:colId xmlns:a16="http://schemas.microsoft.com/office/drawing/2014/main" xmlns="" val="1668201667"/>
                    </a:ext>
                  </a:extLst>
                </a:gridCol>
              </a:tblGrid>
              <a:tr h="21844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effectLst/>
                        </a:rPr>
                        <a:t>TG</a:t>
                      </a:r>
                      <a:endParaRPr kumimoji="0" lang="en-US" sz="12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9">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u="none" strike="noStrike" cap="none" normalizeH="0" baseline="0" dirty="0">
                          <a:ln>
                            <a:noFill/>
                          </a:ln>
                          <a:effectLst/>
                        </a:rPr>
                        <a:t>Published or Draft Baseline Documents</a:t>
                      </a:r>
                      <a:endParaRPr kumimoji="0" lang="en-US" sz="18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u="none" strike="noStrike" cap="none" normalizeH="0" baseline="0" dirty="0">
                          <a:ln>
                            <a:noFill/>
                          </a:ln>
                          <a:effectLst/>
                        </a:rPr>
                        <a:t>Source</a:t>
                      </a:r>
                      <a:endParaRPr kumimoji="0" lang="en-US" sz="10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u="none" strike="noStrike" cap="none" normalizeH="0" baseline="0" dirty="0">
                          <a:ln>
                            <a:noFill/>
                          </a:ln>
                          <a:effectLst/>
                        </a:rPr>
                        <a:t>MDR</a:t>
                      </a: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u="none" strike="noStrike" cap="none" normalizeH="0" baseline="0">
                          <a:ln>
                            <a:noFill/>
                          </a:ln>
                          <a:effectLst/>
                        </a:rPr>
                        <a:t>Style Guide</a:t>
                      </a:r>
                      <a:endParaRPr kumimoji="0" lang="en-US" sz="1000" b="1" i="0" u="none" strike="noStrike" cap="none" normalizeH="0" baseline="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u="none" strike="noStrike" cap="none" normalizeH="0" baseline="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u="none" strike="noStrike" cap="none" normalizeH="0" baseline="0">
                          <a:ln>
                            <a:noFill/>
                          </a:ln>
                          <a:effectLst/>
                        </a:rPr>
                        <a:t>Editor</a:t>
                      </a:r>
                      <a:endParaRPr kumimoji="0" lang="en-US" sz="1000" b="1" i="0" u="none" strike="noStrike" cap="none" normalizeH="0" baseline="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u="none" strike="noStrike" cap="none" normalizeH="0" baseline="0" dirty="0">
                          <a:ln>
                            <a:noFill/>
                          </a:ln>
                          <a:effectLst/>
                        </a:rPr>
                        <a:t>Snapshot Date</a:t>
                      </a: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67557412"/>
                  </a:ext>
                </a:extLst>
              </a:tr>
              <a:tr h="37084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effectLst/>
                        </a:rPr>
                        <a:t>Published</a:t>
                      </a:r>
                      <a:endParaRPr kumimoji="0" lang="en-US" sz="1200" b="1"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effectLst/>
                        </a:rPr>
                        <a:t>md</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effectLst/>
                        </a:rPr>
                        <a:t>ax</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effectLst/>
                        </a:rPr>
                        <a:t>ay</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err="1">
                          <a:ln>
                            <a:noFill/>
                          </a:ln>
                          <a:effectLst/>
                        </a:rPr>
                        <a:t>az</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err="1">
                          <a:ln>
                            <a:noFill/>
                          </a:ln>
                          <a:effectLst/>
                        </a:rPr>
                        <a:t>ba</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effectLst/>
                        </a:rPr>
                        <a:t>bb</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err="1">
                          <a:ln>
                            <a:noFill/>
                          </a:ln>
                          <a:effectLst/>
                        </a:rPr>
                        <a:t>bc</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err="1">
                          <a:ln>
                            <a:noFill/>
                          </a:ln>
                          <a:effectLst/>
                        </a:rPr>
                        <a:t>bd</a:t>
                      </a:r>
                      <a:r>
                        <a:rPr kumimoji="0" lang="en-US" sz="1200" u="none" strike="noStrike" cap="none" normalizeH="0" baseline="0" dirty="0">
                          <a:ln>
                            <a:noFill/>
                          </a:ln>
                          <a:effectLst/>
                        </a:rPr>
                        <a:t> </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xmlns="" val="1841105578"/>
                  </a:ext>
                </a:extLst>
              </a:tr>
              <a:tr h="4662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md</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mn-lt"/>
                        </a:rPr>
                        <a:t>2.3</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Frame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Emily Qi</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Edward Au</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600" b="0" i="0" u="none" strike="noStrike" cap="none" normalizeH="0" baseline="0" dirty="0">
                          <a:ln>
                            <a:noFill/>
                          </a:ln>
                          <a:solidFill>
                            <a:srgbClr val="FF0000"/>
                          </a:solidFill>
                          <a:effectLst/>
                          <a:latin typeface="Times New Roman" pitchFamily="18" charset="0"/>
                        </a:rPr>
                        <a:t>8-July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202217997"/>
                  </a:ext>
                </a:extLst>
              </a:tr>
              <a:tr h="4662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ax</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mn-lt"/>
                        </a:rPr>
                        <a:t>2.2</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mn-lt"/>
                        </a:rPr>
                        <a:t>4.2</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kern="1200" dirty="0" err="1">
                          <a:solidFill>
                            <a:schemeClr val="tx1"/>
                          </a:solidFill>
                          <a:effectLst/>
                          <a:latin typeface="+mn-lt"/>
                          <a:ea typeface="+mn-ea"/>
                          <a:cs typeface="+mn-cs"/>
                        </a:rPr>
                        <a:t>Framemaker</a:t>
                      </a:r>
                      <a:r>
                        <a:rPr lang="en-US" sz="1600" kern="1200" dirty="0">
                          <a:solidFill>
                            <a:schemeClr val="tx1"/>
                          </a:solidFill>
                          <a:effectLst/>
                          <a:latin typeface="+mn-lt"/>
                          <a:ea typeface="+mn-ea"/>
                          <a:cs typeface="+mn-cs"/>
                        </a:rPr>
                        <a:t> 2017 release</a:t>
                      </a:r>
                      <a:endParaRPr lang="en-US" sz="1600" dirty="0">
                        <a:solidFill>
                          <a:schemeClr val="tx1"/>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800" b="0" i="0" u="none" strike="noStrike" cap="none" normalizeH="0" baseline="0" dirty="0">
                          <a:ln>
                            <a:noFill/>
                          </a:ln>
                          <a:solidFill>
                            <a:schemeClr val="tx1"/>
                          </a:solidFill>
                          <a:effectLst/>
                          <a:latin typeface="Times New Roman" pitchFamily="18" charset="0"/>
                        </a:rPr>
                        <a:t>Robert Stacey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FF0000"/>
                          </a:solidFill>
                          <a:effectLst/>
                          <a:latin typeface="Times New Roman" pitchFamily="18" charset="0"/>
                        </a:rPr>
                        <a:t>16-Jul</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193073376"/>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ay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mn-lt"/>
                        </a:rPr>
                        <a:t>2.2</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mn-lt"/>
                        </a:rPr>
                        <a:t>4.1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kern="1200" dirty="0">
                          <a:solidFill>
                            <a:schemeClr val="tx1"/>
                          </a:solidFill>
                          <a:effectLst/>
                          <a:latin typeface="+mn-lt"/>
                          <a:ea typeface="+mn-ea"/>
                          <a:cs typeface="+mn-cs"/>
                        </a:rPr>
                        <a:t>Word</a:t>
                      </a:r>
                      <a:endParaRPr lang="en-US" sz="1600" dirty="0">
                        <a:solidFill>
                          <a:schemeClr val="tx1"/>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800" b="0" i="0" u="none" strike="noStrike" cap="none" normalizeH="0" baseline="0" dirty="0">
                          <a:ln>
                            <a:noFill/>
                          </a:ln>
                          <a:solidFill>
                            <a:schemeClr val="tx1"/>
                          </a:solidFill>
                          <a:effectLst/>
                          <a:latin typeface="Times New Roman" pitchFamily="18" charset="0"/>
                        </a:rPr>
                        <a:t>Carlos </a:t>
                      </a:r>
                      <a:r>
                        <a:rPr kumimoji="0" lang="en-US" sz="1800" b="0" i="0" u="none" strike="noStrike" cap="none" normalizeH="0" baseline="0" dirty="0" err="1">
                          <a:ln>
                            <a:noFill/>
                          </a:ln>
                          <a:solidFill>
                            <a:schemeClr val="tx1"/>
                          </a:solidFill>
                          <a:effectLst/>
                          <a:latin typeface="Times New Roman" pitchFamily="18" charset="0"/>
                        </a:rPr>
                        <a:t>Cordeiro</a:t>
                      </a: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FF0000"/>
                          </a:solidFill>
                          <a:effectLst/>
                          <a:latin typeface="Times New Roman" pitchFamily="18" charset="0"/>
                        </a:rPr>
                        <a:t>8-July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552362811"/>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err="1">
                          <a:ln>
                            <a:noFill/>
                          </a:ln>
                          <a:solidFill>
                            <a:schemeClr val="tx1"/>
                          </a:solidFill>
                          <a:effectLst/>
                          <a:latin typeface="Times New Roman" pitchFamily="18" charset="0"/>
                        </a:rPr>
                        <a:t>az</a:t>
                      </a: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002060"/>
                          </a:solidFill>
                          <a:effectLst/>
                          <a:latin typeface="+mn-lt"/>
                        </a:rPr>
                        <a:t>2.0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00206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mn-lt"/>
                        </a:rPr>
                        <a:t>1.2</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800" b="1"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Word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800" b="0" i="0" u="none" strike="noStrike" cap="none" normalizeH="0" baseline="0" dirty="0">
                          <a:ln>
                            <a:noFill/>
                          </a:ln>
                          <a:solidFill>
                            <a:schemeClr val="tx1"/>
                          </a:solidFill>
                          <a:effectLst/>
                          <a:latin typeface="Times New Roman" pitchFamily="18" charset="0"/>
                        </a:rPr>
                        <a:t>Chao Chun Wang Roy Want</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600" b="0" i="0" u="none" strike="noStrike" cap="none" normalizeH="0" baseline="0" dirty="0">
                          <a:ln>
                            <a:noFill/>
                          </a:ln>
                          <a:solidFill>
                            <a:srgbClr val="FF0000"/>
                          </a:solidFill>
                          <a:effectLst/>
                          <a:latin typeface="Times New Roman" pitchFamily="18" charset="0"/>
                        </a:rPr>
                        <a:t>16-Jul</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4172046837"/>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err="1">
                          <a:ln>
                            <a:noFill/>
                          </a:ln>
                          <a:solidFill>
                            <a:schemeClr val="tx1"/>
                          </a:solidFill>
                          <a:effectLst/>
                          <a:latin typeface="Times New Roman" pitchFamily="18" charset="0"/>
                        </a:rPr>
                        <a:t>ba</a:t>
                      </a: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mn-lt"/>
                        </a:rPr>
                        <a:t>2.2</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mn-lt"/>
                        </a:rPr>
                        <a:t>4.1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mn-lt"/>
                        </a:rPr>
                        <a:t>3.1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mn-lt"/>
                        </a:rPr>
                        <a:t>1.0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dirty="0">
                          <a:ln>
                            <a:noFill/>
                          </a:ln>
                          <a:solidFill>
                            <a:srgbClr val="FF0000"/>
                          </a:solidFill>
                          <a:effectLst/>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kern="1200" dirty="0" err="1">
                          <a:solidFill>
                            <a:schemeClr val="tx1"/>
                          </a:solidFill>
                          <a:effectLst/>
                          <a:latin typeface="+mn-lt"/>
                          <a:ea typeface="+mn-ea"/>
                          <a:cs typeface="+mn-cs"/>
                        </a:rPr>
                        <a:t>Framemaker</a:t>
                      </a:r>
                      <a:r>
                        <a:rPr lang="en-US" sz="1600" kern="1200" dirty="0">
                          <a:solidFill>
                            <a:schemeClr val="tx1"/>
                          </a:solidFill>
                          <a:effectLst/>
                          <a:latin typeface="+mn-lt"/>
                          <a:ea typeface="+mn-ea"/>
                          <a:cs typeface="+mn-cs"/>
                        </a:rPr>
                        <a:t> 2017 release</a:t>
                      </a:r>
                      <a:endParaRPr lang="en-US" sz="1600" dirty="0">
                        <a:solidFill>
                          <a:schemeClr val="tx1"/>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chemeClr val="tx1"/>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dirty="0">
                          <a:solidFill>
                            <a:schemeClr val="tx1"/>
                          </a:solidFill>
                        </a:rPr>
                        <a:t>Po-Kai Huang</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600" b="0" i="0" u="none" strike="noStrike" cap="none" normalizeH="0" baseline="0" dirty="0">
                          <a:ln>
                            <a:noFill/>
                          </a:ln>
                          <a:solidFill>
                            <a:srgbClr val="FF0000"/>
                          </a:solidFill>
                          <a:effectLst/>
                          <a:latin typeface="Times New Roman" pitchFamily="18" charset="0"/>
                        </a:rPr>
                        <a:t>16-Jul</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660612243"/>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bb</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dirty="0">
                        <a:solidFill>
                          <a:schemeClr val="tx1"/>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058542191"/>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err="1">
                          <a:ln>
                            <a:noFill/>
                          </a:ln>
                          <a:solidFill>
                            <a:schemeClr val="tx1"/>
                          </a:solidFill>
                          <a:effectLst/>
                          <a:latin typeface="Times New Roman" pitchFamily="18" charset="0"/>
                        </a:rPr>
                        <a:t>bc</a:t>
                      </a: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800" b="0"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solidFill>
                          <a:srgbClr val="0000CC"/>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solidFill>
                          <a:srgbClr val="FF000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solidFill>
                          <a:srgbClr val="FF000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14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600" b="0" i="0" u="none" strike="noStrike" cap="none" normalizeH="0" baseline="0" dirty="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711138465"/>
                  </a:ext>
                </a:extLst>
              </a:tr>
              <a:tr h="370840">
                <a:tc>
                  <a:txBody>
                    <a:bodyPr/>
                    <a:lstStyle/>
                    <a:p>
                      <a:pPr algn="ctr"/>
                      <a:r>
                        <a:rPr lang="en-US" dirty="0" err="1">
                          <a:solidFill>
                            <a:schemeClr val="tx1"/>
                          </a:solidFill>
                        </a:rPr>
                        <a:t>bd</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485866631"/>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Stephen McCann, BlackBerry</a:t>
            </a:r>
            <a:endParaRPr lang="en-GB" dirty="0"/>
          </a:p>
        </p:txBody>
      </p:sp>
      <p:sp>
        <p:nvSpPr>
          <p:cNvPr id="6" name="Date Placeholder 5"/>
          <p:cNvSpPr>
            <a:spLocks noGrp="1"/>
          </p:cNvSpPr>
          <p:nvPr>
            <p:ph type="dt" idx="15"/>
          </p:nvPr>
        </p:nvSpPr>
        <p:spPr/>
        <p:txBody>
          <a:bodyPr/>
          <a:lstStyle/>
          <a:p>
            <a:r>
              <a:rPr lang="en-US" smtClean="0"/>
              <a:t>August 2019</a:t>
            </a:r>
            <a:endParaRPr lang="en-GB" dirty="0"/>
          </a:p>
        </p:txBody>
      </p:sp>
      <p:sp>
        <p:nvSpPr>
          <p:cNvPr id="7" name="Text Box 116"/>
          <p:cNvSpPr txBox="1">
            <a:spLocks noChangeArrowheads="1"/>
          </p:cNvSpPr>
          <p:nvPr/>
        </p:nvSpPr>
        <p:spPr bwMode="auto">
          <a:xfrm>
            <a:off x="9755116" y="831930"/>
            <a:ext cx="1295400" cy="646331"/>
          </a:xfrm>
          <a:prstGeom prst="rect">
            <a:avLst/>
          </a:prstGeom>
          <a:solidFill>
            <a:srgbClr val="92D050"/>
          </a:solidFill>
          <a:ln w="12700">
            <a:noFill/>
            <a:miter lim="800000"/>
            <a:headEnd type="none" w="sm" len="sm"/>
            <a:tailEnd type="none" w="sm" len="sm"/>
          </a:ln>
        </p:spPr>
        <p:txBody>
          <a:bodyPr>
            <a:spAutoFit/>
          </a:bodyPr>
          <a:lstStyle/>
          <a:p>
            <a:pPr algn="ctr"/>
            <a:r>
              <a:rPr lang="en-US" sz="1200" dirty="0"/>
              <a:t>Most current doc shaded green.</a:t>
            </a:r>
            <a:endParaRPr lang="en-US" sz="1200" b="1" dirty="0"/>
          </a:p>
        </p:txBody>
      </p:sp>
      <p:sp>
        <p:nvSpPr>
          <p:cNvPr id="8" name="Text Box 231"/>
          <p:cNvSpPr txBox="1">
            <a:spLocks noChangeArrowheads="1"/>
          </p:cNvSpPr>
          <p:nvPr/>
        </p:nvSpPr>
        <p:spPr bwMode="auto">
          <a:xfrm>
            <a:off x="687316" y="580101"/>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July 2019</a:t>
            </a:r>
            <a:endParaRPr lang="en-US" sz="1800" dirty="0">
              <a:solidFill>
                <a:srgbClr val="FF0000"/>
              </a:solidFill>
              <a:latin typeface="Arial" charset="0"/>
            </a:endParaRPr>
          </a:p>
        </p:txBody>
      </p:sp>
      <p:sp>
        <p:nvSpPr>
          <p:cNvPr id="9" name="Text Box 116"/>
          <p:cNvSpPr txBox="1">
            <a:spLocks noChangeArrowheads="1"/>
          </p:cNvSpPr>
          <p:nvPr/>
        </p:nvSpPr>
        <p:spPr bwMode="auto">
          <a:xfrm>
            <a:off x="687316" y="810076"/>
            <a:ext cx="1676400" cy="461665"/>
          </a:xfrm>
          <a:prstGeom prst="rect">
            <a:avLst/>
          </a:prstGeom>
          <a:noFill/>
          <a:ln w="12700">
            <a:noFill/>
            <a:miter lim="800000"/>
            <a:headEnd type="none" w="sm" len="sm"/>
            <a:tailEnd type="none" w="sm" len="sm"/>
          </a:ln>
        </p:spPr>
        <p:txBody>
          <a:bodyPr>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3884957953"/>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Future Session Planning</a:t>
            </a:r>
          </a:p>
        </p:txBody>
      </p:sp>
      <p:sp>
        <p:nvSpPr>
          <p:cNvPr id="3" name="Inhaltsplatzhalter 2"/>
          <p:cNvSpPr>
            <a:spLocks noGrp="1"/>
          </p:cNvSpPr>
          <p:nvPr>
            <p:ph idx="1"/>
          </p:nvPr>
        </p:nvSpPr>
        <p:spPr/>
        <p:txBody>
          <a:bodyPr/>
          <a:lstStyle/>
          <a:p>
            <a:r>
              <a:rPr lang="en-US" dirty="0"/>
              <a:t>Teleconferences:</a:t>
            </a:r>
          </a:p>
          <a:p>
            <a:r>
              <a:rPr lang="en-US" dirty="0"/>
              <a:t>	Tuesday, August 13</a:t>
            </a:r>
            <a:r>
              <a:rPr lang="en-US" baseline="30000" dirty="0"/>
              <a:t>th</a:t>
            </a:r>
            <a:r>
              <a:rPr lang="en-US" dirty="0"/>
              <a:t>, 10:00h ET</a:t>
            </a:r>
          </a:p>
          <a:p>
            <a:endParaRPr lang="en-US" dirty="0"/>
          </a:p>
          <a:p>
            <a:endParaRPr lang="en-US" dirty="0"/>
          </a:p>
          <a:p>
            <a:r>
              <a:rPr lang="en-US" dirty="0"/>
              <a:t>15-20</a:t>
            </a:r>
            <a:r>
              <a:rPr lang="en-US" baseline="30000" dirty="0"/>
              <a:t>th</a:t>
            </a:r>
            <a:r>
              <a:rPr lang="en-US" dirty="0"/>
              <a:t> September 2019, F2F meeting</a:t>
            </a:r>
          </a:p>
          <a:p>
            <a:r>
              <a:rPr lang="en-US" dirty="0"/>
              <a:t>	Marriott Hanoi, Hanoi, Vietnam</a:t>
            </a:r>
          </a:p>
          <a:p>
            <a:r>
              <a:rPr lang="en-US" dirty="0"/>
              <a:t>	Meeting time requested:  3 sessions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ußzeilenplatzhalter 4"/>
          <p:cNvSpPr>
            <a:spLocks noGrp="1"/>
          </p:cNvSpPr>
          <p:nvPr>
            <p:ph type="ftr" idx="14"/>
          </p:nvPr>
        </p:nvSpPr>
        <p:spPr/>
        <p:txBody>
          <a:bodyPr/>
          <a:lstStyle/>
          <a:p>
            <a:r>
              <a:rPr lang="de-DE" smtClean="0"/>
              <a:t>Stephen McCann, BlackBerry</a:t>
            </a:r>
            <a:endParaRPr lang="en-GB" dirty="0"/>
          </a:p>
        </p:txBody>
      </p:sp>
      <p:sp>
        <p:nvSpPr>
          <p:cNvPr id="6" name="Datumsplatzhalter 5"/>
          <p:cNvSpPr>
            <a:spLocks noGrp="1"/>
          </p:cNvSpPr>
          <p:nvPr>
            <p:ph type="dt" idx="15"/>
          </p:nvPr>
        </p:nvSpPr>
        <p:spPr/>
        <p:txBody>
          <a:bodyPr/>
          <a:lstStyle/>
          <a:p>
            <a:r>
              <a:rPr lang="en-US" smtClean="0"/>
              <a:t>August 2019</a:t>
            </a:r>
            <a:endParaRPr lang="en-GB"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TGbc </a:t>
            </a:r>
            <a:r>
              <a:rPr lang="en-US" dirty="0"/>
              <a:t>schedule – &lt;unchanged&gt;</a:t>
            </a:r>
          </a:p>
        </p:txBody>
      </p:sp>
      <p:sp>
        <p:nvSpPr>
          <p:cNvPr id="3" name="Inhaltsplatzhalter 2"/>
          <p:cNvSpPr>
            <a:spLocks noGrp="1"/>
          </p:cNvSpPr>
          <p:nvPr>
            <p:ph idx="1"/>
          </p:nvPr>
        </p:nvSpPr>
        <p:spPr/>
        <p:txBody>
          <a:bodyPr/>
          <a:lstStyle/>
          <a:p>
            <a:pPr marL="0" indent="0">
              <a:lnSpc>
                <a:spcPct val="80000"/>
              </a:lnSpc>
            </a:pPr>
            <a:r>
              <a:rPr lang="en-US" altLang="en-US" dirty="0"/>
              <a:t>January 2019		First meeting as a task group</a:t>
            </a:r>
          </a:p>
          <a:p>
            <a:pPr marL="0" indent="0">
              <a:lnSpc>
                <a:spcPct val="80000"/>
              </a:lnSpc>
            </a:pPr>
            <a:r>
              <a:rPr lang="en-US" altLang="en-US" dirty="0"/>
              <a:t>January 2020		Initial WGLB (D1.0)</a:t>
            </a:r>
          </a:p>
          <a:p>
            <a:pPr marL="0" indent="0">
              <a:lnSpc>
                <a:spcPct val="80000"/>
              </a:lnSpc>
            </a:pPr>
            <a:r>
              <a:rPr lang="en-US" altLang="en-US" dirty="0"/>
              <a:t>July 2020			D2.0 WGLB Recirculation LB</a:t>
            </a:r>
          </a:p>
          <a:p>
            <a:pPr marL="0" indent="0">
              <a:lnSpc>
                <a:spcPct val="80000"/>
              </a:lnSpc>
            </a:pPr>
            <a:r>
              <a:rPr lang="en-US" altLang="en-US" dirty="0"/>
              <a:t>January 2021		Form SB Pool</a:t>
            </a:r>
          </a:p>
          <a:p>
            <a:pPr marL="0" indent="0">
              <a:lnSpc>
                <a:spcPct val="80000"/>
              </a:lnSpc>
            </a:pPr>
            <a:r>
              <a:rPr lang="en-US" altLang="en-US" dirty="0"/>
              <a:t>January 2021		MEC/MDR done</a:t>
            </a:r>
          </a:p>
          <a:p>
            <a:pPr marL="0" indent="0">
              <a:lnSpc>
                <a:spcPct val="80000"/>
              </a:lnSpc>
            </a:pPr>
            <a:r>
              <a:rPr lang="en-US" altLang="en-US" dirty="0"/>
              <a:t>March 2021		Initial SB</a:t>
            </a:r>
          </a:p>
          <a:p>
            <a:pPr marL="0" indent="0">
              <a:lnSpc>
                <a:spcPct val="80000"/>
              </a:lnSpc>
            </a:pPr>
            <a:r>
              <a:rPr lang="en-US" altLang="en-US" dirty="0"/>
              <a:t>July 2021			Recirculation SB</a:t>
            </a:r>
          </a:p>
          <a:p>
            <a:pPr marL="0" indent="0">
              <a:lnSpc>
                <a:spcPct val="80000"/>
              </a:lnSpc>
            </a:pPr>
            <a:r>
              <a:rPr lang="en-US" altLang="en-US" dirty="0"/>
              <a:t>Jan 2022			Final WG/EC approval</a:t>
            </a:r>
          </a:p>
          <a:p>
            <a:pPr marL="0" indent="0">
              <a:lnSpc>
                <a:spcPct val="80000"/>
              </a:lnSpc>
            </a:pPr>
            <a:r>
              <a:rPr lang="en-US" altLang="en-US" dirty="0"/>
              <a:t>Feb 2022			</a:t>
            </a:r>
            <a:r>
              <a:rPr lang="en-US" altLang="en-US" dirty="0" err="1"/>
              <a:t>Revcom</a:t>
            </a:r>
            <a:r>
              <a:rPr lang="en-US" altLang="en-US" dirty="0"/>
              <a:t>/SASB approval</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ußzeilenplatzhalter 4"/>
          <p:cNvSpPr>
            <a:spLocks noGrp="1"/>
          </p:cNvSpPr>
          <p:nvPr>
            <p:ph type="ftr" idx="14"/>
          </p:nvPr>
        </p:nvSpPr>
        <p:spPr/>
        <p:txBody>
          <a:bodyPr/>
          <a:lstStyle/>
          <a:p>
            <a:r>
              <a:rPr lang="de-DE" smtClean="0"/>
              <a:t>Stephen McCann, BlackBerry</a:t>
            </a:r>
            <a:endParaRPr lang="en-GB" dirty="0"/>
          </a:p>
        </p:txBody>
      </p:sp>
      <p:sp>
        <p:nvSpPr>
          <p:cNvPr id="6" name="Datumsplatzhalter 5"/>
          <p:cNvSpPr>
            <a:spLocks noGrp="1"/>
          </p:cNvSpPr>
          <p:nvPr>
            <p:ph type="dt" idx="15"/>
          </p:nvPr>
        </p:nvSpPr>
        <p:spPr/>
        <p:txBody>
          <a:bodyPr/>
          <a:lstStyle/>
          <a:p>
            <a:r>
              <a:rPr lang="en-US" smtClean="0"/>
              <a:t>August 2019</a:t>
            </a:r>
            <a:endParaRPr lang="en-GB"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914400" y="320674"/>
            <a:ext cx="2374889" cy="273050"/>
          </a:xfrm>
        </p:spPr>
        <p:txBody>
          <a:bodyPr/>
          <a:lstStyle/>
          <a:p>
            <a:r>
              <a:rPr lang="en-US" smtClean="0"/>
              <a:t>August 2019</a:t>
            </a:r>
            <a:endParaRPr lang="en-GB" dirty="0"/>
          </a:p>
        </p:txBody>
      </p:sp>
      <p:sp>
        <p:nvSpPr>
          <p:cNvPr id="5" name="Footer Placeholder 4"/>
          <p:cNvSpPr>
            <a:spLocks noGrp="1"/>
          </p:cNvSpPr>
          <p:nvPr>
            <p:ph type="ftr" idx="14"/>
          </p:nvPr>
        </p:nvSpPr>
        <p:spPr>
          <a:xfrm>
            <a:off x="9067800" y="6483088"/>
            <a:ext cx="2327264" cy="180975"/>
          </a:xfrm>
        </p:spPr>
        <p:txBody>
          <a:bodyPr/>
          <a:lstStyle/>
          <a:p>
            <a:r>
              <a:rPr lang="de-DE" smtClean="0"/>
              <a:t>Stephen McCann, BlackBerry</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92</a:t>
            </a:fld>
            <a:endParaRPr lang="en-GB"/>
          </a:p>
        </p:txBody>
      </p:sp>
      <p:sp>
        <p:nvSpPr>
          <p:cNvPr id="11265"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2209800" y="1981201"/>
            <a:ext cx="7772400" cy="4208463"/>
          </a:xfrm>
          <a:ln/>
        </p:spPr>
        <p:txBody>
          <a:bodyPr/>
          <a:lstStyle/>
          <a:p>
            <a:r>
              <a:rPr lang="en-US" dirty="0"/>
              <a:t>Agenda for this week:				11-19/0943</a:t>
            </a:r>
          </a:p>
          <a:p>
            <a:r>
              <a:rPr lang="en-US" dirty="0"/>
              <a:t>Meeting / Chair’s Slide Deck:		11-19/0944</a:t>
            </a:r>
          </a:p>
          <a:p>
            <a:r>
              <a:rPr lang="en-US" dirty="0"/>
              <a:t>Meeting minutes:					11-19/1005</a:t>
            </a:r>
          </a:p>
          <a:p>
            <a:r>
              <a:rPr lang="en-US" dirty="0"/>
              <a:t>Snapshot Slide:						11-19/0942</a:t>
            </a:r>
          </a:p>
          <a:p>
            <a:r>
              <a:rPr lang="en-US" dirty="0"/>
              <a:t>Closing report:						11-19/0945</a:t>
            </a:r>
          </a:p>
          <a:p>
            <a:endParaRPr lang="en-US" dirty="0"/>
          </a:p>
          <a:p>
            <a:r>
              <a:rPr lang="en-US" dirty="0" err="1"/>
              <a:t>TGbc</a:t>
            </a:r>
            <a:r>
              <a:rPr lang="en-US" dirty="0"/>
              <a:t> Motion Booklet:				11-18/2123</a:t>
            </a:r>
          </a:p>
          <a:p>
            <a:r>
              <a:rPr lang="en-US" dirty="0" err="1"/>
              <a:t>TGbc</a:t>
            </a:r>
            <a:r>
              <a:rPr lang="en-US" dirty="0"/>
              <a:t> Selection Procedure:			11-19/0135r0</a:t>
            </a:r>
          </a:p>
          <a:p>
            <a:r>
              <a:rPr lang="en-US" dirty="0" err="1"/>
              <a:t>TGbc</a:t>
            </a:r>
            <a:r>
              <a:rPr lang="en-US" dirty="0"/>
              <a:t> Functional Requirements:	11-19/0151</a:t>
            </a:r>
          </a:p>
          <a:p>
            <a:r>
              <a:rPr lang="en-US" dirty="0" err="1"/>
              <a:t>TGbc</a:t>
            </a:r>
            <a:r>
              <a:rPr lang="en-US" dirty="0"/>
              <a:t> </a:t>
            </a:r>
            <a:r>
              <a:rPr lang="en-US" dirty="0" err="1"/>
              <a:t>UseCase</a:t>
            </a:r>
            <a:r>
              <a:rPr lang="en-US" dirty="0"/>
              <a:t> Document:			11-19/268</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2209800" y="685800"/>
            <a:ext cx="7856538"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TGbd</a:t>
            </a:r>
            <a:r>
              <a:rPr lang="en-GB" dirty="0"/>
              <a:t> Closing Report – Vienna</a:t>
            </a:r>
          </a:p>
        </p:txBody>
      </p:sp>
      <p:sp>
        <p:nvSpPr>
          <p:cNvPr id="3074" name="Rectangle 2"/>
          <p:cNvSpPr>
            <a:spLocks noGrp="1" noChangeArrowheads="1"/>
          </p:cNvSpPr>
          <p:nvPr>
            <p:ph idx="1"/>
          </p:nvPr>
        </p:nvSpPr>
        <p:spPr>
          <a:xfrm>
            <a:off x="2074127" y="1868069"/>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2019-07-18</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93</a:t>
            </a:fld>
            <a:endParaRPr lang="en-GB" dirty="0"/>
          </a:p>
        </p:txBody>
      </p:sp>
      <p:sp>
        <p:nvSpPr>
          <p:cNvPr id="7" name="Footer Placeholder 4"/>
          <p:cNvSpPr>
            <a:spLocks noGrp="1"/>
          </p:cNvSpPr>
          <p:nvPr>
            <p:ph type="ftr" idx="14"/>
          </p:nvPr>
        </p:nvSpPr>
        <p:spPr>
          <a:xfrm>
            <a:off x="8325705" y="6475414"/>
            <a:ext cx="3041644" cy="180975"/>
          </a:xfrm>
        </p:spPr>
        <p:txBody>
          <a:bodyPr/>
          <a:lstStyle/>
          <a:p>
            <a:r>
              <a:rPr lang="en-GB" smtClean="0"/>
              <a:t>Stephen McCann, BlackBerry</a:t>
            </a:r>
            <a:endParaRPr lang="en-GB" dirty="0"/>
          </a:p>
        </p:txBody>
      </p:sp>
      <p:sp>
        <p:nvSpPr>
          <p:cNvPr id="6" name="Date Placeholder 3"/>
          <p:cNvSpPr>
            <a:spLocks noGrp="1"/>
          </p:cNvSpPr>
          <p:nvPr>
            <p:ph type="dt" idx="15"/>
          </p:nvPr>
        </p:nvSpPr>
        <p:spPr>
          <a:xfrm>
            <a:off x="922401" y="335381"/>
            <a:ext cx="2303451" cy="273050"/>
          </a:xfrm>
        </p:spPr>
        <p:txBody>
          <a:bodyPr/>
          <a:lstStyle/>
          <a:p>
            <a:r>
              <a:rPr lang="en-US" smtClean="0"/>
              <a:t>August 2019</a:t>
            </a:r>
            <a:endParaRPr lang="en-GB" dirty="0"/>
          </a:p>
        </p:txBody>
      </p:sp>
      <p:sp>
        <p:nvSpPr>
          <p:cNvPr id="3076" name="Rectangle 4"/>
          <p:cNvSpPr>
            <a:spLocks noChangeArrowheads="1"/>
          </p:cNvSpPr>
          <p:nvPr/>
        </p:nvSpPr>
        <p:spPr bwMode="auto">
          <a:xfrm>
            <a:off x="2057400" y="27432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11"/>
          <p:cNvGraphicFramePr>
            <a:graphicFrameLocks noChangeAspect="1"/>
          </p:cNvGraphicFramePr>
          <p:nvPr>
            <p:extLst/>
          </p:nvPr>
        </p:nvGraphicFramePr>
        <p:xfrm>
          <a:off x="2243138" y="3402852"/>
          <a:ext cx="7780337" cy="955675"/>
        </p:xfrm>
        <a:graphic>
          <a:graphicData uri="http://schemas.openxmlformats.org/presentationml/2006/ole">
            <mc:AlternateContent xmlns:mc="http://schemas.openxmlformats.org/markup-compatibility/2006">
              <mc:Choice xmlns:v="urn:schemas-microsoft-com:vml" Requires="v">
                <p:oleObj spid="_x0000_s133145" name="Document" r:id="rId4" imgW="8302326" imgH="1017911" progId="Word.Document.8">
                  <p:embed/>
                </p:oleObj>
              </mc:Choice>
              <mc:Fallback>
                <p:oleObj name="Document" r:id="rId4" imgW="8302326" imgH="1017911" progId="Word.Document.8">
                  <p:embed/>
                  <p:pic>
                    <p:nvPicPr>
                      <p:cNvPr id="9"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43138" y="3402852"/>
                        <a:ext cx="7780337"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2209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en-US" dirty="0"/>
              <a:t>Closing report for Jul 2019 </a:t>
            </a:r>
            <a:r>
              <a:rPr lang="en-GB" altLang="en-US" dirty="0" err="1"/>
              <a:t>TGbd</a:t>
            </a:r>
            <a:r>
              <a:rPr lang="en-GB" altLang="en-US" dirty="0"/>
              <a:t> meeting in Vienna, Austria</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94</a:t>
            </a:fld>
            <a:endParaRPr lang="en-GB"/>
          </a:p>
        </p:txBody>
      </p:sp>
      <p:sp>
        <p:nvSpPr>
          <p:cNvPr id="4" name="Date Placeholder 3"/>
          <p:cNvSpPr>
            <a:spLocks noGrp="1"/>
          </p:cNvSpPr>
          <p:nvPr>
            <p:ph type="dt" idx="15"/>
          </p:nvPr>
        </p:nvSpPr>
        <p:spPr>
          <a:xfrm>
            <a:off x="915198" y="320675"/>
            <a:ext cx="2589203" cy="273050"/>
          </a:xfrm>
        </p:spPr>
        <p:txBody>
          <a:bodyPr/>
          <a:lstStyle/>
          <a:p>
            <a:r>
              <a:rPr lang="en-US" smtClean="0"/>
              <a:t>August 2019</a:t>
            </a:r>
            <a:endParaRPr lang="en-GB" dirty="0"/>
          </a:p>
        </p:txBody>
      </p:sp>
      <p:sp>
        <p:nvSpPr>
          <p:cNvPr id="7" name="Footer Placeholder 4"/>
          <p:cNvSpPr>
            <a:spLocks noGrp="1"/>
          </p:cNvSpPr>
          <p:nvPr>
            <p:ph type="ftr" idx="14"/>
          </p:nvPr>
        </p:nvSpPr>
        <p:spPr>
          <a:xfrm>
            <a:off x="8382000" y="6475414"/>
            <a:ext cx="3041644" cy="180975"/>
          </a:xfrm>
        </p:spPr>
        <p:txBody>
          <a:bodyPr/>
          <a:lstStyle/>
          <a:p>
            <a:r>
              <a:rPr lang="en-GB" smtClean="0"/>
              <a:t>Stephen McCann, BlackBerry</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DBDFE0C-82E1-46BE-987F-B7EF866C9344}"/>
              </a:ext>
            </a:extLst>
          </p:cNvPr>
          <p:cNvSpPr>
            <a:spLocks noGrp="1"/>
          </p:cNvSpPr>
          <p:nvPr>
            <p:ph type="title"/>
          </p:nvPr>
        </p:nvSpPr>
        <p:spPr/>
        <p:txBody>
          <a:bodyPr/>
          <a:lstStyle/>
          <a:p>
            <a:r>
              <a:rPr lang="en-US" altLang="en-US" dirty="0"/>
              <a:t>Completed work items in the week</a:t>
            </a:r>
            <a:endParaRPr lang="en-US" dirty="0"/>
          </a:p>
        </p:txBody>
      </p:sp>
      <p:sp>
        <p:nvSpPr>
          <p:cNvPr id="3" name="Content Placeholder 2">
            <a:extLst>
              <a:ext uri="{FF2B5EF4-FFF2-40B4-BE49-F238E27FC236}">
                <a16:creationId xmlns:a16="http://schemas.microsoft.com/office/drawing/2014/main" xmlns="" id="{CD7B87A0-10F9-4121-935C-57A81A40B92A}"/>
              </a:ext>
            </a:extLst>
          </p:cNvPr>
          <p:cNvSpPr>
            <a:spLocks noGrp="1"/>
          </p:cNvSpPr>
          <p:nvPr>
            <p:ph idx="1"/>
          </p:nvPr>
        </p:nvSpPr>
        <p:spPr>
          <a:xfrm>
            <a:off x="2209801" y="1828800"/>
            <a:ext cx="7770813" cy="4646613"/>
          </a:xfrm>
        </p:spPr>
        <p:txBody>
          <a:bodyPr>
            <a:normAutofit fontScale="55000" lnSpcReduction="20000"/>
          </a:bodyPr>
          <a:lstStyle/>
          <a:p>
            <a:pPr>
              <a:spcBef>
                <a:spcPct val="20000"/>
              </a:spcBef>
              <a:spcAft>
                <a:spcPts val="600"/>
              </a:spcAft>
              <a:buClrTx/>
              <a:buSzTx/>
            </a:pPr>
            <a:r>
              <a:rPr lang="en-US" altLang="en-US" sz="3400" dirty="0">
                <a:solidFill>
                  <a:schemeClr val="tx1"/>
                </a:solidFill>
                <a:ea typeface="MS PGothic" panose="020B0600070205080204" pitchFamily="34" charset="-128"/>
              </a:rPr>
              <a:t>5 meeting slots were allocated in the week, including one </a:t>
            </a:r>
            <a:r>
              <a:rPr lang="en-US" altLang="en-US" sz="3400" dirty="0" err="1">
                <a:solidFill>
                  <a:schemeClr val="tx1"/>
                </a:solidFill>
                <a:ea typeface="MS PGothic" panose="020B0600070205080204" pitchFamily="34" charset="-128"/>
              </a:rPr>
              <a:t>adhoc</a:t>
            </a:r>
            <a:r>
              <a:rPr lang="en-US" altLang="en-US" sz="3400" dirty="0">
                <a:solidFill>
                  <a:schemeClr val="tx1"/>
                </a:solidFill>
                <a:ea typeface="MS PGothic" panose="020B0600070205080204" pitchFamily="34" charset="-128"/>
              </a:rPr>
              <a:t> slot </a:t>
            </a:r>
          </a:p>
          <a:p>
            <a:pPr>
              <a:spcBef>
                <a:spcPct val="20000"/>
              </a:spcBef>
              <a:spcAft>
                <a:spcPts val="600"/>
              </a:spcAft>
              <a:buClrTx/>
              <a:buSzTx/>
            </a:pPr>
            <a:r>
              <a:rPr lang="en-US" altLang="en-US" sz="3400" dirty="0">
                <a:solidFill>
                  <a:schemeClr val="tx1"/>
                </a:solidFill>
                <a:ea typeface="MS PGothic" panose="020B0600070205080204" pitchFamily="34" charset="-128"/>
              </a:rPr>
              <a:t>Meeting agenda: the last revision of 11-19/0985</a:t>
            </a:r>
          </a:p>
          <a:p>
            <a:pPr>
              <a:spcBef>
                <a:spcPct val="20000"/>
              </a:spcBef>
              <a:spcAft>
                <a:spcPts val="600"/>
              </a:spcAft>
              <a:buClrTx/>
              <a:buSzTx/>
            </a:pPr>
            <a:r>
              <a:rPr lang="en-US" altLang="en-US" sz="3400" dirty="0">
                <a:solidFill>
                  <a:schemeClr val="tx1"/>
                </a:solidFill>
                <a:ea typeface="MS PGothic" panose="020B0600070205080204" pitchFamily="34" charset="-128"/>
              </a:rPr>
              <a:t>Work items completed in this week include: </a:t>
            </a:r>
          </a:p>
          <a:p>
            <a:pPr>
              <a:spcBef>
                <a:spcPct val="20000"/>
              </a:spcBef>
              <a:spcAft>
                <a:spcPts val="600"/>
              </a:spcAft>
              <a:buClrTx/>
              <a:buSzTx/>
              <a:buFontTx/>
              <a:buChar char="-"/>
            </a:pPr>
            <a:r>
              <a:rPr lang="en-US" altLang="en-US" sz="2900" dirty="0">
                <a:solidFill>
                  <a:schemeClr val="tx1"/>
                </a:solidFill>
                <a:ea typeface="MS PGothic" panose="020B0600070205080204" pitchFamily="34" charset="-128"/>
              </a:rPr>
              <a:t>Approval of the meeting minutes for May meeting and Jun CCs</a:t>
            </a:r>
          </a:p>
          <a:p>
            <a:pPr>
              <a:spcBef>
                <a:spcPct val="20000"/>
              </a:spcBef>
              <a:spcAft>
                <a:spcPts val="600"/>
              </a:spcAft>
              <a:buClrTx/>
              <a:buSzTx/>
              <a:buFontTx/>
              <a:buChar char="-"/>
            </a:pPr>
            <a:r>
              <a:rPr lang="en-US" altLang="en-US" sz="2900" dirty="0">
                <a:solidFill>
                  <a:schemeClr val="tx1"/>
                </a:solidFill>
                <a:ea typeface="MS PGothic" panose="020B0600070205080204" pitchFamily="34" charset="-128"/>
              </a:rPr>
              <a:t>Approval of the updated SFD document (11-19/0497r2)</a:t>
            </a:r>
          </a:p>
          <a:p>
            <a:pPr>
              <a:spcBef>
                <a:spcPct val="20000"/>
              </a:spcBef>
              <a:spcAft>
                <a:spcPts val="600"/>
              </a:spcAft>
              <a:buClrTx/>
              <a:buSzTx/>
              <a:buFontTx/>
              <a:buChar char="-"/>
            </a:pPr>
            <a:r>
              <a:rPr lang="en-US" altLang="en-US" sz="2900" dirty="0">
                <a:solidFill>
                  <a:schemeClr val="tx1"/>
                </a:solidFill>
                <a:ea typeface="MS PGothic" panose="020B0600070205080204" pitchFamily="34" charset="-128"/>
              </a:rPr>
              <a:t>Approval of PHY/MAC </a:t>
            </a:r>
            <a:r>
              <a:rPr lang="en-US" altLang="en-US" sz="2900" dirty="0" err="1">
                <a:solidFill>
                  <a:schemeClr val="tx1"/>
                </a:solidFill>
                <a:ea typeface="MS PGothic" panose="020B0600070205080204" pitchFamily="34" charset="-128"/>
              </a:rPr>
              <a:t>adhoc</a:t>
            </a:r>
            <a:r>
              <a:rPr lang="en-US" altLang="en-US" sz="2900" dirty="0">
                <a:solidFill>
                  <a:schemeClr val="tx1"/>
                </a:solidFill>
                <a:ea typeface="MS PGothic" panose="020B0600070205080204" pitchFamily="34" charset="-128"/>
              </a:rPr>
              <a:t> co-chairs</a:t>
            </a:r>
          </a:p>
          <a:p>
            <a:pPr lvl="1">
              <a:spcBef>
                <a:spcPct val="20000"/>
              </a:spcBef>
              <a:spcAft>
                <a:spcPts val="600"/>
              </a:spcAft>
              <a:buClrTx/>
              <a:buSzTx/>
              <a:buFontTx/>
              <a:buChar char="-"/>
            </a:pPr>
            <a:r>
              <a:rPr lang="en-US" altLang="en-US" sz="2500" dirty="0">
                <a:solidFill>
                  <a:schemeClr val="tx1"/>
                </a:solidFill>
                <a:ea typeface="MS PGothic" panose="020B0600070205080204" pitchFamily="34" charset="-128"/>
              </a:rPr>
              <a:t>James </a:t>
            </a:r>
            <a:r>
              <a:rPr lang="en-US" altLang="en-US" sz="2500" dirty="0" err="1">
                <a:solidFill>
                  <a:schemeClr val="tx1"/>
                </a:solidFill>
                <a:ea typeface="MS PGothic" panose="020B0600070205080204" pitchFamily="34" charset="-128"/>
              </a:rPr>
              <a:t>lepp</a:t>
            </a:r>
            <a:r>
              <a:rPr lang="en-US" altLang="en-US" sz="2500" dirty="0">
                <a:solidFill>
                  <a:schemeClr val="tx1"/>
                </a:solidFill>
                <a:ea typeface="MS PGothic" panose="020B0600070205080204" pitchFamily="34" charset="-128"/>
              </a:rPr>
              <a:t>/Joseph Levy as MAC </a:t>
            </a:r>
            <a:r>
              <a:rPr lang="en-US" altLang="en-US" sz="2500" dirty="0" err="1">
                <a:solidFill>
                  <a:schemeClr val="tx1"/>
                </a:solidFill>
                <a:ea typeface="MS PGothic" panose="020B0600070205080204" pitchFamily="34" charset="-128"/>
              </a:rPr>
              <a:t>adhoc</a:t>
            </a:r>
            <a:r>
              <a:rPr lang="en-US" altLang="en-US" sz="2500" dirty="0">
                <a:solidFill>
                  <a:schemeClr val="tx1"/>
                </a:solidFill>
                <a:ea typeface="MS PGothic" panose="020B0600070205080204" pitchFamily="34" charset="-128"/>
              </a:rPr>
              <a:t> co-chairs</a:t>
            </a:r>
          </a:p>
          <a:p>
            <a:pPr lvl="1">
              <a:spcBef>
                <a:spcPct val="20000"/>
              </a:spcBef>
              <a:spcAft>
                <a:spcPts val="600"/>
              </a:spcAft>
              <a:buClrTx/>
              <a:buSzTx/>
              <a:buFontTx/>
              <a:buChar char="-"/>
            </a:pPr>
            <a:r>
              <a:rPr lang="en-US" altLang="en-US" sz="2500" dirty="0" err="1">
                <a:solidFill>
                  <a:schemeClr val="tx1"/>
                </a:solidFill>
                <a:ea typeface="MS PGothic" panose="020B0600070205080204" pitchFamily="34" charset="-128"/>
              </a:rPr>
              <a:t>Qinghua</a:t>
            </a:r>
            <a:r>
              <a:rPr lang="en-US" altLang="en-US" sz="2500" dirty="0">
                <a:solidFill>
                  <a:schemeClr val="tx1"/>
                </a:solidFill>
                <a:ea typeface="MS PGothic" panose="020B0600070205080204" pitchFamily="34" charset="-128"/>
              </a:rPr>
              <a:t> Li/</a:t>
            </a:r>
            <a:r>
              <a:rPr lang="en-US" altLang="en-US" sz="2500" dirty="0" err="1">
                <a:solidFill>
                  <a:schemeClr val="tx1"/>
                </a:solidFill>
                <a:ea typeface="MS PGothic" panose="020B0600070205080204" pitchFamily="34" charset="-128"/>
              </a:rPr>
              <a:t>Hongyuan</a:t>
            </a:r>
            <a:r>
              <a:rPr lang="en-US" altLang="en-US" sz="2500" dirty="0">
                <a:solidFill>
                  <a:schemeClr val="tx1"/>
                </a:solidFill>
                <a:ea typeface="MS PGothic" panose="020B0600070205080204" pitchFamily="34" charset="-128"/>
              </a:rPr>
              <a:t> Zhang as PHY </a:t>
            </a:r>
            <a:r>
              <a:rPr lang="en-US" altLang="en-US" sz="2500" dirty="0" err="1">
                <a:solidFill>
                  <a:schemeClr val="tx1"/>
                </a:solidFill>
                <a:ea typeface="MS PGothic" panose="020B0600070205080204" pitchFamily="34" charset="-128"/>
              </a:rPr>
              <a:t>adhoc</a:t>
            </a:r>
            <a:r>
              <a:rPr lang="en-US" altLang="en-US" sz="2500" dirty="0">
                <a:solidFill>
                  <a:schemeClr val="tx1"/>
                </a:solidFill>
                <a:ea typeface="MS PGothic" panose="020B0600070205080204" pitchFamily="34" charset="-128"/>
              </a:rPr>
              <a:t> co-chairs</a:t>
            </a:r>
          </a:p>
          <a:p>
            <a:pPr>
              <a:spcBef>
                <a:spcPct val="20000"/>
              </a:spcBef>
              <a:spcAft>
                <a:spcPts val="600"/>
              </a:spcAft>
              <a:buClrTx/>
              <a:buSzTx/>
              <a:buFontTx/>
              <a:buChar char="-"/>
            </a:pPr>
            <a:r>
              <a:rPr lang="en-US" altLang="en-US" sz="2900" dirty="0">
                <a:solidFill>
                  <a:schemeClr val="tx1"/>
                </a:solidFill>
                <a:ea typeface="MS PGothic" panose="020B0600070205080204" pitchFamily="34" charset="-128"/>
              </a:rPr>
              <a:t>Review the liaison from IEEE 1609 (11-19/1295r0)</a:t>
            </a:r>
          </a:p>
          <a:p>
            <a:pPr>
              <a:spcBef>
                <a:spcPct val="20000"/>
              </a:spcBef>
              <a:spcAft>
                <a:spcPts val="600"/>
              </a:spcAft>
              <a:buClrTx/>
              <a:buSzTx/>
              <a:buFontTx/>
              <a:buChar char="-"/>
            </a:pPr>
            <a:r>
              <a:rPr lang="en-US" altLang="en-US" sz="2900" dirty="0">
                <a:solidFill>
                  <a:schemeClr val="tx1"/>
                </a:solidFill>
                <a:ea typeface="MS PGothic" panose="020B0600070205080204" pitchFamily="34" charset="-128"/>
              </a:rPr>
              <a:t>TG use case baseline doc (1342) was created and updated</a:t>
            </a:r>
          </a:p>
          <a:p>
            <a:pPr>
              <a:spcBef>
                <a:spcPct val="20000"/>
              </a:spcBef>
              <a:spcAft>
                <a:spcPts val="600"/>
              </a:spcAft>
              <a:buClrTx/>
              <a:buSzTx/>
              <a:buFontTx/>
              <a:buChar char="-"/>
            </a:pPr>
            <a:r>
              <a:rPr lang="en-US" altLang="en-US" sz="2900" dirty="0">
                <a:solidFill>
                  <a:schemeClr val="tx1"/>
                </a:solidFill>
                <a:ea typeface="MS PGothic" panose="020B0600070205080204" pitchFamily="34" charset="-128"/>
              </a:rPr>
              <a:t>Review </a:t>
            </a:r>
            <a:r>
              <a:rPr lang="en-US" altLang="en-US" sz="2900" dirty="0" err="1">
                <a:solidFill>
                  <a:schemeClr val="tx1"/>
                </a:solidFill>
                <a:ea typeface="MS PGothic" panose="020B0600070205080204" pitchFamily="34" charset="-128"/>
              </a:rPr>
              <a:t>TGbd</a:t>
            </a:r>
            <a:r>
              <a:rPr lang="en-US" altLang="en-US" sz="2900" dirty="0">
                <a:solidFill>
                  <a:schemeClr val="tx1"/>
                </a:solidFill>
                <a:ea typeface="MS PGothic" panose="020B0600070205080204" pitchFamily="34" charset="-128"/>
              </a:rPr>
              <a:t> timeline, no change</a:t>
            </a:r>
          </a:p>
          <a:p>
            <a:pPr>
              <a:spcBef>
                <a:spcPct val="20000"/>
              </a:spcBef>
              <a:spcAft>
                <a:spcPts val="600"/>
              </a:spcAft>
              <a:buClrTx/>
              <a:buSzTx/>
              <a:buFontTx/>
              <a:buChar char="-"/>
            </a:pPr>
            <a:r>
              <a:rPr lang="en-US" altLang="en-US" sz="2900" dirty="0">
                <a:solidFill>
                  <a:schemeClr val="tx1"/>
                </a:solidFill>
                <a:ea typeface="MS PGothic" panose="020B0600070205080204" pitchFamily="34" charset="-128"/>
              </a:rPr>
              <a:t>Teleconference plan after Jul meeting was settled</a:t>
            </a:r>
          </a:p>
          <a:p>
            <a:pPr>
              <a:spcBef>
                <a:spcPct val="20000"/>
              </a:spcBef>
              <a:spcAft>
                <a:spcPts val="600"/>
              </a:spcAft>
              <a:buClrTx/>
              <a:buSzTx/>
              <a:buFontTx/>
              <a:buChar char="-"/>
            </a:pPr>
            <a:r>
              <a:rPr lang="en-US" altLang="en-US" sz="2900" dirty="0">
                <a:solidFill>
                  <a:schemeClr val="tx1"/>
                </a:solidFill>
                <a:ea typeface="MS PGothic" panose="020B0600070205080204" pitchFamily="34" charset="-128"/>
              </a:rPr>
              <a:t>19 tech submissions were presented for the week. </a:t>
            </a:r>
          </a:p>
          <a:p>
            <a:pPr lvl="1">
              <a:spcBef>
                <a:spcPct val="20000"/>
              </a:spcBef>
              <a:spcAft>
                <a:spcPts val="600"/>
              </a:spcAft>
              <a:buClrTx/>
              <a:buSzTx/>
              <a:buFontTx/>
              <a:buChar char="-"/>
            </a:pPr>
            <a:r>
              <a:rPr lang="en-US" sz="2500" dirty="0">
                <a:solidFill>
                  <a:schemeClr val="tx1"/>
                </a:solidFill>
                <a:ea typeface="MS PGothic" panose="020B0600070205080204" pitchFamily="34" charset="-128"/>
              </a:rPr>
              <a:t>10 motions passed for developing SFD and FRD</a:t>
            </a:r>
          </a:p>
        </p:txBody>
      </p:sp>
      <p:sp>
        <p:nvSpPr>
          <p:cNvPr id="19460" name="灯片编号占位符 3">
            <a:extLst>
              <a:ext uri="{FF2B5EF4-FFF2-40B4-BE49-F238E27FC236}">
                <a16:creationId xmlns:a16="http://schemas.microsoft.com/office/drawing/2014/main" xmlns="" id="{548A6D8A-AFDC-4E13-A6E7-EED634F2E707}"/>
              </a:ext>
            </a:extLst>
          </p:cNvPr>
          <p:cNvSpPr>
            <a:spLocks noGrp="1"/>
          </p:cNvSpPr>
          <p:nvPr>
            <p:ph type="sldNum"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rgbClr val="000000"/>
                </a:solidFill>
                <a:latin typeface="Times New Roman" panose="02020603050405020304" pitchFamily="18" charset="0"/>
                <a:ea typeface="MS Gothic" panose="020B0609070205080204" pitchFamily="49" charset="-128"/>
              </a:defRPr>
            </a:lvl1pPr>
            <a:lvl2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MS Gothic" panose="020B0609070205080204" pitchFamily="49" charset="-128"/>
              </a:defRPr>
            </a:lvl2pPr>
            <a:lvl3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Times New Roman" panose="02020603050405020304" pitchFamily="18" charset="0"/>
                <a:ea typeface="MS Gothic" panose="020B0609070205080204" pitchFamily="49" charset="-128"/>
              </a:defRPr>
            </a:lvl3pPr>
            <a:lvl4pPr>
              <a:spcBef>
                <a:spcPts val="4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4pPr>
            <a:lvl5pPr>
              <a:spcBef>
                <a:spcPts val="4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5pPr>
            <a:lvl6pPr marL="2514600" indent="-228600" defTabSz="449263" fontAlgn="base">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6pPr>
            <a:lvl7pPr marL="2971800" indent="-228600" defTabSz="449263" fontAlgn="base">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7pPr>
            <a:lvl8pPr marL="3429000" indent="-228600" defTabSz="449263" fontAlgn="base">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8pPr>
            <a:lvl9pPr marL="3886200" indent="-228600" defTabSz="449263" fontAlgn="base">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9pPr>
          </a:lstStyle>
          <a:p>
            <a:pPr>
              <a:spcBef>
                <a:spcPct val="0"/>
              </a:spcBef>
              <a:buFontTx/>
              <a:buNone/>
            </a:pPr>
            <a:r>
              <a:rPr lang="en-US" altLang="en-US" sz="1200" b="0">
                <a:solidFill>
                  <a:schemeClr val="tx1"/>
                </a:solidFill>
                <a:ea typeface="MS PGothic" panose="020B0600070205080204" pitchFamily="34" charset="-128"/>
                <a:cs typeface="Arial Unicode MS" panose="020B0604020202020204" pitchFamily="34" charset="-128"/>
              </a:rPr>
              <a:t>Slide </a:t>
            </a:r>
            <a:fld id="{2C41C87B-5680-448A-80C1-C50BF4FA17C2}" type="slidenum">
              <a:rPr lang="en-US" altLang="en-US" sz="1200" b="0">
                <a:solidFill>
                  <a:schemeClr val="tx1"/>
                </a:solidFill>
                <a:ea typeface="MS PGothic" panose="020B0600070205080204" pitchFamily="34" charset="-128"/>
                <a:cs typeface="Arial Unicode MS" panose="020B0604020202020204" pitchFamily="34" charset="-128"/>
              </a:rPr>
              <a:pPr>
                <a:spcBef>
                  <a:spcPct val="0"/>
                </a:spcBef>
                <a:buFontTx/>
                <a:buNone/>
              </a:pPr>
              <a:t>95</a:t>
            </a:fld>
            <a:endParaRPr lang="en-US" altLang="en-US" sz="1200" b="0">
              <a:solidFill>
                <a:schemeClr val="tx1"/>
              </a:solidFill>
              <a:ea typeface="MS PGothic" panose="020B0600070205080204" pitchFamily="34" charset="-128"/>
              <a:cs typeface="Arial Unicode MS" panose="020B0604020202020204" pitchFamily="34" charset="-128"/>
            </a:endParaRPr>
          </a:p>
        </p:txBody>
      </p:sp>
      <p:sp>
        <p:nvSpPr>
          <p:cNvPr id="19458" name="日期占位符 1">
            <a:extLst>
              <a:ext uri="{FF2B5EF4-FFF2-40B4-BE49-F238E27FC236}">
                <a16:creationId xmlns:a16="http://schemas.microsoft.com/office/drawing/2014/main" xmlns="" id="{67D14339-D42D-45DB-8332-6253F8638EEC}"/>
              </a:ext>
            </a:extLst>
          </p:cNvPr>
          <p:cNvSpPr>
            <a:spLocks noGrp="1" noChangeArrowheads="1"/>
          </p:cNvSpPr>
          <p:nvPr>
            <p:ph type="dt" idx="1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9pPr>
          </a:lstStyle>
          <a:p>
            <a:pPr>
              <a:buFont typeface="Times New Roman" panose="02020603050405020304" pitchFamily="18" charset="0"/>
              <a:buNone/>
            </a:pPr>
            <a:r>
              <a:rPr lang="en-US" altLang="en-US" sz="1800" smtClean="0">
                <a:solidFill>
                  <a:srgbClr val="000000"/>
                </a:solidFill>
                <a:ea typeface="Arial Unicode MS" panose="020B0604020202020204" pitchFamily="34" charset="-128"/>
                <a:cs typeface="Arial Unicode MS" panose="020B0604020202020204" pitchFamily="34" charset="-128"/>
              </a:rPr>
              <a:t>August 2019</a:t>
            </a:r>
            <a:endParaRPr lang="en-US" altLang="en-US" sz="1800" dirty="0">
              <a:solidFill>
                <a:srgbClr val="000000"/>
              </a:solidFill>
              <a:ea typeface="Arial Unicode MS" panose="020B0604020202020204" pitchFamily="34" charset="-128"/>
              <a:cs typeface="Arial Unicode MS" panose="020B0604020202020204" pitchFamily="34" charset="-128"/>
            </a:endParaRPr>
          </a:p>
        </p:txBody>
      </p:sp>
      <p:sp>
        <p:nvSpPr>
          <p:cNvPr id="7" name="Footer Placeholder 4"/>
          <p:cNvSpPr>
            <a:spLocks noGrp="1"/>
          </p:cNvSpPr>
          <p:nvPr>
            <p:ph type="ftr" idx="14"/>
          </p:nvPr>
        </p:nvSpPr>
        <p:spPr>
          <a:xfrm>
            <a:off x="8382000" y="6475412"/>
            <a:ext cx="3041644" cy="180975"/>
          </a:xfrm>
        </p:spPr>
        <p:txBody>
          <a:bodyPr/>
          <a:lstStyle/>
          <a:p>
            <a:r>
              <a:rPr lang="en-GB" smtClean="0"/>
              <a:t>Stephen McCann, BlackBerry</a:t>
            </a:r>
            <a:endParaRPr lang="en-GB" dirty="0"/>
          </a:p>
        </p:txBody>
      </p:sp>
      <p:graphicFrame>
        <p:nvGraphicFramePr>
          <p:cNvPr id="8" name="Table 1">
            <a:extLst/>
          </p:cNvPr>
          <p:cNvGraphicFramePr>
            <a:graphicFrameLocks noGrp="1"/>
          </p:cNvGraphicFramePr>
          <p:nvPr>
            <p:extLst/>
          </p:nvPr>
        </p:nvGraphicFramePr>
        <p:xfrm>
          <a:off x="7024694" y="5077476"/>
          <a:ext cx="3490906" cy="1397936"/>
        </p:xfrm>
        <a:graphic>
          <a:graphicData uri="http://schemas.openxmlformats.org/drawingml/2006/table">
            <a:tbl>
              <a:tblPr firstRow="1" bandRow="1">
                <a:tableStyleId>{21E4AEA4-8DFA-4A89-87EB-49C32662AFE0}</a:tableStyleId>
              </a:tblPr>
              <a:tblGrid>
                <a:gridCol w="442906">
                  <a:extLst>
                    <a:ext uri="{9D8B030D-6E8A-4147-A177-3AD203B41FA5}">
                      <a16:colId xmlns:a16="http://schemas.microsoft.com/office/drawing/2014/main" xmlns="" val="20000"/>
                    </a:ext>
                  </a:extLst>
                </a:gridCol>
                <a:gridCol w="5334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778394">
                  <a:extLst>
                    <a:ext uri="{9D8B030D-6E8A-4147-A177-3AD203B41FA5}">
                      <a16:colId xmlns:a16="http://schemas.microsoft.com/office/drawing/2014/main" xmlns="" val="20003"/>
                    </a:ext>
                  </a:extLst>
                </a:gridCol>
                <a:gridCol w="487103">
                  <a:extLst>
                    <a:ext uri="{9D8B030D-6E8A-4147-A177-3AD203B41FA5}">
                      <a16:colId xmlns:a16="http://schemas.microsoft.com/office/drawing/2014/main" xmlns="" val="20004"/>
                    </a:ext>
                  </a:extLst>
                </a:gridCol>
                <a:gridCol w="487103">
                  <a:extLst>
                    <a:ext uri="{9D8B030D-6E8A-4147-A177-3AD203B41FA5}">
                      <a16:colId xmlns:a16="http://schemas.microsoft.com/office/drawing/2014/main" xmlns="" val="20005"/>
                    </a:ext>
                  </a:extLst>
                </a:gridCol>
              </a:tblGrid>
              <a:tr h="159329">
                <a:tc>
                  <a:txBody>
                    <a:bodyPr/>
                    <a:lstStyle/>
                    <a:p>
                      <a:endParaRPr lang="en-US" sz="900" dirty="0"/>
                    </a:p>
                  </a:txBody>
                  <a:tcPr marT="45721" marB="45721"/>
                </a:tc>
                <a:tc>
                  <a:txBody>
                    <a:bodyPr/>
                    <a:lstStyle/>
                    <a:p>
                      <a:pPr algn="ctr"/>
                      <a:r>
                        <a:rPr lang="en-US" sz="900" dirty="0"/>
                        <a:t>MON</a:t>
                      </a:r>
                    </a:p>
                  </a:txBody>
                  <a:tcPr marT="45721" marB="45721"/>
                </a:tc>
                <a:tc gridSpan="2">
                  <a:txBody>
                    <a:bodyPr/>
                    <a:lstStyle/>
                    <a:p>
                      <a:pPr algn="ctr"/>
                      <a:r>
                        <a:rPr lang="en-US" sz="900" dirty="0"/>
                        <a:t>TUE</a:t>
                      </a:r>
                    </a:p>
                  </a:txBody>
                  <a:tcPr marT="45721" marB="45721"/>
                </a:tc>
                <a:tc hMerge="1">
                  <a:txBody>
                    <a:bodyPr/>
                    <a:lstStyle/>
                    <a:p>
                      <a:endParaRPr lang="zh-CN" altLang="en-US"/>
                    </a:p>
                  </a:txBody>
                  <a:tcPr/>
                </a:tc>
                <a:tc>
                  <a:txBody>
                    <a:bodyPr/>
                    <a:lstStyle/>
                    <a:p>
                      <a:pPr algn="ctr"/>
                      <a:r>
                        <a:rPr lang="en-US" sz="900" dirty="0"/>
                        <a:t>WED</a:t>
                      </a:r>
                    </a:p>
                  </a:txBody>
                  <a:tcPr marT="45721" marB="45721"/>
                </a:tc>
                <a:tc>
                  <a:txBody>
                    <a:bodyPr/>
                    <a:lstStyle/>
                    <a:p>
                      <a:pPr algn="ctr"/>
                      <a:r>
                        <a:rPr lang="en-US" sz="900" dirty="0"/>
                        <a:t>THU</a:t>
                      </a:r>
                    </a:p>
                  </a:txBody>
                  <a:tcPr marT="45721" marB="45721"/>
                </a:tc>
                <a:extLst>
                  <a:ext uri="{0D108BD9-81ED-4DB2-BD59-A6C34878D82A}">
                    <a16:rowId xmlns:a16="http://schemas.microsoft.com/office/drawing/2014/main" xmlns="" val="10000"/>
                  </a:ext>
                </a:extLst>
              </a:tr>
              <a:tr h="254926">
                <a:tc>
                  <a:txBody>
                    <a:bodyPr/>
                    <a:lstStyle/>
                    <a:p>
                      <a:pPr algn="ctr"/>
                      <a:r>
                        <a:rPr lang="en-US" sz="900" dirty="0"/>
                        <a:t>AM1</a:t>
                      </a:r>
                    </a:p>
                  </a:txBody>
                  <a:tcPr marT="45721" marB="4572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err="1"/>
                        <a:t>TGbd</a:t>
                      </a:r>
                      <a:r>
                        <a:rPr lang="en-US" sz="900" dirty="0"/>
                        <a:t>*</a:t>
                      </a:r>
                    </a:p>
                  </a:txBody>
                  <a:tcPr marT="45721" marB="45721" anchor="ctr"/>
                </a:tc>
                <a:tc>
                  <a:txBody>
                    <a:bodyPr/>
                    <a:lstStyle/>
                    <a:p>
                      <a:pPr algn="ctr"/>
                      <a:r>
                        <a:rPr lang="en-US" sz="900" dirty="0" err="1"/>
                        <a:t>TGbd</a:t>
                      </a:r>
                      <a:r>
                        <a:rPr lang="en-US" sz="900" dirty="0"/>
                        <a:t> PHY</a:t>
                      </a:r>
                    </a:p>
                  </a:txBody>
                  <a:tcPr marT="45721" marB="45721" anchor="ctr"/>
                </a:tc>
                <a:tc>
                  <a:txBody>
                    <a:bodyPr/>
                    <a:lstStyle/>
                    <a:p>
                      <a:pPr algn="ctr"/>
                      <a:r>
                        <a:rPr lang="en-US" sz="900" dirty="0" err="1"/>
                        <a:t>TGbd</a:t>
                      </a:r>
                      <a:r>
                        <a:rPr lang="en-US" sz="900" dirty="0"/>
                        <a:t> MAC</a:t>
                      </a:r>
                    </a:p>
                  </a:txBody>
                  <a:tcPr marT="45721" marB="4572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err="1"/>
                        <a:t>TGbd</a:t>
                      </a:r>
                      <a:endParaRPr lang="en-US" sz="900" dirty="0"/>
                    </a:p>
                  </a:txBody>
                  <a:tcPr marT="45721" marB="45721"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900" b="0" dirty="0" err="1">
                          <a:solidFill>
                            <a:schemeClr val="tx1"/>
                          </a:solidFill>
                        </a:rPr>
                        <a:t>TGbd</a:t>
                      </a:r>
                      <a:endParaRPr lang="en-US" sz="900" b="0" dirty="0">
                        <a:solidFill>
                          <a:schemeClr val="tx1"/>
                        </a:solidFill>
                      </a:endParaRPr>
                    </a:p>
                  </a:txBody>
                  <a:tcPr marT="45721" marB="45721" anchor="ctr"/>
                </a:tc>
                <a:extLst>
                  <a:ext uri="{0D108BD9-81ED-4DB2-BD59-A6C34878D82A}">
                    <a16:rowId xmlns:a16="http://schemas.microsoft.com/office/drawing/2014/main" xmlns="" val="10001"/>
                  </a:ext>
                </a:extLst>
              </a:tr>
              <a:tr h="159329">
                <a:tc>
                  <a:txBody>
                    <a:bodyPr/>
                    <a:lstStyle/>
                    <a:p>
                      <a:pPr algn="ctr"/>
                      <a:r>
                        <a:rPr lang="en-US" sz="900" dirty="0"/>
                        <a:t>AM2</a:t>
                      </a:r>
                    </a:p>
                  </a:txBody>
                  <a:tcPr marT="45721" marB="4572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900" dirty="0"/>
                    </a:p>
                  </a:txBody>
                  <a:tcPr marT="45721" marB="45721"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900" dirty="0"/>
                    </a:p>
                  </a:txBody>
                  <a:tcPr marT="45721" marB="45721" anchor="ctr"/>
                </a:tc>
                <a:tc hMerge="1">
                  <a:txBody>
                    <a:bodyPr/>
                    <a:lstStyle/>
                    <a:p>
                      <a:endParaRPr lang="zh-CN" altLang="en-US"/>
                    </a:p>
                  </a:txBody>
                  <a:tcPr/>
                </a:tc>
                <a:tc>
                  <a:txBody>
                    <a:bodyPr/>
                    <a:lstStyle/>
                    <a:p>
                      <a:pPr algn="ctr"/>
                      <a:endParaRPr lang="en-US" sz="900" dirty="0"/>
                    </a:p>
                  </a:txBody>
                  <a:tcPr marT="45721" marB="4572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900" dirty="0"/>
                    </a:p>
                  </a:txBody>
                  <a:tcPr marT="45721" marB="45721" anchor="ctr"/>
                </a:tc>
                <a:extLst>
                  <a:ext uri="{0D108BD9-81ED-4DB2-BD59-A6C34878D82A}">
                    <a16:rowId xmlns:a16="http://schemas.microsoft.com/office/drawing/2014/main" xmlns="" val="10002"/>
                  </a:ext>
                </a:extLst>
              </a:tr>
              <a:tr h="159329">
                <a:tc>
                  <a:txBody>
                    <a:bodyPr/>
                    <a:lstStyle/>
                    <a:p>
                      <a:pPr algn="ctr"/>
                      <a:r>
                        <a:rPr lang="en-US" sz="900" dirty="0"/>
                        <a:t>PM1</a:t>
                      </a:r>
                    </a:p>
                  </a:txBody>
                  <a:tcPr marT="45721" marB="45721"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900" dirty="0"/>
                    </a:p>
                  </a:txBody>
                  <a:tcPr marT="45721" marB="45721" anchor="ctr"/>
                </a:tc>
                <a:tc gridSpan="2">
                  <a:txBody>
                    <a:bodyPr/>
                    <a:lstStyle/>
                    <a:p>
                      <a:pPr algn="ctr"/>
                      <a:endParaRPr lang="en-US" sz="900" dirty="0"/>
                    </a:p>
                  </a:txBody>
                  <a:tcPr marT="45721" marB="45721" anchor="ctr"/>
                </a:tc>
                <a:tc hMerge="1">
                  <a:txBody>
                    <a:bodyPr/>
                    <a:lstStyle/>
                    <a:p>
                      <a:endParaRPr lang="zh-CN"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900" dirty="0"/>
                    </a:p>
                  </a:txBody>
                  <a:tcPr marT="45721" marB="45721" anchor="ctr"/>
                </a:tc>
                <a:tc>
                  <a:txBody>
                    <a:bodyPr/>
                    <a:lstStyle/>
                    <a:p>
                      <a:pPr algn="ctr"/>
                      <a:endParaRPr lang="en-US" sz="900" dirty="0"/>
                    </a:p>
                  </a:txBody>
                  <a:tcPr marT="45721" marB="45721" anchor="ctr"/>
                </a:tc>
                <a:extLst>
                  <a:ext uri="{0D108BD9-81ED-4DB2-BD59-A6C34878D82A}">
                    <a16:rowId xmlns:a16="http://schemas.microsoft.com/office/drawing/2014/main" xmlns="" val="10003"/>
                  </a:ext>
                </a:extLst>
              </a:tr>
              <a:tr h="159329">
                <a:tc>
                  <a:txBody>
                    <a:bodyPr/>
                    <a:lstStyle/>
                    <a:p>
                      <a:pPr algn="ctr"/>
                      <a:r>
                        <a:rPr lang="en-US" sz="900" dirty="0"/>
                        <a:t>PM2</a:t>
                      </a:r>
                    </a:p>
                  </a:txBody>
                  <a:tcPr marT="45721" marB="45721"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900" dirty="0"/>
                    </a:p>
                  </a:txBody>
                  <a:tcPr marT="45721" marB="45721" anchor="ctr"/>
                </a:tc>
                <a:tc gridSpan="2">
                  <a:txBody>
                    <a:bodyPr/>
                    <a:lstStyle/>
                    <a:p>
                      <a:pPr algn="ctr"/>
                      <a:endParaRPr lang="en-US" sz="900" dirty="0"/>
                    </a:p>
                  </a:txBody>
                  <a:tcPr marT="45721" marB="45721" anchor="ctr"/>
                </a:tc>
                <a:tc hMerge="1">
                  <a:txBody>
                    <a:bodyPr/>
                    <a:lstStyle/>
                    <a:p>
                      <a:endParaRPr lang="zh-CN"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900" dirty="0"/>
                    </a:p>
                  </a:txBody>
                  <a:tcPr marT="45721" marB="4572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err="1">
                          <a:solidFill>
                            <a:schemeClr val="tx1"/>
                          </a:solidFill>
                        </a:rPr>
                        <a:t>TGbd</a:t>
                      </a:r>
                      <a:endParaRPr lang="en-US" sz="900" dirty="0">
                        <a:solidFill>
                          <a:schemeClr val="tx1"/>
                        </a:solidFill>
                      </a:endParaRPr>
                    </a:p>
                  </a:txBody>
                  <a:tcPr marT="45721" marB="45721" anchor="ctr"/>
                </a:tc>
                <a:extLst>
                  <a:ext uri="{0D108BD9-81ED-4DB2-BD59-A6C34878D82A}">
                    <a16:rowId xmlns:a16="http://schemas.microsoft.com/office/drawing/2014/main" xmlns="" val="10004"/>
                  </a:ext>
                </a:extLst>
              </a:tr>
              <a:tr h="159329">
                <a:tc>
                  <a:txBody>
                    <a:bodyPr/>
                    <a:lstStyle/>
                    <a:p>
                      <a:pPr algn="ctr"/>
                      <a:r>
                        <a:rPr lang="en-US" sz="900" dirty="0"/>
                        <a:t>EVE</a:t>
                      </a:r>
                    </a:p>
                  </a:txBody>
                  <a:tcPr marT="45721" marB="45721" anchor="ctr"/>
                </a:tc>
                <a:tc>
                  <a:txBody>
                    <a:bodyPr/>
                    <a:lstStyle/>
                    <a:p>
                      <a:pPr algn="ctr"/>
                      <a:endParaRPr lang="en-US" sz="900" dirty="0"/>
                    </a:p>
                  </a:txBody>
                  <a:tcPr marT="45721" marB="45721"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900" dirty="0"/>
                    </a:p>
                  </a:txBody>
                  <a:tcPr marT="45721" marB="45721" anchor="ctr"/>
                </a:tc>
                <a:tc hMerge="1">
                  <a:txBody>
                    <a:bodyPr/>
                    <a:lstStyle/>
                    <a:p>
                      <a:endParaRPr lang="zh-CN" altLang="en-US"/>
                    </a:p>
                  </a:txBody>
                  <a:tcPr/>
                </a:tc>
                <a:tc>
                  <a:txBody>
                    <a:bodyPr/>
                    <a:lstStyle/>
                    <a:p>
                      <a:pPr algn="ctr"/>
                      <a:endParaRPr lang="en-US" sz="900" dirty="0"/>
                    </a:p>
                  </a:txBody>
                  <a:tcPr marT="45721" marB="45721" anchor="ctr"/>
                </a:tc>
                <a:tc>
                  <a:txBody>
                    <a:bodyPr/>
                    <a:lstStyle/>
                    <a:p>
                      <a:pPr algn="ctr"/>
                      <a:endParaRPr lang="en-US" sz="900" dirty="0"/>
                    </a:p>
                  </a:txBody>
                  <a:tcPr marT="45721" marB="45721" anchor="ct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75634492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标题 1"/>
          <p:cNvSpPr>
            <a:spLocks noGrp="1"/>
          </p:cNvSpPr>
          <p:nvPr>
            <p:ph type="title"/>
          </p:nvPr>
        </p:nvSpPr>
        <p:spPr/>
        <p:txBody>
          <a:bodyPr/>
          <a:lstStyle/>
          <a:p>
            <a:r>
              <a:rPr lang="en-US" altLang="zh-CN"/>
              <a:t>Approve the Adhoc Co-chairs</a:t>
            </a:r>
            <a:endParaRPr lang="zh-CN" altLang="en-US"/>
          </a:p>
        </p:txBody>
      </p:sp>
      <p:sp>
        <p:nvSpPr>
          <p:cNvPr id="27651" name="内容占位符 2"/>
          <p:cNvSpPr>
            <a:spLocks noGrp="1"/>
          </p:cNvSpPr>
          <p:nvPr>
            <p:ph idx="1"/>
          </p:nvPr>
        </p:nvSpPr>
        <p:spPr/>
        <p:txBody>
          <a:bodyPr/>
          <a:lstStyle/>
          <a:p>
            <a:pPr>
              <a:defRPr/>
            </a:pPr>
            <a:r>
              <a:rPr lang="en-US" altLang="zh-CN" dirty="0"/>
              <a:t>Approve the appointment of PHY/MAC </a:t>
            </a:r>
            <a:r>
              <a:rPr lang="en-US" altLang="zh-CN" dirty="0" err="1"/>
              <a:t>Adhoc</a:t>
            </a:r>
            <a:r>
              <a:rPr lang="en-US" altLang="zh-CN" dirty="0"/>
              <a:t> Co-chairs as below:</a:t>
            </a:r>
          </a:p>
          <a:p>
            <a:pPr lvl="1">
              <a:defRPr/>
            </a:pPr>
            <a:r>
              <a:rPr lang="en-US" altLang="zh-CN" dirty="0" err="1"/>
              <a:t>Qinghua</a:t>
            </a:r>
            <a:r>
              <a:rPr lang="en-US" altLang="zh-CN" dirty="0"/>
              <a:t> Li/</a:t>
            </a:r>
            <a:r>
              <a:rPr lang="en-US" altLang="zh-CN" dirty="0" err="1"/>
              <a:t>Hongyuan</a:t>
            </a:r>
            <a:r>
              <a:rPr lang="en-US" altLang="zh-CN" dirty="0"/>
              <a:t> Zhang as PHY </a:t>
            </a:r>
            <a:r>
              <a:rPr lang="en-US" altLang="zh-CN" dirty="0" err="1"/>
              <a:t>Adhoc</a:t>
            </a:r>
            <a:r>
              <a:rPr lang="en-US" altLang="zh-CN" dirty="0"/>
              <a:t> Co-chairs</a:t>
            </a:r>
          </a:p>
          <a:p>
            <a:pPr lvl="1">
              <a:defRPr/>
            </a:pPr>
            <a:r>
              <a:rPr lang="en-US" altLang="zh-CN" dirty="0"/>
              <a:t>James </a:t>
            </a:r>
            <a:r>
              <a:rPr lang="en-US" altLang="zh-CN" dirty="0" err="1"/>
              <a:t>Lepp</a:t>
            </a:r>
            <a:r>
              <a:rPr lang="en-US" altLang="zh-CN" dirty="0"/>
              <a:t>/Joseph Levy as MAC </a:t>
            </a:r>
            <a:r>
              <a:rPr lang="en-US" altLang="zh-CN" dirty="0" err="1"/>
              <a:t>Adhoc</a:t>
            </a:r>
            <a:r>
              <a:rPr lang="en-US" altLang="zh-CN" dirty="0"/>
              <a:t> Co-chairs</a:t>
            </a:r>
          </a:p>
          <a:p>
            <a:pPr>
              <a:defRPr/>
            </a:pPr>
            <a:endParaRPr lang="en-US" altLang="zh-CN" dirty="0"/>
          </a:p>
          <a:p>
            <a:pPr marL="0" indent="0">
              <a:defRPr/>
            </a:pPr>
            <a:r>
              <a:rPr lang="en-US" altLang="zh-CN" dirty="0"/>
              <a:t>Moved: </a:t>
            </a:r>
            <a:r>
              <a:rPr lang="en-US" altLang="zh-CN" dirty="0" err="1"/>
              <a:t>Rui</a:t>
            </a:r>
            <a:r>
              <a:rPr lang="en-US" altLang="zh-CN" dirty="0"/>
              <a:t> Cao 		Seconded: Jim Lansford</a:t>
            </a:r>
          </a:p>
          <a:p>
            <a:pPr>
              <a:defRPr/>
            </a:pPr>
            <a:endParaRPr lang="en-US" altLang="zh-CN" dirty="0"/>
          </a:p>
          <a:p>
            <a:pPr marL="0" indent="0">
              <a:defRPr/>
            </a:pPr>
            <a:r>
              <a:rPr lang="en-US" altLang="zh-CN" dirty="0"/>
              <a:t>Passed unanimously</a:t>
            </a:r>
            <a:endParaRPr lang="zh-CN" altLang="en-US" dirty="0"/>
          </a:p>
        </p:txBody>
      </p:sp>
      <p:sp>
        <p:nvSpPr>
          <p:cNvPr id="5" name="页脚占位符 4"/>
          <p:cNvSpPr>
            <a:spLocks noGrp="1"/>
          </p:cNvSpPr>
          <p:nvPr>
            <p:ph type="ftr" sz="quarter" idx="4294967295"/>
          </p:nvPr>
        </p:nvSpPr>
        <p:spPr>
          <a:xfrm>
            <a:off x="8686800" y="6471446"/>
            <a:ext cx="2752725" cy="184150"/>
          </a:xfrm>
          <a:prstGeom prst="rect">
            <a:avLst/>
          </a:prstGeom>
        </p:spPr>
        <p:txBody>
          <a:bodyPr/>
          <a:lstStyle/>
          <a:p>
            <a:pPr>
              <a:defRPr/>
            </a:pPr>
            <a:r>
              <a:rPr lang="en-US" smtClean="0"/>
              <a:t>Stephen McCann, BlackBerry</a:t>
            </a:r>
            <a:endParaRPr lang="en-US" dirty="0"/>
          </a:p>
        </p:txBody>
      </p:sp>
      <p:sp>
        <p:nvSpPr>
          <p:cNvPr id="27654"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399085-5E3F-4DA6-B024-7F1CF7BEEE2A}" type="slidenum">
              <a:rPr lang="en-US" altLang="en-US" sz="1200" b="0"/>
              <a:pPr>
                <a:spcBef>
                  <a:spcPct val="0"/>
                </a:spcBef>
                <a:buFontTx/>
                <a:buNone/>
              </a:pPr>
              <a:t>96</a:t>
            </a:fld>
            <a:endParaRPr lang="en-US" altLang="en-US" sz="1200" b="0"/>
          </a:p>
        </p:txBody>
      </p:sp>
      <p:sp>
        <p:nvSpPr>
          <p:cNvPr id="7" name="日期占位符 1">
            <a:extLst>
              <a:ext uri="{FF2B5EF4-FFF2-40B4-BE49-F238E27FC236}">
                <a16:creationId xmlns:a16="http://schemas.microsoft.com/office/drawing/2014/main" xmlns="" id="{67D14339-D42D-45DB-8332-6253F8638EEC}"/>
              </a:ext>
            </a:extLst>
          </p:cNvPr>
          <p:cNvSpPr>
            <a:spLocks noGrp="1" noChangeArrowheads="1"/>
          </p:cNvSpPr>
          <p:nvPr>
            <p:ph type="dt" idx="15"/>
          </p:nvPr>
        </p:nvSpPr>
        <p:spPr>
          <a:xfrm>
            <a:off x="885826" y="319089"/>
            <a:ext cx="1874823" cy="273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9pPr>
          </a:lstStyle>
          <a:p>
            <a:pPr>
              <a:buFont typeface="Times New Roman" panose="02020603050405020304" pitchFamily="18" charset="0"/>
              <a:buNone/>
            </a:pPr>
            <a:r>
              <a:rPr lang="en-US" altLang="en-US" sz="1800" smtClean="0">
                <a:solidFill>
                  <a:srgbClr val="000000"/>
                </a:solidFill>
                <a:ea typeface="Arial Unicode MS" panose="020B0604020202020204" pitchFamily="34" charset="-128"/>
                <a:cs typeface="Arial Unicode MS" panose="020B0604020202020204" pitchFamily="34" charset="-128"/>
              </a:rPr>
              <a:t>August 2019</a:t>
            </a:r>
            <a:endParaRPr lang="en-US" altLang="en-US" sz="1800" dirty="0">
              <a:solidFill>
                <a:srgbClr val="000000"/>
              </a:solidFill>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42818677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Tech submissions progress in Jul</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页脚占位符 4"/>
          <p:cNvSpPr>
            <a:spLocks noGrp="1"/>
          </p:cNvSpPr>
          <p:nvPr>
            <p:ph type="ftr" idx="14"/>
          </p:nvPr>
        </p:nvSpPr>
        <p:spPr/>
        <p:txBody>
          <a:bodyPr/>
          <a:lstStyle/>
          <a:p>
            <a:r>
              <a:rPr lang="en-GB" smtClean="0"/>
              <a:t>Stephen McCann, BlackBerry</a:t>
            </a:r>
            <a:endParaRPr lang="en-GB" dirty="0"/>
          </a:p>
        </p:txBody>
      </p:sp>
      <p:sp>
        <p:nvSpPr>
          <p:cNvPr id="6" name="日期占位符 5"/>
          <p:cNvSpPr>
            <a:spLocks noGrp="1"/>
          </p:cNvSpPr>
          <p:nvPr>
            <p:ph type="dt" idx="15"/>
          </p:nvPr>
        </p:nvSpPr>
        <p:spPr/>
        <p:txBody>
          <a:bodyPr/>
          <a:lstStyle/>
          <a:p>
            <a:r>
              <a:rPr lang="en-US" smtClean="0"/>
              <a:t>August 2019</a:t>
            </a:r>
            <a:endParaRPr lang="en-GB" dirty="0"/>
          </a:p>
        </p:txBody>
      </p:sp>
      <p:graphicFrame>
        <p:nvGraphicFramePr>
          <p:cNvPr id="7" name="表格 6"/>
          <p:cNvGraphicFramePr>
            <a:graphicFrameLocks noGrp="1"/>
          </p:cNvGraphicFramePr>
          <p:nvPr>
            <p:extLst/>
          </p:nvPr>
        </p:nvGraphicFramePr>
        <p:xfrm>
          <a:off x="2247900" y="2362201"/>
          <a:ext cx="7772400" cy="4067221"/>
        </p:xfrm>
        <a:graphic>
          <a:graphicData uri="http://schemas.openxmlformats.org/drawingml/2006/table">
            <a:tbl>
              <a:tblPr firstRow="1" bandRow="1">
                <a:tableStyleId>{5C22544A-7EE6-4342-B048-85BDC9FD1C3A}</a:tableStyleId>
              </a:tblPr>
              <a:tblGrid>
                <a:gridCol w="914400">
                  <a:extLst>
                    <a:ext uri="{9D8B030D-6E8A-4147-A177-3AD203B41FA5}">
                      <a16:colId xmlns:a16="http://schemas.microsoft.com/office/drawing/2014/main" xmlns="" val="20000"/>
                    </a:ext>
                  </a:extLst>
                </a:gridCol>
                <a:gridCol w="2122487">
                  <a:extLst>
                    <a:ext uri="{9D8B030D-6E8A-4147-A177-3AD203B41FA5}">
                      <a16:colId xmlns:a16="http://schemas.microsoft.com/office/drawing/2014/main" xmlns="" val="20001"/>
                    </a:ext>
                  </a:extLst>
                </a:gridCol>
                <a:gridCol w="3733800">
                  <a:extLst>
                    <a:ext uri="{9D8B030D-6E8A-4147-A177-3AD203B41FA5}">
                      <a16:colId xmlns:a16="http://schemas.microsoft.com/office/drawing/2014/main" xmlns="" val="20002"/>
                    </a:ext>
                  </a:extLst>
                </a:gridCol>
                <a:gridCol w="1001713">
                  <a:extLst>
                    <a:ext uri="{9D8B030D-6E8A-4147-A177-3AD203B41FA5}">
                      <a16:colId xmlns:a16="http://schemas.microsoft.com/office/drawing/2014/main" xmlns="" val="20003"/>
                    </a:ext>
                  </a:extLst>
                </a:gridCol>
              </a:tblGrid>
              <a:tr h="218871">
                <a:tc>
                  <a:txBody>
                    <a:bodyPr/>
                    <a:lstStyle/>
                    <a:p>
                      <a:r>
                        <a:rPr lang="en-US" altLang="zh-CN" sz="1200" dirty="0"/>
                        <a:t>DCN</a:t>
                      </a:r>
                      <a:endParaRPr lang="zh-CN" altLang="en-US" sz="1200" dirty="0"/>
                    </a:p>
                  </a:txBody>
                  <a:tcPr marL="36000" marR="36000" marT="17997" marB="17997"/>
                </a:tc>
                <a:tc>
                  <a:txBody>
                    <a:bodyPr/>
                    <a:lstStyle/>
                    <a:p>
                      <a:r>
                        <a:rPr lang="en-US" altLang="zh-CN" sz="1200" dirty="0"/>
                        <a:t>Author</a:t>
                      </a:r>
                      <a:endParaRPr lang="zh-CN" altLang="en-US" sz="1200" dirty="0"/>
                    </a:p>
                  </a:txBody>
                  <a:tcPr marL="36000" marR="36000" marT="17997" marB="17997"/>
                </a:tc>
                <a:tc>
                  <a:txBody>
                    <a:bodyPr/>
                    <a:lstStyle/>
                    <a:p>
                      <a:r>
                        <a:rPr lang="en-US" altLang="zh-CN" sz="1200" dirty="0"/>
                        <a:t>Title</a:t>
                      </a:r>
                      <a:endParaRPr lang="zh-CN" altLang="en-US" sz="1200" dirty="0"/>
                    </a:p>
                  </a:txBody>
                  <a:tcPr marL="36000" marR="36000" marT="17997" marB="17997"/>
                </a:tc>
                <a:tc>
                  <a:txBody>
                    <a:bodyPr/>
                    <a:lstStyle/>
                    <a:p>
                      <a:r>
                        <a:rPr lang="en-US" altLang="zh-CN" sz="1200" dirty="0" err="1"/>
                        <a:t>Adhoc</a:t>
                      </a:r>
                      <a:r>
                        <a:rPr lang="en-US" altLang="zh-CN" sz="1200" dirty="0"/>
                        <a:t> Group</a:t>
                      </a:r>
                      <a:endParaRPr lang="zh-CN" altLang="en-US" sz="1200" dirty="0"/>
                    </a:p>
                  </a:txBody>
                  <a:tcPr marL="36000" marR="36000" marT="17997" marB="17997"/>
                </a:tc>
                <a:extLst>
                  <a:ext uri="{0D108BD9-81ED-4DB2-BD59-A6C34878D82A}">
                    <a16:rowId xmlns:a16="http://schemas.microsoft.com/office/drawing/2014/main" xmlns="" val="10000"/>
                  </a:ext>
                </a:extLst>
              </a:tr>
              <a:tr h="218871">
                <a:tc>
                  <a:txBody>
                    <a:bodyPr/>
                    <a:lstStyle/>
                    <a:p>
                      <a:r>
                        <a:rPr lang="en-US" altLang="zh-CN" sz="1200" dirty="0">
                          <a:solidFill>
                            <a:srgbClr val="00B050"/>
                          </a:solidFill>
                        </a:rPr>
                        <a:t>11-19/0774</a:t>
                      </a:r>
                      <a:endParaRPr lang="zh-CN" altLang="en-US" sz="1200" dirty="0">
                        <a:solidFill>
                          <a:srgbClr val="00B050"/>
                        </a:solidFill>
                      </a:endParaRPr>
                    </a:p>
                  </a:txBody>
                  <a:tcPr marL="36000" marR="36000" marT="17997" marB="17997"/>
                </a:tc>
                <a:tc>
                  <a:txBody>
                    <a:bodyPr/>
                    <a:lstStyle/>
                    <a:p>
                      <a:r>
                        <a:rPr lang="en-US" altLang="zh-CN" sz="1200" dirty="0" err="1">
                          <a:solidFill>
                            <a:srgbClr val="00B050"/>
                          </a:solidFill>
                        </a:rPr>
                        <a:t>Jianhan</a:t>
                      </a:r>
                      <a:r>
                        <a:rPr lang="en-US" altLang="zh-CN" sz="1200" dirty="0">
                          <a:solidFill>
                            <a:srgbClr val="00B050"/>
                          </a:solidFill>
                        </a:rPr>
                        <a:t> Liu (MTK)</a:t>
                      </a:r>
                      <a:endParaRPr lang="zh-CN" altLang="en-US" sz="1200" dirty="0">
                        <a:solidFill>
                          <a:srgbClr val="00B050"/>
                        </a:solidFill>
                      </a:endParaRPr>
                    </a:p>
                  </a:txBody>
                  <a:tcPr marL="36000" marR="36000" marT="17997" marB="17997"/>
                </a:tc>
                <a:tc>
                  <a:txBody>
                    <a:bodyPr/>
                    <a:lstStyle/>
                    <a:p>
                      <a:r>
                        <a:rPr lang="en-US" altLang="en-US" sz="1200" b="0" dirty="0">
                          <a:solidFill>
                            <a:srgbClr val="00B050"/>
                          </a:solidFill>
                          <a:latin typeface="Calibri" panose="020F0502020204030204" pitchFamily="34" charset="0"/>
                        </a:rPr>
                        <a:t>Modulation Scheme for 11bd Range Extension Update</a:t>
                      </a:r>
                      <a:endParaRPr lang="zh-CN" altLang="en-US" sz="1200" dirty="0">
                        <a:solidFill>
                          <a:srgbClr val="00B050"/>
                        </a:solidFill>
                      </a:endParaRPr>
                    </a:p>
                  </a:txBody>
                  <a:tcPr marL="36000" marR="36000" marT="17997" marB="17997"/>
                </a:tc>
                <a:tc>
                  <a:txBody>
                    <a:bodyPr/>
                    <a:lstStyle/>
                    <a:p>
                      <a:r>
                        <a:rPr lang="en-US" altLang="zh-CN" sz="1200" dirty="0">
                          <a:solidFill>
                            <a:srgbClr val="00B050"/>
                          </a:solidFill>
                        </a:rPr>
                        <a:t>PHY</a:t>
                      </a:r>
                      <a:endParaRPr lang="zh-CN" altLang="en-US" sz="1200" dirty="0">
                        <a:solidFill>
                          <a:srgbClr val="00B050"/>
                        </a:solidFill>
                      </a:endParaRPr>
                    </a:p>
                  </a:txBody>
                  <a:tcPr marL="36000" marR="36000" marT="17997" marB="17997"/>
                </a:tc>
                <a:extLst>
                  <a:ext uri="{0D108BD9-81ED-4DB2-BD59-A6C34878D82A}">
                    <a16:rowId xmlns:a16="http://schemas.microsoft.com/office/drawing/2014/main" xmlns="" val="10001"/>
                  </a:ext>
                </a:extLst>
              </a:tr>
              <a:tr h="218871">
                <a:tc>
                  <a:txBody>
                    <a:bodyPr/>
                    <a:lstStyle/>
                    <a:p>
                      <a:r>
                        <a:rPr lang="en-US" altLang="zh-CN" sz="1200" dirty="0">
                          <a:solidFill>
                            <a:srgbClr val="FFC000"/>
                          </a:solidFill>
                        </a:rPr>
                        <a:t>11-19/0783</a:t>
                      </a:r>
                      <a:endParaRPr lang="zh-CN" altLang="en-US" sz="1200" dirty="0">
                        <a:solidFill>
                          <a:srgbClr val="FFC000"/>
                        </a:solidFill>
                      </a:endParaRPr>
                    </a:p>
                  </a:txBody>
                  <a:tcPr marL="36000" marR="36000" marT="17997" marB="17997"/>
                </a:tc>
                <a:tc>
                  <a:txBody>
                    <a:bodyPr/>
                    <a:lstStyle/>
                    <a:p>
                      <a:r>
                        <a:rPr lang="en-US" altLang="en-US" sz="1200" b="0" dirty="0">
                          <a:solidFill>
                            <a:srgbClr val="FFC000"/>
                          </a:solidFill>
                          <a:latin typeface="Calibri" panose="020F0502020204030204" pitchFamily="34" charset="0"/>
                        </a:rPr>
                        <a:t>Michael Fischer (NXP)</a:t>
                      </a:r>
                      <a:endParaRPr lang="zh-CN" altLang="en-US" sz="1200" dirty="0">
                        <a:solidFill>
                          <a:srgbClr val="FFC000"/>
                        </a:solidFill>
                      </a:endParaRPr>
                    </a:p>
                  </a:txBody>
                  <a:tcPr marL="36000" marR="36000" marT="17997" marB="17997"/>
                </a:tc>
                <a:tc>
                  <a:txBody>
                    <a:bodyPr/>
                    <a:lstStyle/>
                    <a:p>
                      <a:r>
                        <a:rPr lang="en-US" altLang="en-US" sz="1200" b="0" dirty="0">
                          <a:solidFill>
                            <a:srgbClr val="FFC000"/>
                          </a:solidFill>
                          <a:latin typeface="Calibri" panose="020F0502020204030204" pitchFamily="34" charset="0"/>
                        </a:rPr>
                        <a:t>Radio Environment Operational Metric for NGV</a:t>
                      </a:r>
                      <a:endParaRPr lang="zh-CN" altLang="en-US" sz="1200" dirty="0">
                        <a:solidFill>
                          <a:srgbClr val="FFC000"/>
                        </a:solidFill>
                      </a:endParaRPr>
                    </a:p>
                  </a:txBody>
                  <a:tcPr marL="36000" marR="36000" marT="17997" marB="17997"/>
                </a:tc>
                <a:tc>
                  <a:txBody>
                    <a:bodyPr/>
                    <a:lstStyle/>
                    <a:p>
                      <a:endParaRPr lang="zh-CN" altLang="en-US" sz="1200" dirty="0">
                        <a:solidFill>
                          <a:srgbClr val="FFC000"/>
                        </a:solidFill>
                      </a:endParaRPr>
                    </a:p>
                  </a:txBody>
                  <a:tcPr marL="36000" marR="36000" marT="17997" marB="17997"/>
                </a:tc>
                <a:extLst>
                  <a:ext uri="{0D108BD9-81ED-4DB2-BD59-A6C34878D82A}">
                    <a16:rowId xmlns:a16="http://schemas.microsoft.com/office/drawing/2014/main" xmlns="" val="10002"/>
                  </a:ext>
                </a:extLst>
              </a:tr>
              <a:tr h="218871">
                <a:tc>
                  <a:txBody>
                    <a:bodyPr/>
                    <a:lstStyle/>
                    <a:p>
                      <a:r>
                        <a:rPr lang="en-US" altLang="zh-CN" sz="1200" dirty="0">
                          <a:solidFill>
                            <a:srgbClr val="00B050"/>
                          </a:solidFill>
                        </a:rPr>
                        <a:t>11-19/0784</a:t>
                      </a:r>
                      <a:endParaRPr lang="zh-CN" altLang="en-US" sz="1200" dirty="0">
                        <a:solidFill>
                          <a:srgbClr val="00B050"/>
                        </a:solidFill>
                      </a:endParaRPr>
                    </a:p>
                  </a:txBody>
                  <a:tcPr marL="36000" marR="36000" marT="17997" marB="17997"/>
                </a:tc>
                <a:tc>
                  <a:txBody>
                    <a:bodyPr/>
                    <a:lstStyle/>
                    <a:p>
                      <a:r>
                        <a:rPr lang="en-US" altLang="zh-CN" sz="1200" b="0" dirty="0">
                          <a:solidFill>
                            <a:srgbClr val="00B050"/>
                          </a:solidFill>
                          <a:latin typeface="Calibri" panose="020F0502020204030204" pitchFamily="34" charset="0"/>
                        </a:rPr>
                        <a:t>Michael</a:t>
                      </a:r>
                      <a:r>
                        <a:rPr lang="en-US" altLang="zh-CN" sz="1200" b="0" baseline="0" dirty="0">
                          <a:solidFill>
                            <a:srgbClr val="00B050"/>
                          </a:solidFill>
                          <a:latin typeface="Calibri" panose="020F0502020204030204" pitchFamily="34" charset="0"/>
                        </a:rPr>
                        <a:t> Fischer (NXP)</a:t>
                      </a:r>
                      <a:endParaRPr lang="zh-CN" altLang="en-US" sz="1200" dirty="0">
                        <a:solidFill>
                          <a:srgbClr val="00B050"/>
                        </a:solidFill>
                      </a:endParaRPr>
                    </a:p>
                  </a:txBody>
                  <a:tcPr marL="36000" marR="36000" marT="17997" marB="17997"/>
                </a:tc>
                <a:tc>
                  <a:txBody>
                    <a:bodyPr/>
                    <a:lstStyle/>
                    <a:p>
                      <a:r>
                        <a:rPr lang="en-US" altLang="en-US" sz="1200" b="0" dirty="0">
                          <a:solidFill>
                            <a:srgbClr val="00B050"/>
                          </a:solidFill>
                          <a:latin typeface="Calibri" panose="020F0502020204030204" pitchFamily="34" charset="0"/>
                        </a:rPr>
                        <a:t>Adaptive Repetition Scheme for NGV</a:t>
                      </a:r>
                      <a:endParaRPr lang="zh-CN" altLang="en-US" sz="1200" dirty="0">
                        <a:solidFill>
                          <a:srgbClr val="00B050"/>
                        </a:solidFill>
                      </a:endParaRPr>
                    </a:p>
                  </a:txBody>
                  <a:tcPr marL="36000" marR="36000" marT="17997" marB="17997"/>
                </a:tc>
                <a:tc>
                  <a:txBody>
                    <a:bodyPr/>
                    <a:lstStyle/>
                    <a:p>
                      <a:r>
                        <a:rPr lang="en-US" altLang="zh-CN" sz="1200" dirty="0">
                          <a:solidFill>
                            <a:srgbClr val="00B050"/>
                          </a:solidFill>
                        </a:rPr>
                        <a:t>TG</a:t>
                      </a:r>
                      <a:endParaRPr lang="zh-CN" altLang="en-US" sz="1200" dirty="0">
                        <a:solidFill>
                          <a:srgbClr val="00B050"/>
                        </a:solidFill>
                      </a:endParaRPr>
                    </a:p>
                  </a:txBody>
                  <a:tcPr marL="36000" marR="36000" marT="17997" marB="17997"/>
                </a:tc>
                <a:extLst>
                  <a:ext uri="{0D108BD9-81ED-4DB2-BD59-A6C34878D82A}">
                    <a16:rowId xmlns:a16="http://schemas.microsoft.com/office/drawing/2014/main" xmlns="" val="10003"/>
                  </a:ext>
                </a:extLst>
              </a:tr>
              <a:tr h="419809">
                <a:tc>
                  <a:txBody>
                    <a:bodyPr/>
                    <a:lstStyle/>
                    <a:p>
                      <a:r>
                        <a:rPr lang="en-US" altLang="zh-CN" sz="1200" dirty="0">
                          <a:solidFill>
                            <a:srgbClr val="00B050"/>
                          </a:solidFill>
                        </a:rPr>
                        <a:t>11-19/0788</a:t>
                      </a:r>
                      <a:endParaRPr lang="zh-CN" altLang="en-US" sz="1200" dirty="0">
                        <a:solidFill>
                          <a:srgbClr val="00B050"/>
                        </a:solidFill>
                      </a:endParaRPr>
                    </a:p>
                  </a:txBody>
                  <a:tcPr marL="36000" marR="36000" marT="17997" marB="1799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200" b="0" dirty="0">
                          <a:solidFill>
                            <a:srgbClr val="00B050"/>
                          </a:solidFill>
                          <a:latin typeface="Calibri" panose="020F0502020204030204" pitchFamily="34" charset="0"/>
                        </a:rPr>
                        <a:t>Stephan Sand (German Aerospace Center (DLR))</a:t>
                      </a:r>
                      <a:endParaRPr lang="zh-CN" altLang="en-US" sz="1200" dirty="0">
                        <a:solidFill>
                          <a:srgbClr val="00B050"/>
                        </a:solidFill>
                      </a:endParaRPr>
                    </a:p>
                  </a:txBody>
                  <a:tcPr marL="36000" marR="36000" marT="17997" marB="17997"/>
                </a:tc>
                <a:tc>
                  <a:txBody>
                    <a:bodyPr/>
                    <a:lstStyle/>
                    <a:p>
                      <a:r>
                        <a:rPr lang="en-US" altLang="en-US" sz="1200" b="0" dirty="0">
                          <a:solidFill>
                            <a:srgbClr val="00B050"/>
                          </a:solidFill>
                          <a:latin typeface="Calibri" panose="020F0502020204030204" pitchFamily="34" charset="0"/>
                        </a:rPr>
                        <a:t>Considerations on Ranging in NGV</a:t>
                      </a:r>
                      <a:endParaRPr lang="zh-CN" altLang="en-US" sz="1200" dirty="0">
                        <a:solidFill>
                          <a:srgbClr val="00B050"/>
                        </a:solidFill>
                      </a:endParaRPr>
                    </a:p>
                  </a:txBody>
                  <a:tcPr marL="36000" marR="36000" marT="17997" marB="17997"/>
                </a:tc>
                <a:tc>
                  <a:txBody>
                    <a:bodyPr/>
                    <a:lstStyle/>
                    <a:p>
                      <a:r>
                        <a:rPr lang="en-US" altLang="zh-CN" sz="1200" dirty="0">
                          <a:solidFill>
                            <a:srgbClr val="00B050"/>
                          </a:solidFill>
                        </a:rPr>
                        <a:t>PHY</a:t>
                      </a:r>
                      <a:endParaRPr lang="zh-CN" altLang="en-US" sz="1200" dirty="0">
                        <a:solidFill>
                          <a:srgbClr val="00B050"/>
                        </a:solidFill>
                      </a:endParaRPr>
                    </a:p>
                  </a:txBody>
                  <a:tcPr marL="36000" marR="36000" marT="17997" marB="17997"/>
                </a:tc>
                <a:extLst>
                  <a:ext uri="{0D108BD9-81ED-4DB2-BD59-A6C34878D82A}">
                    <a16:rowId xmlns:a16="http://schemas.microsoft.com/office/drawing/2014/main" xmlns="" val="10004"/>
                  </a:ext>
                </a:extLst>
              </a:tr>
              <a:tr h="291588">
                <a:tc>
                  <a:txBody>
                    <a:bodyPr/>
                    <a:lstStyle/>
                    <a:p>
                      <a:r>
                        <a:rPr lang="en-US" altLang="zh-CN" sz="1200" dirty="0">
                          <a:solidFill>
                            <a:srgbClr val="00B050"/>
                          </a:solidFill>
                        </a:rPr>
                        <a:t>11-19/0808</a:t>
                      </a:r>
                      <a:endParaRPr lang="zh-CN" altLang="en-US" sz="1200" dirty="0">
                        <a:solidFill>
                          <a:srgbClr val="00B050"/>
                        </a:solidFill>
                      </a:endParaRPr>
                    </a:p>
                  </a:txBody>
                  <a:tcPr marL="36000" marR="36000" marT="17997" marB="17997"/>
                </a:tc>
                <a:tc>
                  <a:txBody>
                    <a:bodyPr/>
                    <a:lstStyle/>
                    <a:p>
                      <a:r>
                        <a:rPr lang="en-US" altLang="zh-CN" sz="1200" b="0" dirty="0" err="1">
                          <a:solidFill>
                            <a:srgbClr val="00B050"/>
                          </a:solidFill>
                          <a:latin typeface="Calibri" panose="020F0502020204030204" pitchFamily="34" charset="0"/>
                        </a:rPr>
                        <a:t>Hanseul</a:t>
                      </a:r>
                      <a:r>
                        <a:rPr lang="en-US" altLang="zh-CN" sz="1200" b="0" dirty="0">
                          <a:solidFill>
                            <a:srgbClr val="00B050"/>
                          </a:solidFill>
                          <a:latin typeface="Calibri" panose="020F0502020204030204" pitchFamily="34" charset="0"/>
                        </a:rPr>
                        <a:t> Hong (</a:t>
                      </a:r>
                      <a:r>
                        <a:rPr lang="en-US" altLang="zh-CN" sz="1200" b="0" dirty="0" err="1">
                          <a:solidFill>
                            <a:srgbClr val="00B050"/>
                          </a:solidFill>
                          <a:latin typeface="Calibri" panose="020F0502020204030204" pitchFamily="34" charset="0"/>
                        </a:rPr>
                        <a:t>Yonsei</a:t>
                      </a:r>
                      <a:r>
                        <a:rPr lang="en-US" altLang="zh-CN" sz="1200" b="0" dirty="0">
                          <a:solidFill>
                            <a:srgbClr val="00B050"/>
                          </a:solidFill>
                          <a:latin typeface="Calibri" panose="020F0502020204030204" pitchFamily="34" charset="0"/>
                        </a:rPr>
                        <a:t> Univ.)</a:t>
                      </a:r>
                      <a:endParaRPr lang="zh-CN" altLang="en-US" sz="1200" dirty="0">
                        <a:solidFill>
                          <a:srgbClr val="00B050"/>
                        </a:solidFill>
                      </a:endParaRPr>
                    </a:p>
                  </a:txBody>
                  <a:tcPr marL="36000" marR="36000" marT="17997" marB="17997"/>
                </a:tc>
                <a:tc>
                  <a:txBody>
                    <a:bodyPr/>
                    <a:lstStyle/>
                    <a:p>
                      <a:r>
                        <a:rPr lang="en-US" altLang="zh-CN" sz="1200" b="0" dirty="0">
                          <a:solidFill>
                            <a:srgbClr val="00B050"/>
                          </a:solidFill>
                          <a:latin typeface="Calibri" panose="020F0502020204030204" pitchFamily="34" charset="0"/>
                        </a:rPr>
                        <a:t>11p PPDU transmission with legacy device information</a:t>
                      </a:r>
                      <a:endParaRPr lang="zh-CN" altLang="en-US" sz="1200" dirty="0">
                        <a:solidFill>
                          <a:srgbClr val="00B050"/>
                        </a:solidFill>
                      </a:endParaRPr>
                    </a:p>
                  </a:txBody>
                  <a:tcPr marL="36000" marR="36000" marT="17997" marB="17997"/>
                </a:tc>
                <a:tc>
                  <a:txBody>
                    <a:bodyPr/>
                    <a:lstStyle/>
                    <a:p>
                      <a:r>
                        <a:rPr lang="en-US" altLang="zh-CN" sz="1200" dirty="0">
                          <a:solidFill>
                            <a:srgbClr val="00B050"/>
                          </a:solidFill>
                        </a:rPr>
                        <a:t>TG</a:t>
                      </a:r>
                      <a:endParaRPr lang="zh-CN" altLang="en-US" sz="1200" dirty="0">
                        <a:solidFill>
                          <a:srgbClr val="00B050"/>
                        </a:solidFill>
                      </a:endParaRPr>
                    </a:p>
                  </a:txBody>
                  <a:tcPr marL="36000" marR="36000" marT="17997" marB="17997"/>
                </a:tc>
                <a:extLst>
                  <a:ext uri="{0D108BD9-81ED-4DB2-BD59-A6C34878D82A}">
                    <a16:rowId xmlns:a16="http://schemas.microsoft.com/office/drawing/2014/main" xmlns="" val="10005"/>
                  </a:ext>
                </a:extLst>
              </a:tr>
              <a:tr h="291588">
                <a:tc>
                  <a:txBody>
                    <a:bodyPr/>
                    <a:lstStyle/>
                    <a:p>
                      <a:r>
                        <a:rPr lang="en-US" altLang="zh-CN" sz="1200" dirty="0">
                          <a:solidFill>
                            <a:srgbClr val="00B050"/>
                          </a:solidFill>
                        </a:rPr>
                        <a:t>11-19/0809</a:t>
                      </a:r>
                      <a:endParaRPr lang="zh-CN" altLang="en-US" sz="1200" dirty="0">
                        <a:solidFill>
                          <a:srgbClr val="00B050"/>
                        </a:solidFill>
                      </a:endParaRPr>
                    </a:p>
                  </a:txBody>
                  <a:tcPr marL="36000" marR="36000" marT="17997" marB="17997"/>
                </a:tc>
                <a:tc>
                  <a:txBody>
                    <a:bodyPr/>
                    <a:lstStyle/>
                    <a:p>
                      <a:r>
                        <a:rPr lang="en-US" altLang="zh-CN" sz="1200" b="0" dirty="0" err="1">
                          <a:solidFill>
                            <a:srgbClr val="00B050"/>
                          </a:solidFill>
                          <a:latin typeface="Calibri" panose="020F0502020204030204" pitchFamily="34" charset="0"/>
                        </a:rPr>
                        <a:t>Hanseul</a:t>
                      </a:r>
                      <a:r>
                        <a:rPr lang="en-US" altLang="zh-CN" sz="1200" b="0" dirty="0">
                          <a:solidFill>
                            <a:srgbClr val="00B050"/>
                          </a:solidFill>
                          <a:latin typeface="Calibri" panose="020F0502020204030204" pitchFamily="34" charset="0"/>
                        </a:rPr>
                        <a:t> Hong (</a:t>
                      </a:r>
                      <a:r>
                        <a:rPr lang="en-US" altLang="zh-CN" sz="1200" b="0" dirty="0" err="1">
                          <a:solidFill>
                            <a:srgbClr val="00B050"/>
                          </a:solidFill>
                          <a:latin typeface="Calibri" panose="020F0502020204030204" pitchFamily="34" charset="0"/>
                        </a:rPr>
                        <a:t>Yonsei</a:t>
                      </a:r>
                      <a:r>
                        <a:rPr lang="en-US" altLang="zh-CN" sz="1200" b="0" dirty="0">
                          <a:solidFill>
                            <a:srgbClr val="00B050"/>
                          </a:solidFill>
                          <a:latin typeface="Calibri" panose="020F0502020204030204" pitchFamily="34" charset="0"/>
                        </a:rPr>
                        <a:t> Univ.)</a:t>
                      </a:r>
                      <a:endParaRPr lang="zh-CN" altLang="en-US" sz="1200" dirty="0">
                        <a:solidFill>
                          <a:srgbClr val="00B050"/>
                        </a:solidFill>
                      </a:endParaRPr>
                    </a:p>
                  </a:txBody>
                  <a:tcPr marL="36000" marR="36000" marT="17997" marB="17997"/>
                </a:tc>
                <a:tc>
                  <a:txBody>
                    <a:bodyPr/>
                    <a:lstStyle/>
                    <a:p>
                      <a:r>
                        <a:rPr lang="en-US" altLang="zh-CN" sz="1200" b="0" dirty="0">
                          <a:solidFill>
                            <a:srgbClr val="00B050"/>
                          </a:solidFill>
                          <a:latin typeface="Calibri" panose="020F0502020204030204" pitchFamily="34" charset="0"/>
                        </a:rPr>
                        <a:t>Channel usage in NGV: follow-up</a:t>
                      </a:r>
                      <a:endParaRPr lang="zh-CN" altLang="en-US" sz="1200" dirty="0">
                        <a:solidFill>
                          <a:srgbClr val="00B050"/>
                        </a:solidFill>
                      </a:endParaRPr>
                    </a:p>
                  </a:txBody>
                  <a:tcPr marL="36000" marR="36000" marT="17997" marB="17997"/>
                </a:tc>
                <a:tc>
                  <a:txBody>
                    <a:bodyPr/>
                    <a:lstStyle/>
                    <a:p>
                      <a:r>
                        <a:rPr lang="en-US" altLang="zh-CN" sz="1200" dirty="0">
                          <a:solidFill>
                            <a:srgbClr val="00B050"/>
                          </a:solidFill>
                        </a:rPr>
                        <a:t>MAC</a:t>
                      </a:r>
                      <a:endParaRPr lang="zh-CN" altLang="en-US" sz="1200" dirty="0">
                        <a:solidFill>
                          <a:srgbClr val="00B050"/>
                        </a:solidFill>
                      </a:endParaRPr>
                    </a:p>
                  </a:txBody>
                  <a:tcPr marL="36000" marR="36000" marT="17997" marB="17997"/>
                </a:tc>
                <a:extLst>
                  <a:ext uri="{0D108BD9-81ED-4DB2-BD59-A6C34878D82A}">
                    <a16:rowId xmlns:a16="http://schemas.microsoft.com/office/drawing/2014/main" xmlns="" val="10006"/>
                  </a:ext>
                </a:extLst>
              </a:tr>
              <a:tr h="218871">
                <a:tc>
                  <a:txBody>
                    <a:bodyPr/>
                    <a:lstStyle/>
                    <a:p>
                      <a:r>
                        <a:rPr lang="en-US" altLang="zh-CN" sz="1200" dirty="0">
                          <a:solidFill>
                            <a:srgbClr val="00B050"/>
                          </a:solidFill>
                        </a:rPr>
                        <a:t>11-19/0859</a:t>
                      </a:r>
                      <a:endParaRPr lang="zh-CN" altLang="en-US" sz="1200" dirty="0">
                        <a:solidFill>
                          <a:srgbClr val="00B050"/>
                        </a:solidFill>
                      </a:endParaRPr>
                    </a:p>
                  </a:txBody>
                  <a:tcPr marL="36000" marR="36000" marT="17997" marB="17997"/>
                </a:tc>
                <a:tc>
                  <a:txBody>
                    <a:bodyPr/>
                    <a:lstStyle/>
                    <a:p>
                      <a:r>
                        <a:rPr lang="en-US" altLang="zh-CN" sz="1200" b="0" dirty="0">
                          <a:solidFill>
                            <a:srgbClr val="00B050"/>
                          </a:solidFill>
                          <a:latin typeface="Calibri" panose="020F0502020204030204" pitchFamily="34" charset="0"/>
                        </a:rPr>
                        <a:t>Feng Jiang (Intel)</a:t>
                      </a:r>
                      <a:endParaRPr lang="zh-CN" altLang="en-US" sz="1200" dirty="0">
                        <a:solidFill>
                          <a:srgbClr val="00B050"/>
                        </a:solidFill>
                      </a:endParaRPr>
                    </a:p>
                  </a:txBody>
                  <a:tcPr marL="36000" marR="36000" marT="17997" marB="17997"/>
                </a:tc>
                <a:tc>
                  <a:txBody>
                    <a:bodyPr/>
                    <a:lstStyle/>
                    <a:p>
                      <a:r>
                        <a:rPr lang="en-US" altLang="zh-CN" sz="1200" b="0" dirty="0">
                          <a:solidFill>
                            <a:srgbClr val="00B050"/>
                          </a:solidFill>
                          <a:latin typeface="Calibri" panose="020F0502020204030204" pitchFamily="34" charset="0"/>
                        </a:rPr>
                        <a:t>Ranging Performance in 11bd</a:t>
                      </a:r>
                      <a:endParaRPr lang="zh-CN" altLang="en-US" sz="1200" dirty="0">
                        <a:solidFill>
                          <a:srgbClr val="00B050"/>
                        </a:solidFill>
                      </a:endParaRPr>
                    </a:p>
                  </a:txBody>
                  <a:tcPr marL="36000" marR="36000" marT="17997" marB="17997"/>
                </a:tc>
                <a:tc>
                  <a:txBody>
                    <a:bodyPr/>
                    <a:lstStyle/>
                    <a:p>
                      <a:r>
                        <a:rPr lang="en-US" altLang="zh-CN" sz="1200" dirty="0">
                          <a:solidFill>
                            <a:srgbClr val="00B050"/>
                          </a:solidFill>
                        </a:rPr>
                        <a:t>PHY</a:t>
                      </a:r>
                      <a:endParaRPr lang="zh-CN" altLang="en-US" sz="1200" dirty="0">
                        <a:solidFill>
                          <a:srgbClr val="00B050"/>
                        </a:solidFill>
                      </a:endParaRPr>
                    </a:p>
                  </a:txBody>
                  <a:tcPr marL="36000" marR="36000" marT="17997" marB="17997"/>
                </a:tc>
                <a:extLst>
                  <a:ext uri="{0D108BD9-81ED-4DB2-BD59-A6C34878D82A}">
                    <a16:rowId xmlns:a16="http://schemas.microsoft.com/office/drawing/2014/main" xmlns="" val="10007"/>
                  </a:ext>
                </a:extLst>
              </a:tr>
              <a:tr h="218871">
                <a:tc>
                  <a:txBody>
                    <a:bodyPr/>
                    <a:lstStyle/>
                    <a:p>
                      <a:r>
                        <a:rPr lang="en-US" altLang="zh-CN" sz="1200" dirty="0">
                          <a:solidFill>
                            <a:srgbClr val="FFC000"/>
                          </a:solidFill>
                        </a:rPr>
                        <a:t>11-19/0864</a:t>
                      </a:r>
                      <a:endParaRPr lang="zh-CN" altLang="en-US" sz="1200" dirty="0">
                        <a:solidFill>
                          <a:srgbClr val="FFC000"/>
                        </a:solidFill>
                      </a:endParaRPr>
                    </a:p>
                  </a:txBody>
                  <a:tcPr marL="36000" marR="36000" marT="17997" marB="17997"/>
                </a:tc>
                <a:tc>
                  <a:txBody>
                    <a:bodyPr/>
                    <a:lstStyle/>
                    <a:p>
                      <a:r>
                        <a:rPr lang="en-US" altLang="zh-CN" sz="1200" b="0" dirty="0">
                          <a:solidFill>
                            <a:srgbClr val="FFC000"/>
                          </a:solidFill>
                          <a:latin typeface="Calibri" panose="020F0502020204030204" pitchFamily="34" charset="0"/>
                        </a:rPr>
                        <a:t>Enrico </a:t>
                      </a:r>
                      <a:r>
                        <a:rPr lang="en-US" altLang="zh-CN" sz="1200" b="0" dirty="0" err="1">
                          <a:solidFill>
                            <a:srgbClr val="FFC000"/>
                          </a:solidFill>
                          <a:latin typeface="Calibri" panose="020F0502020204030204" pitchFamily="34" charset="0"/>
                        </a:rPr>
                        <a:t>Rantala</a:t>
                      </a:r>
                      <a:r>
                        <a:rPr lang="en-US" altLang="zh-CN" sz="1200" b="0" dirty="0">
                          <a:solidFill>
                            <a:srgbClr val="FFC000"/>
                          </a:solidFill>
                          <a:latin typeface="Calibri" panose="020F0502020204030204" pitchFamily="34" charset="0"/>
                        </a:rPr>
                        <a:t> (Nokia)</a:t>
                      </a:r>
                      <a:endParaRPr lang="zh-CN" altLang="en-US" sz="1200" dirty="0">
                        <a:solidFill>
                          <a:srgbClr val="FFC000"/>
                        </a:solidFill>
                      </a:endParaRPr>
                    </a:p>
                  </a:txBody>
                  <a:tcPr marL="36000" marR="36000" marT="17997" marB="17997"/>
                </a:tc>
                <a:tc>
                  <a:txBody>
                    <a:bodyPr/>
                    <a:lstStyle/>
                    <a:p>
                      <a:r>
                        <a:rPr lang="en-US" altLang="zh-CN" sz="1200" b="0" dirty="0">
                          <a:solidFill>
                            <a:srgbClr val="FFC000"/>
                          </a:solidFill>
                          <a:latin typeface="Calibri" panose="020F0502020204030204" pitchFamily="34" charset="0"/>
                        </a:rPr>
                        <a:t>NGV PPDU with Hierarchical MCS</a:t>
                      </a:r>
                      <a:endParaRPr lang="zh-CN" altLang="en-US" sz="1200" dirty="0">
                        <a:solidFill>
                          <a:srgbClr val="FFC000"/>
                        </a:solidFill>
                      </a:endParaRPr>
                    </a:p>
                  </a:txBody>
                  <a:tcPr marL="36000" marR="36000" marT="17997" marB="17997"/>
                </a:tc>
                <a:tc>
                  <a:txBody>
                    <a:bodyPr/>
                    <a:lstStyle/>
                    <a:p>
                      <a:r>
                        <a:rPr lang="en-US" altLang="zh-CN" sz="1200" dirty="0">
                          <a:solidFill>
                            <a:srgbClr val="FFC000"/>
                          </a:solidFill>
                        </a:rPr>
                        <a:t>PHY</a:t>
                      </a:r>
                      <a:endParaRPr lang="zh-CN" altLang="en-US" sz="1200" dirty="0">
                        <a:solidFill>
                          <a:srgbClr val="FFC000"/>
                        </a:solidFill>
                      </a:endParaRPr>
                    </a:p>
                  </a:txBody>
                  <a:tcPr marL="36000" marR="36000" marT="17997" marB="17997"/>
                </a:tc>
                <a:extLst>
                  <a:ext uri="{0D108BD9-81ED-4DB2-BD59-A6C34878D82A}">
                    <a16:rowId xmlns:a16="http://schemas.microsoft.com/office/drawing/2014/main" xmlns="" val="10008"/>
                  </a:ext>
                </a:extLst>
              </a:tr>
              <a:tr h="218871">
                <a:tc>
                  <a:txBody>
                    <a:bodyPr/>
                    <a:lstStyle/>
                    <a:p>
                      <a:r>
                        <a:rPr lang="en-US" altLang="zh-CN" sz="1200" dirty="0">
                          <a:solidFill>
                            <a:srgbClr val="00B050"/>
                          </a:solidFill>
                        </a:rPr>
                        <a:t>11-19/0840</a:t>
                      </a:r>
                      <a:endParaRPr lang="zh-CN" altLang="en-US" sz="1200" dirty="0">
                        <a:solidFill>
                          <a:srgbClr val="00B050"/>
                        </a:solidFill>
                      </a:endParaRPr>
                    </a:p>
                  </a:txBody>
                  <a:tcPr marL="36000" marR="36000" marT="17997" marB="17997"/>
                </a:tc>
                <a:tc>
                  <a:txBody>
                    <a:bodyPr/>
                    <a:lstStyle/>
                    <a:p>
                      <a:r>
                        <a:rPr lang="en-US" altLang="zh-CN" sz="1200" b="0" dirty="0">
                          <a:solidFill>
                            <a:srgbClr val="00B050"/>
                          </a:solidFill>
                          <a:latin typeface="Calibri" panose="020F0502020204030204" pitchFamily="34" charset="0"/>
                          <a:cs typeface="Arial" panose="020B0604020202020204" pitchFamily="34" charset="0"/>
                        </a:rPr>
                        <a:t>Hiroyuki </a:t>
                      </a:r>
                      <a:r>
                        <a:rPr lang="en-US" altLang="zh-CN" sz="1200" b="0" dirty="0" err="1">
                          <a:solidFill>
                            <a:srgbClr val="00B050"/>
                          </a:solidFill>
                          <a:latin typeface="Calibri" panose="020F0502020204030204" pitchFamily="34" charset="0"/>
                          <a:cs typeface="Arial" panose="020B0604020202020204" pitchFamily="34" charset="0"/>
                        </a:rPr>
                        <a:t>Motozuka</a:t>
                      </a:r>
                      <a:r>
                        <a:rPr lang="en-US" altLang="zh-CN" sz="1200" b="0" dirty="0">
                          <a:solidFill>
                            <a:srgbClr val="00B050"/>
                          </a:solidFill>
                          <a:latin typeface="Calibri" panose="020F0502020204030204" pitchFamily="34" charset="0"/>
                          <a:cs typeface="Arial" panose="020B0604020202020204" pitchFamily="34" charset="0"/>
                        </a:rPr>
                        <a:t> (Panasonic)</a:t>
                      </a:r>
                      <a:endParaRPr lang="zh-CN" altLang="en-US" sz="1200" dirty="0">
                        <a:solidFill>
                          <a:srgbClr val="00B050"/>
                        </a:solidFill>
                      </a:endParaRPr>
                    </a:p>
                  </a:txBody>
                  <a:tcPr marL="36000" marR="36000" marT="17997" marB="17997"/>
                </a:tc>
                <a:tc>
                  <a:txBody>
                    <a:bodyPr/>
                    <a:lstStyle/>
                    <a:p>
                      <a:r>
                        <a:rPr lang="en-US" altLang="zh-CN" sz="1200" b="0" dirty="0">
                          <a:solidFill>
                            <a:srgbClr val="00B050"/>
                          </a:solidFill>
                          <a:latin typeface="Calibri" panose="020F0502020204030204" pitchFamily="34" charset="0"/>
                          <a:cs typeface="Arial" panose="020B0604020202020204" pitchFamily="34" charset="0"/>
                        </a:rPr>
                        <a:t>Use Cases for 11bd using High Data Rate</a:t>
                      </a:r>
                      <a:endParaRPr lang="zh-CN" altLang="en-US" sz="1200" dirty="0">
                        <a:solidFill>
                          <a:srgbClr val="00B050"/>
                        </a:solidFill>
                      </a:endParaRPr>
                    </a:p>
                  </a:txBody>
                  <a:tcPr marL="36000" marR="36000" marT="17997" marB="17997"/>
                </a:tc>
                <a:tc>
                  <a:txBody>
                    <a:bodyPr/>
                    <a:lstStyle/>
                    <a:p>
                      <a:r>
                        <a:rPr lang="en-US" altLang="zh-CN" sz="1200" dirty="0">
                          <a:solidFill>
                            <a:srgbClr val="00B050"/>
                          </a:solidFill>
                        </a:rPr>
                        <a:t>TG</a:t>
                      </a:r>
                      <a:endParaRPr lang="zh-CN" altLang="en-US" sz="1200" dirty="0">
                        <a:solidFill>
                          <a:srgbClr val="00B050"/>
                        </a:solidFill>
                      </a:endParaRPr>
                    </a:p>
                  </a:txBody>
                  <a:tcPr marL="36000" marR="36000" marT="17997" marB="17997"/>
                </a:tc>
                <a:extLst>
                  <a:ext uri="{0D108BD9-81ED-4DB2-BD59-A6C34878D82A}">
                    <a16:rowId xmlns:a16="http://schemas.microsoft.com/office/drawing/2014/main" xmlns="" val="10009"/>
                  </a:ext>
                </a:extLst>
              </a:tr>
              <a:tr h="218871">
                <a:tc>
                  <a:txBody>
                    <a:bodyPr/>
                    <a:lstStyle/>
                    <a:p>
                      <a:r>
                        <a:rPr lang="en-US" altLang="zh-CN" sz="1200" dirty="0">
                          <a:solidFill>
                            <a:srgbClr val="00B050"/>
                          </a:solidFill>
                        </a:rPr>
                        <a:t>11-19/1070</a:t>
                      </a:r>
                      <a:endParaRPr lang="zh-CN" altLang="en-US" sz="1200" dirty="0">
                        <a:solidFill>
                          <a:srgbClr val="00B050"/>
                        </a:solidFill>
                      </a:endParaRPr>
                    </a:p>
                  </a:txBody>
                  <a:tcPr marL="36000" marR="36000" marT="17997" marB="17997"/>
                </a:tc>
                <a:tc>
                  <a:txBody>
                    <a:bodyPr/>
                    <a:lstStyle/>
                    <a:p>
                      <a:r>
                        <a:rPr lang="en-US" altLang="zh-CN" sz="1200" b="0" dirty="0" err="1">
                          <a:solidFill>
                            <a:srgbClr val="00B050"/>
                          </a:solidFill>
                          <a:latin typeface="Calibri" panose="020F0502020204030204" pitchFamily="34" charset="0"/>
                          <a:cs typeface="Arial" panose="020B0604020202020204" pitchFamily="34" charset="0"/>
                        </a:rPr>
                        <a:t>Rui</a:t>
                      </a:r>
                      <a:r>
                        <a:rPr lang="en-US" altLang="zh-CN" sz="1200" b="0" dirty="0">
                          <a:solidFill>
                            <a:srgbClr val="00B050"/>
                          </a:solidFill>
                          <a:latin typeface="Calibri" panose="020F0502020204030204" pitchFamily="34" charset="0"/>
                          <a:cs typeface="Arial" panose="020B0604020202020204" pitchFamily="34" charset="0"/>
                        </a:rPr>
                        <a:t> Cao (Marvell)</a:t>
                      </a:r>
                      <a:endParaRPr lang="zh-CN" altLang="en-US" sz="1200" dirty="0">
                        <a:solidFill>
                          <a:srgbClr val="00B050"/>
                        </a:solidFill>
                      </a:endParaRPr>
                    </a:p>
                  </a:txBody>
                  <a:tcPr marL="36000" marR="36000" marT="17997" marB="17997"/>
                </a:tc>
                <a:tc>
                  <a:txBody>
                    <a:bodyPr/>
                    <a:lstStyle/>
                    <a:p>
                      <a:r>
                        <a:rPr lang="en-US" altLang="zh-CN" sz="1200" b="0" dirty="0">
                          <a:solidFill>
                            <a:srgbClr val="00B050"/>
                          </a:solidFill>
                          <a:latin typeface="Calibri" panose="020F0502020204030204" pitchFamily="34" charset="0"/>
                          <a:cs typeface="Arial" panose="020B0604020202020204" pitchFamily="34" charset="0"/>
                        </a:rPr>
                        <a:t>NGV MIMO Simulations</a:t>
                      </a:r>
                      <a:endParaRPr lang="zh-CN" altLang="en-US" sz="1200" dirty="0">
                        <a:solidFill>
                          <a:srgbClr val="00B050"/>
                        </a:solidFill>
                      </a:endParaRPr>
                    </a:p>
                  </a:txBody>
                  <a:tcPr marL="36000" marR="36000" marT="17997" marB="17997"/>
                </a:tc>
                <a:tc>
                  <a:txBody>
                    <a:bodyPr/>
                    <a:lstStyle/>
                    <a:p>
                      <a:r>
                        <a:rPr lang="en-US" altLang="zh-CN" sz="1200" dirty="0">
                          <a:solidFill>
                            <a:srgbClr val="00B050"/>
                          </a:solidFill>
                        </a:rPr>
                        <a:t>PHY</a:t>
                      </a:r>
                      <a:endParaRPr lang="zh-CN" altLang="en-US" sz="1200" dirty="0">
                        <a:solidFill>
                          <a:srgbClr val="00B050"/>
                        </a:solidFill>
                      </a:endParaRPr>
                    </a:p>
                  </a:txBody>
                  <a:tcPr marL="36000" marR="36000" marT="17997" marB="17997"/>
                </a:tc>
                <a:extLst>
                  <a:ext uri="{0D108BD9-81ED-4DB2-BD59-A6C34878D82A}">
                    <a16:rowId xmlns:a16="http://schemas.microsoft.com/office/drawing/2014/main" xmlns="" val="10010"/>
                  </a:ext>
                </a:extLst>
              </a:tr>
              <a:tr h="218871">
                <a:tc>
                  <a:txBody>
                    <a:bodyPr/>
                    <a:lstStyle/>
                    <a:p>
                      <a:r>
                        <a:rPr lang="en-US" altLang="zh-CN" sz="1200" dirty="0">
                          <a:solidFill>
                            <a:srgbClr val="00B050"/>
                          </a:solidFill>
                        </a:rPr>
                        <a:t>11-19/1071*</a:t>
                      </a:r>
                      <a:endParaRPr lang="zh-CN" altLang="en-US" sz="1200" dirty="0">
                        <a:solidFill>
                          <a:srgbClr val="00B050"/>
                        </a:solidFill>
                      </a:endParaRPr>
                    </a:p>
                  </a:txBody>
                  <a:tcPr marL="36000" marR="36000" marT="17997" marB="17997"/>
                </a:tc>
                <a:tc>
                  <a:txBody>
                    <a:bodyPr/>
                    <a:lstStyle/>
                    <a:p>
                      <a:r>
                        <a:rPr lang="en-US" altLang="zh-CN" sz="1200" b="0" dirty="0" err="1">
                          <a:solidFill>
                            <a:srgbClr val="00B050"/>
                          </a:solidFill>
                          <a:latin typeface="Calibri" panose="020F0502020204030204" pitchFamily="34" charset="0"/>
                          <a:cs typeface="Arial" panose="020B0604020202020204" pitchFamily="34" charset="0"/>
                        </a:rPr>
                        <a:t>Rui</a:t>
                      </a:r>
                      <a:r>
                        <a:rPr lang="en-US" altLang="zh-CN" sz="1200" b="0" dirty="0">
                          <a:solidFill>
                            <a:srgbClr val="00B050"/>
                          </a:solidFill>
                          <a:latin typeface="Calibri" panose="020F0502020204030204" pitchFamily="34" charset="0"/>
                          <a:cs typeface="Arial" panose="020B0604020202020204" pitchFamily="34" charset="0"/>
                        </a:rPr>
                        <a:t> Cao (Marvell)</a:t>
                      </a:r>
                      <a:endParaRPr lang="zh-CN" altLang="en-US" sz="1200" dirty="0">
                        <a:solidFill>
                          <a:srgbClr val="00B050"/>
                        </a:solidFill>
                      </a:endParaRPr>
                    </a:p>
                  </a:txBody>
                  <a:tcPr marL="36000" marR="36000" marT="17997" marB="17997"/>
                </a:tc>
                <a:tc>
                  <a:txBody>
                    <a:bodyPr/>
                    <a:lstStyle/>
                    <a:p>
                      <a:r>
                        <a:rPr lang="en-US" altLang="zh-CN" sz="1200" b="0" dirty="0">
                          <a:solidFill>
                            <a:srgbClr val="00B050"/>
                          </a:solidFill>
                          <a:latin typeface="Calibri" panose="020F0502020204030204" pitchFamily="34" charset="0"/>
                          <a:cs typeface="Arial" panose="020B0604020202020204" pitchFamily="34" charset="0"/>
                        </a:rPr>
                        <a:t>NGV Frame Format Discussions</a:t>
                      </a:r>
                      <a:endParaRPr lang="zh-CN" altLang="en-US" sz="1200" dirty="0">
                        <a:solidFill>
                          <a:srgbClr val="00B050"/>
                        </a:solidFill>
                      </a:endParaRPr>
                    </a:p>
                  </a:txBody>
                  <a:tcPr marL="36000" marR="36000" marT="17997" marB="17997"/>
                </a:tc>
                <a:tc>
                  <a:txBody>
                    <a:bodyPr/>
                    <a:lstStyle/>
                    <a:p>
                      <a:r>
                        <a:rPr lang="en-US" altLang="zh-CN" sz="1200" dirty="0">
                          <a:solidFill>
                            <a:srgbClr val="00B050"/>
                          </a:solidFill>
                        </a:rPr>
                        <a:t>PHY</a:t>
                      </a:r>
                      <a:endParaRPr lang="zh-CN" altLang="en-US" sz="1200" dirty="0">
                        <a:solidFill>
                          <a:srgbClr val="00B050"/>
                        </a:solidFill>
                      </a:endParaRPr>
                    </a:p>
                  </a:txBody>
                  <a:tcPr marL="36000" marR="36000" marT="17997" marB="17997"/>
                </a:tc>
                <a:extLst>
                  <a:ext uri="{0D108BD9-81ED-4DB2-BD59-A6C34878D82A}">
                    <a16:rowId xmlns:a16="http://schemas.microsoft.com/office/drawing/2014/main" xmlns="" val="10011"/>
                  </a:ext>
                </a:extLst>
              </a:tr>
              <a:tr h="218871">
                <a:tc>
                  <a:txBody>
                    <a:bodyPr/>
                    <a:lstStyle/>
                    <a:p>
                      <a:r>
                        <a:rPr lang="en-US" altLang="zh-CN" sz="1200" dirty="0">
                          <a:solidFill>
                            <a:srgbClr val="00B050"/>
                          </a:solidFill>
                        </a:rPr>
                        <a:t>11-19/1072</a:t>
                      </a:r>
                      <a:endParaRPr lang="zh-CN" altLang="en-US" sz="1200" dirty="0">
                        <a:solidFill>
                          <a:srgbClr val="00B050"/>
                        </a:solidFill>
                      </a:endParaRPr>
                    </a:p>
                  </a:txBody>
                  <a:tcPr marL="36000" marR="36000" marT="17997" marB="17997"/>
                </a:tc>
                <a:tc>
                  <a:txBody>
                    <a:bodyPr/>
                    <a:lstStyle/>
                    <a:p>
                      <a:r>
                        <a:rPr lang="en-US" altLang="zh-CN" sz="1200" b="0" dirty="0" err="1">
                          <a:solidFill>
                            <a:srgbClr val="00B050"/>
                          </a:solidFill>
                          <a:latin typeface="Calibri" panose="020F0502020204030204" pitchFamily="34" charset="0"/>
                          <a:cs typeface="Arial" panose="020B0604020202020204" pitchFamily="34" charset="0"/>
                        </a:rPr>
                        <a:t>Rui</a:t>
                      </a:r>
                      <a:r>
                        <a:rPr lang="en-US" altLang="zh-CN" sz="1200" b="0" dirty="0">
                          <a:solidFill>
                            <a:srgbClr val="00B050"/>
                          </a:solidFill>
                          <a:latin typeface="Calibri" panose="020F0502020204030204" pitchFamily="34" charset="0"/>
                          <a:cs typeface="Arial" panose="020B0604020202020204" pitchFamily="34" charset="0"/>
                        </a:rPr>
                        <a:t> Cao (Marvell)</a:t>
                      </a:r>
                      <a:endParaRPr lang="zh-CN" altLang="en-US" sz="1200" dirty="0">
                        <a:solidFill>
                          <a:srgbClr val="00B050"/>
                        </a:solidFill>
                      </a:endParaRPr>
                    </a:p>
                  </a:txBody>
                  <a:tcPr marL="36000" marR="36000" marT="17997" marB="17997"/>
                </a:tc>
                <a:tc>
                  <a:txBody>
                    <a:bodyPr/>
                    <a:lstStyle/>
                    <a:p>
                      <a:r>
                        <a:rPr lang="en-US" altLang="zh-CN" sz="1200" b="0" dirty="0">
                          <a:solidFill>
                            <a:srgbClr val="00B050"/>
                          </a:solidFill>
                          <a:latin typeface="Calibri" panose="020F0502020204030204" pitchFamily="34" charset="0"/>
                          <a:cs typeface="Arial" panose="020B0604020202020204" pitchFamily="34" charset="0"/>
                        </a:rPr>
                        <a:t>NGV 20MHz OFDM Numerology Discussions</a:t>
                      </a:r>
                      <a:endParaRPr lang="zh-CN" altLang="en-US" sz="1200" dirty="0">
                        <a:solidFill>
                          <a:srgbClr val="00B050"/>
                        </a:solidFill>
                      </a:endParaRPr>
                    </a:p>
                  </a:txBody>
                  <a:tcPr marL="36000" marR="36000" marT="17997" marB="17997"/>
                </a:tc>
                <a:tc>
                  <a:txBody>
                    <a:bodyPr/>
                    <a:lstStyle/>
                    <a:p>
                      <a:r>
                        <a:rPr lang="en-US" altLang="zh-CN" sz="1200" dirty="0">
                          <a:solidFill>
                            <a:srgbClr val="00B050"/>
                          </a:solidFill>
                        </a:rPr>
                        <a:t>PHY</a:t>
                      </a:r>
                      <a:endParaRPr lang="zh-CN" altLang="en-US" sz="1200" dirty="0">
                        <a:solidFill>
                          <a:srgbClr val="00B050"/>
                        </a:solidFill>
                      </a:endParaRPr>
                    </a:p>
                  </a:txBody>
                  <a:tcPr marL="36000" marR="36000" marT="17997" marB="17997"/>
                </a:tc>
                <a:extLst>
                  <a:ext uri="{0D108BD9-81ED-4DB2-BD59-A6C34878D82A}">
                    <a16:rowId xmlns:a16="http://schemas.microsoft.com/office/drawing/2014/main" xmlns="" val="10012"/>
                  </a:ext>
                </a:extLst>
              </a:tr>
              <a:tr h="218871">
                <a:tc>
                  <a:txBody>
                    <a:bodyPr/>
                    <a:lstStyle/>
                    <a:p>
                      <a:r>
                        <a:rPr lang="en-US" altLang="zh-CN" sz="1200" dirty="0">
                          <a:solidFill>
                            <a:srgbClr val="FFC000"/>
                          </a:solidFill>
                        </a:rPr>
                        <a:t>11-19/1073</a:t>
                      </a:r>
                      <a:endParaRPr lang="zh-CN" altLang="en-US" sz="1200" dirty="0">
                        <a:solidFill>
                          <a:srgbClr val="FFC000"/>
                        </a:solidFill>
                      </a:endParaRPr>
                    </a:p>
                  </a:txBody>
                  <a:tcPr marL="36000" marR="36000" marT="17997" marB="17997"/>
                </a:tc>
                <a:tc>
                  <a:txBody>
                    <a:bodyPr/>
                    <a:lstStyle/>
                    <a:p>
                      <a:r>
                        <a:rPr lang="en-US" altLang="zh-CN" sz="1200" b="0" dirty="0" err="1">
                          <a:solidFill>
                            <a:srgbClr val="FFC000"/>
                          </a:solidFill>
                          <a:latin typeface="Calibri" panose="020F0502020204030204" pitchFamily="34" charset="0"/>
                          <a:cs typeface="Arial" panose="020B0604020202020204" pitchFamily="34" charset="0"/>
                        </a:rPr>
                        <a:t>Rui</a:t>
                      </a:r>
                      <a:r>
                        <a:rPr lang="en-US" altLang="zh-CN" sz="1200" b="0" dirty="0">
                          <a:solidFill>
                            <a:srgbClr val="FFC000"/>
                          </a:solidFill>
                          <a:latin typeface="Calibri" panose="020F0502020204030204" pitchFamily="34" charset="0"/>
                          <a:cs typeface="Arial" panose="020B0604020202020204" pitchFamily="34" charset="0"/>
                        </a:rPr>
                        <a:t> Cao (Marvell)</a:t>
                      </a:r>
                      <a:endParaRPr lang="zh-CN" altLang="en-US" sz="1200" dirty="0">
                        <a:solidFill>
                          <a:srgbClr val="FFC000"/>
                        </a:solidFill>
                      </a:endParaRPr>
                    </a:p>
                  </a:txBody>
                  <a:tcPr marL="36000" marR="36000" marT="17997" marB="17997"/>
                </a:tc>
                <a:tc>
                  <a:txBody>
                    <a:bodyPr/>
                    <a:lstStyle/>
                    <a:p>
                      <a:r>
                        <a:rPr lang="en-US" altLang="zh-CN" sz="1200" b="0" dirty="0">
                          <a:solidFill>
                            <a:srgbClr val="FFC000"/>
                          </a:solidFill>
                          <a:latin typeface="Calibri" panose="020F0502020204030204" pitchFamily="34" charset="0"/>
                          <a:cs typeface="Arial" panose="020B0604020202020204" pitchFamily="34" charset="0"/>
                        </a:rPr>
                        <a:t>NGV </a:t>
                      </a:r>
                      <a:r>
                        <a:rPr lang="en-US" altLang="zh-CN" sz="1200" b="0" dirty="0" err="1">
                          <a:solidFill>
                            <a:srgbClr val="FFC000"/>
                          </a:solidFill>
                          <a:latin typeface="Calibri" panose="020F0502020204030204" pitchFamily="34" charset="0"/>
                          <a:cs typeface="Arial" panose="020B0604020202020204" pitchFamily="34" charset="0"/>
                        </a:rPr>
                        <a:t>Midamble</a:t>
                      </a:r>
                      <a:r>
                        <a:rPr lang="en-US" altLang="zh-CN" sz="1200" b="0" dirty="0">
                          <a:solidFill>
                            <a:srgbClr val="FFC000"/>
                          </a:solidFill>
                          <a:latin typeface="Calibri" panose="020F0502020204030204" pitchFamily="34" charset="0"/>
                          <a:cs typeface="Arial" panose="020B0604020202020204" pitchFamily="34" charset="0"/>
                        </a:rPr>
                        <a:t> Period Choice</a:t>
                      </a:r>
                      <a:endParaRPr lang="zh-CN" altLang="en-US" sz="1200" dirty="0">
                        <a:solidFill>
                          <a:srgbClr val="FFC000"/>
                        </a:solidFill>
                      </a:endParaRPr>
                    </a:p>
                  </a:txBody>
                  <a:tcPr marL="36000" marR="36000" marT="17997" marB="17997"/>
                </a:tc>
                <a:tc>
                  <a:txBody>
                    <a:bodyPr/>
                    <a:lstStyle/>
                    <a:p>
                      <a:r>
                        <a:rPr lang="en-US" altLang="zh-CN" sz="1200" dirty="0">
                          <a:solidFill>
                            <a:srgbClr val="FFC000"/>
                          </a:solidFill>
                        </a:rPr>
                        <a:t>PHY</a:t>
                      </a:r>
                      <a:endParaRPr lang="zh-CN" altLang="en-US" sz="1200" dirty="0">
                        <a:solidFill>
                          <a:srgbClr val="FFC000"/>
                        </a:solidFill>
                      </a:endParaRPr>
                    </a:p>
                  </a:txBody>
                  <a:tcPr marL="36000" marR="36000" marT="17997" marB="17997"/>
                </a:tc>
                <a:extLst>
                  <a:ext uri="{0D108BD9-81ED-4DB2-BD59-A6C34878D82A}">
                    <a16:rowId xmlns:a16="http://schemas.microsoft.com/office/drawing/2014/main" xmlns="" val="10013"/>
                  </a:ext>
                </a:extLst>
              </a:tr>
              <a:tr h="218871">
                <a:tc>
                  <a:txBody>
                    <a:bodyPr/>
                    <a:lstStyle/>
                    <a:p>
                      <a:r>
                        <a:rPr lang="en-US" altLang="zh-CN" sz="1200" dirty="0">
                          <a:solidFill>
                            <a:srgbClr val="00B050"/>
                          </a:solidFill>
                        </a:rPr>
                        <a:t>11-19/1076</a:t>
                      </a:r>
                      <a:endParaRPr lang="zh-CN" altLang="en-US" sz="1200" dirty="0">
                        <a:solidFill>
                          <a:srgbClr val="00B050"/>
                        </a:solidFill>
                      </a:endParaRPr>
                    </a:p>
                  </a:txBody>
                  <a:tcPr marL="36000" marR="36000" marT="17997" marB="17997"/>
                </a:tc>
                <a:tc>
                  <a:txBody>
                    <a:bodyPr/>
                    <a:lstStyle/>
                    <a:p>
                      <a:r>
                        <a:rPr lang="en-US" altLang="zh-CN" sz="1200" dirty="0" err="1">
                          <a:solidFill>
                            <a:srgbClr val="00B050"/>
                          </a:solidFill>
                        </a:rPr>
                        <a:t>Liwen</a:t>
                      </a:r>
                      <a:r>
                        <a:rPr lang="en-US" altLang="zh-CN" sz="1200" dirty="0">
                          <a:solidFill>
                            <a:srgbClr val="00B050"/>
                          </a:solidFill>
                        </a:rPr>
                        <a:t> Chu (Marvell)</a:t>
                      </a:r>
                      <a:endParaRPr lang="zh-CN" altLang="en-US" sz="1200" dirty="0">
                        <a:solidFill>
                          <a:srgbClr val="00B050"/>
                        </a:solidFill>
                      </a:endParaRPr>
                    </a:p>
                  </a:txBody>
                  <a:tcPr marL="36000" marR="36000" marT="17997" marB="17997"/>
                </a:tc>
                <a:tc>
                  <a:txBody>
                    <a:bodyPr/>
                    <a:lstStyle/>
                    <a:p>
                      <a:r>
                        <a:rPr lang="en-US" altLang="zh-CN" sz="1200" b="0" dirty="0">
                          <a:solidFill>
                            <a:srgbClr val="00B050"/>
                          </a:solidFill>
                          <a:latin typeface="Calibri" panose="020F0502020204030204" pitchFamily="34" charset="0"/>
                          <a:cs typeface="Arial" panose="020B0604020202020204" pitchFamily="34" charset="0"/>
                        </a:rPr>
                        <a:t>medium access with 20 MHz BW</a:t>
                      </a:r>
                      <a:endParaRPr lang="zh-CN" altLang="en-US" sz="1200" dirty="0">
                        <a:solidFill>
                          <a:srgbClr val="00B050"/>
                        </a:solidFill>
                      </a:endParaRPr>
                    </a:p>
                  </a:txBody>
                  <a:tcPr marL="36000" marR="36000" marT="17997" marB="17997"/>
                </a:tc>
                <a:tc>
                  <a:txBody>
                    <a:bodyPr/>
                    <a:lstStyle/>
                    <a:p>
                      <a:r>
                        <a:rPr lang="en-US" altLang="zh-CN" sz="1200" dirty="0">
                          <a:solidFill>
                            <a:srgbClr val="00B050"/>
                          </a:solidFill>
                        </a:rPr>
                        <a:t>MAC</a:t>
                      </a:r>
                      <a:endParaRPr lang="zh-CN" altLang="en-US" sz="1200" dirty="0">
                        <a:solidFill>
                          <a:srgbClr val="00B050"/>
                        </a:solidFill>
                      </a:endParaRPr>
                    </a:p>
                  </a:txBody>
                  <a:tcPr marL="36000" marR="36000" marT="17997" marB="17997"/>
                </a:tc>
                <a:extLst>
                  <a:ext uri="{0D108BD9-81ED-4DB2-BD59-A6C34878D82A}">
                    <a16:rowId xmlns:a16="http://schemas.microsoft.com/office/drawing/2014/main" xmlns="" val="10014"/>
                  </a:ext>
                </a:extLst>
              </a:tr>
              <a:tr h="218871">
                <a:tc>
                  <a:txBody>
                    <a:bodyPr/>
                    <a:lstStyle/>
                    <a:p>
                      <a:r>
                        <a:rPr lang="en-US" altLang="zh-CN" sz="1200" dirty="0">
                          <a:solidFill>
                            <a:srgbClr val="00B050"/>
                          </a:solidFill>
                        </a:rPr>
                        <a:t>11-19/1104</a:t>
                      </a:r>
                      <a:endParaRPr lang="zh-CN" altLang="en-US" sz="1200" dirty="0">
                        <a:solidFill>
                          <a:srgbClr val="00B050"/>
                        </a:solidFill>
                      </a:endParaRPr>
                    </a:p>
                  </a:txBody>
                  <a:tcPr marL="36000" marR="36000" marT="17997" marB="17997"/>
                </a:tc>
                <a:tc>
                  <a:txBody>
                    <a:bodyPr/>
                    <a:lstStyle/>
                    <a:p>
                      <a:r>
                        <a:rPr lang="en-US" altLang="zh-CN" sz="1200" b="0" dirty="0" err="1">
                          <a:solidFill>
                            <a:srgbClr val="00B050"/>
                          </a:solidFill>
                          <a:latin typeface="Calibri" panose="020F0502020204030204" pitchFamily="34" charset="0"/>
                          <a:cs typeface="Arial" panose="020B0604020202020204" pitchFamily="34" charset="0"/>
                        </a:rPr>
                        <a:t>Ioannis</a:t>
                      </a:r>
                      <a:r>
                        <a:rPr lang="en-US" altLang="zh-CN" sz="1200" b="0" dirty="0">
                          <a:solidFill>
                            <a:srgbClr val="00B050"/>
                          </a:solidFill>
                          <a:latin typeface="Calibri" panose="020F0502020204030204" pitchFamily="34" charset="0"/>
                          <a:cs typeface="Arial" panose="020B0604020202020204" pitchFamily="34" charset="0"/>
                        </a:rPr>
                        <a:t> Sarris (u-</a:t>
                      </a:r>
                      <a:r>
                        <a:rPr lang="en-US" altLang="zh-CN" sz="1200" b="0" dirty="0" err="1">
                          <a:solidFill>
                            <a:srgbClr val="00B050"/>
                          </a:solidFill>
                          <a:latin typeface="Calibri" panose="020F0502020204030204" pitchFamily="34" charset="0"/>
                          <a:cs typeface="Arial" panose="020B0604020202020204" pitchFamily="34" charset="0"/>
                        </a:rPr>
                        <a:t>blox</a:t>
                      </a:r>
                      <a:r>
                        <a:rPr lang="en-US" altLang="zh-CN" sz="1200" b="0" dirty="0">
                          <a:solidFill>
                            <a:srgbClr val="00B050"/>
                          </a:solidFill>
                          <a:latin typeface="Calibri" panose="020F0502020204030204" pitchFamily="34" charset="0"/>
                          <a:cs typeface="Arial" panose="020B0604020202020204" pitchFamily="34" charset="0"/>
                        </a:rPr>
                        <a:t>)</a:t>
                      </a:r>
                      <a:endParaRPr lang="zh-CN" altLang="en-US" sz="1200" dirty="0">
                        <a:solidFill>
                          <a:srgbClr val="00B050"/>
                        </a:solidFill>
                      </a:endParaRPr>
                    </a:p>
                  </a:txBody>
                  <a:tcPr marL="36000" marR="36000" marT="17997" marB="17997"/>
                </a:tc>
                <a:tc>
                  <a:txBody>
                    <a:bodyPr/>
                    <a:lstStyle/>
                    <a:p>
                      <a:r>
                        <a:rPr lang="en-US" altLang="zh-CN" sz="1200" b="0" dirty="0">
                          <a:solidFill>
                            <a:srgbClr val="00B050"/>
                          </a:solidFill>
                          <a:latin typeface="Calibri" panose="020F0502020204030204" pitchFamily="34" charset="0"/>
                          <a:cs typeface="Arial" panose="020B0604020202020204" pitchFamily="34" charset="0"/>
                        </a:rPr>
                        <a:t>NGV PHY Performance Results</a:t>
                      </a:r>
                      <a:endParaRPr lang="zh-CN" altLang="en-US" sz="1200" dirty="0">
                        <a:solidFill>
                          <a:srgbClr val="00B050"/>
                        </a:solidFill>
                      </a:endParaRPr>
                    </a:p>
                  </a:txBody>
                  <a:tcPr marL="36000" marR="36000" marT="17997" marB="17997"/>
                </a:tc>
                <a:tc>
                  <a:txBody>
                    <a:bodyPr/>
                    <a:lstStyle/>
                    <a:p>
                      <a:r>
                        <a:rPr lang="en-US" altLang="zh-CN" sz="1200" dirty="0">
                          <a:solidFill>
                            <a:srgbClr val="00B050"/>
                          </a:solidFill>
                        </a:rPr>
                        <a:t>PHY</a:t>
                      </a:r>
                      <a:endParaRPr lang="zh-CN" altLang="en-US" sz="1200" dirty="0">
                        <a:solidFill>
                          <a:srgbClr val="00B050"/>
                        </a:solidFill>
                      </a:endParaRPr>
                    </a:p>
                  </a:txBody>
                  <a:tcPr marL="36000" marR="36000" marT="17997" marB="17997"/>
                </a:tc>
                <a:extLst>
                  <a:ext uri="{0D108BD9-81ED-4DB2-BD59-A6C34878D82A}">
                    <a16:rowId xmlns:a16="http://schemas.microsoft.com/office/drawing/2014/main" xmlns="" val="10015"/>
                  </a:ext>
                </a:extLst>
              </a:tr>
              <a:tr h="218871">
                <a:tc>
                  <a:txBody>
                    <a:bodyPr/>
                    <a:lstStyle/>
                    <a:p>
                      <a:r>
                        <a:rPr lang="en-US" altLang="zh-CN" sz="1200" dirty="0">
                          <a:solidFill>
                            <a:srgbClr val="00B050"/>
                          </a:solidFill>
                        </a:rPr>
                        <a:t>11-19/1105</a:t>
                      </a:r>
                      <a:endParaRPr lang="zh-CN" altLang="en-US" sz="1200" dirty="0">
                        <a:solidFill>
                          <a:srgbClr val="00B050"/>
                        </a:solidFill>
                      </a:endParaRPr>
                    </a:p>
                  </a:txBody>
                  <a:tcPr marL="36000" marR="36000" marT="17997" marB="17997"/>
                </a:tc>
                <a:tc>
                  <a:txBody>
                    <a:bodyPr/>
                    <a:lstStyle/>
                    <a:p>
                      <a:r>
                        <a:rPr lang="en-US" altLang="zh-CN" sz="1200" b="0" dirty="0" err="1">
                          <a:solidFill>
                            <a:srgbClr val="00B050"/>
                          </a:solidFill>
                          <a:latin typeface="Calibri" panose="020F0502020204030204" pitchFamily="34" charset="0"/>
                          <a:cs typeface="Arial" panose="020B0604020202020204" pitchFamily="34" charset="0"/>
                        </a:rPr>
                        <a:t>Hanseul</a:t>
                      </a:r>
                      <a:r>
                        <a:rPr lang="en-US" altLang="zh-CN" sz="1200" b="0" dirty="0">
                          <a:solidFill>
                            <a:srgbClr val="00B050"/>
                          </a:solidFill>
                          <a:latin typeface="Calibri" panose="020F0502020204030204" pitchFamily="34" charset="0"/>
                          <a:cs typeface="Arial" panose="020B0604020202020204" pitchFamily="34" charset="0"/>
                        </a:rPr>
                        <a:t> Hong (</a:t>
                      </a:r>
                      <a:r>
                        <a:rPr lang="en-US" altLang="zh-CN" sz="1200" b="0" dirty="0" err="1">
                          <a:solidFill>
                            <a:srgbClr val="00B050"/>
                          </a:solidFill>
                          <a:latin typeface="Calibri" panose="020F0502020204030204" pitchFamily="34" charset="0"/>
                          <a:cs typeface="Arial" panose="020B0604020202020204" pitchFamily="34" charset="0"/>
                        </a:rPr>
                        <a:t>Yonsei</a:t>
                      </a:r>
                      <a:r>
                        <a:rPr lang="en-US" altLang="zh-CN" sz="1200" b="0" dirty="0">
                          <a:solidFill>
                            <a:srgbClr val="00B050"/>
                          </a:solidFill>
                          <a:latin typeface="Calibri" panose="020F0502020204030204" pitchFamily="34" charset="0"/>
                          <a:cs typeface="Arial" panose="020B0604020202020204" pitchFamily="34" charset="0"/>
                        </a:rPr>
                        <a:t> </a:t>
                      </a:r>
                      <a:r>
                        <a:rPr lang="en-US" altLang="zh-CN" sz="1200" b="0" dirty="0" err="1">
                          <a:solidFill>
                            <a:srgbClr val="00B050"/>
                          </a:solidFill>
                          <a:latin typeface="Calibri" panose="020F0502020204030204" pitchFamily="34" charset="0"/>
                          <a:cs typeface="Arial" panose="020B0604020202020204" pitchFamily="34" charset="0"/>
                        </a:rPr>
                        <a:t>Univ</a:t>
                      </a:r>
                      <a:r>
                        <a:rPr lang="en-US" altLang="zh-CN" sz="1200" b="0" dirty="0">
                          <a:solidFill>
                            <a:srgbClr val="00B050"/>
                          </a:solidFill>
                          <a:latin typeface="Calibri" panose="020F0502020204030204" pitchFamily="34" charset="0"/>
                          <a:cs typeface="Arial" panose="020B0604020202020204" pitchFamily="34" charset="0"/>
                        </a:rPr>
                        <a:t>)</a:t>
                      </a:r>
                      <a:endParaRPr lang="zh-CN" altLang="en-US" sz="1200" dirty="0">
                        <a:solidFill>
                          <a:srgbClr val="00B050"/>
                        </a:solidFill>
                      </a:endParaRPr>
                    </a:p>
                  </a:txBody>
                  <a:tcPr marL="36000" marR="36000" marT="17997" marB="17997"/>
                </a:tc>
                <a:tc>
                  <a:txBody>
                    <a:bodyPr/>
                    <a:lstStyle/>
                    <a:p>
                      <a:r>
                        <a:rPr lang="en-US" altLang="zh-CN" sz="1200" b="0" dirty="0">
                          <a:solidFill>
                            <a:srgbClr val="00B050"/>
                          </a:solidFill>
                          <a:latin typeface="Calibri" panose="020F0502020204030204" pitchFamily="34" charset="0"/>
                          <a:cs typeface="Arial" panose="020B0604020202020204" pitchFamily="34" charset="0"/>
                        </a:rPr>
                        <a:t>Study on 20 MHz Channel Access Schemes</a:t>
                      </a:r>
                      <a:endParaRPr lang="zh-CN" altLang="en-US" sz="1200" dirty="0">
                        <a:solidFill>
                          <a:srgbClr val="00B050"/>
                        </a:solidFill>
                      </a:endParaRPr>
                    </a:p>
                  </a:txBody>
                  <a:tcPr marL="36000" marR="36000" marT="17997" marB="17997"/>
                </a:tc>
                <a:tc>
                  <a:txBody>
                    <a:bodyPr/>
                    <a:lstStyle/>
                    <a:p>
                      <a:r>
                        <a:rPr lang="en-US" altLang="zh-CN" sz="1200" dirty="0">
                          <a:solidFill>
                            <a:srgbClr val="00B050"/>
                          </a:solidFill>
                        </a:rPr>
                        <a:t>MAC</a:t>
                      </a:r>
                      <a:endParaRPr lang="zh-CN" altLang="en-US" sz="1200" dirty="0">
                        <a:solidFill>
                          <a:srgbClr val="00B050"/>
                        </a:solidFill>
                      </a:endParaRPr>
                    </a:p>
                  </a:txBody>
                  <a:tcPr marL="36000" marR="36000" marT="17997" marB="17997"/>
                </a:tc>
                <a:extLst>
                  <a:ext uri="{0D108BD9-81ED-4DB2-BD59-A6C34878D82A}">
                    <a16:rowId xmlns:a16="http://schemas.microsoft.com/office/drawing/2014/main" xmlns="" val="10016"/>
                  </a:ext>
                </a:extLst>
              </a:tr>
            </a:tbl>
          </a:graphicData>
        </a:graphic>
      </p:graphicFrame>
      <p:sp>
        <p:nvSpPr>
          <p:cNvPr id="9" name="TextBox 8"/>
          <p:cNvSpPr txBox="1"/>
          <p:nvPr/>
        </p:nvSpPr>
        <p:spPr>
          <a:xfrm>
            <a:off x="3162300" y="1485900"/>
            <a:ext cx="5867400" cy="914400"/>
          </a:xfrm>
          <a:prstGeom prst="rect">
            <a:avLst/>
          </a:prstGeom>
          <a:noFill/>
        </p:spPr>
        <p:txBody>
          <a:bodyPr>
            <a:normAutofit fontScale="77500" lnSpcReduction="20000"/>
          </a:bodyPr>
          <a:lstStyle/>
          <a:p>
            <a:pPr>
              <a:defRPr/>
            </a:pPr>
            <a:r>
              <a:rPr lang="en-US" sz="1600" b="1" dirty="0"/>
              <a:t>Notes:  </a:t>
            </a:r>
          </a:p>
          <a:p>
            <a:pPr lvl="1">
              <a:buFont typeface="Arial" panose="020B0604020202020204" pitchFamily="34" charset="0"/>
              <a:buChar char="•"/>
              <a:defRPr/>
            </a:pPr>
            <a:r>
              <a:rPr lang="en-US" sz="1600" b="1" dirty="0">
                <a:solidFill>
                  <a:srgbClr val="00B050"/>
                </a:solidFill>
              </a:rPr>
              <a:t>Docs in green color have been presented.</a:t>
            </a:r>
          </a:p>
          <a:p>
            <a:pPr lvl="1">
              <a:buFont typeface="Arial" panose="020B0604020202020204" pitchFamily="34" charset="0"/>
              <a:buChar char="•"/>
              <a:defRPr/>
            </a:pPr>
            <a:r>
              <a:rPr lang="en-US" sz="1600" b="1" dirty="0">
                <a:solidFill>
                  <a:srgbClr val="FF0000"/>
                </a:solidFill>
              </a:rPr>
              <a:t>Docs in red color have been withdrawn.</a:t>
            </a:r>
          </a:p>
          <a:p>
            <a:pPr lvl="1">
              <a:buFont typeface="Arial" panose="020B0604020202020204" pitchFamily="34" charset="0"/>
              <a:buChar char="•"/>
              <a:defRPr/>
            </a:pPr>
            <a:r>
              <a:rPr lang="en-US" sz="1600" b="1" dirty="0">
                <a:solidFill>
                  <a:schemeClr val="tx1"/>
                </a:solidFill>
              </a:rPr>
              <a:t>Docs in black color have NOT been presented.</a:t>
            </a:r>
          </a:p>
          <a:p>
            <a:pPr lvl="1">
              <a:buFont typeface="Arial" panose="020B0604020202020204" pitchFamily="34" charset="0"/>
              <a:buChar char="•"/>
              <a:defRPr/>
            </a:pPr>
            <a:r>
              <a:rPr lang="en-US" sz="1600" b="1" dirty="0">
                <a:solidFill>
                  <a:srgbClr val="FFC000"/>
                </a:solidFill>
              </a:rPr>
              <a:t>Docs presented but need more discussion or deferred</a:t>
            </a:r>
          </a:p>
        </p:txBody>
      </p:sp>
    </p:spTree>
    <p:extLst>
      <p:ext uri="{BB962C8B-B14F-4D97-AF65-F5344CB8AC3E}">
        <p14:creationId xmlns:p14="http://schemas.microsoft.com/office/powerpoint/2010/main" val="112368919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Tech submissions progress in Jul</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页脚占位符 4"/>
          <p:cNvSpPr>
            <a:spLocks noGrp="1"/>
          </p:cNvSpPr>
          <p:nvPr>
            <p:ph type="ftr" idx="14"/>
          </p:nvPr>
        </p:nvSpPr>
        <p:spPr/>
        <p:txBody>
          <a:bodyPr/>
          <a:lstStyle/>
          <a:p>
            <a:r>
              <a:rPr lang="en-GB" smtClean="0"/>
              <a:t>Stephen McCann, BlackBerry</a:t>
            </a:r>
            <a:endParaRPr lang="en-GB" dirty="0"/>
          </a:p>
        </p:txBody>
      </p:sp>
      <p:sp>
        <p:nvSpPr>
          <p:cNvPr id="6" name="日期占位符 5"/>
          <p:cNvSpPr>
            <a:spLocks noGrp="1"/>
          </p:cNvSpPr>
          <p:nvPr>
            <p:ph type="dt" idx="15"/>
          </p:nvPr>
        </p:nvSpPr>
        <p:spPr/>
        <p:txBody>
          <a:bodyPr/>
          <a:lstStyle/>
          <a:p>
            <a:r>
              <a:rPr lang="en-US" smtClean="0"/>
              <a:t>August 2019</a:t>
            </a:r>
            <a:endParaRPr lang="en-GB" dirty="0"/>
          </a:p>
        </p:txBody>
      </p:sp>
      <p:graphicFrame>
        <p:nvGraphicFramePr>
          <p:cNvPr id="8" name="表格 7"/>
          <p:cNvGraphicFramePr>
            <a:graphicFrameLocks noGrp="1"/>
          </p:cNvGraphicFramePr>
          <p:nvPr>
            <p:extLst/>
          </p:nvPr>
        </p:nvGraphicFramePr>
        <p:xfrm>
          <a:off x="2209800" y="2855913"/>
          <a:ext cx="7772400" cy="3392542"/>
        </p:xfrm>
        <a:graphic>
          <a:graphicData uri="http://schemas.openxmlformats.org/drawingml/2006/table">
            <a:tbl>
              <a:tblPr firstRow="1" bandRow="1">
                <a:tableStyleId>{5C22544A-7EE6-4342-B048-85BDC9FD1C3A}</a:tableStyleId>
              </a:tblPr>
              <a:tblGrid>
                <a:gridCol w="914400">
                  <a:extLst>
                    <a:ext uri="{9D8B030D-6E8A-4147-A177-3AD203B41FA5}">
                      <a16:colId xmlns:a16="http://schemas.microsoft.com/office/drawing/2014/main" xmlns="" val="20000"/>
                    </a:ext>
                  </a:extLst>
                </a:gridCol>
                <a:gridCol w="1828800">
                  <a:extLst>
                    <a:ext uri="{9D8B030D-6E8A-4147-A177-3AD203B41FA5}">
                      <a16:colId xmlns:a16="http://schemas.microsoft.com/office/drawing/2014/main" xmlns="" val="20001"/>
                    </a:ext>
                  </a:extLst>
                </a:gridCol>
                <a:gridCol w="3810000">
                  <a:extLst>
                    <a:ext uri="{9D8B030D-6E8A-4147-A177-3AD203B41FA5}">
                      <a16:colId xmlns:a16="http://schemas.microsoft.com/office/drawing/2014/main" xmlns="" val="20002"/>
                    </a:ext>
                  </a:extLst>
                </a:gridCol>
                <a:gridCol w="1219200">
                  <a:extLst>
                    <a:ext uri="{9D8B030D-6E8A-4147-A177-3AD203B41FA5}">
                      <a16:colId xmlns:a16="http://schemas.microsoft.com/office/drawing/2014/main" xmlns="" val="20003"/>
                    </a:ext>
                  </a:extLst>
                </a:gridCol>
              </a:tblGrid>
              <a:tr h="218870">
                <a:tc>
                  <a:txBody>
                    <a:bodyPr/>
                    <a:lstStyle/>
                    <a:p>
                      <a:r>
                        <a:rPr lang="en-US" altLang="zh-CN" sz="1200" dirty="0"/>
                        <a:t>DCN</a:t>
                      </a:r>
                      <a:endParaRPr lang="zh-CN" altLang="en-US" sz="1200" dirty="0"/>
                    </a:p>
                  </a:txBody>
                  <a:tcPr marL="36000" marR="36000" marT="17997" marB="17997"/>
                </a:tc>
                <a:tc>
                  <a:txBody>
                    <a:bodyPr/>
                    <a:lstStyle/>
                    <a:p>
                      <a:r>
                        <a:rPr lang="en-US" altLang="zh-CN" sz="1200" dirty="0"/>
                        <a:t>Author</a:t>
                      </a:r>
                      <a:endParaRPr lang="zh-CN" altLang="en-US" sz="1200" dirty="0"/>
                    </a:p>
                  </a:txBody>
                  <a:tcPr marL="36000" marR="36000" marT="17997" marB="17997"/>
                </a:tc>
                <a:tc>
                  <a:txBody>
                    <a:bodyPr/>
                    <a:lstStyle/>
                    <a:p>
                      <a:r>
                        <a:rPr lang="en-US" altLang="zh-CN" sz="1200" dirty="0"/>
                        <a:t>Title</a:t>
                      </a:r>
                      <a:endParaRPr lang="zh-CN" altLang="en-US" sz="1200" dirty="0"/>
                    </a:p>
                  </a:txBody>
                  <a:tcPr marL="36000" marR="36000" marT="17997" marB="17997"/>
                </a:tc>
                <a:tc>
                  <a:txBody>
                    <a:bodyPr/>
                    <a:lstStyle/>
                    <a:p>
                      <a:r>
                        <a:rPr lang="en-US" altLang="zh-CN" sz="1200" dirty="0" err="1"/>
                        <a:t>Adhoc</a:t>
                      </a:r>
                      <a:r>
                        <a:rPr lang="en-US" altLang="zh-CN" sz="1200" dirty="0"/>
                        <a:t> Group</a:t>
                      </a:r>
                      <a:endParaRPr lang="zh-CN" altLang="en-US" sz="1200" dirty="0"/>
                    </a:p>
                  </a:txBody>
                  <a:tcPr marL="36000" marR="36000" marT="17997" marB="17997"/>
                </a:tc>
                <a:extLst>
                  <a:ext uri="{0D108BD9-81ED-4DB2-BD59-A6C34878D82A}">
                    <a16:rowId xmlns:a16="http://schemas.microsoft.com/office/drawing/2014/main" xmlns="" val="10000"/>
                  </a:ext>
                </a:extLst>
              </a:tr>
              <a:tr h="218870">
                <a:tc>
                  <a:txBody>
                    <a:bodyPr/>
                    <a:lstStyle/>
                    <a:p>
                      <a:r>
                        <a:rPr lang="en-US" altLang="zh-CN" sz="1200" dirty="0">
                          <a:solidFill>
                            <a:srgbClr val="00B050"/>
                          </a:solidFill>
                        </a:rPr>
                        <a:t>11-19/1156</a:t>
                      </a:r>
                      <a:endParaRPr lang="zh-CN" altLang="en-US" sz="1200" dirty="0">
                        <a:solidFill>
                          <a:srgbClr val="00B050"/>
                        </a:solidFill>
                      </a:endParaRPr>
                    </a:p>
                  </a:txBody>
                  <a:tcPr marL="36000" marR="36000" marT="17997" marB="17997"/>
                </a:tc>
                <a:tc>
                  <a:txBody>
                    <a:bodyPr/>
                    <a:lstStyle/>
                    <a:p>
                      <a:r>
                        <a:rPr lang="en-US" altLang="zh-CN" sz="1200" b="0" dirty="0">
                          <a:solidFill>
                            <a:srgbClr val="00B050"/>
                          </a:solidFill>
                          <a:latin typeface="Calibri" panose="020F0502020204030204" pitchFamily="34" charset="0"/>
                          <a:cs typeface="Arial" panose="020B0604020202020204" pitchFamily="34" charset="0"/>
                        </a:rPr>
                        <a:t>Onn Haran (</a:t>
                      </a:r>
                      <a:r>
                        <a:rPr lang="en-US" altLang="zh-CN" sz="1200" b="0" dirty="0" err="1">
                          <a:solidFill>
                            <a:srgbClr val="00B050"/>
                          </a:solidFill>
                          <a:latin typeface="Calibri" panose="020F0502020204030204" pitchFamily="34" charset="0"/>
                          <a:cs typeface="Arial" panose="020B0604020202020204" pitchFamily="34" charset="0"/>
                        </a:rPr>
                        <a:t>AutoTalks</a:t>
                      </a:r>
                      <a:r>
                        <a:rPr lang="en-US" altLang="zh-CN" sz="1200" b="0" dirty="0">
                          <a:solidFill>
                            <a:srgbClr val="00B050"/>
                          </a:solidFill>
                          <a:latin typeface="Calibri" panose="020F0502020204030204" pitchFamily="34" charset="0"/>
                          <a:cs typeface="Arial" panose="020B0604020202020204" pitchFamily="34" charset="0"/>
                        </a:rPr>
                        <a:t>)</a:t>
                      </a:r>
                      <a:endParaRPr lang="zh-CN" altLang="en-US" sz="1200" dirty="0">
                        <a:solidFill>
                          <a:srgbClr val="00B050"/>
                        </a:solidFill>
                      </a:endParaRPr>
                    </a:p>
                  </a:txBody>
                  <a:tcPr marL="36000" marR="36000" marT="17997" marB="17997"/>
                </a:tc>
                <a:tc>
                  <a:txBody>
                    <a:bodyPr/>
                    <a:lstStyle/>
                    <a:p>
                      <a:r>
                        <a:rPr lang="en-US" altLang="zh-CN" sz="1200" b="0" dirty="0">
                          <a:solidFill>
                            <a:srgbClr val="00B050"/>
                          </a:solidFill>
                          <a:latin typeface="Calibri" panose="020F0502020204030204" pitchFamily="34" charset="0"/>
                          <a:cs typeface="Arial" panose="020B0604020202020204" pitchFamily="34" charset="0"/>
                        </a:rPr>
                        <a:t>20 MHz channel usage options</a:t>
                      </a:r>
                      <a:endParaRPr lang="zh-CN" altLang="en-US" sz="1200" dirty="0">
                        <a:solidFill>
                          <a:srgbClr val="00B050"/>
                        </a:solidFill>
                      </a:endParaRPr>
                    </a:p>
                  </a:txBody>
                  <a:tcPr marL="36000" marR="36000" marT="17997" marB="17997"/>
                </a:tc>
                <a:tc>
                  <a:txBody>
                    <a:bodyPr/>
                    <a:lstStyle/>
                    <a:p>
                      <a:r>
                        <a:rPr lang="en-US" altLang="zh-CN" sz="1200" dirty="0">
                          <a:solidFill>
                            <a:srgbClr val="00B050"/>
                          </a:solidFill>
                        </a:rPr>
                        <a:t>MAC</a:t>
                      </a:r>
                      <a:endParaRPr lang="zh-CN" altLang="en-US" sz="1200" dirty="0">
                        <a:solidFill>
                          <a:srgbClr val="00B050"/>
                        </a:solidFill>
                      </a:endParaRPr>
                    </a:p>
                  </a:txBody>
                  <a:tcPr marL="36000" marR="36000" marT="17997" marB="17997"/>
                </a:tc>
                <a:extLst>
                  <a:ext uri="{0D108BD9-81ED-4DB2-BD59-A6C34878D82A}">
                    <a16:rowId xmlns:a16="http://schemas.microsoft.com/office/drawing/2014/main" xmlns="" val="10001"/>
                  </a:ext>
                </a:extLst>
              </a:tr>
              <a:tr h="218870">
                <a:tc>
                  <a:txBody>
                    <a:bodyPr/>
                    <a:lstStyle/>
                    <a:p>
                      <a:r>
                        <a:rPr lang="en-US" altLang="zh-CN" sz="1200" dirty="0"/>
                        <a:t>11-19/1157</a:t>
                      </a:r>
                      <a:endParaRPr lang="zh-CN" altLang="en-US" sz="1200" dirty="0"/>
                    </a:p>
                  </a:txBody>
                  <a:tcPr marL="36000" marR="36000" marT="17997" marB="1799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0" dirty="0">
                          <a:solidFill>
                            <a:srgbClr val="000000"/>
                          </a:solidFill>
                          <a:latin typeface="Calibri" panose="020F0502020204030204" pitchFamily="34" charset="0"/>
                          <a:cs typeface="Arial" panose="020B0604020202020204" pitchFamily="34" charset="0"/>
                        </a:rPr>
                        <a:t>Onn Haran (</a:t>
                      </a:r>
                      <a:r>
                        <a:rPr lang="en-US" altLang="zh-CN" sz="1200" b="0" dirty="0" err="1">
                          <a:solidFill>
                            <a:srgbClr val="000000"/>
                          </a:solidFill>
                          <a:latin typeface="Calibri" panose="020F0502020204030204" pitchFamily="34" charset="0"/>
                          <a:cs typeface="Arial" panose="020B0604020202020204" pitchFamily="34" charset="0"/>
                        </a:rPr>
                        <a:t>AutoTalks</a:t>
                      </a:r>
                      <a:r>
                        <a:rPr lang="en-US" altLang="zh-CN" sz="1200" b="0" dirty="0">
                          <a:solidFill>
                            <a:srgbClr val="000000"/>
                          </a:solidFill>
                          <a:latin typeface="Calibri" panose="020F0502020204030204" pitchFamily="34" charset="0"/>
                          <a:cs typeface="Arial" panose="020B0604020202020204" pitchFamily="34" charset="0"/>
                        </a:rPr>
                        <a:t>)</a:t>
                      </a:r>
                      <a:endParaRPr lang="zh-CN" altLang="en-US" sz="1200" dirty="0"/>
                    </a:p>
                  </a:txBody>
                  <a:tcPr marL="36000" marR="36000" marT="17997" marB="17997"/>
                </a:tc>
                <a:tc>
                  <a:txBody>
                    <a:bodyPr/>
                    <a:lstStyle/>
                    <a:p>
                      <a:r>
                        <a:rPr lang="en-US" altLang="zh-CN" sz="1200" b="0" dirty="0">
                          <a:solidFill>
                            <a:srgbClr val="000000"/>
                          </a:solidFill>
                          <a:latin typeface="Calibri" panose="020F0502020204030204" pitchFamily="34" charset="0"/>
                          <a:cs typeface="Arial" panose="020B0604020202020204" pitchFamily="34" charset="0"/>
                        </a:rPr>
                        <a:t>Upper layer operation of adjacent channel detector</a:t>
                      </a:r>
                      <a:endParaRPr lang="zh-CN" altLang="en-US" sz="1200" dirty="0"/>
                    </a:p>
                  </a:txBody>
                  <a:tcPr marL="36000" marR="36000" marT="17997" marB="17997"/>
                </a:tc>
                <a:tc>
                  <a:txBody>
                    <a:bodyPr/>
                    <a:lstStyle/>
                    <a:p>
                      <a:r>
                        <a:rPr lang="en-US" altLang="zh-CN" sz="1200" dirty="0"/>
                        <a:t>MAC</a:t>
                      </a:r>
                      <a:endParaRPr lang="zh-CN" altLang="en-US" sz="1200" dirty="0"/>
                    </a:p>
                  </a:txBody>
                  <a:tcPr marL="36000" marR="36000" marT="17997" marB="17997"/>
                </a:tc>
                <a:extLst>
                  <a:ext uri="{0D108BD9-81ED-4DB2-BD59-A6C34878D82A}">
                    <a16:rowId xmlns:a16="http://schemas.microsoft.com/office/drawing/2014/main" xmlns="" val="10002"/>
                  </a:ext>
                </a:extLst>
              </a:tr>
              <a:tr h="218870">
                <a:tc>
                  <a:txBody>
                    <a:bodyPr/>
                    <a:lstStyle/>
                    <a:p>
                      <a:r>
                        <a:rPr lang="en-US" altLang="zh-CN" sz="1200" dirty="0">
                          <a:solidFill>
                            <a:srgbClr val="00B050"/>
                          </a:solidFill>
                        </a:rPr>
                        <a:t>11-19/1158</a:t>
                      </a:r>
                      <a:endParaRPr lang="zh-CN" altLang="en-US" sz="1200" dirty="0">
                        <a:solidFill>
                          <a:srgbClr val="00B050"/>
                        </a:solidFill>
                      </a:endParaRPr>
                    </a:p>
                  </a:txBody>
                  <a:tcPr marL="36000" marR="36000" marT="17997" marB="1799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0" dirty="0">
                          <a:solidFill>
                            <a:srgbClr val="00B050"/>
                          </a:solidFill>
                          <a:latin typeface="Calibri" panose="020F0502020204030204" pitchFamily="34" charset="0"/>
                          <a:cs typeface="Arial" panose="020B0604020202020204" pitchFamily="34" charset="0"/>
                        </a:rPr>
                        <a:t>Onn Haran (</a:t>
                      </a:r>
                      <a:r>
                        <a:rPr lang="en-US" altLang="zh-CN" sz="1200" b="0" dirty="0" err="1">
                          <a:solidFill>
                            <a:srgbClr val="00B050"/>
                          </a:solidFill>
                          <a:latin typeface="Calibri" panose="020F0502020204030204" pitchFamily="34" charset="0"/>
                          <a:cs typeface="Arial" panose="020B0604020202020204" pitchFamily="34" charset="0"/>
                        </a:rPr>
                        <a:t>AutoTalks</a:t>
                      </a:r>
                      <a:r>
                        <a:rPr lang="en-US" altLang="zh-CN" sz="1200" b="0" dirty="0">
                          <a:solidFill>
                            <a:srgbClr val="00B050"/>
                          </a:solidFill>
                          <a:latin typeface="Calibri" panose="020F0502020204030204" pitchFamily="34" charset="0"/>
                          <a:cs typeface="Arial" panose="020B0604020202020204" pitchFamily="34" charset="0"/>
                        </a:rPr>
                        <a:t>)</a:t>
                      </a:r>
                      <a:endParaRPr lang="zh-CN" altLang="en-US" sz="1200" dirty="0">
                        <a:solidFill>
                          <a:srgbClr val="00B050"/>
                        </a:solidFill>
                      </a:endParaRPr>
                    </a:p>
                  </a:txBody>
                  <a:tcPr marL="36000" marR="36000" marT="17997" marB="17997"/>
                </a:tc>
                <a:tc>
                  <a:txBody>
                    <a:bodyPr/>
                    <a:lstStyle/>
                    <a:p>
                      <a:r>
                        <a:rPr lang="en-US" altLang="zh-CN" sz="1200" b="0" dirty="0">
                          <a:solidFill>
                            <a:srgbClr val="00B050"/>
                          </a:solidFill>
                          <a:latin typeface="Calibri" panose="020F0502020204030204" pitchFamily="34" charset="0"/>
                          <a:cs typeface="Arial" panose="020B0604020202020204" pitchFamily="34" charset="0"/>
                        </a:rPr>
                        <a:t>Mechanisms for reliable V2X operation</a:t>
                      </a:r>
                      <a:endParaRPr lang="zh-CN" altLang="en-US" sz="1200" dirty="0">
                        <a:solidFill>
                          <a:srgbClr val="00B050"/>
                        </a:solidFill>
                      </a:endParaRPr>
                    </a:p>
                  </a:txBody>
                  <a:tcPr marL="36000" marR="36000" marT="17997" marB="17997"/>
                </a:tc>
                <a:tc>
                  <a:txBody>
                    <a:bodyPr/>
                    <a:lstStyle/>
                    <a:p>
                      <a:r>
                        <a:rPr lang="en-US" altLang="zh-CN" sz="1200" dirty="0">
                          <a:solidFill>
                            <a:srgbClr val="00B050"/>
                          </a:solidFill>
                        </a:rPr>
                        <a:t>TG</a:t>
                      </a:r>
                      <a:endParaRPr lang="zh-CN" altLang="en-US" sz="1200" dirty="0">
                        <a:solidFill>
                          <a:srgbClr val="00B050"/>
                        </a:solidFill>
                      </a:endParaRPr>
                    </a:p>
                  </a:txBody>
                  <a:tcPr marL="36000" marR="36000" marT="17997" marB="17997"/>
                </a:tc>
                <a:extLst>
                  <a:ext uri="{0D108BD9-81ED-4DB2-BD59-A6C34878D82A}">
                    <a16:rowId xmlns:a16="http://schemas.microsoft.com/office/drawing/2014/main" xmlns="" val="10003"/>
                  </a:ext>
                </a:extLst>
              </a:tr>
              <a:tr h="401746">
                <a:tc>
                  <a:txBody>
                    <a:bodyPr/>
                    <a:lstStyle/>
                    <a:p>
                      <a:r>
                        <a:rPr lang="en-US" altLang="zh-CN" sz="1200" dirty="0"/>
                        <a:t>11-19/1162</a:t>
                      </a:r>
                      <a:endParaRPr lang="zh-CN" altLang="en-US" sz="1200" dirty="0"/>
                    </a:p>
                  </a:txBody>
                  <a:tcPr marL="36000" marR="36000" marT="17997" marB="1799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0" dirty="0">
                          <a:solidFill>
                            <a:srgbClr val="000000"/>
                          </a:solidFill>
                          <a:latin typeface="Calibri" panose="020F0502020204030204" pitchFamily="34" charset="0"/>
                          <a:cs typeface="Arial" panose="020B0604020202020204" pitchFamily="34" charset="0"/>
                        </a:rPr>
                        <a:t>Hiroyuki </a:t>
                      </a:r>
                      <a:r>
                        <a:rPr lang="en-US" altLang="zh-CN" sz="1200" b="0" dirty="0" err="1">
                          <a:solidFill>
                            <a:srgbClr val="000000"/>
                          </a:solidFill>
                          <a:latin typeface="Calibri" panose="020F0502020204030204" pitchFamily="34" charset="0"/>
                          <a:cs typeface="Arial" panose="020B0604020202020204" pitchFamily="34" charset="0"/>
                        </a:rPr>
                        <a:t>Motozuka</a:t>
                      </a:r>
                      <a:r>
                        <a:rPr lang="en-US" altLang="zh-CN" sz="1200" b="0" dirty="0">
                          <a:solidFill>
                            <a:srgbClr val="000000"/>
                          </a:solidFill>
                          <a:latin typeface="Calibri" panose="020F0502020204030204" pitchFamily="34" charset="0"/>
                          <a:cs typeface="Arial" panose="020B0604020202020204" pitchFamily="34" charset="0"/>
                        </a:rPr>
                        <a:t> (Panasonic)</a:t>
                      </a:r>
                      <a:endParaRPr lang="zh-CN" altLang="en-US" sz="1200" dirty="0"/>
                    </a:p>
                  </a:txBody>
                  <a:tcPr marL="36000" marR="36000" marT="17997" marB="17997"/>
                </a:tc>
                <a:tc>
                  <a:txBody>
                    <a:bodyPr/>
                    <a:lstStyle/>
                    <a:p>
                      <a:r>
                        <a:rPr lang="en-US" altLang="zh-CN" sz="1200" b="0" dirty="0">
                          <a:solidFill>
                            <a:srgbClr val="000000"/>
                          </a:solidFill>
                          <a:latin typeface="Calibri" panose="020F0502020204030204" pitchFamily="34" charset="0"/>
                          <a:cs typeface="Arial" panose="020B0604020202020204" pitchFamily="34" charset="0"/>
                        </a:rPr>
                        <a:t>OCB for 60 GHz</a:t>
                      </a:r>
                      <a:endParaRPr lang="zh-CN" altLang="en-US" sz="1200" dirty="0"/>
                    </a:p>
                  </a:txBody>
                  <a:tcPr marL="36000" marR="36000" marT="17997" marB="17997"/>
                </a:tc>
                <a:tc>
                  <a:txBody>
                    <a:bodyPr/>
                    <a:lstStyle/>
                    <a:p>
                      <a:r>
                        <a:rPr lang="en-US" altLang="zh-CN" sz="1200" dirty="0"/>
                        <a:t>TG</a:t>
                      </a:r>
                      <a:endParaRPr lang="zh-CN" altLang="en-US" sz="1200" dirty="0"/>
                    </a:p>
                  </a:txBody>
                  <a:tcPr marL="36000" marR="36000" marT="17997" marB="17997"/>
                </a:tc>
                <a:extLst>
                  <a:ext uri="{0D108BD9-81ED-4DB2-BD59-A6C34878D82A}">
                    <a16:rowId xmlns:a16="http://schemas.microsoft.com/office/drawing/2014/main" xmlns="" val="10004"/>
                  </a:ext>
                </a:extLst>
              </a:tr>
              <a:tr h="291587">
                <a:tc>
                  <a:txBody>
                    <a:bodyPr/>
                    <a:lstStyle/>
                    <a:p>
                      <a:r>
                        <a:rPr lang="en-US" altLang="zh-CN" sz="1200" dirty="0">
                          <a:solidFill>
                            <a:srgbClr val="00B050"/>
                          </a:solidFill>
                        </a:rPr>
                        <a:t>11-19/1103</a:t>
                      </a:r>
                      <a:endParaRPr lang="zh-CN" altLang="en-US" sz="1200" dirty="0">
                        <a:solidFill>
                          <a:srgbClr val="00B050"/>
                        </a:solidFill>
                      </a:endParaRPr>
                    </a:p>
                  </a:txBody>
                  <a:tcPr marL="36000" marR="36000" marT="17997" marB="17997"/>
                </a:tc>
                <a:tc>
                  <a:txBody>
                    <a:bodyPr/>
                    <a:lstStyle/>
                    <a:p>
                      <a:r>
                        <a:rPr lang="en-US" altLang="zh-CN" sz="1200" b="0" dirty="0" err="1">
                          <a:solidFill>
                            <a:srgbClr val="00B050"/>
                          </a:solidFill>
                          <a:latin typeface="Calibri" panose="020F0502020204030204" pitchFamily="34" charset="0"/>
                          <a:cs typeface="Arial" panose="020B0604020202020204" pitchFamily="34" charset="0"/>
                        </a:rPr>
                        <a:t>Insun</a:t>
                      </a:r>
                      <a:r>
                        <a:rPr lang="en-US" altLang="zh-CN" sz="1200" b="0" dirty="0">
                          <a:solidFill>
                            <a:srgbClr val="00B050"/>
                          </a:solidFill>
                          <a:latin typeface="Calibri" panose="020F0502020204030204" pitchFamily="34" charset="0"/>
                          <a:cs typeface="Arial" panose="020B0604020202020204" pitchFamily="34" charset="0"/>
                        </a:rPr>
                        <a:t> (LGE)</a:t>
                      </a:r>
                      <a:endParaRPr lang="zh-CN" altLang="en-US" sz="1200" dirty="0">
                        <a:solidFill>
                          <a:srgbClr val="00B050"/>
                        </a:solidFill>
                      </a:endParaRPr>
                    </a:p>
                  </a:txBody>
                  <a:tcPr marL="36000" marR="36000" marT="17997" marB="17997"/>
                </a:tc>
                <a:tc>
                  <a:txBody>
                    <a:bodyPr/>
                    <a:lstStyle/>
                    <a:p>
                      <a:r>
                        <a:rPr lang="en-US" altLang="zh-CN" sz="1200" b="0" dirty="0">
                          <a:solidFill>
                            <a:srgbClr val="00B050"/>
                          </a:solidFill>
                          <a:latin typeface="Calibri" panose="020F0502020204030204" pitchFamily="34" charset="0"/>
                          <a:cs typeface="Arial" panose="020B0604020202020204" pitchFamily="34" charset="0"/>
                        </a:rPr>
                        <a:t>20 MHz channel access in 11bd: Follow-up</a:t>
                      </a:r>
                      <a:endParaRPr lang="zh-CN" altLang="en-US" sz="1200" dirty="0">
                        <a:solidFill>
                          <a:srgbClr val="00B050"/>
                        </a:solidFill>
                      </a:endParaRPr>
                    </a:p>
                  </a:txBody>
                  <a:tcPr marL="36000" marR="36000" marT="17997" marB="17997"/>
                </a:tc>
                <a:tc>
                  <a:txBody>
                    <a:bodyPr/>
                    <a:lstStyle/>
                    <a:p>
                      <a:r>
                        <a:rPr lang="en-US" altLang="zh-CN" sz="1200" dirty="0">
                          <a:solidFill>
                            <a:srgbClr val="00B050"/>
                          </a:solidFill>
                        </a:rPr>
                        <a:t>MAC</a:t>
                      </a:r>
                      <a:endParaRPr lang="zh-CN" altLang="en-US" sz="1200" dirty="0">
                        <a:solidFill>
                          <a:srgbClr val="00B050"/>
                        </a:solidFill>
                      </a:endParaRPr>
                    </a:p>
                  </a:txBody>
                  <a:tcPr marL="36000" marR="36000" marT="17997" marB="17997"/>
                </a:tc>
                <a:extLst>
                  <a:ext uri="{0D108BD9-81ED-4DB2-BD59-A6C34878D82A}">
                    <a16:rowId xmlns:a16="http://schemas.microsoft.com/office/drawing/2014/main" xmlns="" val="10005"/>
                  </a:ext>
                </a:extLst>
              </a:tr>
              <a:tr h="291587">
                <a:tc>
                  <a:txBody>
                    <a:bodyPr/>
                    <a:lstStyle/>
                    <a:p>
                      <a:r>
                        <a:rPr lang="en-US" altLang="zh-CN" sz="1200" dirty="0"/>
                        <a:t>11-19/1151</a:t>
                      </a:r>
                      <a:endParaRPr lang="zh-CN" altLang="en-US" sz="1200" dirty="0"/>
                    </a:p>
                  </a:txBody>
                  <a:tcPr marL="36000" marR="36000" marT="17997" marB="17997"/>
                </a:tc>
                <a:tc>
                  <a:txBody>
                    <a:bodyPr/>
                    <a:lstStyle/>
                    <a:p>
                      <a:r>
                        <a:rPr lang="en-US" altLang="zh-CN" sz="1200" dirty="0" err="1"/>
                        <a:t>Yujin</a:t>
                      </a:r>
                      <a:r>
                        <a:rPr lang="en-US" altLang="zh-CN" sz="1200" dirty="0"/>
                        <a:t> Noh (</a:t>
                      </a:r>
                      <a:r>
                        <a:rPr lang="en-US" altLang="zh-CN" sz="1200" dirty="0" err="1"/>
                        <a:t>Newracom</a:t>
                      </a:r>
                      <a:r>
                        <a:rPr lang="en-US" altLang="zh-CN" sz="1200" dirty="0"/>
                        <a:t>)</a:t>
                      </a:r>
                      <a:endParaRPr lang="zh-CN" altLang="en-US" sz="1200" dirty="0"/>
                    </a:p>
                  </a:txBody>
                  <a:tcPr marL="36000" marR="36000" marT="17997" marB="17997"/>
                </a:tc>
                <a:tc>
                  <a:txBody>
                    <a:bodyPr/>
                    <a:lstStyle/>
                    <a:p>
                      <a:pPr marL="0" algn="l" defTabSz="914400" rtl="0" eaLnBrk="1" latinLnBrk="0" hangingPunct="1"/>
                      <a:r>
                        <a:rPr lang="en-US" altLang="zh-CN" sz="1200" kern="1200" dirty="0" err="1">
                          <a:solidFill>
                            <a:schemeClr val="dk1"/>
                          </a:solidFill>
                          <a:latin typeface="+mn-lt"/>
                          <a:ea typeface="+mn-ea"/>
                          <a:cs typeface="+mn-cs"/>
                        </a:rPr>
                        <a:t>Midamble</a:t>
                      </a:r>
                      <a:r>
                        <a:rPr lang="en-US" altLang="zh-CN" sz="1200" kern="1200" dirty="0">
                          <a:solidFill>
                            <a:schemeClr val="dk1"/>
                          </a:solidFill>
                          <a:latin typeface="+mn-lt"/>
                          <a:ea typeface="+mn-ea"/>
                          <a:cs typeface="+mn-cs"/>
                        </a:rPr>
                        <a:t> in NGV</a:t>
                      </a:r>
                      <a:endParaRPr lang="zh-CN" altLang="en-US" sz="1200" kern="1200" dirty="0">
                        <a:solidFill>
                          <a:schemeClr val="dk1"/>
                        </a:solidFill>
                        <a:latin typeface="+mn-lt"/>
                        <a:ea typeface="+mn-ea"/>
                        <a:cs typeface="+mn-cs"/>
                      </a:endParaRPr>
                    </a:p>
                  </a:txBody>
                  <a:tcPr marL="36000" marR="36000" marT="17997" marB="17997"/>
                </a:tc>
                <a:tc>
                  <a:txBody>
                    <a:bodyPr/>
                    <a:lstStyle/>
                    <a:p>
                      <a:r>
                        <a:rPr lang="en-US" altLang="zh-CN" sz="1200" dirty="0"/>
                        <a:t>PHY</a:t>
                      </a:r>
                      <a:endParaRPr lang="zh-CN" altLang="en-US" sz="1200" dirty="0"/>
                    </a:p>
                  </a:txBody>
                  <a:tcPr marL="36000" marR="36000" marT="17997" marB="17997"/>
                </a:tc>
                <a:extLst>
                  <a:ext uri="{0D108BD9-81ED-4DB2-BD59-A6C34878D82A}">
                    <a16:rowId xmlns:a16="http://schemas.microsoft.com/office/drawing/2014/main" xmlns="" val="10006"/>
                  </a:ext>
                </a:extLst>
              </a:tr>
              <a:tr h="218870">
                <a:tc>
                  <a:txBody>
                    <a:bodyPr/>
                    <a:lstStyle/>
                    <a:p>
                      <a:r>
                        <a:rPr lang="en-US" altLang="zh-CN" sz="1200" dirty="0"/>
                        <a:t>11-19/1152</a:t>
                      </a:r>
                      <a:endParaRPr lang="zh-CN" altLang="en-US" sz="1200" dirty="0"/>
                    </a:p>
                  </a:txBody>
                  <a:tcPr marL="36000" marR="36000" marT="17997" marB="1799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err="1"/>
                        <a:t>Yujin</a:t>
                      </a:r>
                      <a:r>
                        <a:rPr lang="en-US" altLang="zh-CN" sz="1200" dirty="0"/>
                        <a:t> Noh (</a:t>
                      </a:r>
                      <a:r>
                        <a:rPr lang="en-US" altLang="zh-CN" sz="1200" dirty="0" err="1"/>
                        <a:t>Newracom</a:t>
                      </a:r>
                      <a:r>
                        <a:rPr lang="en-US" altLang="zh-CN" sz="1200" dirty="0"/>
                        <a:t>)</a:t>
                      </a:r>
                      <a:endParaRPr lang="zh-CN" altLang="en-US" sz="1200" dirty="0"/>
                    </a:p>
                  </a:txBody>
                  <a:tcPr marL="36000" marR="36000" marT="17997" marB="17997"/>
                </a:tc>
                <a:tc>
                  <a:txBody>
                    <a:bodyPr/>
                    <a:lstStyle/>
                    <a:p>
                      <a:pPr marL="0" algn="l" defTabSz="914400" rtl="0" eaLnBrk="1" latinLnBrk="0" hangingPunct="1"/>
                      <a:r>
                        <a:rPr lang="en-US" altLang="zh-CN" sz="1200" kern="1200" dirty="0">
                          <a:solidFill>
                            <a:schemeClr val="dk1"/>
                          </a:solidFill>
                          <a:latin typeface="+mn-lt"/>
                          <a:ea typeface="+mn-ea"/>
                          <a:cs typeface="+mn-cs"/>
                        </a:rPr>
                        <a:t>Compressed </a:t>
                      </a:r>
                      <a:r>
                        <a:rPr lang="en-US" altLang="zh-CN" sz="1200" kern="1200" dirty="0" err="1">
                          <a:solidFill>
                            <a:schemeClr val="dk1"/>
                          </a:solidFill>
                          <a:latin typeface="+mn-lt"/>
                          <a:ea typeface="+mn-ea"/>
                          <a:cs typeface="+mn-cs"/>
                        </a:rPr>
                        <a:t>Midamble</a:t>
                      </a:r>
                      <a:r>
                        <a:rPr lang="en-US" altLang="zh-CN" sz="1200" kern="1200" dirty="0">
                          <a:solidFill>
                            <a:schemeClr val="dk1"/>
                          </a:solidFill>
                          <a:latin typeface="+mn-lt"/>
                          <a:ea typeface="+mn-ea"/>
                          <a:cs typeface="+mn-cs"/>
                        </a:rPr>
                        <a:t> in NGV</a:t>
                      </a:r>
                      <a:endParaRPr lang="zh-CN" altLang="en-US" sz="1200" kern="1200" dirty="0">
                        <a:solidFill>
                          <a:schemeClr val="dk1"/>
                        </a:solidFill>
                        <a:latin typeface="+mn-lt"/>
                        <a:ea typeface="+mn-ea"/>
                        <a:cs typeface="+mn-cs"/>
                      </a:endParaRPr>
                    </a:p>
                  </a:txBody>
                  <a:tcPr marL="36000" marR="36000" marT="17997" marB="17997"/>
                </a:tc>
                <a:tc>
                  <a:txBody>
                    <a:bodyPr/>
                    <a:lstStyle/>
                    <a:p>
                      <a:r>
                        <a:rPr lang="en-US" altLang="zh-CN" sz="1200"/>
                        <a:t>PHY</a:t>
                      </a:r>
                      <a:endParaRPr lang="zh-CN" altLang="en-US" sz="1200" dirty="0"/>
                    </a:p>
                  </a:txBody>
                  <a:tcPr marL="36000" marR="36000" marT="17997" marB="17997"/>
                </a:tc>
                <a:extLst>
                  <a:ext uri="{0D108BD9-81ED-4DB2-BD59-A6C34878D82A}">
                    <a16:rowId xmlns:a16="http://schemas.microsoft.com/office/drawing/2014/main" xmlns="" val="10007"/>
                  </a:ext>
                </a:extLst>
              </a:tr>
              <a:tr h="218870">
                <a:tc>
                  <a:txBody>
                    <a:bodyPr/>
                    <a:lstStyle/>
                    <a:p>
                      <a:r>
                        <a:rPr lang="en-US" altLang="zh-CN" sz="1200" dirty="0">
                          <a:solidFill>
                            <a:srgbClr val="00B050"/>
                          </a:solidFill>
                        </a:rPr>
                        <a:t>11-19/1153*</a:t>
                      </a:r>
                      <a:endParaRPr lang="zh-CN" altLang="en-US" sz="1200" dirty="0">
                        <a:solidFill>
                          <a:srgbClr val="00B050"/>
                        </a:solidFill>
                      </a:endParaRPr>
                    </a:p>
                  </a:txBody>
                  <a:tcPr marL="36000" marR="36000" marT="17997" marB="17997"/>
                </a:tc>
                <a:tc>
                  <a:txBody>
                    <a:bodyPr/>
                    <a:lstStyle/>
                    <a:p>
                      <a:r>
                        <a:rPr lang="en-US" altLang="zh-CN" sz="1200" dirty="0" err="1">
                          <a:solidFill>
                            <a:srgbClr val="00B050"/>
                          </a:solidFill>
                        </a:rPr>
                        <a:t>Yujin</a:t>
                      </a:r>
                      <a:r>
                        <a:rPr lang="en-US" altLang="zh-CN" sz="1200" dirty="0">
                          <a:solidFill>
                            <a:srgbClr val="00B050"/>
                          </a:solidFill>
                        </a:rPr>
                        <a:t> Noh (</a:t>
                      </a:r>
                      <a:r>
                        <a:rPr lang="en-US" altLang="zh-CN" sz="1200" dirty="0" err="1">
                          <a:solidFill>
                            <a:srgbClr val="00B050"/>
                          </a:solidFill>
                        </a:rPr>
                        <a:t>Newracom</a:t>
                      </a:r>
                      <a:r>
                        <a:rPr lang="en-US" altLang="zh-CN" sz="1200" dirty="0">
                          <a:solidFill>
                            <a:srgbClr val="00B050"/>
                          </a:solidFill>
                        </a:rPr>
                        <a:t>)</a:t>
                      </a:r>
                      <a:endParaRPr lang="zh-CN" altLang="en-US" sz="1200" dirty="0">
                        <a:solidFill>
                          <a:srgbClr val="00B050"/>
                        </a:solidFill>
                      </a:endParaRPr>
                    </a:p>
                  </a:txBody>
                  <a:tcPr marL="36000" marR="36000" marT="17997" marB="17997"/>
                </a:tc>
                <a:tc>
                  <a:txBody>
                    <a:bodyPr/>
                    <a:lstStyle/>
                    <a:p>
                      <a:r>
                        <a:rPr lang="en-US" altLang="zh-CN" sz="1200" dirty="0">
                          <a:solidFill>
                            <a:srgbClr val="00B050"/>
                          </a:solidFill>
                        </a:rPr>
                        <a:t>NGV PPDU Format</a:t>
                      </a:r>
                      <a:endParaRPr lang="zh-CN" altLang="en-US" sz="1200" dirty="0">
                        <a:solidFill>
                          <a:srgbClr val="00B050"/>
                        </a:solidFill>
                      </a:endParaRPr>
                    </a:p>
                  </a:txBody>
                  <a:tcPr marL="36000" marR="36000" marT="17997" marB="17997"/>
                </a:tc>
                <a:tc>
                  <a:txBody>
                    <a:bodyPr/>
                    <a:lstStyle/>
                    <a:p>
                      <a:r>
                        <a:rPr lang="en-US" altLang="zh-CN" sz="1200" dirty="0">
                          <a:solidFill>
                            <a:srgbClr val="00B050"/>
                          </a:solidFill>
                        </a:rPr>
                        <a:t>PHY</a:t>
                      </a:r>
                      <a:endParaRPr lang="zh-CN" altLang="en-US" sz="1200" dirty="0">
                        <a:solidFill>
                          <a:srgbClr val="00B050"/>
                        </a:solidFill>
                      </a:endParaRPr>
                    </a:p>
                  </a:txBody>
                  <a:tcPr marL="36000" marR="36000" marT="17997" marB="17997"/>
                </a:tc>
                <a:extLst>
                  <a:ext uri="{0D108BD9-81ED-4DB2-BD59-A6C34878D82A}">
                    <a16:rowId xmlns:a16="http://schemas.microsoft.com/office/drawing/2014/main" xmlns="" val="10008"/>
                  </a:ext>
                </a:extLst>
              </a:tr>
              <a:tr h="218870">
                <a:tc>
                  <a:txBody>
                    <a:bodyPr/>
                    <a:lstStyle/>
                    <a:p>
                      <a:r>
                        <a:rPr lang="en-US" altLang="zh-CN" sz="1200" dirty="0"/>
                        <a:t>11-19/1154</a:t>
                      </a:r>
                      <a:endParaRPr lang="zh-CN" altLang="en-US" sz="1200" dirty="0"/>
                    </a:p>
                  </a:txBody>
                  <a:tcPr marL="36000" marR="36000" marT="17997" marB="17997"/>
                </a:tc>
                <a:tc>
                  <a:txBody>
                    <a:bodyPr/>
                    <a:lstStyle/>
                    <a:p>
                      <a:r>
                        <a:rPr lang="en-US" altLang="zh-CN" sz="1200" dirty="0" err="1"/>
                        <a:t>Yujin</a:t>
                      </a:r>
                      <a:r>
                        <a:rPr lang="en-US" altLang="zh-CN" sz="1200" dirty="0"/>
                        <a:t> Noh (</a:t>
                      </a:r>
                      <a:r>
                        <a:rPr lang="en-US" altLang="zh-CN" sz="1200" dirty="0" err="1"/>
                        <a:t>Newracom</a:t>
                      </a:r>
                      <a:r>
                        <a:rPr lang="en-US" altLang="zh-CN" sz="1200" dirty="0"/>
                        <a:t>)</a:t>
                      </a:r>
                      <a:endParaRPr lang="zh-CN" altLang="en-US" sz="1200" dirty="0"/>
                    </a:p>
                  </a:txBody>
                  <a:tcPr marL="36000" marR="36000" marT="17997" marB="17997"/>
                </a:tc>
                <a:tc>
                  <a:txBody>
                    <a:bodyPr/>
                    <a:lstStyle/>
                    <a:p>
                      <a:r>
                        <a:rPr lang="en-US" altLang="zh-CN" sz="1200" dirty="0"/>
                        <a:t>20 MHz transmission in NGV</a:t>
                      </a:r>
                      <a:endParaRPr lang="zh-CN" altLang="en-US" sz="1200" dirty="0"/>
                    </a:p>
                  </a:txBody>
                  <a:tcPr marL="36000" marR="36000" marT="17997" marB="17997"/>
                </a:tc>
                <a:tc>
                  <a:txBody>
                    <a:bodyPr/>
                    <a:lstStyle/>
                    <a:p>
                      <a:r>
                        <a:rPr lang="en-US" altLang="zh-CN" sz="1200"/>
                        <a:t>PHY</a:t>
                      </a:r>
                      <a:endParaRPr lang="zh-CN" altLang="en-US" sz="1200" dirty="0"/>
                    </a:p>
                  </a:txBody>
                  <a:tcPr marL="36000" marR="36000" marT="17997" marB="17997"/>
                </a:tc>
                <a:extLst>
                  <a:ext uri="{0D108BD9-81ED-4DB2-BD59-A6C34878D82A}">
                    <a16:rowId xmlns:a16="http://schemas.microsoft.com/office/drawing/2014/main" xmlns="" val="10009"/>
                  </a:ext>
                </a:extLst>
              </a:tr>
              <a:tr h="218870">
                <a:tc>
                  <a:txBody>
                    <a:bodyPr/>
                    <a:lstStyle/>
                    <a:p>
                      <a:r>
                        <a:rPr lang="en-US" altLang="zh-CN" sz="1200" dirty="0">
                          <a:solidFill>
                            <a:srgbClr val="00B050"/>
                          </a:solidFill>
                        </a:rPr>
                        <a:t>11-19/1108*</a:t>
                      </a:r>
                      <a:endParaRPr lang="zh-CN" altLang="en-US" sz="1200" dirty="0">
                        <a:solidFill>
                          <a:srgbClr val="00B050"/>
                        </a:solidFill>
                      </a:endParaRPr>
                    </a:p>
                  </a:txBody>
                  <a:tcPr marL="36000" marR="36000" marT="17997" marB="17997"/>
                </a:tc>
                <a:tc>
                  <a:txBody>
                    <a:bodyPr/>
                    <a:lstStyle/>
                    <a:p>
                      <a:r>
                        <a:rPr lang="en-US" altLang="zh-CN" sz="1200" dirty="0" err="1">
                          <a:solidFill>
                            <a:srgbClr val="00B050"/>
                          </a:solidFill>
                        </a:rPr>
                        <a:t>Dongguk</a:t>
                      </a:r>
                      <a:r>
                        <a:rPr lang="en-US" altLang="zh-CN" sz="1200" baseline="0" dirty="0">
                          <a:solidFill>
                            <a:srgbClr val="00B050"/>
                          </a:solidFill>
                        </a:rPr>
                        <a:t> Lim (LGE)</a:t>
                      </a:r>
                      <a:endParaRPr lang="zh-CN" altLang="en-US" sz="1200" dirty="0">
                        <a:solidFill>
                          <a:srgbClr val="00B050"/>
                        </a:solidFill>
                      </a:endParaRPr>
                    </a:p>
                  </a:txBody>
                  <a:tcPr marL="36000" marR="36000" marT="17997" marB="17997"/>
                </a:tc>
                <a:tc>
                  <a:txBody>
                    <a:bodyPr/>
                    <a:lstStyle/>
                    <a:p>
                      <a:pPr marL="0" algn="l" defTabSz="914400" rtl="0" eaLnBrk="1" latinLnBrk="0" hangingPunct="1"/>
                      <a:r>
                        <a:rPr lang="en-US" altLang="zh-CN" sz="1200" kern="1200" dirty="0">
                          <a:solidFill>
                            <a:srgbClr val="00B050"/>
                          </a:solidFill>
                          <a:latin typeface="+mn-lt"/>
                          <a:ea typeface="+mn-ea"/>
                          <a:cs typeface="+mn-cs"/>
                        </a:rPr>
                        <a:t>Preamble design and auto-detection for 11bd</a:t>
                      </a:r>
                      <a:endParaRPr lang="zh-CN" altLang="en-US" sz="1200" kern="1200" dirty="0">
                        <a:solidFill>
                          <a:srgbClr val="00B050"/>
                        </a:solidFill>
                        <a:latin typeface="+mn-lt"/>
                        <a:ea typeface="+mn-ea"/>
                        <a:cs typeface="+mn-cs"/>
                      </a:endParaRPr>
                    </a:p>
                  </a:txBody>
                  <a:tcPr marL="36000" marR="36000" marT="17997" marB="17997"/>
                </a:tc>
                <a:tc>
                  <a:txBody>
                    <a:bodyPr/>
                    <a:lstStyle/>
                    <a:p>
                      <a:r>
                        <a:rPr lang="en-US" altLang="zh-CN" sz="1200" dirty="0">
                          <a:solidFill>
                            <a:srgbClr val="00B050"/>
                          </a:solidFill>
                        </a:rPr>
                        <a:t>PHY</a:t>
                      </a:r>
                      <a:endParaRPr lang="zh-CN" altLang="en-US" sz="1200" dirty="0">
                        <a:solidFill>
                          <a:srgbClr val="00B050"/>
                        </a:solidFill>
                      </a:endParaRPr>
                    </a:p>
                  </a:txBody>
                  <a:tcPr marL="36000" marR="36000" marT="17997" marB="17997"/>
                </a:tc>
                <a:extLst>
                  <a:ext uri="{0D108BD9-81ED-4DB2-BD59-A6C34878D82A}">
                    <a16:rowId xmlns:a16="http://schemas.microsoft.com/office/drawing/2014/main" xmlns="" val="10010"/>
                  </a:ext>
                </a:extLst>
              </a:tr>
              <a:tr h="218870">
                <a:tc>
                  <a:txBody>
                    <a:bodyPr/>
                    <a:lstStyle/>
                    <a:p>
                      <a:r>
                        <a:rPr lang="en-US" altLang="zh-CN" sz="1200" dirty="0"/>
                        <a:t>11-19/1109</a:t>
                      </a:r>
                      <a:endParaRPr lang="zh-CN" altLang="en-US" sz="1200" dirty="0"/>
                    </a:p>
                  </a:txBody>
                  <a:tcPr marL="36000" marR="36000" marT="17997" marB="17997"/>
                </a:tc>
                <a:tc>
                  <a:txBody>
                    <a:bodyPr/>
                    <a:lstStyle/>
                    <a:p>
                      <a:r>
                        <a:rPr lang="en-US" altLang="zh-CN" sz="1200" dirty="0" err="1"/>
                        <a:t>Dongguk</a:t>
                      </a:r>
                      <a:r>
                        <a:rPr lang="en-US" altLang="zh-CN" sz="1200" baseline="0" dirty="0"/>
                        <a:t> Lim (LGE)</a:t>
                      </a:r>
                      <a:endParaRPr lang="zh-CN" altLang="en-US" sz="1200" dirty="0"/>
                    </a:p>
                  </a:txBody>
                  <a:tcPr marL="36000" marR="36000" marT="17997" marB="17997"/>
                </a:tc>
                <a:tc>
                  <a:txBody>
                    <a:bodyPr/>
                    <a:lstStyle/>
                    <a:p>
                      <a:pPr marL="0" algn="l" defTabSz="914400" rtl="0" eaLnBrk="1" latinLnBrk="0" hangingPunct="1"/>
                      <a:r>
                        <a:rPr lang="en-US" altLang="zh-CN" sz="1200" kern="1200" dirty="0">
                          <a:solidFill>
                            <a:schemeClr val="dk1"/>
                          </a:solidFill>
                          <a:latin typeface="+mn-lt"/>
                          <a:ea typeface="+mn-ea"/>
                          <a:cs typeface="+mn-cs"/>
                        </a:rPr>
                        <a:t>Further investigation of mid-amble performance</a:t>
                      </a:r>
                      <a:endParaRPr lang="zh-CN" altLang="en-US" sz="1200" kern="1200" dirty="0">
                        <a:solidFill>
                          <a:schemeClr val="dk1"/>
                        </a:solidFill>
                        <a:latin typeface="+mn-lt"/>
                        <a:ea typeface="+mn-ea"/>
                        <a:cs typeface="+mn-cs"/>
                      </a:endParaRPr>
                    </a:p>
                  </a:txBody>
                  <a:tcPr marL="36000" marR="36000" marT="17997" marB="17997"/>
                </a:tc>
                <a:tc>
                  <a:txBody>
                    <a:bodyPr/>
                    <a:lstStyle/>
                    <a:p>
                      <a:r>
                        <a:rPr lang="en-US" altLang="zh-CN" sz="1200" dirty="0"/>
                        <a:t>PHY</a:t>
                      </a:r>
                      <a:endParaRPr lang="zh-CN" altLang="en-US" sz="1200" dirty="0"/>
                    </a:p>
                  </a:txBody>
                  <a:tcPr marL="36000" marR="36000" marT="17997" marB="17997"/>
                </a:tc>
                <a:extLst>
                  <a:ext uri="{0D108BD9-81ED-4DB2-BD59-A6C34878D82A}">
                    <a16:rowId xmlns:a16="http://schemas.microsoft.com/office/drawing/2014/main" xmlns="" val="10011"/>
                  </a:ext>
                </a:extLst>
              </a:tr>
              <a:tr h="218870">
                <a:tc>
                  <a:txBody>
                    <a:bodyPr/>
                    <a:lstStyle/>
                    <a:p>
                      <a:r>
                        <a:rPr lang="en-US" altLang="zh-CN" sz="1200" dirty="0"/>
                        <a:t>11-19/1299</a:t>
                      </a:r>
                      <a:endParaRPr lang="zh-CN" altLang="en-US" sz="1200" dirty="0"/>
                    </a:p>
                  </a:txBody>
                  <a:tcPr marL="36000" marR="36000" marT="17997" marB="17997"/>
                </a:tc>
                <a:tc>
                  <a:txBody>
                    <a:bodyPr/>
                    <a:lstStyle/>
                    <a:p>
                      <a:r>
                        <a:rPr lang="en-US" altLang="zh-CN" sz="1200" dirty="0"/>
                        <a:t>Sean</a:t>
                      </a:r>
                      <a:r>
                        <a:rPr lang="en-US" altLang="zh-CN" sz="1200" baseline="0" dirty="0"/>
                        <a:t> Coffey (</a:t>
                      </a:r>
                      <a:r>
                        <a:rPr lang="en-US" altLang="zh-CN" sz="1200" baseline="0" dirty="0" err="1"/>
                        <a:t>Realtek</a:t>
                      </a:r>
                      <a:r>
                        <a:rPr lang="en-US" altLang="zh-CN" sz="1200" baseline="0" dirty="0"/>
                        <a:t>)</a:t>
                      </a:r>
                      <a:endParaRPr lang="zh-CN" altLang="en-US" sz="1200" dirty="0"/>
                    </a:p>
                  </a:txBody>
                  <a:tcPr marL="36000" marR="36000" marT="17997" marB="17997"/>
                </a:tc>
                <a:tc>
                  <a:txBody>
                    <a:bodyPr/>
                    <a:lstStyle/>
                    <a:p>
                      <a:r>
                        <a:rPr lang="en-US" altLang="zh-CN" sz="1200" dirty="0"/>
                        <a:t>Extended</a:t>
                      </a:r>
                      <a:r>
                        <a:rPr lang="en-US" altLang="zh-CN" sz="1200" baseline="0" dirty="0"/>
                        <a:t> rate modes in 11bd</a:t>
                      </a:r>
                      <a:endParaRPr lang="zh-CN" altLang="en-US" sz="1200" dirty="0"/>
                    </a:p>
                  </a:txBody>
                  <a:tcPr marL="36000" marR="36000" marT="17997" marB="17997"/>
                </a:tc>
                <a:tc>
                  <a:txBody>
                    <a:bodyPr/>
                    <a:lstStyle/>
                    <a:p>
                      <a:r>
                        <a:rPr lang="en-US" altLang="zh-CN" sz="1200" dirty="0"/>
                        <a:t>PHY</a:t>
                      </a:r>
                      <a:endParaRPr lang="zh-CN" altLang="en-US" sz="1200" dirty="0"/>
                    </a:p>
                  </a:txBody>
                  <a:tcPr marL="36000" marR="36000" marT="17997" marB="17997"/>
                </a:tc>
                <a:extLst>
                  <a:ext uri="{0D108BD9-81ED-4DB2-BD59-A6C34878D82A}">
                    <a16:rowId xmlns:a16="http://schemas.microsoft.com/office/drawing/2014/main" xmlns="" val="10012"/>
                  </a:ext>
                </a:extLst>
              </a:tr>
              <a:tr h="218870">
                <a:tc>
                  <a:txBody>
                    <a:bodyPr/>
                    <a:lstStyle/>
                    <a:p>
                      <a:r>
                        <a:rPr lang="en-US" altLang="zh-CN" sz="1200" dirty="0">
                          <a:solidFill>
                            <a:srgbClr val="00B050"/>
                          </a:solidFill>
                        </a:rPr>
                        <a:t>11-19/1324</a:t>
                      </a:r>
                      <a:endParaRPr lang="zh-CN" altLang="en-US" sz="1200" dirty="0">
                        <a:solidFill>
                          <a:srgbClr val="00B050"/>
                        </a:solidFill>
                      </a:endParaRPr>
                    </a:p>
                  </a:txBody>
                  <a:tcPr marL="36000" marR="36000" marT="17997" marB="17997"/>
                </a:tc>
                <a:tc>
                  <a:txBody>
                    <a:bodyPr/>
                    <a:lstStyle/>
                    <a:p>
                      <a:r>
                        <a:rPr lang="en-US" altLang="zh-CN" sz="1200" dirty="0">
                          <a:solidFill>
                            <a:srgbClr val="00B050"/>
                          </a:solidFill>
                        </a:rPr>
                        <a:t>James </a:t>
                      </a:r>
                      <a:r>
                        <a:rPr lang="en-US" altLang="zh-CN" sz="1200" dirty="0" err="1">
                          <a:solidFill>
                            <a:srgbClr val="00B050"/>
                          </a:solidFill>
                        </a:rPr>
                        <a:t>Lepp</a:t>
                      </a:r>
                      <a:r>
                        <a:rPr lang="en-US" altLang="zh-CN" sz="1200" baseline="0" dirty="0">
                          <a:solidFill>
                            <a:srgbClr val="00B050"/>
                          </a:solidFill>
                        </a:rPr>
                        <a:t> (BlackBerry)</a:t>
                      </a:r>
                      <a:endParaRPr lang="zh-CN" altLang="en-US" sz="1200" dirty="0">
                        <a:solidFill>
                          <a:srgbClr val="00B050"/>
                        </a:solidFill>
                      </a:endParaRPr>
                    </a:p>
                  </a:txBody>
                  <a:tcPr marL="36000" marR="36000" marT="17997" marB="17997"/>
                </a:tc>
                <a:tc>
                  <a:txBody>
                    <a:bodyPr/>
                    <a:lstStyle/>
                    <a:p>
                      <a:r>
                        <a:rPr lang="en-US" altLang="zh-CN" sz="1200" dirty="0">
                          <a:solidFill>
                            <a:srgbClr val="00B050"/>
                          </a:solidFill>
                        </a:rPr>
                        <a:t>20 MHz channel access</a:t>
                      </a:r>
                      <a:r>
                        <a:rPr lang="en-US" altLang="zh-CN" sz="1200" baseline="0" dirty="0">
                          <a:solidFill>
                            <a:srgbClr val="00B050"/>
                          </a:solidFill>
                        </a:rPr>
                        <a:t> discussion status</a:t>
                      </a:r>
                      <a:endParaRPr lang="zh-CN" altLang="en-US" sz="1200" dirty="0">
                        <a:solidFill>
                          <a:srgbClr val="00B050"/>
                        </a:solidFill>
                      </a:endParaRPr>
                    </a:p>
                  </a:txBody>
                  <a:tcPr marL="36000" marR="36000" marT="17997" marB="17997"/>
                </a:tc>
                <a:tc>
                  <a:txBody>
                    <a:bodyPr/>
                    <a:lstStyle/>
                    <a:p>
                      <a:r>
                        <a:rPr lang="en-US" altLang="zh-CN" sz="1200" dirty="0">
                          <a:solidFill>
                            <a:srgbClr val="00B050"/>
                          </a:solidFill>
                        </a:rPr>
                        <a:t>MAC</a:t>
                      </a:r>
                      <a:endParaRPr lang="zh-CN" altLang="en-US" sz="1200" dirty="0">
                        <a:solidFill>
                          <a:srgbClr val="00B050"/>
                        </a:solidFill>
                      </a:endParaRPr>
                    </a:p>
                  </a:txBody>
                  <a:tcPr marL="36000" marR="36000" marT="17997" marB="17997"/>
                </a:tc>
                <a:extLst>
                  <a:ext uri="{0D108BD9-81ED-4DB2-BD59-A6C34878D82A}">
                    <a16:rowId xmlns:a16="http://schemas.microsoft.com/office/drawing/2014/main" xmlns="" val="10013"/>
                  </a:ext>
                </a:extLst>
              </a:tr>
            </a:tbl>
          </a:graphicData>
        </a:graphic>
      </p:graphicFrame>
      <p:sp>
        <p:nvSpPr>
          <p:cNvPr id="10" name="TextBox 8"/>
          <p:cNvSpPr txBox="1"/>
          <p:nvPr/>
        </p:nvSpPr>
        <p:spPr>
          <a:xfrm>
            <a:off x="3200400" y="1831975"/>
            <a:ext cx="5867400" cy="914400"/>
          </a:xfrm>
          <a:prstGeom prst="rect">
            <a:avLst/>
          </a:prstGeom>
          <a:noFill/>
        </p:spPr>
        <p:txBody>
          <a:bodyPr>
            <a:normAutofit fontScale="77500" lnSpcReduction="20000"/>
          </a:bodyPr>
          <a:lstStyle/>
          <a:p>
            <a:pPr>
              <a:defRPr/>
            </a:pPr>
            <a:r>
              <a:rPr lang="en-US" sz="1600" b="1" dirty="0"/>
              <a:t>Notes:  </a:t>
            </a:r>
          </a:p>
          <a:p>
            <a:pPr lvl="1">
              <a:buFont typeface="Arial" panose="020B0604020202020204" pitchFamily="34" charset="0"/>
              <a:buChar char="•"/>
              <a:defRPr/>
            </a:pPr>
            <a:r>
              <a:rPr lang="en-US" sz="1600" b="1" dirty="0">
                <a:solidFill>
                  <a:srgbClr val="00B050"/>
                </a:solidFill>
              </a:rPr>
              <a:t>Docs in green color have been presented.</a:t>
            </a:r>
          </a:p>
          <a:p>
            <a:pPr lvl="1">
              <a:buFont typeface="Arial" panose="020B0604020202020204" pitchFamily="34" charset="0"/>
              <a:buChar char="•"/>
              <a:defRPr/>
            </a:pPr>
            <a:r>
              <a:rPr lang="en-US" sz="1600" b="1" dirty="0">
                <a:solidFill>
                  <a:srgbClr val="FF0000"/>
                </a:solidFill>
              </a:rPr>
              <a:t>Docs in red color have been withdrawn.</a:t>
            </a:r>
          </a:p>
          <a:p>
            <a:pPr lvl="1">
              <a:buFont typeface="Arial" panose="020B0604020202020204" pitchFamily="34" charset="0"/>
              <a:buChar char="•"/>
              <a:defRPr/>
            </a:pPr>
            <a:r>
              <a:rPr lang="en-US" sz="1600" b="1" dirty="0">
                <a:solidFill>
                  <a:schemeClr val="tx1"/>
                </a:solidFill>
              </a:rPr>
              <a:t>Docs in black color have NOT been presented</a:t>
            </a:r>
            <a:r>
              <a:rPr lang="en-US" sz="1600" b="1" dirty="0"/>
              <a:t>.</a:t>
            </a:r>
          </a:p>
          <a:p>
            <a:pPr lvl="1">
              <a:buFont typeface="Arial" panose="020B0604020202020204" pitchFamily="34" charset="0"/>
              <a:buChar char="•"/>
              <a:defRPr/>
            </a:pPr>
            <a:r>
              <a:rPr lang="en-US" sz="1600" b="1" dirty="0">
                <a:solidFill>
                  <a:srgbClr val="FFC000"/>
                </a:solidFill>
              </a:rPr>
              <a:t>Docs presented but need more discussion or deferred</a:t>
            </a:r>
          </a:p>
        </p:txBody>
      </p:sp>
    </p:spTree>
    <p:extLst>
      <p:ext uri="{BB962C8B-B14F-4D97-AF65-F5344CB8AC3E}">
        <p14:creationId xmlns:p14="http://schemas.microsoft.com/office/powerpoint/2010/main" val="1928847127"/>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Approved TG Document</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页脚占位符 4"/>
          <p:cNvSpPr>
            <a:spLocks noGrp="1"/>
          </p:cNvSpPr>
          <p:nvPr>
            <p:ph type="ftr" idx="14"/>
          </p:nvPr>
        </p:nvSpPr>
        <p:spPr/>
        <p:txBody>
          <a:bodyPr/>
          <a:lstStyle/>
          <a:p>
            <a:r>
              <a:rPr lang="en-GB" smtClean="0"/>
              <a:t>Stephen McCann, BlackBerry</a:t>
            </a:r>
            <a:endParaRPr lang="en-GB" dirty="0"/>
          </a:p>
        </p:txBody>
      </p:sp>
      <p:sp>
        <p:nvSpPr>
          <p:cNvPr id="6" name="日期占位符 5"/>
          <p:cNvSpPr>
            <a:spLocks noGrp="1"/>
          </p:cNvSpPr>
          <p:nvPr>
            <p:ph type="dt" idx="15"/>
          </p:nvPr>
        </p:nvSpPr>
        <p:spPr/>
        <p:txBody>
          <a:bodyPr/>
          <a:lstStyle/>
          <a:p>
            <a:r>
              <a:rPr lang="en-US" smtClean="0"/>
              <a:t>August 2019</a:t>
            </a:r>
            <a:endParaRPr lang="en-GB" dirty="0"/>
          </a:p>
        </p:txBody>
      </p:sp>
      <p:graphicFrame>
        <p:nvGraphicFramePr>
          <p:cNvPr id="7" name="表格 6"/>
          <p:cNvGraphicFramePr>
            <a:graphicFrameLocks noGrp="1"/>
          </p:cNvGraphicFramePr>
          <p:nvPr>
            <p:extLst/>
          </p:nvPr>
        </p:nvGraphicFramePr>
        <p:xfrm>
          <a:off x="2124075" y="2209800"/>
          <a:ext cx="7856538" cy="3606800"/>
        </p:xfrm>
        <a:graphic>
          <a:graphicData uri="http://schemas.openxmlformats.org/drawingml/2006/table">
            <a:tbl>
              <a:tblPr firstRow="1" bandRow="1">
                <a:tableStyleId>{5C22544A-7EE6-4342-B048-85BDC9FD1C3A}</a:tableStyleId>
              </a:tblPr>
              <a:tblGrid>
                <a:gridCol w="4495800">
                  <a:extLst>
                    <a:ext uri="{9D8B030D-6E8A-4147-A177-3AD203B41FA5}">
                      <a16:colId xmlns:a16="http://schemas.microsoft.com/office/drawing/2014/main" xmlns="" val="20000"/>
                    </a:ext>
                  </a:extLst>
                </a:gridCol>
                <a:gridCol w="1676400">
                  <a:extLst>
                    <a:ext uri="{9D8B030D-6E8A-4147-A177-3AD203B41FA5}">
                      <a16:colId xmlns:a16="http://schemas.microsoft.com/office/drawing/2014/main" xmlns="" val="20001"/>
                    </a:ext>
                  </a:extLst>
                </a:gridCol>
                <a:gridCol w="1684338">
                  <a:extLst>
                    <a:ext uri="{9D8B030D-6E8A-4147-A177-3AD203B41FA5}">
                      <a16:colId xmlns:a16="http://schemas.microsoft.com/office/drawing/2014/main" xmlns="" val="20002"/>
                    </a:ext>
                  </a:extLst>
                </a:gridCol>
              </a:tblGrid>
              <a:tr h="370840">
                <a:tc>
                  <a:txBody>
                    <a:bodyPr/>
                    <a:lstStyle/>
                    <a:p>
                      <a:r>
                        <a:rPr lang="en-US" altLang="zh-CN" dirty="0"/>
                        <a:t>TG Document</a:t>
                      </a:r>
                      <a:endParaRPr lang="zh-CN" altLang="en-US" dirty="0"/>
                    </a:p>
                  </a:txBody>
                  <a:tcPr/>
                </a:tc>
                <a:tc>
                  <a:txBody>
                    <a:bodyPr/>
                    <a:lstStyle/>
                    <a:p>
                      <a:r>
                        <a:rPr lang="en-US" altLang="zh-CN" dirty="0"/>
                        <a:t>Baseline Version</a:t>
                      </a:r>
                      <a:endParaRPr lang="zh-CN" altLang="en-US" dirty="0"/>
                    </a:p>
                  </a:txBody>
                  <a:tcPr/>
                </a:tc>
                <a:tc>
                  <a:txBody>
                    <a:bodyPr/>
                    <a:lstStyle/>
                    <a:p>
                      <a:r>
                        <a:rPr lang="en-US" altLang="zh-CN" dirty="0"/>
                        <a:t>Latest</a:t>
                      </a:r>
                      <a:r>
                        <a:rPr lang="en-US" altLang="zh-CN" baseline="0" dirty="0"/>
                        <a:t> Revision</a:t>
                      </a:r>
                      <a:endParaRPr lang="zh-CN" altLang="en-US" dirty="0"/>
                    </a:p>
                  </a:txBody>
                  <a:tcPr/>
                </a:tc>
                <a:extLst>
                  <a:ext uri="{0D108BD9-81ED-4DB2-BD59-A6C34878D82A}">
                    <a16:rowId xmlns:a16="http://schemas.microsoft.com/office/drawing/2014/main" xmlns="" val="10000"/>
                  </a:ext>
                </a:extLst>
              </a:tr>
              <a:tr h="370840">
                <a:tc>
                  <a:txBody>
                    <a:bodyPr/>
                    <a:lstStyle/>
                    <a:p>
                      <a:r>
                        <a:rPr lang="en-US" altLang="zh-CN" dirty="0"/>
                        <a:t>Definition and requirements</a:t>
                      </a:r>
                      <a:endParaRPr lang="zh-CN" altLang="en-US" dirty="0"/>
                    </a:p>
                  </a:txBody>
                  <a:tcPr/>
                </a:tc>
                <a:tc>
                  <a:txBody>
                    <a:bodyPr/>
                    <a:lstStyle/>
                    <a:p>
                      <a:r>
                        <a:rPr lang="en-US" altLang="zh-CN" dirty="0"/>
                        <a:t>11-19/0202r1</a:t>
                      </a:r>
                      <a:endParaRPr lang="zh-CN" altLang="en-US" dirty="0"/>
                    </a:p>
                  </a:txBody>
                  <a:tcPr/>
                </a:tc>
                <a:tc>
                  <a:txBody>
                    <a:bodyPr/>
                    <a:lstStyle/>
                    <a:p>
                      <a:r>
                        <a:rPr lang="en-US" altLang="zh-CN" dirty="0"/>
                        <a:t>11-19/0202r1</a:t>
                      </a:r>
                      <a:endParaRPr lang="zh-CN" altLang="en-US" dirty="0"/>
                    </a:p>
                  </a:txBody>
                  <a:tcPr/>
                </a:tc>
                <a:extLst>
                  <a:ext uri="{0D108BD9-81ED-4DB2-BD59-A6C34878D82A}">
                    <a16:rowId xmlns:a16="http://schemas.microsoft.com/office/drawing/2014/main" xmlns="" val="10001"/>
                  </a:ext>
                </a:extLst>
              </a:tr>
              <a:tr h="370840">
                <a:tc>
                  <a:txBody>
                    <a:bodyPr/>
                    <a:lstStyle/>
                    <a:p>
                      <a:r>
                        <a:rPr lang="en-US" altLang="zh-CN" dirty="0"/>
                        <a:t>Selection Procedure document</a:t>
                      </a:r>
                      <a:endParaRPr lang="zh-CN" altLang="en-US" dirty="0"/>
                    </a:p>
                  </a:txBody>
                  <a:tcPr/>
                </a:tc>
                <a:tc>
                  <a:txBody>
                    <a:bodyPr/>
                    <a:lstStyle/>
                    <a:p>
                      <a:r>
                        <a:rPr lang="en-US" altLang="zh-CN" dirty="0">
                          <a:solidFill>
                            <a:schemeClr val="tx1"/>
                          </a:solidFill>
                        </a:rPr>
                        <a:t>11-19/0030r6</a:t>
                      </a:r>
                      <a:endParaRPr lang="zh-CN" altLang="en-US" dirty="0">
                        <a:solidFill>
                          <a:schemeClr val="tx1"/>
                        </a:solidFill>
                      </a:endParaRPr>
                    </a:p>
                  </a:txBody>
                  <a:tcPr/>
                </a:tc>
                <a:tc>
                  <a:txBody>
                    <a:bodyPr/>
                    <a:lstStyle/>
                    <a:p>
                      <a:r>
                        <a:rPr lang="en-US" altLang="zh-CN" dirty="0">
                          <a:solidFill>
                            <a:schemeClr val="tx1"/>
                          </a:solidFill>
                        </a:rPr>
                        <a:t>11-19/0030r6</a:t>
                      </a:r>
                      <a:endParaRPr lang="zh-CN" altLang="en-US" dirty="0">
                        <a:solidFill>
                          <a:schemeClr val="tx1"/>
                        </a:solidFill>
                      </a:endParaRPr>
                    </a:p>
                  </a:txBody>
                  <a:tcPr/>
                </a:tc>
                <a:extLst>
                  <a:ext uri="{0D108BD9-81ED-4DB2-BD59-A6C34878D82A}">
                    <a16:rowId xmlns:a16="http://schemas.microsoft.com/office/drawing/2014/main" xmlns="" val="10002"/>
                  </a:ext>
                </a:extLst>
              </a:tr>
              <a:tr h="370840">
                <a:tc>
                  <a:txBody>
                    <a:bodyPr/>
                    <a:lstStyle/>
                    <a:p>
                      <a:r>
                        <a:rPr lang="en-US" altLang="zh-CN" dirty="0"/>
                        <a:t>Functional Requirement document</a:t>
                      </a:r>
                      <a:endParaRPr lang="zh-CN" altLang="en-US" dirty="0"/>
                    </a:p>
                  </a:txBody>
                  <a:tcPr/>
                </a:tc>
                <a:tc>
                  <a:txBody>
                    <a:bodyPr/>
                    <a:lstStyle/>
                    <a:p>
                      <a:r>
                        <a:rPr lang="en-US" altLang="zh-CN" dirty="0">
                          <a:solidFill>
                            <a:schemeClr val="tx1"/>
                          </a:solidFill>
                        </a:rPr>
                        <a:t>11-19/0440r0</a:t>
                      </a:r>
                      <a:endParaRPr lang="zh-CN" altLang="en-US" dirty="0">
                        <a:solidFill>
                          <a:schemeClr val="tx1"/>
                        </a:solidFill>
                      </a:endParaRPr>
                    </a:p>
                  </a:txBody>
                  <a:tcPr/>
                </a:tc>
                <a:tc>
                  <a:txBody>
                    <a:bodyPr/>
                    <a:lstStyle/>
                    <a:p>
                      <a:r>
                        <a:rPr lang="en-US" altLang="zh-CN" dirty="0">
                          <a:solidFill>
                            <a:schemeClr val="tx1"/>
                          </a:solidFill>
                        </a:rPr>
                        <a:t>11-19/0440r0</a:t>
                      </a:r>
                      <a:endParaRPr lang="zh-CN" altLang="en-US" dirty="0">
                        <a:solidFill>
                          <a:schemeClr val="tx1"/>
                        </a:solidFill>
                      </a:endParaRPr>
                    </a:p>
                  </a:txBody>
                  <a:tcPr/>
                </a:tc>
                <a:extLst>
                  <a:ext uri="{0D108BD9-81ED-4DB2-BD59-A6C34878D82A}">
                    <a16:rowId xmlns:a16="http://schemas.microsoft.com/office/drawing/2014/main" xmlns="" val="10003"/>
                  </a:ext>
                </a:extLst>
              </a:tr>
              <a:tr h="370840">
                <a:tc>
                  <a:txBody>
                    <a:bodyPr/>
                    <a:lstStyle/>
                    <a:p>
                      <a:r>
                        <a:rPr lang="en-US" altLang="zh-CN" dirty="0"/>
                        <a:t>Spec Framework document</a:t>
                      </a:r>
                      <a:endParaRPr lang="zh-CN" altLang="en-US" dirty="0"/>
                    </a:p>
                  </a:txBody>
                  <a:tcPr/>
                </a:tc>
                <a:tc>
                  <a:txBody>
                    <a:bodyPr/>
                    <a:lstStyle/>
                    <a:p>
                      <a:r>
                        <a:rPr lang="en-US" altLang="zh-CN" dirty="0">
                          <a:solidFill>
                            <a:schemeClr val="tx1"/>
                          </a:solidFill>
                        </a:rPr>
                        <a:t>11-19/0441r0</a:t>
                      </a:r>
                      <a:endParaRPr lang="zh-CN" altLang="en-US" dirty="0">
                        <a:solidFill>
                          <a:schemeClr val="tx1"/>
                        </a:solidFill>
                      </a:endParaRPr>
                    </a:p>
                  </a:txBody>
                  <a:tcPr/>
                </a:tc>
                <a:tc>
                  <a:txBody>
                    <a:bodyPr/>
                    <a:lstStyle/>
                    <a:p>
                      <a:r>
                        <a:rPr lang="en-US" altLang="zh-CN" dirty="0">
                          <a:solidFill>
                            <a:srgbClr val="0070C0"/>
                          </a:solidFill>
                        </a:rPr>
                        <a:t>11-19/0441r2</a:t>
                      </a:r>
                      <a:endParaRPr lang="zh-CN" altLang="en-US" dirty="0">
                        <a:solidFill>
                          <a:srgbClr val="0070C0"/>
                        </a:solidFill>
                      </a:endParaRPr>
                    </a:p>
                  </a:txBody>
                  <a:tcPr/>
                </a:tc>
                <a:extLst>
                  <a:ext uri="{0D108BD9-81ED-4DB2-BD59-A6C34878D82A}">
                    <a16:rowId xmlns:a16="http://schemas.microsoft.com/office/drawing/2014/main" xmlns="" val="10004"/>
                  </a:ext>
                </a:extLst>
              </a:tr>
              <a:tr h="370840">
                <a:tc>
                  <a:txBody>
                    <a:bodyPr/>
                    <a:lstStyle/>
                    <a:p>
                      <a:r>
                        <a:rPr lang="en-US" altLang="zh-CN" dirty="0"/>
                        <a:t>Liaison response to IEEE VT/ITS</a:t>
                      </a:r>
                      <a:r>
                        <a:rPr lang="en-US" altLang="zh-CN" baseline="0" dirty="0"/>
                        <a:t> 1609 WG</a:t>
                      </a:r>
                      <a:endParaRPr lang="zh-CN" altLang="en-US" dirty="0"/>
                    </a:p>
                  </a:txBody>
                  <a:tcPr/>
                </a:tc>
                <a:tc>
                  <a:txBody>
                    <a:bodyPr/>
                    <a:lstStyle/>
                    <a:p>
                      <a:r>
                        <a:rPr lang="en-US" altLang="zh-CN" dirty="0">
                          <a:solidFill>
                            <a:schemeClr val="tx1"/>
                          </a:solidFill>
                        </a:rPr>
                        <a:t>11-19/0437r3</a:t>
                      </a:r>
                      <a:endParaRPr lang="zh-CN" altLang="en-US"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11-19/0437r3</a:t>
                      </a:r>
                      <a:endParaRPr lang="zh-CN" altLang="en-US" dirty="0">
                        <a:solidFill>
                          <a:schemeClr val="tx1"/>
                        </a:solidFill>
                      </a:endParaRPr>
                    </a:p>
                  </a:txBody>
                  <a:tcPr/>
                </a:tc>
                <a:extLst>
                  <a:ext uri="{0D108BD9-81ED-4DB2-BD59-A6C34878D82A}">
                    <a16:rowId xmlns:a16="http://schemas.microsoft.com/office/drawing/2014/main" xmlns="" val="10005"/>
                  </a:ext>
                </a:extLst>
              </a:tr>
              <a:tr h="370840">
                <a:tc>
                  <a:txBody>
                    <a:bodyPr/>
                    <a:lstStyle/>
                    <a:p>
                      <a:r>
                        <a:rPr lang="en-US" altLang="zh-CN" dirty="0"/>
                        <a:t>Liaison response</a:t>
                      </a:r>
                      <a:r>
                        <a:rPr lang="en-US" altLang="zh-CN" baseline="0" dirty="0"/>
                        <a:t> to ITU-T CITS</a:t>
                      </a:r>
                      <a:endParaRPr lang="zh-CN" altLang="en-US" dirty="0"/>
                    </a:p>
                  </a:txBody>
                  <a:tcPr/>
                </a:tc>
                <a:tc>
                  <a:txBody>
                    <a:bodyPr/>
                    <a:lstStyle/>
                    <a:p>
                      <a:r>
                        <a:rPr lang="en-US" altLang="zh-CN" dirty="0">
                          <a:solidFill>
                            <a:schemeClr val="tx1"/>
                          </a:solidFill>
                        </a:rPr>
                        <a:t>11-19/0843r0</a:t>
                      </a:r>
                      <a:endParaRPr lang="zh-CN" altLang="en-US"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11-19/0843r0</a:t>
                      </a:r>
                      <a:endParaRPr lang="zh-CN" altLang="en-US" dirty="0">
                        <a:solidFill>
                          <a:schemeClr val="tx1"/>
                        </a:solidFill>
                      </a:endParaRPr>
                    </a:p>
                  </a:txBody>
                  <a:tcPr/>
                </a:tc>
                <a:extLst>
                  <a:ext uri="{0D108BD9-81ED-4DB2-BD59-A6C34878D82A}">
                    <a16:rowId xmlns:a16="http://schemas.microsoft.com/office/drawing/2014/main" xmlns="" val="10006"/>
                  </a:ext>
                </a:extLst>
              </a:tr>
              <a:tr h="370840">
                <a:tc>
                  <a:txBody>
                    <a:bodyPr/>
                    <a:lstStyle/>
                    <a:p>
                      <a:r>
                        <a:rPr lang="en-US" altLang="zh-CN" dirty="0" err="1"/>
                        <a:t>TBbd</a:t>
                      </a:r>
                      <a:r>
                        <a:rPr lang="en-US" altLang="zh-CN" baseline="0" dirty="0"/>
                        <a:t> FRD/SFD Motion Booklet</a:t>
                      </a:r>
                      <a:endParaRPr lang="zh-CN" altLang="en-US" dirty="0"/>
                    </a:p>
                  </a:txBody>
                  <a:tcPr/>
                </a:tc>
                <a:tc>
                  <a:txBody>
                    <a:bodyPr/>
                    <a:lstStyle/>
                    <a:p>
                      <a:r>
                        <a:rPr lang="en-US" altLang="zh-CN" dirty="0">
                          <a:solidFill>
                            <a:schemeClr val="tx1"/>
                          </a:solidFill>
                        </a:rPr>
                        <a:t>11-19/0514r0</a:t>
                      </a:r>
                      <a:endParaRPr lang="zh-CN" altLang="en-US"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solidFill>
                            <a:srgbClr val="0070C0"/>
                          </a:solidFill>
                        </a:rPr>
                        <a:t>11-19/0514r6</a:t>
                      </a:r>
                      <a:endParaRPr lang="zh-CN" altLang="en-US" dirty="0">
                        <a:solidFill>
                          <a:srgbClr val="0070C0"/>
                        </a:solidFill>
                      </a:endParaRPr>
                    </a:p>
                  </a:txBody>
                  <a:tcPr/>
                </a:tc>
                <a:extLst>
                  <a:ext uri="{0D108BD9-81ED-4DB2-BD59-A6C34878D82A}">
                    <a16:rowId xmlns:a16="http://schemas.microsoft.com/office/drawing/2014/main" xmlns="" val="10007"/>
                  </a:ext>
                </a:extLst>
              </a:tr>
              <a:tr h="370840">
                <a:tc>
                  <a:txBody>
                    <a:bodyPr/>
                    <a:lstStyle/>
                    <a:p>
                      <a:r>
                        <a:rPr lang="en-US" altLang="zh-CN" dirty="0" err="1"/>
                        <a:t>TGbd</a:t>
                      </a:r>
                      <a:r>
                        <a:rPr lang="en-US" altLang="zh-CN" dirty="0"/>
                        <a:t> Use Case</a:t>
                      </a:r>
                      <a:r>
                        <a:rPr lang="en-US" altLang="zh-CN" baseline="0" dirty="0"/>
                        <a:t> document</a:t>
                      </a:r>
                      <a:endParaRPr lang="zh-CN" altLang="en-US" dirty="0"/>
                    </a:p>
                  </a:txBody>
                  <a:tcPr/>
                </a:tc>
                <a:tc>
                  <a:txBody>
                    <a:bodyPr/>
                    <a:lstStyle/>
                    <a:p>
                      <a:r>
                        <a:rPr lang="en-US" altLang="zh-CN" dirty="0">
                          <a:solidFill>
                            <a:srgbClr val="0070C0"/>
                          </a:solidFill>
                        </a:rPr>
                        <a:t>11-19/1342r0</a:t>
                      </a:r>
                      <a:endParaRPr lang="zh-CN" altLang="en-US" dirty="0">
                        <a:solidFill>
                          <a:srgbClr val="0070C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solidFill>
                            <a:srgbClr val="0070C0"/>
                          </a:solidFill>
                        </a:rPr>
                        <a:t>11-19/1342r0</a:t>
                      </a:r>
                      <a:endParaRPr lang="zh-CN" altLang="en-US" dirty="0">
                        <a:solidFill>
                          <a:srgbClr val="0070C0"/>
                        </a:solidFill>
                      </a:endParaRPr>
                    </a:p>
                  </a:txBody>
                  <a:tcPr/>
                </a:tc>
                <a:extLst>
                  <a:ext uri="{0D108BD9-81ED-4DB2-BD59-A6C34878D82A}">
                    <a16:rowId xmlns:a16="http://schemas.microsoft.com/office/drawing/2014/main" xmlns="" val="10008"/>
                  </a:ext>
                </a:extLst>
              </a:tr>
            </a:tbl>
          </a:graphicData>
        </a:graphic>
      </p:graphicFrame>
    </p:spTree>
    <p:extLst>
      <p:ext uri="{BB962C8B-B14F-4D97-AF65-F5344CB8AC3E}">
        <p14:creationId xmlns:p14="http://schemas.microsoft.com/office/powerpoint/2010/main" val="12921008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3432</TotalTime>
  <Words>6573</Words>
  <Application>Microsoft Office PowerPoint</Application>
  <PresentationFormat>Widescreen</PresentationFormat>
  <Paragraphs>1632</Paragraphs>
  <Slides>112</Slides>
  <Notes>61</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2</vt:i4>
      </vt:variant>
      <vt:variant>
        <vt:lpstr>Slide Titles</vt:lpstr>
      </vt:variant>
      <vt:variant>
        <vt:i4>112</vt:i4>
      </vt:variant>
    </vt:vector>
  </HeadingPairs>
  <TitlesOfParts>
    <vt:vector size="126" baseType="lpstr">
      <vt:lpstr>Arial Unicode MS</vt:lpstr>
      <vt:lpstr>MS Gothic</vt:lpstr>
      <vt:lpstr>MS PGothic</vt:lpstr>
      <vt:lpstr>AR PL UMing CN</vt:lpstr>
      <vt:lpstr>Arial</vt:lpstr>
      <vt:lpstr>Calibri</vt:lpstr>
      <vt:lpstr>DejaVu Sans</vt:lpstr>
      <vt:lpstr>Gulim</vt:lpstr>
      <vt:lpstr>StarSymbol</vt:lpstr>
      <vt:lpstr>Times New Roman</vt:lpstr>
      <vt:lpstr>Wingdings</vt:lpstr>
      <vt:lpstr>Office Theme</vt:lpstr>
      <vt:lpstr>Document</vt:lpstr>
      <vt:lpstr>Dokument</vt:lpstr>
      <vt:lpstr>802.11 WG July 2019 Closing Reports</vt:lpstr>
      <vt:lpstr>Abstract</vt:lpstr>
      <vt:lpstr>802.11 WG Editor’s Meeting (July 2019)</vt:lpstr>
      <vt:lpstr>Volunteer Editor Contacts</vt:lpstr>
      <vt:lpstr>July 16th roundtable status report</vt:lpstr>
      <vt:lpstr>802.11 Style Guide</vt:lpstr>
      <vt:lpstr>MIB Style, Visio and Frame Practices</vt:lpstr>
      <vt:lpstr>Editor Amendment Ordering</vt:lpstr>
      <vt:lpstr>Draft Development Snapshot</vt:lpstr>
      <vt:lpstr>MDR Status</vt:lpstr>
      <vt:lpstr>PowerPoint Presentation</vt:lpstr>
      <vt:lpstr>PowerPoint Presentation</vt:lpstr>
      <vt:lpstr>802.11 AANI SC – July 2019</vt:lpstr>
      <vt:lpstr>802.11 AANI SC – July 2019</vt:lpstr>
      <vt:lpstr>PowerPoint Presentation</vt:lpstr>
      <vt:lpstr>ARC Closing Report </vt:lpstr>
      <vt:lpstr>Abstract</vt:lpstr>
      <vt:lpstr>Work Completed</vt:lpstr>
      <vt:lpstr>Work Completed (cont)</vt:lpstr>
      <vt:lpstr>Work Completed (cont)</vt:lpstr>
      <vt:lpstr>Work Completed (cont)</vt:lpstr>
      <vt:lpstr>Work Completed (cont)</vt:lpstr>
      <vt:lpstr>Teleconference(s)</vt:lpstr>
      <vt:lpstr>September 2019 Plans</vt:lpstr>
      <vt:lpstr>PAR Review SC - Meeting Agenda and Comment slides - July 2019 - Vienna</vt:lpstr>
      <vt:lpstr>IEEE 802 PARs &amp; ICAIDs under consideration July 14-19, 2019, Vienna, Austria</vt:lpstr>
      <vt:lpstr>802.15.22.3 - Standard for Spectrum Characterization and Occupancy Sensing, PAR</vt:lpstr>
      <vt:lpstr>Responses from 802 Working Groups</vt:lpstr>
      <vt:lpstr>Comment on IEEE P802.3cv</vt:lpstr>
      <vt:lpstr>Response from 802.15 </vt:lpstr>
      <vt:lpstr>802.11 COMMENTS: 802.15.9ma- Standard, Transport of Key Management Protocol (KMP) Datagram</vt:lpstr>
      <vt:lpstr>802.11 Comments: 802.15.9ma- Standard, Transport of Key Management Protocol (KMP) Datagram</vt:lpstr>
      <vt:lpstr>802.11 Comments: 802.15.9ma- Standard, Transport of Key Management Protocol (KMP) Datagram</vt:lpstr>
      <vt:lpstr>802.11 Comments: 802.15.22.3 PAR Extension</vt:lpstr>
      <vt:lpstr>802.1 PAR Extensions:</vt:lpstr>
      <vt:lpstr>P802.1AS-</vt:lpstr>
      <vt:lpstr>P802.1Qcj </vt:lpstr>
      <vt:lpstr>802.1  New Pars</vt:lpstr>
      <vt:lpstr>802.1 New PARs (cont)</vt:lpstr>
      <vt:lpstr>Final Report to 802.11</vt:lpstr>
      <vt:lpstr>Rebuttal responses</vt:lpstr>
      <vt:lpstr>References:</vt:lpstr>
      <vt:lpstr>IEEE 802.11 Coexistence SC closing report in Vienna in July 2019</vt:lpstr>
      <vt:lpstr>The Coexistence Workshop was very successful &amp; hopefully represents the start of better collaboration</vt:lpstr>
      <vt:lpstr>IEEE 802.11 Coexistence SC achieved its goals as an effective discussion forum for coexistence issues</vt:lpstr>
      <vt:lpstr>IEEE 802.11 Coexistence SC will continue its work in Hanoi in Sept 2019</vt:lpstr>
      <vt:lpstr>WNG SC Closing Report</vt:lpstr>
      <vt:lpstr>Abstract</vt:lpstr>
      <vt:lpstr>PowerPoint Presentation</vt:lpstr>
      <vt:lpstr>IEEE 802 JTC1 Standing Committee July 2019 (Vienna) closing report</vt:lpstr>
      <vt:lpstr>The IEEE 802 JTC1 SC focused on executing the PSDO process</vt:lpstr>
      <vt:lpstr>The IEEE 802 JTC1 SC focused on executing the PSDO process</vt:lpstr>
      <vt:lpstr>The IEEE 802 JTC1 SC recommends a response to the comment on 802.11aj in the 60-day ballot </vt:lpstr>
      <vt:lpstr>The IEEE 802 JTC1 SC will focus on executing the PSDO process in Hanoi in Sep 2019</vt:lpstr>
      <vt:lpstr>TGmd July 2019 Closing Report</vt:lpstr>
      <vt:lpstr>Abstract</vt:lpstr>
      <vt:lpstr>Work completed this week  </vt:lpstr>
      <vt:lpstr>TGmd schedule – updated </vt:lpstr>
      <vt:lpstr>References</vt:lpstr>
      <vt:lpstr>TGax July 2019 Closing Report</vt:lpstr>
      <vt:lpstr>Abstract</vt:lpstr>
      <vt:lpstr>Work Completed</vt:lpstr>
      <vt:lpstr>September 2019 Goals</vt:lpstr>
      <vt:lpstr>Teleconference Schedule</vt:lpstr>
      <vt:lpstr>Task Group AY  July 2019 Closing Report</vt:lpstr>
      <vt:lpstr>Abstract</vt:lpstr>
      <vt:lpstr>PowerPoint Presentation</vt:lpstr>
      <vt:lpstr>PowerPoint Presentation</vt:lpstr>
      <vt:lpstr>PowerPoint Presentation</vt:lpstr>
      <vt:lpstr>TGaz Next Generation Positioning  July Meeting Closing Report</vt:lpstr>
      <vt:lpstr>Abstract</vt:lpstr>
      <vt:lpstr>TG Status And Work Completed</vt:lpstr>
      <vt:lpstr>Goal Towards Sep. Meeting and Beyond</vt:lpstr>
      <vt:lpstr>Teleconference Schedule</vt:lpstr>
      <vt:lpstr>2019 July TGba Closing Report</vt:lpstr>
      <vt:lpstr>Work Completed</vt:lpstr>
      <vt:lpstr>Goals for September 2019</vt:lpstr>
      <vt:lpstr>Teleconference Call Schedule</vt:lpstr>
      <vt:lpstr>TGbb July 2019 Closing Report</vt:lpstr>
      <vt:lpstr>PowerPoint Presentation</vt:lpstr>
      <vt:lpstr>PowerPoint Presentation</vt:lpstr>
      <vt:lpstr>Motion</vt:lpstr>
      <vt:lpstr>PowerPoint Presentation</vt:lpstr>
      <vt:lpstr>PowerPoint Presentation</vt:lpstr>
      <vt:lpstr>TGbc Closing Report</vt:lpstr>
      <vt:lpstr>Abstract</vt:lpstr>
      <vt:lpstr>Meeting Goals</vt:lpstr>
      <vt:lpstr>Work Completed this week</vt:lpstr>
      <vt:lpstr>Plans for September 2019</vt:lpstr>
      <vt:lpstr>Future Session Planning</vt:lpstr>
      <vt:lpstr>TGbc schedule – &lt;unchanged&gt;</vt:lpstr>
      <vt:lpstr>References</vt:lpstr>
      <vt:lpstr>TGbd Closing Report – Vienna</vt:lpstr>
      <vt:lpstr>Abstract</vt:lpstr>
      <vt:lpstr>Completed work items in the week</vt:lpstr>
      <vt:lpstr>Approve the Adhoc Co-chairs</vt:lpstr>
      <vt:lpstr>Tech submissions progress in Jul</vt:lpstr>
      <vt:lpstr>Tech submissions progress in Jul</vt:lpstr>
      <vt:lpstr>Approved TG Document</vt:lpstr>
      <vt:lpstr>Timeline (unchanged)</vt:lpstr>
      <vt:lpstr>Teleconferences and Goal for Sep meeting</vt:lpstr>
      <vt:lpstr>TGbe July 2019 Closing Report</vt:lpstr>
      <vt:lpstr>Abstract</vt:lpstr>
      <vt:lpstr>Work Completed</vt:lpstr>
      <vt:lpstr>Goals for September 2019</vt:lpstr>
      <vt:lpstr>Teleconference Plan</vt:lpstr>
      <vt:lpstr>PowerPoint Presentation</vt:lpstr>
      <vt:lpstr>PowerPoint Presentation</vt:lpstr>
      <vt:lpstr>PowerPoint Presentation</vt:lpstr>
      <vt:lpstr>PowerPoint Presentation</vt:lpstr>
      <vt:lpstr>802.24 Vertical Applications Technical Advisory Group Liaison Report</vt:lpstr>
      <vt:lpstr>PowerPoint Presentation</vt:lpstr>
    </vt:vector>
  </TitlesOfParts>
  <Company>Blackberry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11-19-0995r1</dc:title>
  <dc:creator>Stephen McCann</dc:creator>
  <cp:keywords/>
  <cp:lastModifiedBy>Stanley, Dorothy</cp:lastModifiedBy>
  <cp:revision>181</cp:revision>
  <cp:lastPrinted>1601-01-01T00:00:00Z</cp:lastPrinted>
  <dcterms:created xsi:type="dcterms:W3CDTF">2018-05-10T15:59:06Z</dcterms:created>
  <dcterms:modified xsi:type="dcterms:W3CDTF">2019-08-05T22:59:52Z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2019-03-15 16:56:13Z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