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708" r:id="rId2"/>
    <p:sldId id="678" r:id="rId3"/>
    <p:sldId id="679" r:id="rId4"/>
    <p:sldId id="656" r:id="rId5"/>
    <p:sldId id="665" r:id="rId6"/>
    <p:sldId id="666" r:id="rId7"/>
    <p:sldId id="710" r:id="rId8"/>
    <p:sldId id="711" r:id="rId9"/>
    <p:sldId id="715" r:id="rId10"/>
    <p:sldId id="762" r:id="rId11"/>
    <p:sldId id="799" r:id="rId12"/>
    <p:sldId id="862"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57" r:id="rId26"/>
    <p:sldId id="800" r:id="rId27"/>
    <p:sldId id="694" r:id="rId28"/>
    <p:sldId id="695" r:id="rId29"/>
    <p:sldId id="740" r:id="rId30"/>
    <p:sldId id="741" r:id="rId31"/>
    <p:sldId id="825"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16" autoAdjust="0"/>
    <p:restoredTop sz="92169" autoAdjust="0"/>
  </p:normalViewPr>
  <p:slideViewPr>
    <p:cSldViewPr>
      <p:cViewPr varScale="1">
        <p:scale>
          <a:sx n="70" d="100"/>
          <a:sy n="70" d="100"/>
        </p:scale>
        <p:origin x="7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23</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0100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802.11-19/0988r3</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982"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2019-7-14</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2" name="Table 1"/>
          <p:cNvGraphicFramePr>
            <a:graphicFrameLocks noGrp="1"/>
          </p:cNvGraphicFramePr>
          <p:nvPr>
            <p:extLst>
              <p:ext uri="{D42A27DB-BD31-4B8C-83A1-F6EECF244321}">
                <p14:modId xmlns:p14="http://schemas.microsoft.com/office/powerpoint/2010/main" val="696562771"/>
              </p:ext>
            </p:extLst>
          </p:nvPr>
        </p:nvGraphicFramePr>
        <p:xfrm>
          <a:off x="1523999" y="2819400"/>
          <a:ext cx="9448801" cy="2856230"/>
        </p:xfrm>
        <a:graphic>
          <a:graphicData uri="http://schemas.openxmlformats.org/drawingml/2006/table">
            <a:tbl>
              <a:tblPr/>
              <a:tblGrid>
                <a:gridCol w="1302288"/>
                <a:gridCol w="5139698"/>
                <a:gridCol w="3006815"/>
              </a:tblGrid>
              <a:tr h="165100">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58750">
                <a:tc>
                  <a:txBody>
                    <a:bodyPr/>
                    <a:lstStyle/>
                    <a:p>
                      <a:pPr algn="l" fontAlgn="b"/>
                      <a:r>
                        <a:rPr lang="en-US" sz="1400" dirty="0">
                          <a:effectLst/>
                          <a:latin typeface="Arial" panose="020B0604020202020204" pitchFamily="34" charset="0"/>
                        </a:rPr>
                        <a:t> </a:t>
                      </a:r>
                      <a:r>
                        <a:rPr lang="en-US" sz="1400" dirty="0" smtClean="0">
                          <a:effectLst/>
                          <a:latin typeface="Arial" panose="020B0604020202020204" pitchFamily="34" charset="0"/>
                        </a:rPr>
                        <a:t>11-19/1065r0</a:t>
                      </a:r>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effectLst/>
                          <a:latin typeface="Arial" panose="020B0604020202020204" pitchFamily="34" charset="0"/>
                        </a:rPr>
                        <a:t> PHY </a:t>
                      </a:r>
                      <a:r>
                        <a:rPr lang="en-US" sz="1400" dirty="0">
                          <a:effectLst/>
                          <a:latin typeface="Arial" panose="020B0604020202020204" pitchFamily="34" charset="0"/>
                        </a:rPr>
                        <a:t>CR for Clause 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effectLst/>
                          <a:latin typeface="Arial" panose="020B0604020202020204" pitchFamily="34" charset="0"/>
                        </a:rPr>
                        <a:t>Vinod Kristem (Intel)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Off-WG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Sync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CR on BPSK-Mark2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i-FI" sz="1400">
                          <a:solidFill>
                            <a:srgbClr val="000000"/>
                          </a:solidFill>
                          <a:effectLst/>
                          <a:latin typeface="Arial" panose="020B0604020202020204" pitchFamily="34" charset="0"/>
                        </a:rPr>
                        <a:t> CR on MC-OOK On Symbols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19/1120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False L-STF Detection Issue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19/1179r0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for TX/RX Specification D3.0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Leif Wilhelmsson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Study of False L-STF Detections Triggered by MC-OOK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Miguel </a:t>
                      </a:r>
                      <a:r>
                        <a:rPr lang="en-US" sz="1400" dirty="0" err="1">
                          <a:solidFill>
                            <a:srgbClr val="000000"/>
                          </a:solidFill>
                          <a:effectLst/>
                          <a:latin typeface="Arial" panose="020B0604020202020204" pitchFamily="34" charset="0"/>
                        </a:rPr>
                        <a:t>López</a:t>
                      </a:r>
                      <a:r>
                        <a:rPr lang="en-US" sz="1400" dirty="0">
                          <a:solidFill>
                            <a:srgbClr val="000000"/>
                          </a:solidFill>
                          <a:effectLst/>
                          <a:latin typeface="Arial" panose="020B0604020202020204" pitchFamily="34" charset="0"/>
                        </a:rPr>
                        <a:t>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19/1193</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a:solidFill>
                            <a:srgbClr val="000000"/>
                          </a:solidFill>
                          <a:effectLst/>
                          <a:latin typeface="Arial" panose="020B0604020202020204" pitchFamily="34" charset="0"/>
                        </a:rPr>
                        <a:t> CR for Data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a:solidFill>
                            <a:srgbClr val="000000"/>
                          </a:solidFill>
                          <a:effectLst/>
                          <a:latin typeface="Arial" panose="020B0604020202020204" pitchFamily="34" charset="0"/>
                        </a:rPr>
                        <a:t> Eunsung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Arial" panose="020B0604020202020204" pitchFamily="34" charset="0"/>
                        </a:rPr>
                        <a:t> CR for WUR PHY FDMA and Padding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Arial" panose="020B0604020202020204" pitchFamily="34" charset="0"/>
                        </a:rPr>
                        <a:t> </a:t>
                      </a:r>
                      <a:r>
                        <a:rPr lang="en-US" sz="1400" b="0" i="0" u="none" strike="noStrike" dirty="0" err="1">
                          <a:solidFill>
                            <a:srgbClr val="000000"/>
                          </a:solidFill>
                          <a:effectLst/>
                          <a:latin typeface="Arial" panose="020B0604020202020204" pitchFamily="34" charset="0"/>
                        </a:rPr>
                        <a:t>Eunsung</a:t>
                      </a:r>
                      <a:r>
                        <a:rPr lang="en-US" sz="1400" b="0" i="0" u="none" strike="noStrike" dirty="0">
                          <a:solidFill>
                            <a:srgbClr val="000000"/>
                          </a:solidFill>
                          <a:effectLst/>
                          <a:latin typeface="Arial" panose="020B0604020202020204" pitchFamily="34" charset="0"/>
                        </a:rPr>
                        <a:t>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11-19/1203r0, </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 D3.0 Comment Resolution on PHY Interface</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Jae </a:t>
                      </a:r>
                      <a:r>
                        <a:rPr lang="en-US" sz="1400" b="0" i="0" u="none" strike="noStrike" dirty="0" err="1" smtClean="0">
                          <a:solidFill>
                            <a:srgbClr val="000000"/>
                          </a:solidFill>
                          <a:effectLst/>
                          <a:latin typeface="Arial" panose="020B0604020202020204" pitchFamily="34" charset="0"/>
                        </a:rPr>
                        <a:t>Seung</a:t>
                      </a:r>
                      <a:r>
                        <a:rPr lang="en-US" sz="1400" b="0" i="0" u="none" strike="noStrike" dirty="0" smtClean="0">
                          <a:solidFill>
                            <a:srgbClr val="000000"/>
                          </a:solidFill>
                          <a:effectLst/>
                          <a:latin typeface="Arial" panose="020B0604020202020204" pitchFamily="34" charset="0"/>
                        </a:rPr>
                        <a:t> Lee (ETRI)</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11-19/1232</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 CR for Legacy Preamble in D3.0</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Rui Cao (Marvell)</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MAC/Joint - CR</a:t>
            </a:r>
            <a:endParaRPr lang="en-US" dirty="0"/>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6" name="Table 5"/>
          <p:cNvGraphicFramePr>
            <a:graphicFrameLocks noGrp="1"/>
          </p:cNvGraphicFramePr>
          <p:nvPr>
            <p:extLst>
              <p:ext uri="{D42A27DB-BD31-4B8C-83A1-F6EECF244321}">
                <p14:modId xmlns:p14="http://schemas.microsoft.com/office/powerpoint/2010/main" val="1088427380"/>
              </p:ext>
            </p:extLst>
          </p:nvPr>
        </p:nvGraphicFramePr>
        <p:xfrm>
          <a:off x="1790699" y="2948691"/>
          <a:ext cx="8610602" cy="2416810"/>
        </p:xfrm>
        <a:graphic>
          <a:graphicData uri="http://schemas.openxmlformats.org/drawingml/2006/table">
            <a:tbl>
              <a:tblPr/>
              <a:tblGrid>
                <a:gridCol w="1266265"/>
                <a:gridCol w="4908092"/>
                <a:gridCol w="2436245"/>
              </a:tblGrid>
              <a:tr h="147995">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47995">
                <a:tc>
                  <a:txBody>
                    <a:bodyPr/>
                    <a:lstStyle/>
                    <a:p>
                      <a:pPr algn="l" fontAlgn="b"/>
                      <a:r>
                        <a:rPr lang="en-US" sz="1400" dirty="0">
                          <a:solidFill>
                            <a:srgbClr val="000000"/>
                          </a:solidFill>
                          <a:effectLst/>
                          <a:latin typeface="Arial" panose="020B0604020202020204" pitchFamily="34" charset="0"/>
                        </a:rPr>
                        <a:t>11-19-1068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CRs for Clause 6.3 MLME SAP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effectLst/>
                          <a:latin typeface="Arial" panose="020B0604020202020204" pitchFamily="34" charset="0"/>
                        </a:rPr>
                        <a:t>11-19/1087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TGba LB241 CR for misc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effectLst/>
                          <a:latin typeface="Arial" panose="020B0604020202020204" pitchFamily="34" charset="0"/>
                        </a:rPr>
                        <a:t>11-19/1086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TGba LB241 CR for WUR channels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effectLst/>
                          <a:latin typeface="Arial" panose="020B0604020202020204" pitchFamily="34" charset="0"/>
                        </a:rPr>
                        <a:t>11-19/1084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TGba LB241 CR for cl 29.1 and cl 30.1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effectLst/>
                          <a:latin typeface="Arial" panose="020B0604020202020204" pitchFamily="34" charset="0"/>
                        </a:rPr>
                        <a:t>11-19/1077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TGba LB241 CR for Clause 3 and Clause 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solidFill>
                            <a:srgbClr val="000000"/>
                          </a:solidFill>
                          <a:effectLst/>
                          <a:latin typeface="Arial" panose="020B0604020202020204" pitchFamily="34" charset="0"/>
                        </a:rPr>
                        <a:t>11-19/1069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CRs for Protected WUR frames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dirty="0">
                          <a:solidFill>
                            <a:srgbClr val="000000"/>
                          </a:solidFill>
                          <a:effectLst/>
                          <a:latin typeface="Arial" panose="020B0604020202020204" pitchFamily="34" charset="0"/>
                        </a:rPr>
                        <a:t>11-19/1176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CR on group ID related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Lei Huang (Panasonic)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11-19/1202r0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CR on Power Management and Capabilities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Suhwook Kim(LG)</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11-19/829r1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err="1" smtClean="0">
                          <a:solidFill>
                            <a:srgbClr val="000000"/>
                          </a:solidFill>
                          <a:effectLst/>
                          <a:latin typeface="Arial" panose="020B0604020202020204" pitchFamily="34" charset="0"/>
                        </a:rPr>
                        <a:t>TGba</a:t>
                      </a:r>
                      <a:r>
                        <a:rPr lang="en-US" sz="1400" dirty="0" smtClean="0">
                          <a:solidFill>
                            <a:srgbClr val="000000"/>
                          </a:solidFill>
                          <a:effectLst/>
                          <a:latin typeface="Arial" panose="020B0604020202020204" pitchFamily="34" charset="0"/>
                        </a:rPr>
                        <a:t> Possible Architecture and Specification Issues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Joseph Levy (</a:t>
                      </a:r>
                      <a:r>
                        <a:rPr lang="en-US" sz="1400" dirty="0" err="1" smtClean="0">
                          <a:solidFill>
                            <a:srgbClr val="000000"/>
                          </a:solidFill>
                          <a:effectLst/>
                          <a:latin typeface="Arial" panose="020B0604020202020204" pitchFamily="34" charset="0"/>
                        </a:rPr>
                        <a:t>InterDigital</a:t>
                      </a:r>
                      <a:r>
                        <a:rPr lang="en-US" sz="1400" dirty="0" smtClean="0">
                          <a:solidFill>
                            <a:srgbClr val="000000"/>
                          </a:solidFill>
                          <a:effectLst/>
                          <a:latin typeface="Arial" panose="020B0604020202020204" pitchFamily="34" charset="0"/>
                        </a:rPr>
                        <a:t>)</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11-19/1135r1 </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Assorted comment resolutions D3.0</a:t>
                      </a:r>
                      <a:endParaRPr lang="en-US" sz="1400" dirty="0" smtClean="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Menzo Wentink(Qualcomm)</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Monday AM1 – Ad-hoc Agenda</a:t>
            </a:r>
          </a:p>
        </p:txBody>
      </p:sp>
      <p:sp>
        <p:nvSpPr>
          <p:cNvPr id="21507" name="Content Placeholder 6"/>
          <p:cNvSpPr>
            <a:spLocks noGrp="1"/>
          </p:cNvSpPr>
          <p:nvPr>
            <p:ph sz="half" idx="1"/>
          </p:nvPr>
        </p:nvSpPr>
        <p:spPr>
          <a:xfrm>
            <a:off x="929218" y="1676400"/>
            <a:ext cx="9586382" cy="4805110"/>
          </a:xfrm>
        </p:spPr>
        <p:txBody>
          <a:bodyPr/>
          <a:lstStyle/>
          <a:p>
            <a:pPr lvl="1">
              <a:spcBef>
                <a:spcPts val="100"/>
              </a:spcBef>
              <a:buFont typeface="Arial" panose="020B0604020202020204" pitchFamily="34" charset="0"/>
              <a:buChar char="•"/>
            </a:pPr>
            <a:r>
              <a:rPr lang="en-US" altLang="en-US" dirty="0" smtClean="0"/>
              <a:t>Call </a:t>
            </a:r>
            <a:r>
              <a:rPr lang="en-US" altLang="en-US" dirty="0"/>
              <a:t>meeting to order</a:t>
            </a:r>
          </a:p>
          <a:p>
            <a:pPr lvl="1">
              <a:spcBef>
                <a:spcPts val="100"/>
              </a:spcBef>
              <a:buFont typeface="Arial" panose="020B0604020202020204" pitchFamily="34" charset="0"/>
              <a:buChar char="•"/>
            </a:pPr>
            <a:r>
              <a:rPr lang="en-US" altLang="en-US" dirty="0"/>
              <a:t>Call for submissions</a:t>
            </a:r>
          </a:p>
          <a:p>
            <a:pPr lvl="1">
              <a:spcBef>
                <a:spcPts val="100"/>
              </a:spcBef>
              <a:buFont typeface="Arial" panose="020B0604020202020204" pitchFamily="34" charset="0"/>
              <a:buChar char="•"/>
            </a:pPr>
            <a:r>
              <a:rPr lang="en-US" altLang="en-US" dirty="0"/>
              <a:t>Review agenda and approval</a:t>
            </a:r>
          </a:p>
          <a:p>
            <a:pPr lvl="1">
              <a:spcBef>
                <a:spcPts val="100"/>
              </a:spcBef>
              <a:buFont typeface="Arial" panose="020B0604020202020204" pitchFamily="34" charset="0"/>
              <a:buChar char="•"/>
            </a:pPr>
            <a:r>
              <a:rPr lang="en-US" altLang="en-US" dirty="0"/>
              <a:t>IEEE 802 and 802.11 IPR Policy and procedure</a:t>
            </a:r>
          </a:p>
          <a:p>
            <a:pPr lvl="1">
              <a:spcBef>
                <a:spcPts val="100"/>
              </a:spcBef>
              <a:buFont typeface="Arial" panose="020B0604020202020204" pitchFamily="34" charset="0"/>
              <a:buChar char="•"/>
            </a:pPr>
            <a:r>
              <a:rPr lang="en-US" altLang="en-US" dirty="0"/>
              <a:t>Participation in IEEE 802 Meetings </a:t>
            </a:r>
          </a:p>
          <a:p>
            <a:pPr lvl="1">
              <a:spcBef>
                <a:spcPts val="100"/>
              </a:spcBef>
              <a:buFont typeface="Arial" panose="020B0604020202020204" pitchFamily="34" charset="0"/>
              <a:buChar char="•"/>
            </a:pPr>
            <a:r>
              <a:rPr lang="en-US" altLang="en-US" dirty="0" smtClean="0"/>
              <a:t>Summary </a:t>
            </a:r>
            <a:r>
              <a:rPr lang="en-US" altLang="en-US" dirty="0"/>
              <a:t>from </a:t>
            </a:r>
            <a:r>
              <a:rPr lang="en-US" altLang="en-US" dirty="0" smtClean="0"/>
              <a:t>May 2019 </a:t>
            </a:r>
            <a:r>
              <a:rPr lang="en-US" altLang="en-US" dirty="0"/>
              <a:t>Meeting</a:t>
            </a:r>
          </a:p>
          <a:p>
            <a:pPr lvl="1">
              <a:spcBef>
                <a:spcPts val="100"/>
              </a:spcBef>
              <a:buFont typeface="Arial" panose="020B0604020202020204" pitchFamily="34" charset="0"/>
              <a:buChar char="•"/>
            </a:pPr>
            <a:r>
              <a:rPr lang="en-US" altLang="en-US" dirty="0" smtClean="0"/>
              <a:t>Comment assignments for remaining CIDs (LB241)</a:t>
            </a:r>
          </a:p>
          <a:p>
            <a:pPr lvl="1">
              <a:spcBef>
                <a:spcPts val="100"/>
              </a:spcBef>
              <a:buFont typeface="Arial" panose="020B0604020202020204" pitchFamily="34" charset="0"/>
              <a:buChar char="•"/>
            </a:pPr>
            <a:r>
              <a:rPr lang="en-US" altLang="en-US" dirty="0" smtClean="0"/>
              <a:t>Presentations </a:t>
            </a:r>
            <a:r>
              <a:rPr lang="en-US" altLang="en-US" dirty="0"/>
              <a:t>on comment resolution</a:t>
            </a:r>
          </a:p>
          <a:p>
            <a:pPr lvl="1">
              <a:spcBef>
                <a:spcPts val="100"/>
              </a:spcBef>
              <a:buFont typeface="Arial" panose="020B0604020202020204" pitchFamily="34" charset="0"/>
              <a:buChar char="•"/>
            </a:pPr>
            <a:r>
              <a:rPr lang="en-US" altLang="en-US" dirty="0" smtClean="0"/>
              <a:t>Adjourn</a:t>
            </a:r>
            <a:endParaRPr lang="en-US" altLang="en-US" dirty="0"/>
          </a:p>
          <a:p>
            <a:pPr>
              <a:spcBef>
                <a:spcPts val="0"/>
              </a:spcBef>
              <a:buFont typeface="Arial" panose="020B0604020202020204" pitchFamily="34" charset="0"/>
              <a:buChar char="•"/>
            </a:pPr>
            <a:endParaRPr lang="en-US" altLang="en-US" sz="3200" dirty="0"/>
          </a:p>
          <a:p>
            <a:pPr lvl="1">
              <a:spcBef>
                <a:spcPts val="100"/>
              </a:spcBef>
              <a:buFont typeface="Arial" panose="020B0604020202020204" pitchFamily="34" charset="0"/>
              <a:buChar char="•"/>
            </a:pPr>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882135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802.11-19/956r2) and </a:t>
            </a:r>
            <a:r>
              <a:rPr lang="en-US" altLang="en-US" sz="1600" dirty="0"/>
              <a:t>teleconference minutes (doc: IEEE </a:t>
            </a:r>
            <a:r>
              <a:rPr lang="en-US" altLang="en-US" sz="1600" dirty="0" smtClean="0"/>
              <a:t>802.11-19/1030r2)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AM1, PM2 (4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t>
            </a:r>
            <a:r>
              <a:rPr lang="en-US" altLang="en-US" sz="1600" dirty="0"/>
              <a:t>PM1 </a:t>
            </a:r>
            <a:r>
              <a:rPr lang="en-US" altLang="en-US" sz="1600" dirty="0" smtClean="0"/>
              <a:t>(2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lvl="1">
              <a:spcBef>
                <a:spcPts val="0"/>
              </a:spcBef>
            </a:pPr>
            <a:endParaRPr lang="en-US" altLang="en-US" sz="1600" dirty="0"/>
          </a:p>
          <a:p>
            <a:pPr>
              <a:spcBef>
                <a:spcPts val="0"/>
              </a:spcBef>
            </a:pPr>
            <a:r>
              <a:rPr lang="en-US" altLang="en-US" sz="1600" dirty="0"/>
              <a:t>Thursday: </a:t>
            </a:r>
            <a:r>
              <a:rPr lang="en-US" altLang="en-US" sz="1600" dirty="0" smtClean="0"/>
              <a:t>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a:t>
            </a:r>
            <a:r>
              <a:rPr lang="en-US" altLang="en-US" sz="1600" dirty="0" smtClean="0"/>
              <a:t>resolutions (1hour)</a:t>
            </a:r>
            <a:endParaRPr lang="en-US" altLang="en-US" sz="1600" dirty="0"/>
          </a:p>
          <a:p>
            <a:pPr lvl="1">
              <a:spcBef>
                <a:spcPts val="0"/>
              </a:spcBef>
            </a:pPr>
            <a:r>
              <a:rPr lang="en-US" altLang="en-US" sz="1600" b="1" dirty="0" smtClean="0"/>
              <a:t>Motions</a:t>
            </a:r>
            <a:r>
              <a:rPr lang="en-US" altLang="en-US" sz="1600" b="1" dirty="0"/>
              <a:t>: Comment </a:t>
            </a:r>
            <a:r>
              <a:rPr lang="en-US" altLang="en-US" sz="1600" b="1" dirty="0" smtClean="0"/>
              <a:t>resolutions</a:t>
            </a:r>
          </a:p>
          <a:p>
            <a:pPr lvl="1">
              <a:spcBef>
                <a:spcPts val="0"/>
              </a:spcBef>
            </a:pPr>
            <a:r>
              <a:rPr lang="en-US" altLang="en-US" sz="1600" dirty="0"/>
              <a:t>TG timeline </a:t>
            </a:r>
            <a:r>
              <a:rPr lang="en-US" altLang="en-US" sz="1600" dirty="0" smtClean="0"/>
              <a:t>discussion</a:t>
            </a:r>
            <a:endParaRPr lang="en-US" altLang="en-US" sz="1600" dirty="0"/>
          </a:p>
          <a:p>
            <a:pPr lvl="1">
              <a:spcBef>
                <a:spcPts val="0"/>
              </a:spcBef>
            </a:pPr>
            <a:r>
              <a:rPr lang="en-US" altLang="en-US" sz="1600" dirty="0"/>
              <a:t>Goal for </a:t>
            </a:r>
            <a:r>
              <a:rPr lang="en-US" altLang="en-US" sz="1600" dirty="0" smtClean="0"/>
              <a:t>September </a:t>
            </a:r>
            <a:r>
              <a:rPr lang="en-US" altLang="en-US" sz="1600" dirty="0"/>
              <a:t>2019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13</a:t>
            </a:fld>
            <a:endParaRPr lang="en-US" altLang="en-US" sz="1200" b="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Vienna, Austria</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July 14-19,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a:t>
            </a:r>
            <a:r>
              <a:rPr lang="en-US" altLang="en-US" sz="2000" dirty="0" err="1" smtClean="0">
                <a:cs typeface="Times New Roman" panose="02020603050405020304" pitchFamily="18" charset="0"/>
              </a:rPr>
              <a:t>Futurewei</a:t>
            </a:r>
            <a:r>
              <a:rPr lang="en-US" altLang="en-US" sz="2000" dirty="0">
                <a:cs typeface="Times New Roman" panose="02020603050405020304" pitchFamily="18" charset="0"/>
              </a:rPr>
              <a:t>),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July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22</a:t>
            </a:fld>
            <a:endParaRPr lang="en-US" altLang="en-US" sz="12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May 2019 Meeting and Teleconference Calls</a:t>
            </a:r>
          </a:p>
        </p:txBody>
      </p:sp>
      <p:sp>
        <p:nvSpPr>
          <p:cNvPr id="31747" name="Content Placeholder 2"/>
          <p:cNvSpPr>
            <a:spLocks noGrp="1"/>
          </p:cNvSpPr>
          <p:nvPr>
            <p:ph idx="1"/>
          </p:nvPr>
        </p:nvSpPr>
        <p:spPr>
          <a:xfrm>
            <a:off x="1143000" y="2590800"/>
            <a:ext cx="9753600" cy="3816005"/>
          </a:xfrm>
        </p:spPr>
        <p:txBody>
          <a:bodyPr/>
          <a:lstStyle/>
          <a:p>
            <a:pPr>
              <a:defRPr/>
            </a:pPr>
            <a:r>
              <a:rPr lang="en-US" altLang="en-US" dirty="0"/>
              <a:t>Resolved all the comments received on D2.0 (LB237)</a:t>
            </a:r>
          </a:p>
          <a:p>
            <a:pPr>
              <a:defRPr/>
            </a:pPr>
            <a:r>
              <a:rPr lang="en-US" altLang="en-US" dirty="0"/>
              <a:t>Approved WG recirculation letter ballot on </a:t>
            </a:r>
            <a:r>
              <a:rPr lang="en-US" altLang="en-US" dirty="0" smtClean="0"/>
              <a:t>D3.0</a:t>
            </a:r>
          </a:p>
          <a:p>
            <a:pPr>
              <a:defRPr/>
            </a:pPr>
            <a:r>
              <a:rPr lang="en-US" altLang="en-US" dirty="0" smtClean="0"/>
              <a:t>Started a 15-day WG recirculation letter ballot (LB241) on D3.0</a:t>
            </a:r>
          </a:p>
          <a:p>
            <a:pPr lvl="1">
              <a:defRPr/>
            </a:pPr>
            <a:r>
              <a:rPr lang="en-US" altLang="en-US" dirty="0" smtClean="0"/>
              <a:t>Results: 84% approve votes</a:t>
            </a:r>
          </a:p>
          <a:p>
            <a:pPr lvl="1">
              <a:defRPr/>
            </a:pPr>
            <a:r>
              <a:rPr lang="en-US" altLang="en-US" dirty="0" smtClean="0"/>
              <a:t>40 disapprove votes </a:t>
            </a:r>
          </a:p>
          <a:p>
            <a:pPr lvl="2">
              <a:defRPr/>
            </a:pPr>
            <a:r>
              <a:rPr lang="en-US" altLang="en-US" dirty="0" smtClean="0"/>
              <a:t>10 disapprove votes carried over from the previous WGLB (LB237)</a:t>
            </a:r>
          </a:p>
          <a:p>
            <a:pPr lvl="2">
              <a:defRPr/>
            </a:pPr>
            <a:r>
              <a:rPr lang="en-US" altLang="en-US" dirty="0" smtClean="0"/>
              <a:t>5 members changed their disapprove votes to approve</a:t>
            </a:r>
            <a:endParaRPr lang="en-US" altLang="en-US" dirty="0"/>
          </a:p>
          <a:p>
            <a:pPr>
              <a:defRPr/>
            </a:pPr>
            <a:r>
              <a:rPr lang="en-US" altLang="en-US" dirty="0"/>
              <a:t>Review TG timeline</a:t>
            </a:r>
          </a:p>
          <a:p>
            <a:r>
              <a:rPr lang="en-US" altLang="en-US" dirty="0"/>
              <a:t>Agenda: doc:11-19/617r11</a:t>
            </a:r>
          </a:p>
          <a:p>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23</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2019 meeting [doc: IEEE 802.11-19/956r2] and teleconference calls [doc: IEEE </a:t>
            </a:r>
            <a:r>
              <a:rPr lang="en-US" altLang="en-US" dirty="0" smtClean="0"/>
              <a:t>802.11-19/1030r4]</a:t>
            </a:r>
            <a:endParaRPr lang="en-US" altLang="en-US" dirty="0" smtClean="0"/>
          </a:p>
          <a:p>
            <a:endParaRPr lang="en-US" altLang="en-US" dirty="0" smtClean="0"/>
          </a:p>
          <a:p>
            <a:pPr lvl="1"/>
            <a:r>
              <a:rPr lang="en-US" altLang="en-US" dirty="0" smtClean="0"/>
              <a:t>Move:</a:t>
            </a:r>
          </a:p>
          <a:p>
            <a:pPr lvl="1"/>
            <a:r>
              <a:rPr lang="en-US" altLang="en-US" dirty="0" smtClean="0"/>
              <a:t>Second: </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24</a:t>
            </a:fld>
            <a:endParaRPr lang="en-US" altLang="en-US" sz="1200" b="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438320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9" y="1447800"/>
            <a:ext cx="7239000" cy="5027613"/>
          </a:xfrm>
        </p:spPr>
        <p:txBody>
          <a:bodyPr/>
          <a:lstStyle/>
          <a:p>
            <a:r>
              <a:rPr lang="en-US" altLang="en-US" sz="1200" dirty="0" smtClean="0"/>
              <a:t>2017:</a:t>
            </a:r>
            <a:endParaRPr lang="en-US" altLang="en-US" sz="1200" dirty="0"/>
          </a:p>
          <a:p>
            <a:pPr lvl="1"/>
            <a:r>
              <a:rPr lang="en-US" altLang="en-US" sz="1200" b="1" dirty="0"/>
              <a:t>January</a:t>
            </a:r>
            <a:r>
              <a:rPr lang="en-US" altLang="en-US" sz="1200" dirty="0"/>
              <a:t>: </a:t>
            </a:r>
            <a:r>
              <a:rPr lang="en-US" altLang="en-US" sz="1200" dirty="0" err="1"/>
              <a:t>TGba</a:t>
            </a:r>
            <a:r>
              <a:rPr lang="en-US" altLang="en-US" sz="1200" dirty="0"/>
              <a:t> formation meeting</a:t>
            </a:r>
          </a:p>
          <a:p>
            <a:r>
              <a:rPr lang="en-US" altLang="en-US" sz="1400" dirty="0" smtClean="0"/>
              <a:t>2018:</a:t>
            </a:r>
            <a:endParaRPr lang="en-US" altLang="en-US" sz="1400" dirty="0"/>
          </a:p>
          <a:p>
            <a:pPr lvl="1"/>
            <a:r>
              <a:rPr lang="en-US" altLang="en-US" sz="1400" b="1" dirty="0"/>
              <a:t>January</a:t>
            </a:r>
            <a:r>
              <a:rPr lang="en-US" altLang="en-US" sz="1400" dirty="0"/>
              <a:t>: </a:t>
            </a:r>
            <a:r>
              <a:rPr lang="en-US" altLang="en-US" sz="1400" dirty="0" err="1"/>
              <a:t>TGba</a:t>
            </a:r>
            <a:r>
              <a:rPr lang="en-US" altLang="en-US" sz="1400" dirty="0"/>
              <a:t> Draft 0.1</a:t>
            </a:r>
            <a:endParaRPr lang="en-US" altLang="en-US" sz="1400" b="1" dirty="0"/>
          </a:p>
          <a:p>
            <a:pPr lvl="1"/>
            <a:r>
              <a:rPr lang="en-US" altLang="en-US" sz="1400" b="1" dirty="0"/>
              <a:t>September</a:t>
            </a:r>
            <a:r>
              <a:rPr lang="en-US" altLang="en-US" sz="1400" dirty="0"/>
              <a:t>: </a:t>
            </a:r>
            <a:r>
              <a:rPr lang="en-US" altLang="en-US" sz="1400" dirty="0" err="1"/>
              <a:t>TGba</a:t>
            </a:r>
            <a:r>
              <a:rPr lang="en-US" altLang="en-US" sz="1400" dirty="0"/>
              <a:t> Draft </a:t>
            </a:r>
            <a:r>
              <a:rPr lang="en-US" altLang="en-US" sz="1400" dirty="0" smtClean="0"/>
              <a:t>1.0</a:t>
            </a:r>
          </a:p>
          <a:p>
            <a:pPr lvl="1"/>
            <a:r>
              <a:rPr lang="en-US" altLang="en-US" sz="1400" dirty="0" smtClean="0"/>
              <a:t>October: Initial WG letter ballot on </a:t>
            </a:r>
            <a:r>
              <a:rPr lang="en-US" altLang="en-US" sz="1400" dirty="0" err="1" smtClean="0"/>
              <a:t>TGba</a:t>
            </a:r>
            <a:r>
              <a:rPr lang="en-US" altLang="en-US" sz="1400" dirty="0" smtClean="0"/>
              <a:t> Draft1.0</a:t>
            </a:r>
            <a:endParaRPr lang="en-US" altLang="en-US" sz="1400" dirty="0"/>
          </a:p>
          <a:p>
            <a:pPr lvl="1"/>
            <a:r>
              <a:rPr lang="en-US" altLang="en-US" sz="1400" b="1" dirty="0"/>
              <a:t>November</a:t>
            </a:r>
            <a:r>
              <a:rPr lang="en-US" altLang="en-US" sz="1400" dirty="0"/>
              <a:t>: Comment resolution on </a:t>
            </a:r>
            <a:r>
              <a:rPr lang="en-US" altLang="en-US" sz="1400" dirty="0" err="1"/>
              <a:t>TGba</a:t>
            </a:r>
            <a:r>
              <a:rPr lang="en-US" altLang="en-US" sz="1400" dirty="0"/>
              <a:t> Draft1.0</a:t>
            </a:r>
          </a:p>
          <a:p>
            <a:r>
              <a:rPr lang="en-US" altLang="en-US" sz="1600" dirty="0"/>
              <a:t>2019:</a:t>
            </a:r>
          </a:p>
          <a:p>
            <a:pPr lvl="1"/>
            <a:r>
              <a:rPr lang="en-US" altLang="en-US" sz="1600" b="1" dirty="0"/>
              <a:t>January</a:t>
            </a:r>
            <a:r>
              <a:rPr lang="en-US" altLang="en-US" sz="1600" dirty="0"/>
              <a:t>: </a:t>
            </a:r>
            <a:r>
              <a:rPr lang="en-US" altLang="en-US" sz="1600" dirty="0" err="1"/>
              <a:t>TGba</a:t>
            </a:r>
            <a:r>
              <a:rPr lang="en-US" altLang="en-US" sz="1600" dirty="0"/>
              <a:t> Draft 2.0</a:t>
            </a:r>
          </a:p>
          <a:p>
            <a:pPr lvl="1"/>
            <a:r>
              <a:rPr lang="en-US" altLang="en-US" sz="1600" b="1" dirty="0"/>
              <a:t>March</a:t>
            </a:r>
            <a:r>
              <a:rPr lang="en-US" altLang="en-US" sz="1600" dirty="0"/>
              <a:t>: Comment resolution on D2.0</a:t>
            </a:r>
          </a:p>
          <a:p>
            <a:pPr lvl="1"/>
            <a:r>
              <a:rPr lang="en-US" altLang="en-US" sz="1600" b="1" dirty="0"/>
              <a:t>May</a:t>
            </a:r>
            <a:r>
              <a:rPr lang="en-US" altLang="en-US" sz="1600" dirty="0"/>
              <a:t>: </a:t>
            </a:r>
            <a:r>
              <a:rPr lang="en-US" altLang="en-US" sz="1600" dirty="0" err="1"/>
              <a:t>TGba</a:t>
            </a:r>
            <a:r>
              <a:rPr lang="en-US" altLang="en-US" sz="1600" dirty="0"/>
              <a:t> Draft 3.0 – WG Recirculation LB</a:t>
            </a:r>
          </a:p>
          <a:p>
            <a:pPr lvl="1"/>
            <a:r>
              <a:rPr lang="en-US" altLang="en-US" sz="1600" b="1" dirty="0"/>
              <a:t>July</a:t>
            </a:r>
            <a:r>
              <a:rPr lang="en-US" altLang="en-US" sz="1600" dirty="0"/>
              <a:t>: Comment resolution on </a:t>
            </a:r>
            <a:r>
              <a:rPr lang="en-US" altLang="en-US" sz="1600" dirty="0" smtClean="0"/>
              <a:t>D3.0</a:t>
            </a:r>
          </a:p>
          <a:p>
            <a:pPr lvl="1"/>
            <a:r>
              <a:rPr lang="en-US" altLang="en-US" sz="1600" dirty="0" smtClean="0"/>
              <a:t>August: Formation </a:t>
            </a:r>
            <a:r>
              <a:rPr lang="en-US" altLang="en-US" sz="1600" dirty="0"/>
              <a:t>of sponsor ballot </a:t>
            </a:r>
            <a:r>
              <a:rPr lang="en-US" altLang="en-US" sz="1600" dirty="0" smtClean="0"/>
              <a:t>pool (invitation open till Aug. 7)</a:t>
            </a:r>
            <a:endParaRPr lang="en-US" altLang="en-US" sz="1600" dirty="0"/>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a:t>
            </a:r>
            <a:r>
              <a:rPr lang="en-US" altLang="en-US" sz="1600" dirty="0"/>
              <a:t>done</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a:t>
            </a:r>
            <a:r>
              <a:rPr lang="en-US" altLang="en-US" sz="1600" u="sng" dirty="0" smtClean="0"/>
              <a:t>unchanged draft</a:t>
            </a:r>
            <a:r>
              <a:rPr lang="en-US" altLang="en-US" sz="1600" dirty="0" smtClean="0"/>
              <a:t>), </a:t>
            </a:r>
            <a:r>
              <a:rPr lang="en-US" altLang="en-US" sz="1600" dirty="0" smtClean="0">
                <a:solidFill>
                  <a:srgbClr val="FF0000"/>
                </a:solidFill>
              </a:rPr>
              <a:t>Sponsor </a:t>
            </a:r>
            <a:r>
              <a:rPr lang="en-US" altLang="en-US" sz="1600" dirty="0">
                <a:solidFill>
                  <a:srgbClr val="FF0000"/>
                </a:solidFill>
              </a:rPr>
              <a:t>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26</a:t>
            </a:fld>
            <a:endParaRPr lang="en-US" altLang="en-US" sz="1200" b="0" dirty="0"/>
          </a:p>
        </p:txBody>
      </p:sp>
      <p:grpSp>
        <p:nvGrpSpPr>
          <p:cNvPr id="6" name="Group 5"/>
          <p:cNvGrpSpPr/>
          <p:nvPr/>
        </p:nvGrpSpPr>
        <p:grpSpPr>
          <a:xfrm>
            <a:off x="1752600" y="4063873"/>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Complete comment resolution on D3.0 (LB241) </a:t>
            </a:r>
          </a:p>
          <a:p>
            <a:pPr>
              <a:defRPr/>
            </a:pPr>
            <a:r>
              <a:rPr lang="en-US" altLang="en-US" dirty="0" smtClean="0"/>
              <a:t>Approve a WG recirculation letter ballot on D4.0</a:t>
            </a:r>
          </a:p>
          <a:p>
            <a:pPr>
              <a:defRPr/>
            </a:pPr>
            <a:r>
              <a:rPr lang="en-US" altLang="en-US" dirty="0" smtClean="0"/>
              <a:t>Review timeline</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27</a:t>
            </a:fld>
            <a:endParaRPr lang="en-US" altLang="en-US" sz="1200" b="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r>
              <a:rPr lang="en-US" altLang="en-US" sz="2800" b="1" dirty="0" smtClean="0"/>
              <a:t>:</a:t>
            </a:r>
            <a:endParaRPr lang="en-US" altLang="en-US" sz="2800" b="1" dirty="0"/>
          </a:p>
          <a:p>
            <a:pPr marL="685800" lvl="2" indent="-342900">
              <a:defRPr/>
            </a:pPr>
            <a:r>
              <a:rPr lang="en-US" altLang="en-US" sz="2400" b="1" dirty="0" smtClean="0"/>
              <a:t>TBD</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28</a:t>
            </a:fld>
            <a:endParaRPr lang="en-US" altLang="en-US" sz="1200" b="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29</a:t>
            </a:fld>
            <a:endParaRPr lang="en-US" altLang="en-US" sz="12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2019 session</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July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0916028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kern="1200" dirty="0" err="1" smtClean="0">
                          <a:solidFill>
                            <a:schemeClr val="tx1"/>
                          </a:solidFill>
                          <a:latin typeface="+mn-lt"/>
                          <a:ea typeface="+mn-ea"/>
                          <a:cs typeface="+mn-cs"/>
                        </a:rPr>
                        <a:t>TGba</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Comment assignments for any remaining CIDs</a:t>
            </a:r>
          </a:p>
          <a:p>
            <a:pPr>
              <a:defRPr/>
            </a:pPr>
            <a:endParaRPr lang="en-US" altLang="en-US" dirty="0" smtClean="0"/>
          </a:p>
          <a:p>
            <a:pPr>
              <a:defRPr/>
            </a:pPr>
            <a:r>
              <a:rPr lang="en-US" altLang="en-US" dirty="0" smtClean="0"/>
              <a:t>Comment resolution on </a:t>
            </a:r>
            <a:r>
              <a:rPr lang="en-US" altLang="en-US" dirty="0" err="1" smtClean="0"/>
              <a:t>TGba</a:t>
            </a:r>
            <a:r>
              <a:rPr lang="en-US" altLang="en-US" dirty="0" smtClean="0"/>
              <a:t> D3.0 (LB241)</a:t>
            </a:r>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July 8</a:t>
            </a:r>
            <a:r>
              <a:rPr lang="en-US" baseline="30000" dirty="0" smtClean="0"/>
              <a:t>th</a:t>
            </a:r>
            <a:r>
              <a:rPr lang="en-US" dirty="0" smtClean="0"/>
              <a:t> : </a:t>
            </a:r>
          </a:p>
          <a:p>
            <a:pPr lvl="1">
              <a:defRPr/>
            </a:pPr>
            <a:r>
              <a:rPr lang="en-US" b="0" dirty="0" smtClean="0"/>
              <a:t>Received </a:t>
            </a:r>
            <a:r>
              <a:rPr lang="en-US" dirty="0" smtClean="0"/>
              <a:t>21 </a:t>
            </a:r>
            <a:r>
              <a:rPr lang="en-US" dirty="0" smtClean="0"/>
              <a:t>s</a:t>
            </a:r>
            <a:r>
              <a:rPr lang="en-US" b="0" dirty="0" smtClean="0"/>
              <a:t>ubmissions (updated on </a:t>
            </a:r>
            <a:r>
              <a:rPr lang="en-US" dirty="0" smtClean="0"/>
              <a:t>July </a:t>
            </a:r>
            <a:r>
              <a:rPr lang="en-US" dirty="0" smtClean="0"/>
              <a:t>14</a:t>
            </a:r>
            <a:r>
              <a:rPr lang="en-US" baseline="30000" dirty="0" smtClean="0"/>
              <a:t>th</a:t>
            </a:r>
            <a:r>
              <a:rPr lang="en-US" dirty="0" smtClean="0"/>
              <a:t> </a:t>
            </a:r>
            <a:r>
              <a:rPr lang="en-US" b="0" dirty="0" smtClean="0"/>
              <a:t>)</a:t>
            </a:r>
          </a:p>
          <a:p>
            <a:pPr>
              <a:defRPr/>
            </a:pPr>
            <a:endParaRPr lang="en-US" dirty="0" smtClean="0"/>
          </a:p>
          <a:p>
            <a:pPr>
              <a:defRPr/>
            </a:pPr>
            <a:r>
              <a:rPr lang="en-US" dirty="0" smtClean="0"/>
              <a:t>Grouped submissions by topics</a:t>
            </a:r>
          </a:p>
          <a:p>
            <a:pPr lvl="1">
              <a:defRPr/>
            </a:pPr>
            <a:r>
              <a:rPr lang="en-US" dirty="0" smtClean="0"/>
              <a:t>PHY</a:t>
            </a:r>
          </a:p>
          <a:p>
            <a:pPr lvl="1">
              <a:defRPr/>
            </a:pPr>
            <a:r>
              <a:rPr lang="en-US" dirty="0" smtClean="0"/>
              <a:t>MAC/Joint</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150811</TotalTime>
  <Words>2000</Words>
  <Application>Microsoft Office PowerPoint</Application>
  <PresentationFormat>Widescreen</PresentationFormat>
  <Paragraphs>523</Paragraphs>
  <Slides>31</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Monotype Sorts</vt:lpstr>
      <vt:lpstr>MS Gothic</vt:lpstr>
      <vt:lpstr>MS PGothic</vt:lpstr>
      <vt:lpstr>Arial</vt:lpstr>
      <vt:lpstr>Calibri</vt:lpstr>
      <vt:lpstr>Helvetica</vt:lpstr>
      <vt:lpstr>Times New Roman</vt:lpstr>
      <vt:lpstr>802-11-Submission</vt:lpstr>
      <vt:lpstr>Document</vt:lpstr>
      <vt:lpstr>July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MAC/Joint - CR</vt:lpstr>
      <vt:lpstr>Monday AM1 – Ad-hoc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May 2019 Meeting and Teleconference Calls</vt:lpstr>
      <vt:lpstr>Motion - Minutes</vt:lpstr>
      <vt:lpstr>Motion #</vt:lpstr>
      <vt:lpstr>TGba Timeline </vt:lpstr>
      <vt:lpstr>Goal for September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5420</cp:revision>
  <cp:lastPrinted>2014-11-04T15:04:57Z</cp:lastPrinted>
  <dcterms:created xsi:type="dcterms:W3CDTF">2007-04-17T18:10:23Z</dcterms:created>
  <dcterms:modified xsi:type="dcterms:W3CDTF">2019-07-14T20:35:37Z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2019-07-14 20:35:37Z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