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30" r:id="rId35"/>
    <p:sldId id="336" r:id="rId36"/>
    <p:sldId id="331" r:id="rId37"/>
    <p:sldId id="297" r:id="rId38"/>
    <p:sldId id="332" r:id="rId39"/>
    <p:sldId id="286" r:id="rId40"/>
    <p:sldId id="305" r:id="rId41"/>
    <p:sldId id="298" r:id="rId42"/>
    <p:sldId id="324"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637"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454558532"/>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345018319"/>
                  </a:ext>
                </a:extLst>
              </a:tr>
              <a:tr h="292510">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12161043"/>
              </p:ext>
            </p:extLst>
          </p:nvPr>
        </p:nvGraphicFramePr>
        <p:xfrm>
          <a:off x="1027378" y="1505839"/>
          <a:ext cx="7295884"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719</a:t>
                      </a:r>
                    </a:p>
                  </a:txBody>
                  <a:tcPr/>
                </a:tc>
                <a:tc>
                  <a:txBody>
                    <a:bodyPr/>
                    <a:lstStyle/>
                    <a:p>
                      <a:pPr algn="l"/>
                      <a:r>
                        <a:rPr lang="en-US" sz="1200" b="0" kern="1200" dirty="0">
                          <a:solidFill>
                            <a:schemeClr val="tx1"/>
                          </a:solidFill>
                          <a:latin typeface="+mn-lt"/>
                          <a:ea typeface="+mn-ea"/>
                          <a:cs typeface="+mn-cs"/>
                        </a:rPr>
                        <a:t>TGbe channel model document</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722</a:t>
                      </a:r>
                    </a:p>
                  </a:txBody>
                  <a:tcPr marL="9525" marR="9525" marT="9525" marB="9525" anchor="ctr"/>
                </a:tc>
                <a:tc>
                  <a:txBody>
                    <a:bodyPr/>
                    <a:lstStyle/>
                    <a:p>
                      <a:r>
                        <a:rPr lang="en-US" sz="1200" b="0" kern="1200" dirty="0">
                          <a:solidFill>
                            <a:schemeClr val="tx1"/>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764</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r>
                        <a:rPr lang="en-US" sz="1200" b="0" kern="1200" dirty="0">
                          <a:solidFill>
                            <a:schemeClr val="tx1"/>
                          </a:solidFill>
                          <a:latin typeface="+mn-lt"/>
                          <a:ea typeface="+mn-ea"/>
                          <a:cs typeface="+mn-cs"/>
                        </a:rPr>
                        <a:t>YES</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1066</a:t>
                      </a:r>
                    </a:p>
                  </a:txBody>
                  <a:tcPr/>
                </a:tc>
                <a:tc>
                  <a:txBody>
                    <a:bodyPr/>
                    <a:lstStyle/>
                    <a:p>
                      <a:pPr algn="l"/>
                      <a:r>
                        <a:rPr lang="en-US" sz="1200" b="0" kern="1200" dirty="0">
                          <a:solidFill>
                            <a:schemeClr val="tx1"/>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Eunsung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1654575"/>
              </p:ext>
            </p:extLst>
          </p:nvPr>
        </p:nvGraphicFramePr>
        <p:xfrm>
          <a:off x="1027378" y="1505839"/>
          <a:ext cx="7202222"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chemeClr val="tx1"/>
                          </a:solidFill>
                          <a:latin typeface="+mn-lt"/>
                          <a:ea typeface="+mn-ea"/>
                          <a:cs typeface="+mn-cs"/>
                        </a:rPr>
                        <a:t>1085</a:t>
                      </a:r>
                    </a:p>
                  </a:txBody>
                  <a:tcPr/>
                </a:tc>
                <a:tc>
                  <a:txBody>
                    <a:bodyPr/>
                    <a:lstStyle/>
                    <a:p>
                      <a:pPr algn="l"/>
                      <a:r>
                        <a:rPr lang="en-US" sz="1200" b="0" kern="1200" dirty="0">
                          <a:solidFill>
                            <a:schemeClr val="tx1"/>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Rui Cao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Preamble structure in 11be</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9083349"/>
              </p:ext>
            </p:extLst>
          </p:nvPr>
        </p:nvGraphicFramePr>
        <p:xfrm>
          <a:off x="1027378" y="1505839"/>
          <a:ext cx="7202222"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1142</a:t>
                      </a:r>
                    </a:p>
                  </a:txBody>
                  <a:tcPr/>
                </a:tc>
                <a:tc>
                  <a:txBody>
                    <a:bodyPr/>
                    <a:lstStyle/>
                    <a:p>
                      <a:pPr algn="l"/>
                      <a:r>
                        <a:rPr lang="en-US" sz="1200" b="0" kern="1200" dirty="0">
                          <a:solidFill>
                            <a:schemeClr val="tx1"/>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Dongguk Lim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53355497"/>
              </p:ext>
            </p:extLst>
          </p:nvPr>
        </p:nvGraphicFramePr>
        <p:xfrm>
          <a:off x="1027378" y="1505839"/>
          <a:ext cx="7202222"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717558">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Improved Preamble Puncturing in 802.11be</a:t>
                      </a:r>
                    </a:p>
                  </a:txBody>
                  <a:tcPr/>
                </a:tc>
                <a:tc>
                  <a:txBody>
                    <a:bodyPr/>
                    <a:lstStyle/>
                    <a:p>
                      <a:pPr algn="ctr"/>
                      <a:r>
                        <a:rPr lang="en-US" sz="1200" b="0" kern="1200" dirty="0">
                          <a:solidFill>
                            <a:schemeClr val="tx1"/>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chemeClr val="tx1"/>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marL="457200" indent="-457200">
              <a:buFont typeface="+mj-lt"/>
              <a:buAutoNum type="arabicPeriod"/>
            </a:pPr>
            <a:r>
              <a:rPr lang="en-US" sz="1800" dirty="0"/>
              <a:t>IEEE 802.1 TSN - An introduction (Janos Farkas) [25mins]</a:t>
            </a:r>
          </a:p>
          <a:p>
            <a:pPr marL="457200" indent="-457200">
              <a:buFont typeface="+mj-lt"/>
              <a:buAutoNum type="arabicPeriod"/>
            </a:pPr>
            <a:r>
              <a:rPr lang="en-US" sz="1800" dirty="0"/>
              <a:t>19/1266 Wireless + TSN = part of the picture (Norman Finn) [25mins]</a:t>
            </a:r>
          </a:p>
          <a:p>
            <a:pPr marL="457200" indent="-457200">
              <a:buFont typeface="+mj-lt"/>
              <a:buAutoNum type="arabicPeriod"/>
            </a:pPr>
            <a:r>
              <a:rPr lang="en-US" sz="1800" dirty="0"/>
              <a:t>19/1287 TSN support in 802.11 and potential extensions for TGbe (Dave Cavalcanti) [25mins]</a:t>
            </a:r>
          </a:p>
          <a:p>
            <a:pPr marL="457200" indent="-457200">
              <a:buFont typeface="+mj-lt"/>
              <a:buAutoNum type="arabicPeriod"/>
            </a:pPr>
            <a:r>
              <a:rPr lang="en-US" sz="1800" dirty="0"/>
              <a:t>19/1223 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27545</TotalTime>
  <Words>2628</Words>
  <Application>Microsoft Office PowerPoint</Application>
  <PresentationFormat>On-screen Show (4:3)</PresentationFormat>
  <Paragraphs>742</Paragraphs>
  <Slides>43</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709</cp:revision>
  <cp:lastPrinted>1601-01-01T00:00:00Z</cp:lastPrinted>
  <dcterms:created xsi:type="dcterms:W3CDTF">2017-01-26T15:28:16Z</dcterms:created>
  <dcterms:modified xsi:type="dcterms:W3CDTF">2019-07-15T16:43:39Z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