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30" r:id="rId35"/>
    <p:sldId id="336" r:id="rId36"/>
    <p:sldId id="331" r:id="rId37"/>
    <p:sldId id="297" r:id="rId38"/>
    <p:sldId id="332" r:id="rId39"/>
    <p:sldId id="286" r:id="rId40"/>
    <p:sldId id="305" r:id="rId41"/>
    <p:sldId id="298" r:id="rId42"/>
    <p:sldId id="32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580"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952900853"/>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Porat</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345018319"/>
                  </a:ext>
                </a:extLst>
              </a:tr>
              <a:tr h="292510">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9359272"/>
              </p:ext>
            </p:extLst>
          </p:nvPr>
        </p:nvGraphicFramePr>
        <p:xfrm>
          <a:off x="1027378" y="1505839"/>
          <a:ext cx="7295884"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764</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r>
                        <a:rPr lang="en-US" sz="1200" b="0" kern="1200" dirty="0">
                          <a:solidFill>
                            <a:schemeClr val="tx1"/>
                          </a:solidFill>
                          <a:latin typeface="+mn-lt"/>
                          <a:ea typeface="+mn-ea"/>
                          <a:cs typeface="+mn-cs"/>
                        </a:rPr>
                        <a:t>YES</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1019</a:t>
                      </a:r>
                    </a:p>
                  </a:txBody>
                  <a:tcPr/>
                </a:tc>
                <a:tc>
                  <a:txBody>
                    <a:bodyPr/>
                    <a:lstStyle/>
                    <a:p>
                      <a:pPr algn="l"/>
                      <a:r>
                        <a:rPr lang="en-US" sz="1200" b="0" kern="1200" dirty="0">
                          <a:solidFill>
                            <a:schemeClr val="tx1"/>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1066</a:t>
                      </a:r>
                    </a:p>
                  </a:txBody>
                  <a:tcPr/>
                </a:tc>
                <a:tc>
                  <a:txBody>
                    <a:bodyPr/>
                    <a:lstStyle/>
                    <a:p>
                      <a:pPr algn="l"/>
                      <a:r>
                        <a:rPr lang="en-US" sz="1200" b="0" kern="1200" dirty="0">
                          <a:solidFill>
                            <a:schemeClr val="tx1"/>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Eunsung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47662774"/>
              </p:ext>
            </p:extLst>
          </p:nvPr>
        </p:nvGraphicFramePr>
        <p:xfrm>
          <a:off x="1027378" y="1505839"/>
          <a:ext cx="7202222"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chemeClr val="tx1"/>
                          </a:solidFill>
                          <a:latin typeface="+mn-lt"/>
                          <a:ea typeface="+mn-ea"/>
                          <a:cs typeface="+mn-cs"/>
                        </a:rPr>
                        <a:t>1085</a:t>
                      </a:r>
                    </a:p>
                  </a:txBody>
                  <a:tcPr/>
                </a:tc>
                <a:tc>
                  <a:txBody>
                    <a:bodyPr/>
                    <a:lstStyle/>
                    <a:p>
                      <a:pPr algn="l"/>
                      <a:r>
                        <a:rPr lang="en-US" sz="1200" b="0" kern="1200" dirty="0">
                          <a:solidFill>
                            <a:schemeClr val="tx1"/>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Rui Cao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Preamble structure in 11be</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9083349"/>
              </p:ext>
            </p:extLst>
          </p:nvPr>
        </p:nvGraphicFramePr>
        <p:xfrm>
          <a:off x="1027378" y="1505839"/>
          <a:ext cx="7202222"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1142</a:t>
                      </a:r>
                    </a:p>
                  </a:txBody>
                  <a:tcPr/>
                </a:tc>
                <a:tc>
                  <a:txBody>
                    <a:bodyPr/>
                    <a:lstStyle/>
                    <a:p>
                      <a:pPr algn="l"/>
                      <a:r>
                        <a:rPr lang="en-US" sz="1200" b="0" kern="1200" dirty="0">
                          <a:solidFill>
                            <a:schemeClr val="tx1"/>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Dongguk Lim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673403"/>
              </p:ext>
            </p:extLst>
          </p:nvPr>
        </p:nvGraphicFramePr>
        <p:xfrm>
          <a:off x="1027378" y="1505839"/>
          <a:ext cx="7202222"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Improved Preamble Puncturing in 802.11be</a:t>
                      </a:r>
                    </a:p>
                  </a:txBody>
                  <a:tcPr/>
                </a:tc>
                <a:tc>
                  <a:txBody>
                    <a:bodyPr/>
                    <a:lstStyle/>
                    <a:p>
                      <a:pPr algn="ctr"/>
                      <a:r>
                        <a:rPr lang="en-US" sz="1200" b="0" kern="1200" dirty="0">
                          <a:solidFill>
                            <a:schemeClr val="tx1"/>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a:t>
                      </a: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a:t>
                      </a: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t>19/763-Measurements for Distributed MU-MIMO (Miguel Lopez) [25 mins]</a:t>
            </a:r>
          </a:p>
          <a:p>
            <a:pPr>
              <a:buFont typeface="Arial" panose="020B0604020202020204" pitchFamily="34" charset="0"/>
              <a:buChar char="•"/>
            </a:pPr>
            <a:r>
              <a:rPr lang="en-US" sz="1800" dirty="0"/>
              <a:t>19/779-</a:t>
            </a:r>
            <a:r>
              <a:rPr lang="fr-FR" sz="1800" dirty="0"/>
              <a:t>Performance Investigation on Multi-AP Transmission</a:t>
            </a:r>
            <a:r>
              <a:rPr lang="en-US" sz="1800" dirty="0"/>
              <a:t> (Eunsung Park) [25 mins]</a:t>
            </a:r>
          </a:p>
          <a:p>
            <a:pPr fontAlgn="t">
              <a:buFont typeface="Arial" panose="020B0604020202020204" pitchFamily="34" charset="0"/>
              <a:buChar char="•"/>
            </a:pPr>
            <a:r>
              <a:rPr lang="en-US" sz="1800" dirty="0"/>
              <a:t>19/799-Comparison of CBF and JT (Ron Porat) [25 mins]</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marL="457200" indent="-457200">
              <a:buFont typeface="+mj-lt"/>
              <a:buAutoNum type="arabicPeriod"/>
            </a:pPr>
            <a:r>
              <a:rPr lang="en-US" sz="1800" dirty="0"/>
              <a:t>IEEE 802.1 TSN - An introduction (Janos Farkas) [25mins]</a:t>
            </a:r>
          </a:p>
          <a:p>
            <a:pPr marL="457200" indent="-457200">
              <a:buFont typeface="+mj-lt"/>
              <a:buAutoNum type="arabicPeriod"/>
            </a:pPr>
            <a:r>
              <a:rPr lang="en-US" sz="1800" dirty="0"/>
              <a:t>19/1266 Wireless + TSN = part of the picture (Norman Finn) [25mins]</a:t>
            </a:r>
          </a:p>
          <a:p>
            <a:pPr marL="457200" indent="-457200">
              <a:buFont typeface="+mj-lt"/>
              <a:buAutoNum type="arabicPeriod"/>
            </a:pPr>
            <a:r>
              <a:rPr lang="en-US" sz="1800" dirty="0"/>
              <a:t>19/1287 TSN support in 802.11 and potential extensions for TGbe (Dave Cavalcanti) [25mins]</a:t>
            </a:r>
          </a:p>
          <a:p>
            <a:pPr marL="457200" indent="-457200">
              <a:buFont typeface="+mj-lt"/>
              <a:buAutoNum type="arabicPeriod"/>
            </a:pPr>
            <a:r>
              <a:rPr lang="en-US" sz="1800" dirty="0"/>
              <a:t>19/1223 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27442</TotalTime>
  <Words>2599</Words>
  <Application>Microsoft Office PowerPoint</Application>
  <PresentationFormat>On-screen Show (4:3)</PresentationFormat>
  <Paragraphs>737</Paragraphs>
  <Slides>43</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696</cp:revision>
  <cp:lastPrinted>1601-01-01T00:00:00Z</cp:lastPrinted>
  <dcterms:created xsi:type="dcterms:W3CDTF">2017-01-26T15:28:16Z</dcterms:created>
  <dcterms:modified xsi:type="dcterms:W3CDTF">2019-07-15T14:58:42Z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