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ls" ContentType="application/vnd.ms-exce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92" r:id="rId16"/>
    <p:sldId id="297" r:id="rId17"/>
    <p:sldId id="298" r:id="rId18"/>
    <p:sldId id="299" r:id="rId19"/>
    <p:sldId id="272" r:id="rId20"/>
    <p:sldId id="300" r:id="rId21"/>
    <p:sldId id="301" r:id="rId22"/>
    <p:sldId id="302" r:id="rId23"/>
    <p:sldId id="304" r:id="rId24"/>
    <p:sldId id="303" r:id="rId25"/>
    <p:sldId id="271" r:id="rId26"/>
    <p:sldId id="273" r:id="rId27"/>
    <p:sldId id="274" r:id="rId28"/>
    <p:sldId id="293" r:id="rId29"/>
    <p:sldId id="291" r:id="rId30"/>
    <p:sldId id="278" r:id="rId31"/>
    <p:sldId id="294" r:id="rId32"/>
    <p:sldId id="283" r:id="rId33"/>
    <p:sldId id="296" r:id="rId34"/>
    <p:sldId id="284" r:id="rId35"/>
    <p:sldId id="285" r:id="rId36"/>
    <p:sldId id="295" r:id="rId37"/>
    <p:sldId id="287" r:id="rId38"/>
    <p:sldId id="286"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p:scale>
          <a:sx n="67" d="100"/>
          <a:sy n="67" d="100"/>
        </p:scale>
        <p:origin x="1208"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802.11-19/0983r2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6/11-16-1348-06-00ax-coexistence-assurance.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Microsoft_Excel_97-2003_Worksheet.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6/11-16-1348-06-00ax-coexistence-assurance.docx" TargetMode="External"/><Relationship Id="rId2" Type="http://schemas.openxmlformats.org/officeDocument/2006/relationships/hyperlink" Target="https://mentor.ieee.org/802.11/dcn/19/11-19-1123-00-00ax-editorial-comments-on-d4-0.xls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1012-00-00ax-tgax-teleconference-minutes-from-may-to-june-2019.docx" TargetMode="External"/><Relationship Id="rId2" Type="http://schemas.openxmlformats.org/officeDocument/2006/relationships/hyperlink" Target="https://mentor.ieee.org/802.11/dcn/19/11-19-0872-00-00ax-tgax-may-2019-atlanta-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918-00-00ax-mac-ad-hoc-meeting-minutes-may-2019.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July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2019-06-07</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90"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 meeting and teleconference minutes since May 2019.</a:t>
            </a:r>
          </a:p>
          <a:p>
            <a:pPr>
              <a:buFont typeface="Arial" panose="020B0604020202020204" pitchFamily="34" charset="0"/>
              <a:buChar char="•"/>
            </a:pPr>
            <a:r>
              <a:rPr lang="en-US" dirty="0"/>
              <a:t>Approve a new revision of the TG Coexistence Assurance document.</a:t>
            </a:r>
          </a:p>
          <a:p>
            <a:pPr lvl="1">
              <a:buFont typeface="Arial" panose="020B0604020202020204" pitchFamily="34" charset="0"/>
              <a:buChar char="•"/>
            </a:pPr>
            <a:r>
              <a:rPr lang="en-US" dirty="0">
                <a:hlinkClick r:id="rId2"/>
              </a:rPr>
              <a:t>https://mentor.ieee.org/802.11/dcn/16/11-16-1348-06-00ax-coexistence-assurance.docx</a:t>
            </a:r>
            <a:r>
              <a:rPr lang="en-US" dirty="0"/>
              <a:t> </a:t>
            </a:r>
          </a:p>
          <a:p>
            <a:pPr>
              <a:buFont typeface="Arial" panose="020B0604020202020204" pitchFamily="34" charset="0"/>
              <a:buChar char="•"/>
            </a:pPr>
            <a:r>
              <a:rPr lang="en-US" dirty="0"/>
              <a:t>Complete the resolution of comments received on draft D4.0.</a:t>
            </a:r>
          </a:p>
          <a:p>
            <a:pPr>
              <a:buFont typeface="Arial" panose="020B0604020202020204" pitchFamily="34" charset="0"/>
              <a:buChar char="•"/>
            </a:pPr>
            <a:r>
              <a:rPr lang="en-US" dirty="0"/>
              <a:t>Motion to start a 15-day WG recirculation ballot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992187" y="1177924"/>
            <a:ext cx="3808413" cy="4113213"/>
          </a:xfrm>
        </p:spPr>
        <p:txBody>
          <a:bodyPr/>
          <a:lstStyle/>
          <a:p>
            <a:pPr>
              <a:lnSpc>
                <a:spcPct val="80000"/>
              </a:lnSpc>
            </a:pPr>
            <a:endParaRPr lang="en-US" altLang="en-US" sz="1200" dirty="0"/>
          </a:p>
          <a:p>
            <a:pPr>
              <a:lnSpc>
                <a:spcPct val="80000"/>
              </a:lnSpc>
            </a:pPr>
            <a:r>
              <a:rPr lang="en-US" altLang="en-US" sz="1400" dirty="0"/>
              <a:t>Monday July 15, 08:00 – 10:00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a:lnSpc>
                <a:spcPct val="80000"/>
              </a:lnSpc>
            </a:pPr>
            <a:r>
              <a:rPr lang="en-US" altLang="en-US" sz="1400" dirty="0"/>
              <a:t>Monday July 15, 13:30 – 15:30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endParaRPr lang="en-CA" altLang="en-US" sz="1400" dirty="0"/>
          </a:p>
          <a:p>
            <a:pPr lvl="0">
              <a:lnSpc>
                <a:spcPct val="80000"/>
              </a:lnSpc>
            </a:pPr>
            <a:r>
              <a:rPr lang="en-CA" altLang="en-US" sz="1400" dirty="0"/>
              <a:t>Monday</a:t>
            </a:r>
            <a:r>
              <a:rPr lang="en-US" altLang="en-US" sz="1400" dirty="0"/>
              <a:t> July 15, 19:30 – 21:30</a:t>
            </a:r>
          </a:p>
          <a:p>
            <a:pPr lvl="1">
              <a:lnSpc>
                <a:spcPct val="80000"/>
              </a:lnSpc>
            </a:pPr>
            <a:r>
              <a:rPr lang="en-US" altLang="en-US" sz="1200" dirty="0" err="1"/>
              <a:t>Adhoc</a:t>
            </a:r>
            <a:r>
              <a:rPr lang="en-US" altLang="en-US" sz="1200" dirty="0"/>
              <a:t> group meetings</a:t>
            </a:r>
            <a:endParaRPr lang="en-CA" altLang="en-US" sz="1400" dirty="0"/>
          </a:p>
          <a:p>
            <a:pPr lvl="0">
              <a:lnSpc>
                <a:spcPct val="80000"/>
              </a:lnSpc>
            </a:pPr>
            <a:r>
              <a:rPr lang="en-CA" altLang="en-US" sz="1400" dirty="0"/>
              <a:t>Tuesday</a:t>
            </a:r>
            <a:r>
              <a:rPr lang="en-US" altLang="en-US" sz="1400" dirty="0"/>
              <a:t> July 16, 10:30 – 12:30</a:t>
            </a:r>
          </a:p>
          <a:p>
            <a:pPr lvl="1">
              <a:lnSpc>
                <a:spcPct val="80000"/>
              </a:lnSpc>
            </a:pPr>
            <a:r>
              <a:rPr lang="en-US" altLang="en-US" sz="1200" dirty="0"/>
              <a:t>Ad hoc group meetings</a:t>
            </a:r>
          </a:p>
          <a:p>
            <a:pPr lvl="0">
              <a:lnSpc>
                <a:spcPct val="80000"/>
              </a:lnSpc>
            </a:pPr>
            <a:r>
              <a:rPr lang="en-CA" altLang="en-US" sz="1400" dirty="0"/>
              <a:t>Tuesday</a:t>
            </a:r>
            <a:r>
              <a:rPr lang="en-US" altLang="en-US" sz="1400" dirty="0"/>
              <a:t> July 16, 13:30 – 15:30</a:t>
            </a:r>
          </a:p>
          <a:p>
            <a:pPr lvl="1">
              <a:lnSpc>
                <a:spcPct val="80000"/>
              </a:lnSpc>
            </a:pPr>
            <a:r>
              <a:rPr lang="en-US" altLang="en-US" sz="1200" dirty="0" err="1"/>
              <a:t>Adhoc</a:t>
            </a:r>
            <a:r>
              <a:rPr lang="en-US" altLang="en-US" sz="1200" dirty="0"/>
              <a:t> group meetings</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800600" y="1447800"/>
            <a:ext cx="3810000" cy="4113213"/>
          </a:xfrm>
        </p:spPr>
        <p:txBody>
          <a:bodyPr/>
          <a:lstStyle/>
          <a:p>
            <a:pPr lvl="0">
              <a:lnSpc>
                <a:spcPct val="80000"/>
              </a:lnSpc>
            </a:pPr>
            <a:r>
              <a:rPr lang="en-CA" altLang="en-US" sz="1400" dirty="0"/>
              <a:t>Tuesday</a:t>
            </a:r>
            <a:r>
              <a:rPr lang="en-US" altLang="en-US" sz="1400" dirty="0"/>
              <a:t> July 16,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200" dirty="0"/>
              <a:t>Wednesday July 17,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400" dirty="0"/>
              <a:t>Thursday July 16, 10:30 – 13:30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US" altLang="en-US" sz="1400" dirty="0"/>
              <a:t>Thursday July 16,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71116895"/>
              </p:ext>
            </p:extLst>
          </p:nvPr>
        </p:nvGraphicFramePr>
        <p:xfrm>
          <a:off x="1066006" y="1839913"/>
          <a:ext cx="7086600" cy="313176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5"/>
                    </a:ext>
                  </a:extLst>
                </a:gridCol>
                <a:gridCol w="1417320">
                  <a:extLst>
                    <a:ext uri="{9D8B030D-6E8A-4147-A177-3AD203B41FA5}">
                      <a16:colId xmlns:a16="http://schemas.microsoft.com/office/drawing/2014/main" val="20006"/>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endParaRPr lang="en-US" sz="1800" b="1" dirty="0"/>
                    </a:p>
                  </a:txBody>
                  <a:tcPr/>
                </a:tc>
                <a:tc>
                  <a:txBody>
                    <a:bodyPr/>
                    <a:lstStyle/>
                    <a:p>
                      <a:pPr algn="ctr"/>
                      <a:endParaRPr lang="en-US" sz="1800" b="1"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gridSpan="2">
                  <a:txBody>
                    <a:bodyPr/>
                    <a:lstStyle/>
                    <a:p>
                      <a:pPr algn="ctr"/>
                      <a:r>
                        <a:rPr lang="en-US" b="1" dirty="0" err="1"/>
                        <a:t>TGax</a:t>
                      </a:r>
                      <a:endParaRPr lang="en-US" b="1" dirty="0"/>
                    </a:p>
                  </a:txBody>
                  <a:tcPr/>
                </a:tc>
                <a:tc hMerge="1">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PHY</a:t>
                      </a:r>
                    </a:p>
                  </a:txBody>
                  <a:tcPr/>
                </a:tc>
                <a:tc>
                  <a:txBody>
                    <a:bodyPr/>
                    <a:lstStyle/>
                    <a:p>
                      <a:pPr algn="ctr"/>
                      <a:r>
                        <a:rPr lang="en-US" sz="1800" b="1" dirty="0" err="1"/>
                        <a:t>TGax</a:t>
                      </a:r>
                      <a:r>
                        <a:rPr lang="en-US" sz="1800" b="1" dirty="0"/>
                        <a:t> (PHY)</a:t>
                      </a:r>
                    </a:p>
                  </a:txBody>
                  <a:tcPr/>
                </a:tc>
                <a:tc>
                  <a:txBody>
                    <a:bodyPr/>
                    <a:lstStyle/>
                    <a:p>
                      <a:pPr algn="ct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gridSpan="2">
                  <a:txBody>
                    <a:bodyPr/>
                    <a:lstStyle/>
                    <a:p>
                      <a:endParaRPr lang="en-US" b="1" dirty="0"/>
                    </a:p>
                  </a:txBody>
                  <a:tcPr/>
                </a:tc>
                <a:tc hMerge="1">
                  <a:txBody>
                    <a:bodyPr/>
                    <a:lstStyle/>
                    <a:p>
                      <a:endParaRPr lang="en-US"/>
                    </a:p>
                  </a:txBody>
                  <a:tcPr/>
                </a:tc>
                <a:tc gridSpan="2">
                  <a:txBody>
                    <a:bodyPr/>
                    <a:lstStyle/>
                    <a:p>
                      <a:pPr algn="ctr"/>
                      <a:r>
                        <a:rPr lang="en-US" b="1" dirty="0" err="1"/>
                        <a:t>TGax</a:t>
                      </a:r>
                      <a:endParaRPr lang="en-US" b="1" dirty="0"/>
                    </a:p>
                  </a:txBody>
                  <a:tcPr/>
                </a:tc>
                <a:tc hMerge="1">
                  <a:txBody>
                    <a:bodyPr/>
                    <a:lstStyle/>
                    <a:p>
                      <a:endParaRPr lang="en-US" dirty="0"/>
                    </a:p>
                  </a:txBody>
                  <a:tcPr/>
                </a:tc>
                <a:tc>
                  <a:txBody>
                    <a:bodyPr/>
                    <a:lstStyle/>
                    <a:p>
                      <a:pPr algn="ctr"/>
                      <a:r>
                        <a:rPr lang="en-US" b="1" dirty="0" err="1"/>
                        <a:t>TGax</a:t>
                      </a:r>
                      <a:r>
                        <a:rPr lang="en-US" b="1" dirty="0"/>
                        <a:t> (MAC)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MU</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3" name="TextBox 2"/>
          <p:cNvSpPr txBox="1"/>
          <p:nvPr/>
        </p:nvSpPr>
        <p:spPr>
          <a:xfrm>
            <a:off x="1676400" y="5334000"/>
            <a:ext cx="4042325" cy="461665"/>
          </a:xfrm>
          <a:prstGeom prst="rect">
            <a:avLst/>
          </a:prstGeom>
          <a:noFill/>
        </p:spPr>
        <p:txBody>
          <a:bodyPr wrap="none" rtlCol="0">
            <a:spAutoFit/>
          </a:bodyPr>
          <a:lstStyle/>
          <a:p>
            <a:r>
              <a:rPr lang="en-US" dirty="0" err="1">
                <a:solidFill>
                  <a:schemeClr val="tx1"/>
                </a:solidFill>
              </a:rPr>
              <a:t>Adhoc</a:t>
            </a:r>
            <a:r>
              <a:rPr lang="en-US" dirty="0">
                <a:solidFill>
                  <a:schemeClr val="tx1"/>
                </a:solidFill>
              </a:rPr>
              <a:t> groups schedule is TBD</a:t>
            </a:r>
          </a:p>
        </p:txBody>
      </p:sp>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July 15, 08:00 – 10:00</a:t>
            </a:r>
            <a:r>
              <a:rPr lang="en-US" altLang="en-US" dirty="0">
                <a:sym typeface="Wingdings" panose="05000000000000000000" pitchFamily="2" charset="2"/>
              </a:rPr>
              <a:t> </a:t>
            </a:r>
            <a:endParaRPr lang="en-US" dirty="0"/>
          </a:p>
        </p:txBody>
      </p:sp>
      <p:sp>
        <p:nvSpPr>
          <p:cNvPr id="6" name="Content Placeholder 5"/>
          <p:cNvSpPr>
            <a:spLocks noGrp="1"/>
          </p:cNvSpPr>
          <p:nvPr>
            <p:ph idx="1"/>
          </p:nvPr>
        </p:nvSpPr>
        <p:spPr/>
        <p:txBody>
          <a:bodyPr/>
          <a:lstStyle/>
          <a:p>
            <a:pPr lvl="0">
              <a:lnSpc>
                <a:spcPct val="80000"/>
              </a:lnSpc>
              <a:buFont typeface="Arial" panose="020B0604020202020204" pitchFamily="34" charset="0"/>
              <a:buChar char="•"/>
            </a:pPr>
            <a:r>
              <a:rPr lang="en-US" altLang="en-US" dirty="0"/>
              <a:t>Ad hoc meeting (no motions)</a:t>
            </a:r>
          </a:p>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Adjourn</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83162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FA4DE-077A-49FF-975D-243DD3E4184E}"/>
              </a:ext>
            </a:extLst>
          </p:cNvPr>
          <p:cNvSpPr>
            <a:spLocks noGrp="1"/>
          </p:cNvSpPr>
          <p:nvPr>
            <p:ph type="title"/>
          </p:nvPr>
        </p:nvSpPr>
        <p:spPr/>
        <p:txBody>
          <a:bodyPr/>
          <a:lstStyle/>
          <a:p>
            <a:r>
              <a:rPr lang="en-US" dirty="0"/>
              <a:t>11-19/1211 (George Cherian)</a:t>
            </a:r>
          </a:p>
        </p:txBody>
      </p:sp>
      <p:sp>
        <p:nvSpPr>
          <p:cNvPr id="3" name="Content Placeholder 2">
            <a:extLst>
              <a:ext uri="{FF2B5EF4-FFF2-40B4-BE49-F238E27FC236}">
                <a16:creationId xmlns:a16="http://schemas.microsoft.com/office/drawing/2014/main" id="{3C06548C-61FA-43FA-97B3-4F769A1F416E}"/>
              </a:ext>
            </a:extLst>
          </p:cNvPr>
          <p:cNvSpPr>
            <a:spLocks noGrp="1"/>
          </p:cNvSpPr>
          <p:nvPr>
            <p:ph idx="1"/>
          </p:nvPr>
        </p:nvSpPr>
        <p:spPr/>
        <p:txBody>
          <a:bodyPr/>
          <a:lstStyle/>
          <a:p>
            <a:r>
              <a:rPr lang="en-US" dirty="0"/>
              <a:t>DO you accept resolutions to CIDs </a:t>
            </a:r>
            <a:r>
              <a:rPr lang="en-GB" dirty="0">
                <a:solidFill>
                  <a:srgbClr val="FF0000"/>
                </a:solidFill>
              </a:rPr>
              <a:t>20996,</a:t>
            </a:r>
            <a:r>
              <a:rPr lang="en-GB" dirty="0"/>
              <a:t> </a:t>
            </a:r>
            <a:r>
              <a:rPr lang="en-GB" dirty="0">
                <a:solidFill>
                  <a:srgbClr val="FF0000"/>
                </a:solidFill>
              </a:rPr>
              <a:t>21174</a:t>
            </a:r>
            <a:r>
              <a:rPr lang="en-GB" dirty="0"/>
              <a:t>, 21179, 21185, </a:t>
            </a:r>
            <a:r>
              <a:rPr lang="en-GB" dirty="0">
                <a:solidFill>
                  <a:srgbClr val="FF0000"/>
                </a:solidFill>
              </a:rPr>
              <a:t>21186</a:t>
            </a:r>
            <a:r>
              <a:rPr lang="en-GB" dirty="0"/>
              <a:t>, 20792</a:t>
            </a:r>
            <a:r>
              <a:rPr lang="en-US" dirty="0"/>
              <a:t> in doc 11-19/1211r1?</a:t>
            </a:r>
          </a:p>
          <a:p>
            <a:endParaRPr lang="en-US" dirty="0"/>
          </a:p>
          <a:p>
            <a:r>
              <a:rPr lang="en-US" dirty="0"/>
              <a:t>Resolutions to CIDs written in black were </a:t>
            </a:r>
            <a:r>
              <a:rPr lang="en-US" dirty="0" err="1"/>
              <a:t>aprooved</a:t>
            </a:r>
            <a:r>
              <a:rPr lang="en-US" dirty="0"/>
              <a:t>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AA2405BF-724D-4252-8AD6-571A4DFE3F0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371D92DA-4FBE-4795-AEF6-33F46AC01A3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B5D6CD-A945-4C03-8E03-0D0D0E4FD107}"/>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20065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D8356-766E-40E1-8225-619445125FE6}"/>
              </a:ext>
            </a:extLst>
          </p:cNvPr>
          <p:cNvSpPr>
            <a:spLocks noGrp="1"/>
          </p:cNvSpPr>
          <p:nvPr>
            <p:ph type="title"/>
          </p:nvPr>
        </p:nvSpPr>
        <p:spPr/>
        <p:txBody>
          <a:bodyPr/>
          <a:lstStyle/>
          <a:p>
            <a:r>
              <a:rPr lang="en-US" dirty="0"/>
              <a:t>11-19/0416 (Laurent </a:t>
            </a:r>
            <a:r>
              <a:rPr lang="en-US" dirty="0" err="1"/>
              <a:t>Cariou</a:t>
            </a:r>
            <a:r>
              <a:rPr lang="en-US" dirty="0"/>
              <a:t>)</a:t>
            </a:r>
          </a:p>
        </p:txBody>
      </p:sp>
      <p:sp>
        <p:nvSpPr>
          <p:cNvPr id="3" name="Content Placeholder 2">
            <a:extLst>
              <a:ext uri="{FF2B5EF4-FFF2-40B4-BE49-F238E27FC236}">
                <a16:creationId xmlns:a16="http://schemas.microsoft.com/office/drawing/2014/main" id="{E62D6A40-6D52-4551-8F49-7B19848EC771}"/>
              </a:ext>
            </a:extLst>
          </p:cNvPr>
          <p:cNvSpPr>
            <a:spLocks noGrp="1"/>
          </p:cNvSpPr>
          <p:nvPr>
            <p:ph idx="1"/>
          </p:nvPr>
        </p:nvSpPr>
        <p:spPr/>
        <p:txBody>
          <a:bodyPr/>
          <a:lstStyle/>
          <a:p>
            <a:r>
              <a:rPr lang="en-US" dirty="0"/>
              <a:t>Do you accept resolutions to CIDs </a:t>
            </a:r>
            <a:r>
              <a:rPr lang="en-GB" dirty="0"/>
              <a:t>21038, 21060, 21095 in doc 11-19/0416r3?</a:t>
            </a:r>
          </a:p>
          <a:p>
            <a:endParaRPr lang="en-GB" dirty="0"/>
          </a:p>
          <a:p>
            <a:r>
              <a:rPr lang="en-GB" dirty="0"/>
              <a:t>SP is deferred. Need more discussion.</a:t>
            </a:r>
          </a:p>
          <a:p>
            <a:endParaRPr lang="en-GB" dirty="0"/>
          </a:p>
          <a:p>
            <a:endParaRPr lang="en-US" dirty="0"/>
          </a:p>
        </p:txBody>
      </p:sp>
      <p:sp>
        <p:nvSpPr>
          <p:cNvPr id="4" name="Slide Number Placeholder 3">
            <a:extLst>
              <a:ext uri="{FF2B5EF4-FFF2-40B4-BE49-F238E27FC236}">
                <a16:creationId xmlns:a16="http://schemas.microsoft.com/office/drawing/2014/main" id="{DBF545A7-CE29-40BB-BEDF-C9A125EC9DD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FFF142F-3F48-407B-B971-FB4E2CED929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CA27DA3-6CA8-48E0-A54D-AAA892A499B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2132101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7642B-EA4B-4858-85EE-C745FBBD7964}"/>
              </a:ext>
            </a:extLst>
          </p:cNvPr>
          <p:cNvSpPr>
            <a:spLocks noGrp="1"/>
          </p:cNvSpPr>
          <p:nvPr>
            <p:ph type="title"/>
          </p:nvPr>
        </p:nvSpPr>
        <p:spPr/>
        <p:txBody>
          <a:bodyPr/>
          <a:lstStyle/>
          <a:p>
            <a:r>
              <a:rPr lang="en-US" dirty="0"/>
              <a:t>11-19/1204 (Laurent </a:t>
            </a:r>
            <a:r>
              <a:rPr lang="en-US" dirty="0" err="1"/>
              <a:t>Cariou</a:t>
            </a:r>
            <a:r>
              <a:rPr lang="en-US" dirty="0"/>
              <a:t>)</a:t>
            </a:r>
          </a:p>
        </p:txBody>
      </p:sp>
      <p:sp>
        <p:nvSpPr>
          <p:cNvPr id="3" name="Content Placeholder 2">
            <a:extLst>
              <a:ext uri="{FF2B5EF4-FFF2-40B4-BE49-F238E27FC236}">
                <a16:creationId xmlns:a16="http://schemas.microsoft.com/office/drawing/2014/main" id="{6F56AEEF-A809-47B1-8930-91F69244C50A}"/>
              </a:ext>
            </a:extLst>
          </p:cNvPr>
          <p:cNvSpPr>
            <a:spLocks noGrp="1"/>
          </p:cNvSpPr>
          <p:nvPr>
            <p:ph idx="1"/>
          </p:nvPr>
        </p:nvSpPr>
        <p:spPr/>
        <p:txBody>
          <a:bodyPr/>
          <a:lstStyle/>
          <a:p>
            <a:r>
              <a:rPr lang="en-US" dirty="0"/>
              <a:t>Do you accept resolution to CID 20624 in doc 11-19/1204r1?</a:t>
            </a:r>
          </a:p>
          <a:p>
            <a:endParaRPr lang="en-US" dirty="0"/>
          </a:p>
          <a:p>
            <a:r>
              <a:rPr lang="en-US" dirty="0"/>
              <a:t>SP deferred</a:t>
            </a:r>
          </a:p>
        </p:txBody>
      </p:sp>
      <p:sp>
        <p:nvSpPr>
          <p:cNvPr id="4" name="Slide Number Placeholder 3">
            <a:extLst>
              <a:ext uri="{FF2B5EF4-FFF2-40B4-BE49-F238E27FC236}">
                <a16:creationId xmlns:a16="http://schemas.microsoft.com/office/drawing/2014/main" id="{7941C1A1-03C2-4AF9-BCFA-2D56DBF16DD8}"/>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845CCC1-1D18-4D88-99AD-03F9665C57B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D27F337-3602-4F5D-BAF6-C637FADF794B}"/>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048219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Please see the embedded spread sheet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graphicFrame>
        <p:nvGraphicFramePr>
          <p:cNvPr id="8" name="Object 7">
            <a:extLst>
              <a:ext uri="{FF2B5EF4-FFF2-40B4-BE49-F238E27FC236}">
                <a16:creationId xmlns:a16="http://schemas.microsoft.com/office/drawing/2014/main" id="{84E0D897-DB79-454B-A0A6-88334AC217E1}"/>
              </a:ext>
            </a:extLst>
          </p:cNvPr>
          <p:cNvGraphicFramePr>
            <a:graphicFrameLocks noChangeAspect="1"/>
          </p:cNvGraphicFramePr>
          <p:nvPr>
            <p:extLst>
              <p:ext uri="{D42A27DB-BD31-4B8C-83A1-F6EECF244321}">
                <p14:modId xmlns:p14="http://schemas.microsoft.com/office/powerpoint/2010/main" val="485166312"/>
              </p:ext>
            </p:extLst>
          </p:nvPr>
        </p:nvGraphicFramePr>
        <p:xfrm>
          <a:off x="4114800" y="3025774"/>
          <a:ext cx="3222000" cy="2841625"/>
        </p:xfrm>
        <a:graphic>
          <a:graphicData uri="http://schemas.openxmlformats.org/presentationml/2006/ole">
            <mc:AlternateContent xmlns:mc="http://schemas.openxmlformats.org/markup-compatibility/2006">
              <mc:Choice xmlns:v="urn:schemas-microsoft-com:vml" Requires="v">
                <p:oleObj spid="_x0000_s4111" name="Worksheet" showAsIcon="1" r:id="rId3" imgW="914400" imgH="806400" progId="Excel.Sheet.8">
                  <p:embed/>
                </p:oleObj>
              </mc:Choice>
              <mc:Fallback>
                <p:oleObj name="Worksheet" showAsIcon="1" r:id="rId3" imgW="914400" imgH="806400" progId="Excel.Sheet.8">
                  <p:embed/>
                  <p:pic>
                    <p:nvPicPr>
                      <p:cNvPr id="0" name=""/>
                      <p:cNvPicPr/>
                      <p:nvPr/>
                    </p:nvPicPr>
                    <p:blipFill>
                      <a:blip r:embed="rId4"/>
                      <a:stretch>
                        <a:fillRect/>
                      </a:stretch>
                    </p:blipFill>
                    <p:spPr>
                      <a:xfrm>
                        <a:off x="4114800" y="3025774"/>
                        <a:ext cx="3222000" cy="2841625"/>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July 14-19, 2019</a:t>
            </a:r>
          </a:p>
          <a:p>
            <a:pPr algn="ctr">
              <a:lnSpc>
                <a:spcPct val="90000"/>
              </a:lnSpc>
              <a:buFontTx/>
              <a:buNone/>
            </a:pPr>
            <a:r>
              <a:rPr lang="en-US" sz="4000" dirty="0">
                <a:latin typeface="Arial" panose="020B0604020202020204" pitchFamily="34" charset="0"/>
              </a:rPr>
              <a:t>Vienna, Austria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DFD20-99CC-4F10-A3D5-180D62AB6D31}"/>
              </a:ext>
            </a:extLst>
          </p:cNvPr>
          <p:cNvSpPr>
            <a:spLocks noGrp="1"/>
          </p:cNvSpPr>
          <p:nvPr>
            <p:ph type="title"/>
          </p:nvPr>
        </p:nvSpPr>
        <p:spPr/>
        <p:txBody>
          <a:bodyPr/>
          <a:lstStyle/>
          <a:p>
            <a:r>
              <a:rPr lang="en-US" dirty="0"/>
              <a:t>TG Submissions</a:t>
            </a:r>
          </a:p>
        </p:txBody>
      </p:sp>
      <p:sp>
        <p:nvSpPr>
          <p:cNvPr id="6" name="Date Placeholder 5">
            <a:extLst>
              <a:ext uri="{FF2B5EF4-FFF2-40B4-BE49-F238E27FC236}">
                <a16:creationId xmlns:a16="http://schemas.microsoft.com/office/drawing/2014/main" id="{EBA900CF-BA29-4838-B244-80B6EB4083DB}"/>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0C2B3312-9975-46A4-BAFB-13E458D38951}"/>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7FCEB6B-57C7-4AFA-9779-C6F89D3C31B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7" name="Table 6">
            <a:extLst>
              <a:ext uri="{FF2B5EF4-FFF2-40B4-BE49-F238E27FC236}">
                <a16:creationId xmlns:a16="http://schemas.microsoft.com/office/drawing/2014/main" id="{DEE04501-2037-4B0F-B751-6DFE26C93C0E}"/>
              </a:ext>
            </a:extLst>
          </p:cNvPr>
          <p:cNvGraphicFramePr>
            <a:graphicFrameLocks noGrp="1"/>
          </p:cNvGraphicFramePr>
          <p:nvPr>
            <p:extLst>
              <p:ext uri="{D42A27DB-BD31-4B8C-83A1-F6EECF244321}">
                <p14:modId xmlns:p14="http://schemas.microsoft.com/office/powerpoint/2010/main" val="2181855654"/>
              </p:ext>
            </p:extLst>
          </p:nvPr>
        </p:nvGraphicFramePr>
        <p:xfrm>
          <a:off x="882650" y="2632074"/>
          <a:ext cx="7659688" cy="2474910"/>
        </p:xfrm>
        <a:graphic>
          <a:graphicData uri="http://schemas.openxmlformats.org/drawingml/2006/table">
            <a:tbl>
              <a:tblPr>
                <a:tableStyleId>{5C22544A-7EE6-4342-B048-85BDC9FD1C3A}</a:tableStyleId>
              </a:tblPr>
              <a:tblGrid>
                <a:gridCol w="540529">
                  <a:extLst>
                    <a:ext uri="{9D8B030D-6E8A-4147-A177-3AD203B41FA5}">
                      <a16:colId xmlns:a16="http://schemas.microsoft.com/office/drawing/2014/main" val="3108950942"/>
                    </a:ext>
                  </a:extLst>
                </a:gridCol>
                <a:gridCol w="817385">
                  <a:extLst>
                    <a:ext uri="{9D8B030D-6E8A-4147-A177-3AD203B41FA5}">
                      <a16:colId xmlns:a16="http://schemas.microsoft.com/office/drawing/2014/main" val="324542894"/>
                    </a:ext>
                  </a:extLst>
                </a:gridCol>
                <a:gridCol w="3427743">
                  <a:extLst>
                    <a:ext uri="{9D8B030D-6E8A-4147-A177-3AD203B41FA5}">
                      <a16:colId xmlns:a16="http://schemas.microsoft.com/office/drawing/2014/main" val="3819691013"/>
                    </a:ext>
                  </a:extLst>
                </a:gridCol>
                <a:gridCol w="2228033">
                  <a:extLst>
                    <a:ext uri="{9D8B030D-6E8A-4147-A177-3AD203B41FA5}">
                      <a16:colId xmlns:a16="http://schemas.microsoft.com/office/drawing/2014/main" val="35011699"/>
                    </a:ext>
                  </a:extLst>
                </a:gridCol>
                <a:gridCol w="645998">
                  <a:extLst>
                    <a:ext uri="{9D8B030D-6E8A-4147-A177-3AD203B41FA5}">
                      <a16:colId xmlns:a16="http://schemas.microsoft.com/office/drawing/2014/main" val="748106936"/>
                    </a:ext>
                  </a:extLst>
                </a:gridCol>
              </a:tblGrid>
              <a:tr h="256365">
                <a:tc>
                  <a:txBody>
                    <a:bodyPr/>
                    <a:lstStyle/>
                    <a:p>
                      <a:pPr algn="ctr" fontAlgn="b"/>
                      <a:r>
                        <a:rPr lang="en-US" sz="1000" u="none" strike="noStrike">
                          <a:effectLst/>
                        </a:rPr>
                        <a:t>Year</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DCN</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Title</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Author (Affiliation)</a:t>
                      </a:r>
                      <a:endParaRPr lang="en-US" sz="1000" b="1" i="0" u="none" strike="noStrike">
                        <a:effectLst/>
                        <a:latin typeface="Arial" panose="020B0604020202020204" pitchFamily="34" charset="0"/>
                      </a:endParaRPr>
                    </a:p>
                  </a:txBody>
                  <a:tcPr marL="6350" marR="6350" marT="6350" marB="0" anchor="b"/>
                </a:tc>
                <a:tc>
                  <a:txBody>
                    <a:bodyPr/>
                    <a:lstStyle/>
                    <a:p>
                      <a:pPr algn="ctr" fontAlgn="b"/>
                      <a:endParaRPr lang="en-US" sz="1000" b="1"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780375968"/>
                  </a:ext>
                </a:extLst>
              </a:tr>
              <a:tr h="246505">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99</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CR-Sounding-CIDs</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Huizhao Wang (Quantenna)</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092310320"/>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703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LB238 CR on Trigger MAC Padding</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Tianyu Wu (Apple)</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44013850"/>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876</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Channelization for 6 GHz (CID 21378)</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Imran Latif (Quantenna)</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583357853"/>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1017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D4.0 CR for 6GHz channelization</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Ruchen Duan (Samsung)</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31347987"/>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1064</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CR-disallowed-subchannels</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083726347"/>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1122</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Padding for random access</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Po-Kai Huang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737345190"/>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1123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Editorial comments on D4.0</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Robert Stacey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727156653"/>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1137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sounding comments D4.0</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Menzo Wentink (Qualcomm)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053789915"/>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1199</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Updated Channelization for 6 GHz</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Imran Latif (Quantenna)</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dirty="0">
                          <a:effectLst/>
                        </a:rPr>
                        <a:t>TG</a:t>
                      </a:r>
                      <a:endParaRPr lang="en-US" sz="1000" b="0" i="0" u="none" strike="noStrike" dirty="0">
                        <a:effectLst/>
                        <a:latin typeface="Arial" panose="020B0604020202020204" pitchFamily="34" charset="0"/>
                      </a:endParaRPr>
                    </a:p>
                  </a:txBody>
                  <a:tcPr marL="6350" marR="6350" marT="6350" marB="0" anchor="b"/>
                </a:tc>
                <a:extLst>
                  <a:ext uri="{0D108BD9-81ED-4DB2-BD59-A6C34878D82A}">
                    <a16:rowId xmlns:a16="http://schemas.microsoft.com/office/drawing/2014/main" val="728698947"/>
                  </a:ext>
                </a:extLst>
              </a:tr>
            </a:tbl>
          </a:graphicData>
        </a:graphic>
      </p:graphicFrame>
    </p:spTree>
    <p:extLst>
      <p:ext uri="{BB962C8B-B14F-4D97-AF65-F5344CB8AC3E}">
        <p14:creationId xmlns:p14="http://schemas.microsoft.com/office/powerpoint/2010/main" val="4103455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4E877-814A-447B-9DEC-61FC249E3007}"/>
              </a:ext>
            </a:extLst>
          </p:cNvPr>
          <p:cNvSpPr>
            <a:spLocks noGrp="1"/>
          </p:cNvSpPr>
          <p:nvPr>
            <p:ph type="title"/>
          </p:nvPr>
        </p:nvSpPr>
        <p:spPr/>
        <p:txBody>
          <a:bodyPr/>
          <a:lstStyle/>
          <a:p>
            <a:r>
              <a:rPr lang="en-US" dirty="0"/>
              <a:t>PHY </a:t>
            </a:r>
            <a:r>
              <a:rPr lang="en-US" dirty="0" err="1"/>
              <a:t>Submissons</a:t>
            </a:r>
            <a:endParaRPr lang="en-US" dirty="0"/>
          </a:p>
        </p:txBody>
      </p:sp>
      <p:sp>
        <p:nvSpPr>
          <p:cNvPr id="3" name="Date Placeholder 2">
            <a:extLst>
              <a:ext uri="{FF2B5EF4-FFF2-40B4-BE49-F238E27FC236}">
                <a16:creationId xmlns:a16="http://schemas.microsoft.com/office/drawing/2014/main" id="{FF83EF57-ED8C-423C-A6B3-D37DC0A863E8}"/>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00014C1C-1AE9-4B45-AA86-58737E591539}"/>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C5E70802-1579-434B-B102-B5EAD6DBD275}"/>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C94A36DB-62AE-45CC-AF54-9D69B62CF879}"/>
              </a:ext>
            </a:extLst>
          </p:cNvPr>
          <p:cNvGraphicFramePr>
            <a:graphicFrameLocks noGrp="1"/>
          </p:cNvGraphicFramePr>
          <p:nvPr/>
        </p:nvGraphicFramePr>
        <p:xfrm>
          <a:off x="882650" y="2155825"/>
          <a:ext cx="7378700" cy="2546350"/>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1407745811"/>
                    </a:ext>
                  </a:extLst>
                </a:gridCol>
                <a:gridCol w="787400">
                  <a:extLst>
                    <a:ext uri="{9D8B030D-6E8A-4147-A177-3AD203B41FA5}">
                      <a16:colId xmlns:a16="http://schemas.microsoft.com/office/drawing/2014/main" val="552620892"/>
                    </a:ext>
                  </a:extLst>
                </a:gridCol>
                <a:gridCol w="3302000">
                  <a:extLst>
                    <a:ext uri="{9D8B030D-6E8A-4147-A177-3AD203B41FA5}">
                      <a16:colId xmlns:a16="http://schemas.microsoft.com/office/drawing/2014/main" val="3959517218"/>
                    </a:ext>
                  </a:extLst>
                </a:gridCol>
                <a:gridCol w="2146300">
                  <a:extLst>
                    <a:ext uri="{9D8B030D-6E8A-4147-A177-3AD203B41FA5}">
                      <a16:colId xmlns:a16="http://schemas.microsoft.com/office/drawing/2014/main" val="269658993"/>
                    </a:ext>
                  </a:extLst>
                </a:gridCol>
                <a:gridCol w="622300">
                  <a:extLst>
                    <a:ext uri="{9D8B030D-6E8A-4147-A177-3AD203B41FA5}">
                      <a16:colId xmlns:a16="http://schemas.microsoft.com/office/drawing/2014/main" val="3267729554"/>
                    </a:ext>
                  </a:extLst>
                </a:gridCol>
              </a:tblGrid>
              <a:tr h="165100">
                <a:tc>
                  <a:txBody>
                    <a:bodyPr/>
                    <a:lstStyle/>
                    <a:p>
                      <a:pPr algn="ctr" fontAlgn="b"/>
                      <a:r>
                        <a:rPr lang="en-US" sz="1000" u="none" strike="noStrike">
                          <a:effectLst/>
                        </a:rPr>
                        <a:t>Year</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DCN</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Title</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Author (Affiliation)</a:t>
                      </a:r>
                      <a:endParaRPr lang="en-US" sz="1000" b="1" i="0" u="none" strike="noStrike">
                        <a:effectLst/>
                        <a:latin typeface="Arial" panose="020B0604020202020204" pitchFamily="34" charset="0"/>
                      </a:endParaRPr>
                    </a:p>
                  </a:txBody>
                  <a:tcPr marL="6350" marR="6350" marT="6350" marB="0" anchor="b"/>
                </a:tc>
                <a:tc>
                  <a:txBody>
                    <a:bodyPr/>
                    <a:lstStyle/>
                    <a:p>
                      <a:pPr algn="ctr" fontAlgn="b"/>
                      <a:endParaRPr lang="en-US" sz="1000" b="1"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662893973"/>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99</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CR-Sounding-CIDs</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Huizhao Wang (Quantenna)</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12967288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422</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CR_CID_21497_21501_21502</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Xiaogang Chen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154566993"/>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867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PHY_CR_TxRxProcedure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Xiaogang Chen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24581857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971</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on CID 20760 and 20793</a:t>
                      </a:r>
                      <a:endParaRPr lang="en-US" sz="1000" b="0" i="0" u="none" strike="noStrike">
                        <a:effectLst/>
                        <a:latin typeface="Arial" panose="020B0604020202020204" pitchFamily="34" charset="0"/>
                      </a:endParaRPr>
                    </a:p>
                  </a:txBody>
                  <a:tcPr marL="6350" marR="6350" marT="6350" marB="0"/>
                </a:tc>
                <a:tc>
                  <a:txBody>
                    <a:bodyPr/>
                    <a:lstStyle/>
                    <a:p>
                      <a:pPr algn="l" fontAlgn="t"/>
                      <a:r>
                        <a:rPr lang="fr-FR" sz="1000" u="none" strike="noStrike">
                          <a:effectLst/>
                        </a:rPr>
                        <a:t>Ross Jian Yu (Huawei Technologies)</a:t>
                      </a:r>
                      <a:endParaRPr lang="fr-FR"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281752258"/>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972</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Remaining CR on SIG-B Part I</a:t>
                      </a:r>
                      <a:endParaRPr lang="en-US" sz="1000" b="0" i="0" u="none" strike="noStrike">
                        <a:effectLst/>
                        <a:latin typeface="Arial" panose="020B0604020202020204" pitchFamily="34" charset="0"/>
                      </a:endParaRPr>
                    </a:p>
                  </a:txBody>
                  <a:tcPr marL="6350" marR="6350" marT="6350" marB="0"/>
                </a:tc>
                <a:tc>
                  <a:txBody>
                    <a:bodyPr/>
                    <a:lstStyle/>
                    <a:p>
                      <a:pPr algn="l" fontAlgn="t"/>
                      <a:r>
                        <a:rPr lang="fr-FR" sz="1000" u="none" strike="noStrike">
                          <a:effectLst/>
                        </a:rPr>
                        <a:t>Ross Jian Yu (Huawei Technologies)</a:t>
                      </a:r>
                      <a:endParaRPr lang="fr-FR"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573286195"/>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1013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Spec text changes on MCS table</a:t>
                      </a:r>
                      <a:endParaRPr lang="en-US" sz="1000" b="0" i="0" u="none" strike="noStrike">
                        <a:effectLst/>
                        <a:latin typeface="Arial" panose="020B0604020202020204" pitchFamily="34" charset="0"/>
                      </a:endParaRPr>
                    </a:p>
                  </a:txBody>
                  <a:tcPr marL="6350" marR="6350" marT="6350" marB="0"/>
                </a:tc>
                <a:tc>
                  <a:txBody>
                    <a:bodyPr/>
                    <a:lstStyle/>
                    <a:p>
                      <a:pPr algn="l" fontAlgn="t"/>
                      <a:r>
                        <a:rPr lang="fr-FR" sz="1000" u="none" strike="noStrike">
                          <a:effectLst/>
                        </a:rPr>
                        <a:t>Ross Jian Yu (Huawei Technologies)</a:t>
                      </a:r>
                      <a:endParaRPr lang="fr-FR"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456138920"/>
                  </a:ext>
                </a:extLst>
              </a:tr>
              <a:tr h="31750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1125</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Remaining CR on SIG-B Part II</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Dandan Liang (Huawei Technologies)</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79290852"/>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1127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D4.0-comment-resolution-on-cids-for-27-3-10-7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Jianhan Liu (Mediatek)</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305294096"/>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1185</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of PHY SIG B</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Ming Gan (Huawei)</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545126848"/>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1187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CR-Misc.-PHY</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Ron Borat (Broadcom)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763307056"/>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1225</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fr-FR" sz="1000" u="none" strike="noStrike">
                          <a:effectLst/>
                        </a:rPr>
                        <a:t>D4.0 Comment Resolution - Part 3</a:t>
                      </a:r>
                      <a:endParaRPr lang="fr-FR"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Youhan Kim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717412004"/>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1226</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fr-FR" sz="1000" u="none" strike="noStrike">
                          <a:effectLst/>
                        </a:rPr>
                        <a:t>D4.0 Comment Resolution - Part 4</a:t>
                      </a:r>
                      <a:endParaRPr lang="fr-FR"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Youhan Kim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672617700"/>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1227</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fr-FR" sz="1000" u="none" strike="noStrike">
                          <a:effectLst/>
                        </a:rPr>
                        <a:t>D4.0 Comment Resolution - Part 5</a:t>
                      </a:r>
                      <a:endParaRPr lang="fr-FR"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Youhan Kim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79268482"/>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1271</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PHY Miscellaneous CR</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Sameer Vermani (Qualcomm)</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PHY</a:t>
                      </a:r>
                      <a:endParaRPr lang="en-US" sz="1000" b="0" i="0" u="none" strike="noStrike" dirty="0">
                        <a:effectLst/>
                        <a:latin typeface="Arial" panose="020B0604020202020204" pitchFamily="34" charset="0"/>
                      </a:endParaRPr>
                    </a:p>
                  </a:txBody>
                  <a:tcPr marL="6350" marR="6350" marT="6350" marB="0"/>
                </a:tc>
                <a:extLst>
                  <a:ext uri="{0D108BD9-81ED-4DB2-BD59-A6C34878D82A}">
                    <a16:rowId xmlns:a16="http://schemas.microsoft.com/office/drawing/2014/main" val="3225894208"/>
                  </a:ext>
                </a:extLst>
              </a:tr>
            </a:tbl>
          </a:graphicData>
        </a:graphic>
      </p:graphicFrame>
    </p:spTree>
    <p:extLst>
      <p:ext uri="{BB962C8B-B14F-4D97-AF65-F5344CB8AC3E}">
        <p14:creationId xmlns:p14="http://schemas.microsoft.com/office/powerpoint/2010/main" val="39428905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04927-60E4-4943-9B6A-5D87DC5118AC}"/>
              </a:ext>
            </a:extLst>
          </p:cNvPr>
          <p:cNvSpPr>
            <a:spLocks noGrp="1"/>
          </p:cNvSpPr>
          <p:nvPr>
            <p:ph type="title"/>
          </p:nvPr>
        </p:nvSpPr>
        <p:spPr/>
        <p:txBody>
          <a:bodyPr/>
          <a:lstStyle/>
          <a:p>
            <a:r>
              <a:rPr lang="en-US" dirty="0"/>
              <a:t>MU Submissions</a:t>
            </a:r>
          </a:p>
        </p:txBody>
      </p:sp>
      <p:sp>
        <p:nvSpPr>
          <p:cNvPr id="3" name="Date Placeholder 2">
            <a:extLst>
              <a:ext uri="{FF2B5EF4-FFF2-40B4-BE49-F238E27FC236}">
                <a16:creationId xmlns:a16="http://schemas.microsoft.com/office/drawing/2014/main" id="{AEF91842-E6A5-48E5-84A9-FDD5CDD65D91}"/>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296EDD08-3A25-4F00-BB0F-41B272EC0EEB}"/>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921E524C-4FE4-47A3-BD26-128A3E69A988}"/>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9A1F0DA7-1074-4EF7-8B20-894235A53816}"/>
              </a:ext>
            </a:extLst>
          </p:cNvPr>
          <p:cNvGraphicFramePr>
            <a:graphicFrameLocks noGrp="1"/>
          </p:cNvGraphicFramePr>
          <p:nvPr/>
        </p:nvGraphicFramePr>
        <p:xfrm>
          <a:off x="882650" y="2473325"/>
          <a:ext cx="7378700" cy="1911350"/>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870034391"/>
                    </a:ext>
                  </a:extLst>
                </a:gridCol>
                <a:gridCol w="787400">
                  <a:extLst>
                    <a:ext uri="{9D8B030D-6E8A-4147-A177-3AD203B41FA5}">
                      <a16:colId xmlns:a16="http://schemas.microsoft.com/office/drawing/2014/main" val="437847125"/>
                    </a:ext>
                  </a:extLst>
                </a:gridCol>
                <a:gridCol w="3302000">
                  <a:extLst>
                    <a:ext uri="{9D8B030D-6E8A-4147-A177-3AD203B41FA5}">
                      <a16:colId xmlns:a16="http://schemas.microsoft.com/office/drawing/2014/main" val="653353807"/>
                    </a:ext>
                  </a:extLst>
                </a:gridCol>
                <a:gridCol w="2146300">
                  <a:extLst>
                    <a:ext uri="{9D8B030D-6E8A-4147-A177-3AD203B41FA5}">
                      <a16:colId xmlns:a16="http://schemas.microsoft.com/office/drawing/2014/main" val="3112415260"/>
                    </a:ext>
                  </a:extLst>
                </a:gridCol>
                <a:gridCol w="622300">
                  <a:extLst>
                    <a:ext uri="{9D8B030D-6E8A-4147-A177-3AD203B41FA5}">
                      <a16:colId xmlns:a16="http://schemas.microsoft.com/office/drawing/2014/main" val="3647188876"/>
                    </a:ext>
                  </a:extLst>
                </a:gridCol>
              </a:tblGrid>
              <a:tr h="165100">
                <a:tc>
                  <a:txBody>
                    <a:bodyPr/>
                    <a:lstStyle/>
                    <a:p>
                      <a:pPr algn="ctr" fontAlgn="b"/>
                      <a:r>
                        <a:rPr lang="en-US" sz="1000" u="none" strike="noStrike">
                          <a:effectLst/>
                        </a:rPr>
                        <a:t>Year</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DCN</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Title</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Author (Affiliation)</a:t>
                      </a:r>
                      <a:endParaRPr lang="en-US" sz="1000" b="1" i="0" u="none" strike="noStrike">
                        <a:effectLst/>
                        <a:latin typeface="Arial" panose="020B0604020202020204" pitchFamily="34" charset="0"/>
                      </a:endParaRPr>
                    </a:p>
                  </a:txBody>
                  <a:tcPr marL="6350" marR="6350" marT="6350" marB="0" anchor="b"/>
                </a:tc>
                <a:tc>
                  <a:txBody>
                    <a:bodyPr/>
                    <a:lstStyle/>
                    <a:p>
                      <a:pPr algn="ctr" fontAlgn="b"/>
                      <a:endParaRPr lang="en-US" sz="1000" b="1"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092511639"/>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99</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CR-Sounding-CIDs</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Huizhao Wang (Quantenna)</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881973778"/>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765</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MU EDCA Timer</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Zhou Lan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82628257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908</a:t>
                      </a:r>
                      <a:endParaRPr lang="en-US" sz="1000" b="0" i="0" u="none" strike="noStrike">
                        <a:effectLst/>
                        <a:latin typeface="Arial" panose="020B0604020202020204" pitchFamily="34" charset="0"/>
                      </a:endParaRPr>
                    </a:p>
                  </a:txBody>
                  <a:tcPr marL="6350" marR="6350" marT="6350" marB="0"/>
                </a:tc>
                <a:tc>
                  <a:txBody>
                    <a:bodyPr/>
                    <a:lstStyle/>
                    <a:p>
                      <a:pPr algn="l" fontAlgn="t"/>
                      <a:r>
                        <a:rPr lang="nn-NO" sz="1000" u="none" strike="noStrike">
                          <a:effectLst/>
                        </a:rPr>
                        <a:t>MU EDCA parameters update frame</a:t>
                      </a:r>
                      <a:endParaRPr lang="nn-NO"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Thomas Derham (Broadcom)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49721539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917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LB238-CR-UORA-Misc</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25934748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1130</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for CIDs 20529 and 20630</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Yunbo Li (Huawei)</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62986252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1183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on Trigger Frame Format</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Qualcomm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157271533"/>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1186</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on MU Operation</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Qualcomm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103989621"/>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1204</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for CID20624</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Laurent Cariou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38308998"/>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1217</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Resolution for CID 21110</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Abhishek Patil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089141600"/>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1218</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Resolution for CIDs on UORA - part 2</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Abhishek Patil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84760919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1263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RA Setting for Response to Trigger frame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Po-Kai Huang (Intel)</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MU</a:t>
                      </a:r>
                      <a:endParaRPr lang="en-US" sz="1000" b="0" i="0" u="none" strike="noStrike" dirty="0">
                        <a:effectLst/>
                        <a:latin typeface="Arial" panose="020B0604020202020204" pitchFamily="34" charset="0"/>
                      </a:endParaRPr>
                    </a:p>
                  </a:txBody>
                  <a:tcPr marL="6350" marR="6350" marT="6350" marB="0"/>
                </a:tc>
                <a:extLst>
                  <a:ext uri="{0D108BD9-81ED-4DB2-BD59-A6C34878D82A}">
                    <a16:rowId xmlns:a16="http://schemas.microsoft.com/office/drawing/2014/main" val="1721609850"/>
                  </a:ext>
                </a:extLst>
              </a:tr>
            </a:tbl>
          </a:graphicData>
        </a:graphic>
      </p:graphicFrame>
    </p:spTree>
    <p:extLst>
      <p:ext uri="{BB962C8B-B14F-4D97-AF65-F5344CB8AC3E}">
        <p14:creationId xmlns:p14="http://schemas.microsoft.com/office/powerpoint/2010/main" val="879259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63E2E-7D57-4CD1-BA6D-21DF096D249F}"/>
              </a:ext>
            </a:extLst>
          </p:cNvPr>
          <p:cNvSpPr>
            <a:spLocks noGrp="1"/>
          </p:cNvSpPr>
          <p:nvPr>
            <p:ph type="title"/>
          </p:nvPr>
        </p:nvSpPr>
        <p:spPr/>
        <p:txBody>
          <a:bodyPr/>
          <a:lstStyle/>
          <a:p>
            <a:r>
              <a:rPr lang="en-US" dirty="0"/>
              <a:t>SR Submissions</a:t>
            </a:r>
          </a:p>
        </p:txBody>
      </p:sp>
      <p:sp>
        <p:nvSpPr>
          <p:cNvPr id="3" name="Date Placeholder 2">
            <a:extLst>
              <a:ext uri="{FF2B5EF4-FFF2-40B4-BE49-F238E27FC236}">
                <a16:creationId xmlns:a16="http://schemas.microsoft.com/office/drawing/2014/main" id="{A6E50308-75B8-4C1E-8AC3-C36006DF6236}"/>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A20558AA-1DF3-42EE-8D60-059AB4C329B5}"/>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A4F8479E-EB4A-4C3A-9954-07C6B8B8479E}"/>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095E60E1-EE58-4702-8D4F-AD11EF1E9E87}"/>
              </a:ext>
            </a:extLst>
          </p:cNvPr>
          <p:cNvGraphicFramePr>
            <a:graphicFrameLocks noGrp="1"/>
          </p:cNvGraphicFramePr>
          <p:nvPr>
            <p:extLst>
              <p:ext uri="{D42A27DB-BD31-4B8C-83A1-F6EECF244321}">
                <p14:modId xmlns:p14="http://schemas.microsoft.com/office/powerpoint/2010/main" val="2420764147"/>
              </p:ext>
            </p:extLst>
          </p:nvPr>
        </p:nvGraphicFramePr>
        <p:xfrm>
          <a:off x="919956" y="2492375"/>
          <a:ext cx="7378700" cy="317500"/>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2955625134"/>
                    </a:ext>
                  </a:extLst>
                </a:gridCol>
                <a:gridCol w="787400">
                  <a:extLst>
                    <a:ext uri="{9D8B030D-6E8A-4147-A177-3AD203B41FA5}">
                      <a16:colId xmlns:a16="http://schemas.microsoft.com/office/drawing/2014/main" val="3743676273"/>
                    </a:ext>
                  </a:extLst>
                </a:gridCol>
                <a:gridCol w="3302000">
                  <a:extLst>
                    <a:ext uri="{9D8B030D-6E8A-4147-A177-3AD203B41FA5}">
                      <a16:colId xmlns:a16="http://schemas.microsoft.com/office/drawing/2014/main" val="970643197"/>
                    </a:ext>
                  </a:extLst>
                </a:gridCol>
                <a:gridCol w="2146300">
                  <a:extLst>
                    <a:ext uri="{9D8B030D-6E8A-4147-A177-3AD203B41FA5}">
                      <a16:colId xmlns:a16="http://schemas.microsoft.com/office/drawing/2014/main" val="1543314992"/>
                    </a:ext>
                  </a:extLst>
                </a:gridCol>
                <a:gridCol w="622300">
                  <a:extLst>
                    <a:ext uri="{9D8B030D-6E8A-4147-A177-3AD203B41FA5}">
                      <a16:colId xmlns:a16="http://schemas.microsoft.com/office/drawing/2014/main" val="2621303476"/>
                    </a:ext>
                  </a:extLst>
                </a:gridCol>
              </a:tblGrid>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416</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for spatial reuse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laurent cariou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SR</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87214714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613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SRP-comments</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dirty="0">
                          <a:effectLst/>
                        </a:rPr>
                        <a:t>SR</a:t>
                      </a:r>
                      <a:endParaRPr lang="en-US" sz="1000" b="0" i="0" u="none" strike="noStrike" dirty="0">
                        <a:effectLst/>
                        <a:latin typeface="Arial" panose="020B0604020202020204" pitchFamily="34" charset="0"/>
                      </a:endParaRPr>
                    </a:p>
                  </a:txBody>
                  <a:tcPr marL="6350" marR="6350" marT="6350" marB="0" anchor="b"/>
                </a:tc>
                <a:extLst>
                  <a:ext uri="{0D108BD9-81ED-4DB2-BD59-A6C34878D82A}">
                    <a16:rowId xmlns:a16="http://schemas.microsoft.com/office/drawing/2014/main" val="2264446270"/>
                  </a:ext>
                </a:extLst>
              </a:tr>
            </a:tbl>
          </a:graphicData>
        </a:graphic>
      </p:graphicFrame>
    </p:spTree>
    <p:extLst>
      <p:ext uri="{BB962C8B-B14F-4D97-AF65-F5344CB8AC3E}">
        <p14:creationId xmlns:p14="http://schemas.microsoft.com/office/powerpoint/2010/main" val="22460956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538BF-D029-4950-9292-3154B08CE2FC}"/>
              </a:ext>
            </a:extLst>
          </p:cNvPr>
          <p:cNvSpPr>
            <a:spLocks noGrp="1"/>
          </p:cNvSpPr>
          <p:nvPr>
            <p:ph type="title"/>
          </p:nvPr>
        </p:nvSpPr>
        <p:spPr/>
        <p:txBody>
          <a:bodyPr/>
          <a:lstStyle/>
          <a:p>
            <a:r>
              <a:rPr lang="en-US" dirty="0"/>
              <a:t>MAC Submissions</a:t>
            </a:r>
          </a:p>
        </p:txBody>
      </p:sp>
      <p:sp>
        <p:nvSpPr>
          <p:cNvPr id="3" name="Date Placeholder 2">
            <a:extLst>
              <a:ext uri="{FF2B5EF4-FFF2-40B4-BE49-F238E27FC236}">
                <a16:creationId xmlns:a16="http://schemas.microsoft.com/office/drawing/2014/main" id="{4D9B7BE7-498D-4239-A9C1-C34E8ACC6341}"/>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80CC5FD0-B3EF-4C21-8E43-B74F02223838}"/>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97D24F02-A4FB-46C5-9EC8-1C8B2F7ABE49}"/>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9BC47B7E-F7E0-4BC7-B86F-F05DF8A9E758}"/>
              </a:ext>
            </a:extLst>
          </p:cNvPr>
          <p:cNvGraphicFramePr>
            <a:graphicFrameLocks noGrp="1"/>
          </p:cNvGraphicFramePr>
          <p:nvPr>
            <p:extLst>
              <p:ext uri="{D42A27DB-BD31-4B8C-83A1-F6EECF244321}">
                <p14:modId xmlns:p14="http://schemas.microsoft.com/office/powerpoint/2010/main" val="4196161606"/>
              </p:ext>
            </p:extLst>
          </p:nvPr>
        </p:nvGraphicFramePr>
        <p:xfrm>
          <a:off x="2952750" y="1373188"/>
          <a:ext cx="4438650" cy="4951406"/>
        </p:xfrm>
        <a:graphic>
          <a:graphicData uri="http://schemas.openxmlformats.org/drawingml/2006/table">
            <a:tbl>
              <a:tblPr>
                <a:tableStyleId>{5C22544A-7EE6-4342-B048-85BDC9FD1C3A}</a:tableStyleId>
              </a:tblPr>
              <a:tblGrid>
                <a:gridCol w="313227">
                  <a:extLst>
                    <a:ext uri="{9D8B030D-6E8A-4147-A177-3AD203B41FA5}">
                      <a16:colId xmlns:a16="http://schemas.microsoft.com/office/drawing/2014/main" val="3291808667"/>
                    </a:ext>
                  </a:extLst>
                </a:gridCol>
                <a:gridCol w="473660">
                  <a:extLst>
                    <a:ext uri="{9D8B030D-6E8A-4147-A177-3AD203B41FA5}">
                      <a16:colId xmlns:a16="http://schemas.microsoft.com/office/drawing/2014/main" val="4024897631"/>
                    </a:ext>
                  </a:extLst>
                </a:gridCol>
                <a:gridCol w="1986315">
                  <a:extLst>
                    <a:ext uri="{9D8B030D-6E8A-4147-A177-3AD203B41FA5}">
                      <a16:colId xmlns:a16="http://schemas.microsoft.com/office/drawing/2014/main" val="1148785561"/>
                    </a:ext>
                  </a:extLst>
                </a:gridCol>
                <a:gridCol w="1291104">
                  <a:extLst>
                    <a:ext uri="{9D8B030D-6E8A-4147-A177-3AD203B41FA5}">
                      <a16:colId xmlns:a16="http://schemas.microsoft.com/office/drawing/2014/main" val="1163367297"/>
                    </a:ext>
                  </a:extLst>
                </a:gridCol>
                <a:gridCol w="374344">
                  <a:extLst>
                    <a:ext uri="{9D8B030D-6E8A-4147-A177-3AD203B41FA5}">
                      <a16:colId xmlns:a16="http://schemas.microsoft.com/office/drawing/2014/main" val="3402577125"/>
                    </a:ext>
                  </a:extLst>
                </a:gridCol>
              </a:tblGrid>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339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Co-hosted BSSID</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Po-Kai Huang (Intel)</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29319243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414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NFRP</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99953427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417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6 GHz out-of-band discovery</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888969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488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RNR</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Jarkko Kneckt (Apple)</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698988196"/>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494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for CID 20346 Related to BSS Color</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Kaiying Lu ()</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069765593"/>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594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MAC-CR-Transmit power control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8451111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604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NAV part I</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Po-Kai Huang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5997499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619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Proposed Resolutions to select comments on D4.0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Samsung</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04580071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696</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OMI Comment Resolutions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Jarkko Kneckt (Apple)</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1472851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734</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9.7.3</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040243543"/>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735</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10.24</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93402903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736</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10.32.2</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44826318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745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MAC-CR-for-subclause-9.4.2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Ming Gan (Huawei)</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66327615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748</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26.2.8</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612116953"/>
                  </a:ext>
                </a:extLst>
              </a:tr>
              <a:tr h="83922">
                <a:tc>
                  <a:txBody>
                    <a:bodyPr/>
                    <a:lstStyle/>
                    <a:p>
                      <a:pPr algn="r" fontAlgn="t"/>
                      <a:r>
                        <a:rPr lang="en-US" sz="400" u="none" strike="noStrike">
                          <a:effectLst/>
                        </a:rPr>
                        <a:t>2019</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r" fontAlgn="t"/>
                      <a:r>
                        <a:rPr lang="en-US" sz="400" u="none" strike="noStrike">
                          <a:effectLst/>
                        </a:rPr>
                        <a:t>750</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l" fontAlgn="t"/>
                      <a:r>
                        <a:rPr lang="en-US" sz="400" u="none" strike="noStrike">
                          <a:effectLst/>
                        </a:rPr>
                        <a:t>11ax D4.0 comment-resolution 26.5.3.4</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964789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769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NFRP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38282712"/>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771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lb238-cr-he-subchannel-selective-transmission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0221620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835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for subclause 26-2-2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Kaiying Lu (Self)</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80624486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915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fragment flushing</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Matthew Fischer (Broadcom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35041472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MAC-CR-Group addressed MPDUs delivery</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3008995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MAC-CR-Non-AP STA scanning behavior</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94960826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MAC-CR-HE BSS operation_p2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11272568"/>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MAC-CR-Additional rules for preassociation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52845610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MAC-CR-HE BSS operation in 6 GHz band_p2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18920089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966</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MAC-CR-Misc TWT-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7828749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MAC-CR-Fast passive scanning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014944672"/>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MAC-Bug fixes and clarifications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97679951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2019-may-june-tgax-teleconference-agendas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38360999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1023</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21.6.4.1</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58607782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1035</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26.6.4.2 26.6.4.4</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56198346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1061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MAC-CR-HE FTM in 6 GHz</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7937853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1138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lb238-cr-subclause-26-13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23229530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1139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lb238-cr-subclause-26-17-4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50469876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lb238-cr-subclause-9-4-2-256</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19910528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lb238-cr-mac-miscellaneous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30797840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 20000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5362144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CIDs related to Multiple BSSID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7007935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CIDs 21172 and 20013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8349990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1150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CIDs on co-located BSSID</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94794180"/>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1155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 Miscellaneous Comment Resolution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Osama Aboul-Magd (Huawei Technologies)</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15150734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1161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Misc CIDs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742140203"/>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1163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for QTP</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Kaiying Lu (Mediatek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48109156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1167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SM Power Save Part II</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Po-Kai Huang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44244504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1184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on MAC Misc</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Ming Gan (Huawei)</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044898741"/>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1200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Resolutions to comments 20104, 20648, 21124, and 21469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Tomoko Adachi (Toshiba)</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125132368"/>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1209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TXOP duration based RTS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Huizhao Wang (Quantenna)</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372741737"/>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1211</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Ack related Comments Resolution</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George Cherian (Qualcomm)</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47927012"/>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1219</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MAC-CR-CID 20107</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940849294"/>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1222</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CR for 20253, 20255, 20264 and 20265.</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Jarkko Kneckt (Apple)</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684812342"/>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1235</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lb238-cr-subclause-26-15-7</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23322972"/>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1236</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Comment resolution on MIBs for LB238</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Edward Au (Huawei)</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773120392"/>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1237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clause 3.2 and 4.3.15a</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Guoqing Li (Apple)</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32619207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1275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Proposed Resolution to Tgax D4.0 CR 20268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Srinivas Kandala (Samsung)</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1812542563"/>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1259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 238 Annex G Comment Resolution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Osama Aboul-Magd (Huawei Technologies)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110959288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1243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on PICs for LB238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Edward Au (Huawei)</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dirty="0">
                          <a:effectLst/>
                        </a:rPr>
                        <a:t>MAC</a:t>
                      </a:r>
                      <a:endParaRPr lang="en-US" sz="400" b="0" i="0" u="none" strike="noStrike" dirty="0">
                        <a:effectLst/>
                        <a:latin typeface="Arial" panose="020B0604020202020204" pitchFamily="34" charset="0"/>
                      </a:endParaRPr>
                    </a:p>
                  </a:txBody>
                  <a:tcPr marL="2789" marR="2789" marT="2789" marB="0"/>
                </a:tc>
                <a:extLst>
                  <a:ext uri="{0D108BD9-81ED-4DB2-BD59-A6C34878D82A}">
                    <a16:rowId xmlns:a16="http://schemas.microsoft.com/office/drawing/2014/main" val="2283059457"/>
                  </a:ext>
                </a:extLst>
              </a:tr>
            </a:tbl>
          </a:graphicData>
        </a:graphic>
      </p:graphicFrame>
    </p:spTree>
    <p:extLst>
      <p:ext uri="{BB962C8B-B14F-4D97-AF65-F5344CB8AC3E}">
        <p14:creationId xmlns:p14="http://schemas.microsoft.com/office/powerpoint/2010/main" val="99689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July 15, 13:30 – 15:30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lnSpc>
                <a:spcPct val="80000"/>
              </a:lnSpc>
              <a:buFont typeface="Arial" panose="020B0604020202020204" pitchFamily="34" charset="0"/>
              <a:buChar char="•"/>
            </a:pPr>
            <a:r>
              <a:rPr lang="en-US" altLang="en-US" dirty="0"/>
              <a:t>Summary from March 2019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May 2019 meeting.</a:t>
            </a:r>
            <a:endParaRPr lang="en-US" altLang="en-US" dirty="0"/>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since May 2019</a:t>
            </a:r>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sz="2000" dirty="0"/>
              <a:t>Approved the resolution of about 420 CIDs in May.</a:t>
            </a:r>
          </a:p>
          <a:p>
            <a:pPr>
              <a:buFont typeface="Arial" panose="020B0604020202020204" pitchFamily="34" charset="0"/>
              <a:buChar char="•"/>
            </a:pPr>
            <a:r>
              <a:rPr lang="en-US" sz="2000" dirty="0"/>
              <a:t>Held a number of teleconferences. About 30 CIDs are ready for motion from the telecons.</a:t>
            </a:r>
          </a:p>
          <a:p>
            <a:pPr>
              <a:buFont typeface="Arial" panose="020B0604020202020204" pitchFamily="34" charset="0"/>
              <a:buChar char="•"/>
            </a:pPr>
            <a:r>
              <a:rPr lang="en-US" sz="2000" dirty="0"/>
              <a:t>Held an ad hoc meeting July 10-12. About 150 CIDs are ready for motion.</a:t>
            </a:r>
          </a:p>
          <a:p>
            <a:pPr>
              <a:buFont typeface="Arial" panose="020B0604020202020204" pitchFamily="34" charset="0"/>
              <a:buChar char="•"/>
            </a:pPr>
            <a:r>
              <a:rPr lang="en-US" sz="2000" dirty="0"/>
              <a:t>The Editor resolved all the </a:t>
            </a:r>
            <a:r>
              <a:rPr lang="en-US" sz="2000" dirty="0" err="1"/>
              <a:t>remaing</a:t>
            </a:r>
            <a:r>
              <a:rPr lang="en-US" sz="2000" dirty="0"/>
              <a:t> Editorial comments.</a:t>
            </a:r>
          </a:p>
          <a:p>
            <a:pPr lvl="1">
              <a:buFont typeface="Arial" panose="020B0604020202020204" pitchFamily="34" charset="0"/>
              <a:buChar char="•"/>
            </a:pPr>
            <a:r>
              <a:rPr lang="en-US" sz="1800" dirty="0">
                <a:hlinkClick r:id="rId2"/>
              </a:rPr>
              <a:t>https://mentor.ieee.org/802.11/dcn/19/11-19-1123-00-00ax-editorial-comments-on-d4-0.xlsx</a:t>
            </a:r>
            <a:r>
              <a:rPr lang="en-US" sz="1800" dirty="0"/>
              <a:t> </a:t>
            </a:r>
          </a:p>
          <a:p>
            <a:pPr>
              <a:buFont typeface="Arial" panose="020B0604020202020204" pitchFamily="34" charset="0"/>
              <a:buChar char="•"/>
            </a:pPr>
            <a:r>
              <a:rPr lang="en-US" sz="2000" dirty="0"/>
              <a:t>Generated a new revision of the TG |Coexistence assurance document as a result of the comments received.</a:t>
            </a:r>
          </a:p>
          <a:p>
            <a:pPr lvl="1">
              <a:buFont typeface="Arial" panose="020B0604020202020204" pitchFamily="34" charset="0"/>
              <a:buChar char="•"/>
            </a:pPr>
            <a:r>
              <a:rPr lang="en-US" sz="1800" dirty="0">
                <a:hlinkClick r:id="rId3"/>
              </a:rPr>
              <a:t>https://mentor.ieee.org/802.11/dcn/16/11-16-1348-06-00ax-coexistence-assurance.docx</a:t>
            </a:r>
            <a:r>
              <a:rPr lang="en-US" sz="180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(May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May 2019 Interim meeting to today:</a:t>
            </a:r>
          </a:p>
          <a:p>
            <a:pPr lvl="1">
              <a:buFont typeface="Arial" panose="020B0604020202020204" pitchFamily="34" charset="0"/>
              <a:buChar char="•"/>
            </a:pPr>
            <a:r>
              <a:rPr lang="en-US" altLang="en-US" sz="1600" dirty="0">
                <a:hlinkClick r:id="rId2"/>
              </a:rPr>
              <a:t>https://mentor.ieee.org/802.11/dcn/19/11-19-0872-00-00ax-tgax-may-2019-atlanta-meeting-minutes.docx</a:t>
            </a:r>
            <a:r>
              <a:rPr lang="en-US" altLang="en-US" sz="1600" dirty="0"/>
              <a:t> </a:t>
            </a:r>
          </a:p>
          <a:p>
            <a:pPr lvl="1">
              <a:buFont typeface="Arial" panose="020B0604020202020204" pitchFamily="34" charset="0"/>
              <a:buChar char="•"/>
            </a:pPr>
            <a:r>
              <a:rPr lang="en-US" altLang="en-US" sz="1600" dirty="0">
                <a:hlinkClick r:id="rId3"/>
              </a:rPr>
              <a:t>https://mentor.ieee.org/802.11/dcn/19/11-19-1012-00-00ax-tgax-teleconference-minutes-from-may-to-june-2019.docx</a:t>
            </a:r>
            <a:r>
              <a:rPr lang="en-US" altLang="en-US" sz="1600" dirty="0"/>
              <a:t> </a:t>
            </a:r>
          </a:p>
          <a:p>
            <a:pPr lvl="1">
              <a:buFont typeface="Arial" panose="020B0604020202020204" pitchFamily="34" charset="0"/>
              <a:buChar char="•"/>
            </a:pPr>
            <a:r>
              <a:rPr lang="en-US" altLang="en-US" sz="1600" dirty="0">
                <a:hlinkClick r:id="rId4"/>
              </a:rPr>
              <a:t>https://mentor.ieee.org/802.11/dcn/19/11-19-0918-00-00ax-mac-ad-hoc-meeting-minutes-may-2019.docx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8437044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July 15,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a:t>
            </a:r>
            <a:r>
              <a:rPr lang="en-US" altLang="en-US" dirty="0">
                <a:sym typeface="Wingdings" panose="05000000000000000000" pitchFamily="2" charset="2"/>
              </a:rPr>
              <a:t></a:t>
            </a:r>
          </a:p>
          <a:p>
            <a:pPr lvl="1">
              <a:lnSpc>
                <a:spcPct val="80000"/>
              </a:lnSpc>
              <a:buFont typeface="Arial" panose="020B0604020202020204" pitchFamily="34" charset="0"/>
              <a:buChar char="•"/>
            </a:pPr>
            <a:r>
              <a:rPr lang="en-US" altLang="en-US" dirty="0">
                <a:sym typeface="Wingdings" panose="05000000000000000000" pitchFamily="2" charset="2"/>
              </a:rPr>
              <a:t>Ad Hoc # 2 </a:t>
            </a:r>
            <a:endParaRPr lang="en-US" alt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741549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Tuesday July 16,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a:t>
            </a:r>
            <a:r>
              <a:rPr lang="en-US" altLang="en-US" dirty="0">
                <a:sym typeface="Wingdings" panose="05000000000000000000" pitchFamily="2" charset="2"/>
              </a:rPr>
              <a:t></a:t>
            </a:r>
          </a:p>
          <a:p>
            <a:pPr lvl="1">
              <a:lnSpc>
                <a:spcPct val="80000"/>
              </a:lnSpc>
              <a:buFont typeface="Arial" panose="020B0604020202020204" pitchFamily="34" charset="0"/>
              <a:buChar char="•"/>
            </a:pPr>
            <a:r>
              <a:rPr lang="en-US" altLang="en-US" dirty="0">
                <a:sym typeface="Wingdings" panose="05000000000000000000" pitchFamily="2" charset="2"/>
              </a:rPr>
              <a:t>Ad Hoc # 2 </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065938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July 16,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a:t>
            </a:r>
            <a:r>
              <a:rPr lang="en-US" altLang="en-US" dirty="0">
                <a:sym typeface="Wingdings" panose="05000000000000000000" pitchFamily="2" charset="2"/>
              </a:rPr>
              <a:t></a:t>
            </a:r>
          </a:p>
          <a:p>
            <a:pPr lvl="1">
              <a:lnSpc>
                <a:spcPct val="80000"/>
              </a:lnSpc>
              <a:buFont typeface="Arial" panose="020B0604020202020204" pitchFamily="34" charset="0"/>
              <a:buChar char="•"/>
            </a:pPr>
            <a:r>
              <a:rPr lang="en-US" altLang="en-US" dirty="0">
                <a:sym typeface="Wingdings" panose="05000000000000000000" pitchFamily="2" charset="2"/>
              </a:rPr>
              <a:t>Ad Hoc # 2 </a:t>
            </a:r>
            <a:endParaRPr lang="en-US" alt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July 16,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Review Progress from Ad hoc groups</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1493761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July 17,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5959138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July 17,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240591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Thursday July 18, 10:30 – 12:30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0091668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July 18, 16:00 – 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July 2019</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444504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Ballot Motion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477067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3575424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1569</TotalTime>
  <Words>3026</Words>
  <Application>Microsoft Office PowerPoint</Application>
  <PresentationFormat>On-screen Show (4:3)</PresentationFormat>
  <Paragraphs>853</Paragraphs>
  <Slides>38</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38</vt:i4>
      </vt:variant>
    </vt:vector>
  </HeadingPairs>
  <TitlesOfParts>
    <vt:vector size="47" baseType="lpstr">
      <vt:lpstr>Arial</vt:lpstr>
      <vt:lpstr>Arial Black</vt:lpstr>
      <vt:lpstr>Calibri</vt:lpstr>
      <vt:lpstr>Monotype Sorts</vt:lpstr>
      <vt:lpstr>Symbol</vt:lpstr>
      <vt:lpstr>Times New Roman</vt:lpstr>
      <vt:lpstr>Office Theme</vt:lpstr>
      <vt:lpstr>Document</vt:lpstr>
      <vt:lpstr>Microsoft Excel 97-2003 Worksheet</vt:lpstr>
      <vt:lpstr>TGax July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July 15, 08:00 – 10:00 </vt:lpstr>
      <vt:lpstr>11-19/1211 (George Cherian)</vt:lpstr>
      <vt:lpstr>11-19/0416 (Laurent Cariou)</vt:lpstr>
      <vt:lpstr>11-19/1204 (Laurent Cariou)</vt:lpstr>
      <vt:lpstr>Submissions</vt:lpstr>
      <vt:lpstr>TG Submissions</vt:lpstr>
      <vt:lpstr>PHY Submissons</vt:lpstr>
      <vt:lpstr>MU Submissions</vt:lpstr>
      <vt:lpstr>SR Submissions</vt:lpstr>
      <vt:lpstr>MAC Submissions</vt:lpstr>
      <vt:lpstr>Agenda for Monday July 15, 13:30 – 15:30 </vt:lpstr>
      <vt:lpstr>Summary since May 2019</vt:lpstr>
      <vt:lpstr>Approval of  TG Minutes (May 2019 Meeting and Telecon Minutes) </vt:lpstr>
      <vt:lpstr>Agenda for Monday July 15, 19:30 – 21:30 </vt:lpstr>
      <vt:lpstr>Agenda for Tuesday July 16, 10:30 – 12:30 </vt:lpstr>
      <vt:lpstr>Agenda for Tuesday July 16, 13:30 – 15:30 </vt:lpstr>
      <vt:lpstr>Agenda for Tuesday July 16, 13:30 – 15:30 </vt:lpstr>
      <vt:lpstr>Agenda for Wednesday July 17, 13:30 – 15:30 </vt:lpstr>
      <vt:lpstr>Agenda for Wednesday July 17, 16:00 – 18:00 </vt:lpstr>
      <vt:lpstr>Agenda for Thursday July 18, 10:30 – 12:30</vt:lpstr>
      <vt:lpstr>Agenda for Thursday July 18, 16:00 – 18:00</vt:lpstr>
      <vt:lpstr>WG Ballot Motion</vt:lpstr>
      <vt:lpstr>Ad Hoc Meeting</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123</cp:revision>
  <cp:lastPrinted>1601-01-01T00:00:00Z</cp:lastPrinted>
  <dcterms:created xsi:type="dcterms:W3CDTF">2017-01-26T15:28:16Z</dcterms:created>
  <dcterms:modified xsi:type="dcterms:W3CDTF">2019-07-15T08:44:24Z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1559746453</vt:lpwstr>
  </property>
</Properties>
</file>