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2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22.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2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E48239E6-AE93-4169-9A8F-13E753ABFB06}"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5640480" y="96840"/>
            <a:ext cx="636480" cy="207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51" name="CustomShape 2"/>
          <p:cNvSpPr/>
          <p:nvPr/>
        </p:nvSpPr>
        <p:spPr>
          <a:xfrm>
            <a:off x="654120" y="96840"/>
            <a:ext cx="822240" cy="207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52" name="CustomShape 3"/>
          <p:cNvSpPr/>
          <p:nvPr/>
        </p:nvSpPr>
        <p:spPr>
          <a:xfrm>
            <a:off x="5357880" y="8985240"/>
            <a:ext cx="91908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53" name="CustomShape 4"/>
          <p:cNvSpPr/>
          <p:nvPr/>
        </p:nvSpPr>
        <p:spPr>
          <a:xfrm>
            <a:off x="3222720" y="8985240"/>
            <a:ext cx="507960" cy="36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8FB07E40-34D1-49D2-9872-E0130EB65E09}"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54" name="CustomShape 5"/>
          <p:cNvSpPr/>
          <p:nvPr/>
        </p:nvSpPr>
        <p:spPr>
          <a:xfrm>
            <a:off x="1154160" y="701640"/>
            <a:ext cx="4622760" cy="3465360"/>
          </a:xfrm>
          <a:prstGeom prst="rect">
            <a:avLst/>
          </a:prstGeom>
          <a:solidFill>
            <a:srgbClr val="ffffff"/>
          </a:solidFill>
          <a:ln w="9360">
            <a:solidFill>
              <a:srgbClr val="000000"/>
            </a:solidFill>
            <a:miter/>
          </a:ln>
        </p:spPr>
        <p:style>
          <a:lnRef idx="0"/>
          <a:fillRef idx="0"/>
          <a:effectRef idx="0"/>
          <a:fontRef idx="minor"/>
        </p:style>
      </p:sp>
      <p:sp>
        <p:nvSpPr>
          <p:cNvPr id="255" name="PlaceHolder 6"/>
          <p:cNvSpPr>
            <a:spLocks noGrp="1"/>
          </p:cNvSpPr>
          <p:nvPr>
            <p:ph type="body"/>
          </p:nvPr>
        </p:nvSpPr>
        <p:spPr>
          <a:xfrm>
            <a:off x="923760" y="4408560"/>
            <a:ext cx="5083200" cy="426708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3363480" y="9615600"/>
            <a:ext cx="774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0C79ED08-1CA9-4B73-B53E-227313A66044}"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57" name="CustomShape 2"/>
          <p:cNvSpPr/>
          <p:nvPr/>
        </p:nvSpPr>
        <p:spPr>
          <a:xfrm>
            <a:off x="5640480" y="96840"/>
            <a:ext cx="636840" cy="208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58" name="CustomShape 3"/>
          <p:cNvSpPr/>
          <p:nvPr/>
        </p:nvSpPr>
        <p:spPr>
          <a:xfrm>
            <a:off x="654120" y="96840"/>
            <a:ext cx="822600" cy="208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59" name="CustomShape 4"/>
          <p:cNvSpPr/>
          <p:nvPr/>
        </p:nvSpPr>
        <p:spPr>
          <a:xfrm>
            <a:off x="5357880" y="8985240"/>
            <a:ext cx="919440" cy="178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60" name="CustomShape 5"/>
          <p:cNvSpPr/>
          <p:nvPr/>
        </p:nvSpPr>
        <p:spPr>
          <a:xfrm>
            <a:off x="3222720" y="8985240"/>
            <a:ext cx="508320" cy="360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BC677AF9-1050-4E76-9B23-B0893559B6B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1" name="PlaceHolder 6"/>
          <p:cNvSpPr>
            <a:spLocks noGrp="1"/>
          </p:cNvSpPr>
          <p:nvPr>
            <p:ph type="sldImg"/>
          </p:nvPr>
        </p:nvSpPr>
        <p:spPr>
          <a:xfrm>
            <a:off x="1154160" y="701640"/>
            <a:ext cx="4623120" cy="3465720"/>
          </a:xfrm>
          <a:prstGeom prst="rect">
            <a:avLst/>
          </a:prstGeom>
        </p:spPr>
      </p:sp>
      <p:sp>
        <p:nvSpPr>
          <p:cNvPr id="262" name="CustomShape 7"/>
          <p:cNvSpPr/>
          <p:nvPr/>
        </p:nvSpPr>
        <p:spPr>
          <a:xfrm>
            <a:off x="923760" y="4408560"/>
            <a:ext cx="5083560" cy="4267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CustomShape 1"/>
          <p:cNvSpPr/>
          <p:nvPr/>
        </p:nvSpPr>
        <p:spPr>
          <a:xfrm>
            <a:off x="1092960" y="11772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64" name="CustomShape 2"/>
          <p:cNvSpPr/>
          <p:nvPr/>
        </p:nvSpPr>
        <p:spPr>
          <a:xfrm>
            <a:off x="4311360" y="11772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65" name="CustomShape 3"/>
          <p:cNvSpPr/>
          <p:nvPr/>
        </p:nvSpPr>
        <p:spPr>
          <a:xfrm>
            <a:off x="116280" y="11772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66"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67" name="CustomShape 5"/>
          <p:cNvSpPr/>
          <p:nvPr/>
        </p:nvSpPr>
        <p:spPr>
          <a:xfrm>
            <a:off x="2908080" y="9615600"/>
            <a:ext cx="9882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12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C054F137-9688-4922-882C-7E5576FA2310}" type="slidenum">
              <a:rPr b="0" lang="sv-SE" sz="1800" spc="-1" strike="noStrike">
                <a:solidFill>
                  <a:srgbClr val="000000"/>
                </a:solidFill>
                <a:latin typeface="DejaVu Sans"/>
              </a:rPr>
              <a:t>&lt;number&gt;</a:t>
            </a:fld>
            <a:endParaRPr b="0" lang="sv-SE" sz="1800" spc="-1" strike="noStrike">
              <a:latin typeface="DejaVu Sans"/>
            </a:endParaRPr>
          </a:p>
        </p:txBody>
      </p:sp>
      <p:sp>
        <p:nvSpPr>
          <p:cNvPr id="268" name="PlaceHolder 6"/>
          <p:cNvSpPr>
            <a:spLocks noGrp="1"/>
          </p:cNvSpPr>
          <p:nvPr>
            <p:ph type="sldImg"/>
          </p:nvPr>
        </p:nvSpPr>
        <p:spPr>
          <a:xfrm>
            <a:off x="914400" y="744480"/>
            <a:ext cx="4964400" cy="3723120"/>
          </a:xfrm>
          <a:prstGeom prst="rect">
            <a:avLst/>
          </a:prstGeom>
        </p:spPr>
      </p:sp>
      <p:sp>
        <p:nvSpPr>
          <p:cNvPr id="269" name="PlaceHolder 7"/>
          <p:cNvSpPr>
            <a:spLocks noGrp="1"/>
          </p:cNvSpPr>
          <p:nvPr>
            <p:ph type="body"/>
          </p:nvPr>
        </p:nvSpPr>
        <p:spPr>
          <a:xfrm>
            <a:off x="678960" y="4717800"/>
            <a:ext cx="543276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
          <p:cNvSpPr/>
          <p:nvPr/>
        </p:nvSpPr>
        <p:spPr>
          <a:xfrm>
            <a:off x="1092960" y="11772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71" name="CustomShape 2"/>
          <p:cNvSpPr/>
          <p:nvPr/>
        </p:nvSpPr>
        <p:spPr>
          <a:xfrm>
            <a:off x="4311360" y="11772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72" name="CustomShape 3"/>
          <p:cNvSpPr/>
          <p:nvPr/>
        </p:nvSpPr>
        <p:spPr>
          <a:xfrm>
            <a:off x="116280" y="11772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73"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74" name="CustomShape 5"/>
          <p:cNvSpPr/>
          <p:nvPr/>
        </p:nvSpPr>
        <p:spPr>
          <a:xfrm>
            <a:off x="2908080" y="9615600"/>
            <a:ext cx="9882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12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14F123F1-C102-421F-9CBA-CFAAC51550AA}" type="slidenum">
              <a:rPr b="0" lang="sv-SE" sz="1800" spc="-1" strike="noStrike">
                <a:solidFill>
                  <a:srgbClr val="000000"/>
                </a:solidFill>
                <a:latin typeface="DejaVu Sans"/>
              </a:rPr>
              <a:t>&lt;number&gt;</a:t>
            </a:fld>
            <a:endParaRPr b="0" lang="sv-SE" sz="1800" spc="-1" strike="noStrike">
              <a:latin typeface="DejaVu Sans"/>
            </a:endParaRPr>
          </a:p>
        </p:txBody>
      </p:sp>
      <p:sp>
        <p:nvSpPr>
          <p:cNvPr id="275" name="PlaceHolder 6"/>
          <p:cNvSpPr>
            <a:spLocks noGrp="1"/>
          </p:cNvSpPr>
          <p:nvPr>
            <p:ph type="body"/>
          </p:nvPr>
        </p:nvSpPr>
        <p:spPr>
          <a:xfrm>
            <a:off x="905040" y="4552560"/>
            <a:ext cx="4981680" cy="4176000"/>
          </a:xfrm>
          <a:prstGeom prst="rect">
            <a:avLst/>
          </a:prstGeom>
        </p:spPr>
        <p:txBody>
          <a:bodyPr lIns="0" rIns="0" tIns="0" bIns="0">
            <a:spAutoFit/>
          </a:bodyPr>
          <a:p>
            <a:endParaRPr b="0" lang="sv-SE" sz="2000" spc="-1" strike="noStrike">
              <a:latin typeface="DejaVu Sans"/>
            </a:endParaRPr>
          </a:p>
        </p:txBody>
      </p:sp>
      <p:sp>
        <p:nvSpPr>
          <p:cNvPr id="276" name="PlaceHolder 7"/>
          <p:cNvSpPr>
            <a:spLocks noGrp="1"/>
          </p:cNvSpPr>
          <p:nvPr>
            <p:ph type="sldImg"/>
          </p:nvPr>
        </p:nvSpPr>
        <p:spPr>
          <a:xfrm>
            <a:off x="914400" y="744480"/>
            <a:ext cx="4964400" cy="372312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338760" y="1296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338760" y="1296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338760" y="1296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38760" y="129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7400" cy="2696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802.11-19/982r6 </a:t>
            </a:r>
            <a:endParaRPr b="0" lang="sv-SE" sz="1800" spc="-1" strike="noStrike">
              <a:latin typeface="DejaVu Sans"/>
            </a:endParaRPr>
          </a:p>
        </p:txBody>
      </p:sp>
      <p:sp>
        <p:nvSpPr>
          <p:cNvPr id="4" name="PlaceHolder 5"/>
          <p:cNvSpPr>
            <a:spLocks noGrp="1"/>
          </p:cNvSpPr>
          <p:nvPr>
            <p:ph type="title"/>
          </p:nvPr>
        </p:nvSpPr>
        <p:spPr>
          <a:xfrm>
            <a:off x="338760" y="1080000"/>
            <a:ext cx="8229240" cy="1144800"/>
          </a:xfrm>
          <a:prstGeom prst="rect">
            <a:avLst/>
          </a:prstGeom>
        </p:spPr>
        <p:txBody>
          <a:bodyPr lIns="0" rIns="0" tIns="0" bIns="0" anchor="ctr">
            <a:noAutofit/>
          </a:bodyPr>
          <a:p>
            <a:pPr algn="ctr"/>
            <a:r>
              <a:rPr b="0" lang="sv-SE" sz="4400" spc="-1" strike="noStrike">
                <a:latin typeface="DejaVu Sans"/>
              </a:rPr>
              <a:t>Click to edit the title text </a:t>
            </a:r>
            <a:r>
              <a:rPr b="0" lang="sv-SE" sz="4400" spc="-1" strike="noStrike">
                <a:latin typeface="DejaVu Sans"/>
              </a:rPr>
              <a:t>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7400" cy="2696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802.11-19/982r6 </a:t>
            </a:r>
            <a:endParaRPr b="0" lang="sv-SE" sz="1800" spc="-1" strike="noStrike">
              <a:latin typeface="DejaVu Sans"/>
            </a:endParaRPr>
          </a:p>
        </p:txBody>
      </p:sp>
      <p:sp>
        <p:nvSpPr>
          <p:cNvPr id="46" name="PlaceHolder 5"/>
          <p:cNvSpPr>
            <a:spLocks noGrp="1"/>
          </p:cNvSpPr>
          <p:nvPr>
            <p:ph type="title"/>
          </p:nvPr>
        </p:nvSpPr>
        <p:spPr>
          <a:xfrm>
            <a:off x="338760" y="1296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120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802.11-19/982r6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12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338760" y="799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623-03-0rcm-rcm-tig-agenda.pptx" TargetMode="External"/><Relationship Id="rId2" Type="http://schemas.openxmlformats.org/officeDocument/2006/relationships/hyperlink" Target="https://mentor.ieee.org/802.11/dcn/19/11-19-0891-00-0rcm-atlanta-may-2019-minutes.doc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s://petsymposium.org/2019/hotpets.php" TargetMode="External"/><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00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33" name="CustomShape 2"/>
          <p:cNvSpPr/>
          <p:nvPr/>
        </p:nvSpPr>
        <p:spPr>
          <a:xfrm>
            <a:off x="5500800" y="6475320"/>
            <a:ext cx="303840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D395379-6721-44C7-8C19-8D45038A655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35" name="CustomShape 4"/>
          <p:cNvSpPr/>
          <p:nvPr/>
        </p:nvSpPr>
        <p:spPr>
          <a:xfrm>
            <a:off x="723240" y="63036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69160" cy="393480"/>
          </a:xfrm>
          <a:prstGeom prst="rect">
            <a:avLst/>
          </a:prstGeom>
          <a:noFill/>
          <a:ln w="9360">
            <a:noFill/>
          </a:ln>
        </p:spPr>
        <p:style>
          <a:lnRef idx="0"/>
          <a:fillRef idx="0"/>
          <a:effectRef idx="0"/>
          <a:fontRef idx="minor"/>
        </p:style>
        <p:txBody>
          <a:bodyPr lIns="92160" rIns="92160" tIns="46080" bIns="46080">
            <a:noAutofit/>
          </a:bodyPr>
          <a:p>
            <a:pPr marL="343080" indent="-33984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2019-07-17</a:t>
            </a:r>
            <a:endParaRPr b="0" lang="sv-SE" sz="2000" spc="-1" strike="noStrike">
              <a:latin typeface="DejaVu Sans"/>
            </a:endParaRPr>
          </a:p>
        </p:txBody>
      </p:sp>
      <p:sp>
        <p:nvSpPr>
          <p:cNvPr id="137" name="CustomShape 6"/>
          <p:cNvSpPr/>
          <p:nvPr/>
        </p:nvSpPr>
        <p:spPr>
          <a:xfrm>
            <a:off x="533520" y="1940040"/>
            <a:ext cx="2487600" cy="57708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112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1584000"/>
            <a:ext cx="7767720" cy="4749120"/>
          </a:xfrm>
          <a:prstGeom prst="rect">
            <a:avLst/>
          </a:prstGeom>
          <a:noFill/>
          <a:ln w="9360">
            <a:noFill/>
          </a:ln>
        </p:spPr>
        <p:style>
          <a:lnRef idx="0"/>
          <a:fillRef idx="0"/>
          <a:effectRef idx="0"/>
          <a:fontRef idx="minor"/>
        </p:style>
      </p:sp>
      <p:sp>
        <p:nvSpPr>
          <p:cNvPr id="182"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113F1A1-D2BD-4A4A-AC07-BCA4A13D1193}"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83"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4"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5"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(proposed order)</a:t>
            </a:r>
            <a:endParaRPr b="0" lang="sv-SE" sz="3200" spc="-1" strike="noStrike">
              <a:latin typeface="DejaVu Sans"/>
            </a:endParaRPr>
          </a:p>
        </p:txBody>
      </p:sp>
      <p:sp>
        <p:nvSpPr>
          <p:cNvPr id="186" name="CustomShape 6"/>
          <p:cNvSpPr/>
          <p:nvPr/>
        </p:nvSpPr>
        <p:spPr>
          <a:xfrm>
            <a:off x="1224000" y="1872000"/>
            <a:ext cx="6766560" cy="1871640"/>
          </a:xfrm>
          <a:prstGeom prst="rect">
            <a:avLst/>
          </a:prstGeom>
          <a:noFill/>
          <a:ln>
            <a:noFill/>
          </a:ln>
        </p:spPr>
        <p:style>
          <a:lnRef idx="0"/>
          <a:fillRef idx="0"/>
          <a:effectRef idx="0"/>
          <a:fontRef idx="minor"/>
        </p:style>
        <p:txBody>
          <a:bodyPr lIns="90000" rIns="90000" tIns="45000" bIns="45000">
            <a:spAutoFit/>
          </a:bodyPr>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11-19/1320r0, Assignment of Temporary Addresses, Roger Marks (EthAirNet Associates)</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11-19/1314r1, Privacy protection in Wi-Fi analytics systems, </a:t>
            </a:r>
            <a:r>
              <a:rPr b="0" lang="sv-SE" sz="1300" spc="-1" strike="noStrike">
                <a:solidFill>
                  <a:srgbClr val="000000"/>
                </a:solidFill>
                <a:latin typeface="DejaVu Sans"/>
                <a:ea typeface="DejaVu Sans"/>
              </a:rPr>
              <a:t>Mathieu Cunche (Univ. Lyon, INSA Lyon, Inria, CITI)</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DejaVu Sans"/>
              </a:rPr>
              <a:t>11-19/1313r1, Pitfalls with address randomization, Mathieu Cunche (Univ. Lyon, INSA Lyon, Inria, CITI)</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DejaVu Sans"/>
              </a:rPr>
              <a:t>11-19/1027r0, Do Not Fear Random MAC Addresses!, Dan Harkins (HPE)</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DejaVu Sans"/>
              </a:rPr>
              <a:t>11-19/179r3, IDQuery Query Message Proposal, Carol Ansley (Commscope)</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sngStrike">
                <a:solidFill>
                  <a:srgbClr val="000000"/>
                </a:solidFill>
                <a:latin typeface="DejaVu Sans"/>
                <a:ea typeface="DejaVu Sans"/>
              </a:rPr>
              <a:t>11-19/496r1, ID_Query_Proposal, Carol Ansley (Commscope)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4. Additions? Agenda approved?</a:t>
            </a:r>
            <a:endParaRPr b="0" lang="sv-SE" sz="1800" spc="-1" strike="noStrike">
              <a:latin typeface="DejaVu Sans"/>
            </a:endParaRPr>
          </a:p>
        </p:txBody>
      </p:sp>
      <p:sp>
        <p:nvSpPr>
          <p:cNvPr id="188"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1AF34EE-9047-41B4-9662-4A6A7891611A}"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89"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0"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1" name="CustomShape 5"/>
          <p:cNvSpPr/>
          <p:nvPr/>
        </p:nvSpPr>
        <p:spPr>
          <a:xfrm>
            <a:off x="685800" y="685800"/>
            <a:ext cx="7767720" cy="106200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193"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FD465B5-A726-4757-B0DF-ADE84E5E7E23}"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94"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5"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6"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685800" y="1441080"/>
            <a:ext cx="7767720" cy="474912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1500" spc="-1" strike="noStrike">
                <a:solidFill>
                  <a:srgbClr val="000000"/>
                </a:solidFill>
                <a:latin typeface="Times New Roman"/>
                <a:ea typeface="MS Gothic"/>
              </a:rPr>
              <a:t>Some background to TIG:</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Summary of discussions on randomized and changing MAC addresses 2014-2019, Amelia Andersdotter, 11-19/588r3</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Final Agenda</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 </a:t>
            </a:r>
            <a:r>
              <a:rPr b="0" lang="sv-SE" sz="1500" spc="-1" strike="noStrike" u="sng">
                <a:solidFill>
                  <a:srgbClr val="0000ff"/>
                </a:solidFill>
                <a:uFillTx/>
                <a:latin typeface="Times New Roman"/>
                <a:ea typeface="AR PL UMing CN"/>
                <a:hlinkClick r:id="rId1"/>
              </a:rPr>
              <a:t>https://mentor.ieee.org/802.11/dcn/19/11-19-0623-03-0rcm-rcm-tig-agenda.pptx</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Mark Hamilton (Ruckus/ARRIS) was appointed vice-chair.</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Presentations at May 2019 meeting</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Summary of RCM TIG formation (presentation), Amelia Andersdotter, 11-19/854r0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P802.1CQ MAC Address Assignment Requirements, Max Riegel, 11-19/851r0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IDQuery Query Message Proposal, Carol Ansley, 11-19/179r2</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Temporary Addresses, Roger Marks, 11-19/884r0</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No  motions, no straw polls.</a:t>
            </a:r>
            <a:endParaRPr b="0" lang="sv-SE" sz="1500" spc="-1" strike="noStrike">
              <a:latin typeface="DejaVu Sans"/>
            </a:endParaRPr>
          </a:p>
          <a:p>
            <a:pPr>
              <a:lnSpc>
                <a:spcPct val="100000"/>
              </a:lnSpc>
            </a:pPr>
            <a:r>
              <a:rPr b="1" lang="sv-SE" sz="1500" spc="-1" strike="noStrike">
                <a:solidFill>
                  <a:srgbClr val="000000"/>
                </a:solidFill>
                <a:latin typeface="Times New Roman"/>
                <a:ea typeface="MS Gothic"/>
              </a:rPr>
              <a:t>Minutes</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 </a:t>
            </a:r>
            <a:r>
              <a:rPr b="0" lang="sv-SE" sz="1500" spc="-1" strike="noStrike" u="sng">
                <a:solidFill>
                  <a:srgbClr val="0000ff"/>
                </a:solidFill>
                <a:uFillTx/>
                <a:latin typeface="Times New Roman"/>
                <a:ea typeface="MS Gothic"/>
                <a:hlinkClick r:id="rId2"/>
              </a:rPr>
              <a:t>https://mentor.ieee.org/802.11/dcn/19/11-19-0891-00-0rcm-atlanta-may-2019-minutes.docx</a:t>
            </a:r>
            <a:r>
              <a:rPr b="0" lang="sv-SE" sz="1500" spc="-1" strike="noStrike">
                <a:solidFill>
                  <a:srgbClr val="000000"/>
                </a:solidFill>
                <a:latin typeface="Times New Roman"/>
                <a:ea typeface="MS Gothic"/>
              </a:rPr>
              <a:t> </a:t>
            </a:r>
            <a:endParaRPr b="0" lang="sv-SE" sz="1500" spc="-1" strike="noStrike">
              <a:latin typeface="DejaVu Sans"/>
            </a:endParaRPr>
          </a:p>
          <a:p>
            <a:pPr>
              <a:lnSpc>
                <a:spcPct val="100000"/>
              </a:lnSpc>
            </a:pPr>
            <a:r>
              <a:rPr b="1" lang="sv-SE" sz="1500" spc="-1" strike="noStrike">
                <a:solidFill>
                  <a:srgbClr val="000000"/>
                </a:solidFill>
                <a:latin typeface="Times New Roman"/>
                <a:ea typeface="Gulim"/>
              </a:rPr>
              <a:t>Plans until and at July 2019 F2F</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Gulim"/>
              </a:rPr>
              <a:t>2 sessions at next F2F, no scheduled teleconferences.</a:t>
            </a:r>
            <a:endParaRPr b="0" lang="sv-SE" sz="1500" spc="-1" strike="noStrike">
              <a:latin typeface="DejaVu Sans"/>
            </a:endParaRPr>
          </a:p>
        </p:txBody>
      </p:sp>
      <p:sp>
        <p:nvSpPr>
          <p:cNvPr id="198"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EDA891B-10B4-4D50-ADF9-7E9BD6BEB52C}"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99"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0"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1"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May meeting</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03"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9687461-0CE5-40D3-A4FE-0C667C461649}"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4"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5"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6"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685800" y="1584000"/>
            <a:ext cx="7767720" cy="4749120"/>
          </a:xfrm>
          <a:prstGeom prst="rect">
            <a:avLst/>
          </a:prstGeom>
          <a:noFill/>
          <a:ln w="9360">
            <a:noFill/>
          </a:ln>
        </p:spPr>
        <p:style>
          <a:lnRef idx="0"/>
          <a:fillRef idx="0"/>
          <a:effectRef idx="0"/>
          <a:fontRef idx="minor"/>
        </p:style>
      </p:sp>
      <p:sp>
        <p:nvSpPr>
          <p:cNvPr id="208"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C8E8E3C-29AC-4D84-9A60-F7150A9B8840}"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9"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0"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1"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this week</a:t>
            </a:r>
            <a:endParaRPr b="0" lang="sv-SE" sz="3200" spc="-1" strike="noStrike">
              <a:latin typeface="DejaVu Sans"/>
            </a:endParaRPr>
          </a:p>
        </p:txBody>
      </p:sp>
      <p:sp>
        <p:nvSpPr>
          <p:cNvPr id="212" name="CustomShape 6"/>
          <p:cNvSpPr/>
          <p:nvPr/>
        </p:nvSpPr>
        <p:spPr>
          <a:xfrm>
            <a:off x="1224000" y="1872000"/>
            <a:ext cx="6766560" cy="1871640"/>
          </a:xfrm>
          <a:prstGeom prst="rect">
            <a:avLst/>
          </a:prstGeom>
          <a:noFill/>
          <a:ln>
            <a:noFill/>
          </a:ln>
        </p:spPr>
        <p:style>
          <a:lnRef idx="0"/>
          <a:fillRef idx="0"/>
          <a:effectRef idx="0"/>
          <a:fontRef idx="minor"/>
        </p:style>
        <p:txBody>
          <a:bodyPr lIns="90000" rIns="90000" tIns="45000" bIns="45000">
            <a:spAutoFit/>
          </a:bodyPr>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11-19/1320r0, Assignment of Temporary Addresses, Roger Marks (EthAirNet Associates)</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11-19/1314r1, Privacy protection in Wi-Fi analytics systems, </a:t>
            </a:r>
            <a:r>
              <a:rPr b="0" lang="sv-SE" sz="1300" spc="-1" strike="noStrike">
                <a:solidFill>
                  <a:srgbClr val="000000"/>
                </a:solidFill>
                <a:latin typeface="DejaVu Sans"/>
                <a:ea typeface="DejaVu Sans"/>
              </a:rPr>
              <a:t>Mathieu Cunche (Univ. Lyon, INSA Lyon, Inria, CITI)</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DejaVu Sans"/>
              </a:rPr>
              <a:t>11-19/1313r1, Pitfalls with address randomization, Mathieu Cunche (Univ. Lyon, INSA Lyon, Inria, CITI)</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DejaVu Sans"/>
              </a:rPr>
              <a:t>11-19/1027r0, Do Not Fear Random MAC Addresses!, Dan Harkins (HPE)</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noStrike">
                <a:solidFill>
                  <a:srgbClr val="000000"/>
                </a:solidFill>
                <a:latin typeface="DejaVu Sans"/>
                <a:ea typeface="DejaVu Sans"/>
              </a:rPr>
              <a:t>11-19/179r3, IDQuery Query Message Proposal, Carol Ansley (Commscope)</a:t>
            </a:r>
            <a:endParaRPr b="0" lang="sv-SE" sz="1300" spc="-1" strike="noStrike">
              <a:latin typeface="DejaVu Sans"/>
            </a:endParaRPr>
          </a:p>
          <a:p>
            <a:pPr marL="216000" indent="-214920">
              <a:lnSpc>
                <a:spcPct val="100000"/>
              </a:lnSpc>
              <a:buClr>
                <a:srgbClr val="000000"/>
              </a:buClr>
              <a:buFont typeface="StarSymbol"/>
              <a:buAutoNum type="arabicParenR"/>
            </a:pPr>
            <a:r>
              <a:rPr b="0" lang="sv-SE" sz="1300" spc="-1" strike="sngStrike">
                <a:solidFill>
                  <a:srgbClr val="000000"/>
                </a:solidFill>
                <a:latin typeface="DejaVu Sans"/>
                <a:ea typeface="DejaVu Sans"/>
              </a:rPr>
              <a:t>11-19/496r1, ID_Query_Proposal, Carol Ansley (Commscope)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14"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4F4338E-6EC0-436A-B807-77DE4B3766F3}"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15"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6"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7"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1"/>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51AA71B-1AAA-4919-B6DB-6ACB5D4D2C8C}"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19" name="CustomShape 2"/>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0" name="CustomShape 3"/>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21" name="CustomShape 4"/>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Return of the timeline (proposed)</a:t>
            </a:r>
            <a:endParaRPr b="0" lang="sv-SE" sz="1600" spc="-1" strike="noStrike">
              <a:latin typeface="DejaVu Sans"/>
            </a:endParaRPr>
          </a:p>
        </p:txBody>
      </p:sp>
      <p:sp>
        <p:nvSpPr>
          <p:cNvPr id="222" name="CustomShape 5"/>
          <p:cNvSpPr/>
          <p:nvPr/>
        </p:nvSpPr>
        <p:spPr>
          <a:xfrm>
            <a:off x="1152000" y="1468440"/>
            <a:ext cx="7342200" cy="3356280"/>
          </a:xfrm>
          <a:prstGeom prst="rect">
            <a:avLst/>
          </a:prstGeom>
          <a:noFill/>
          <a:ln>
            <a:noFill/>
          </a:ln>
        </p:spPr>
        <p:style>
          <a:lnRef idx="0"/>
          <a:fillRef idx="0"/>
          <a:effectRef idx="0"/>
          <a:fontRef idx="minor"/>
        </p:style>
        <p:txBody>
          <a:bodyPr lIns="90000" rIns="90000" tIns="45000" bIns="45000">
            <a:spAutoFit/>
          </a:bodyPr>
          <a:p>
            <a:pPr marL="216000" indent="-21420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May 2019: Fact-finding</a:t>
            </a:r>
            <a:endParaRPr b="0" lang="sv-SE" sz="1500" spc="-1" strike="noStrike">
              <a:latin typeface="DejaVu Sans"/>
            </a:endParaRPr>
          </a:p>
          <a:p>
            <a:pPr marL="216000" indent="-21420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July 2019: Further fact-finding, conclusion</a:t>
            </a:r>
            <a:endParaRPr b="0" lang="sv-SE" sz="1500" spc="-1" strike="noStrike">
              <a:latin typeface="DejaVu Sans"/>
            </a:endParaRPr>
          </a:p>
          <a:p>
            <a:pPr marL="216000" indent="-21420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August 2019: Outline of the draft report (headlines) </a:t>
            </a:r>
            <a:endParaRPr b="0" lang="sv-SE" sz="1500" spc="-1" strike="noStrike">
              <a:latin typeface="DejaVu Sans"/>
            </a:endParaRPr>
          </a:p>
          <a:p>
            <a:pPr marL="216000" indent="-21420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September 2019: Discussion on outline of draft report based on individual contributions for text chunks for the draft report (provided in good time before the meeting). Produce a first draft report. </a:t>
            </a:r>
            <a:endParaRPr b="0" lang="sv-SE" sz="1500" spc="-1" strike="noStrike">
              <a:latin typeface="DejaVu Sans"/>
            </a:endParaRPr>
          </a:p>
          <a:p>
            <a:pPr marL="216000" indent="-21420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November 2019: Conclusion. Goal: finalize report and give to CAC before wed/thur evening. </a:t>
            </a:r>
            <a:endParaRPr b="0" lang="sv-SE" sz="1500" spc="-1" strike="noStrike">
              <a:latin typeface="DejaVu Sans"/>
            </a:endParaRPr>
          </a:p>
        </p:txBody>
      </p:sp>
      <p:sp>
        <p:nvSpPr>
          <p:cNvPr id="223" name="CustomShape 6"/>
          <p:cNvSpPr/>
          <p:nvPr/>
        </p:nvSpPr>
        <p:spPr>
          <a:xfrm>
            <a:off x="864000" y="5400000"/>
            <a:ext cx="5903280" cy="3027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400" spc="-1" strike="noStrike">
                <a:solidFill>
                  <a:srgbClr val="000000"/>
                </a:solidFill>
                <a:latin typeface="DejaVu Sans"/>
                <a:ea typeface="DejaVu Sans"/>
              </a:rPr>
              <a:t>Discussion? Suggestions?</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 and future meetings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25"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F3C6007-D00E-455F-992E-6BF3A61B68A3}"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26"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28"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685800" y="1584000"/>
            <a:ext cx="7767720" cy="4749120"/>
          </a:xfrm>
          <a:prstGeom prst="rect">
            <a:avLst/>
          </a:prstGeom>
          <a:noFill/>
          <a:ln w="9360">
            <a:noFill/>
          </a:ln>
        </p:spPr>
        <p:style>
          <a:lnRef idx="0"/>
          <a:fillRef idx="0"/>
          <a:effectRef idx="0"/>
          <a:fontRef idx="minor"/>
        </p:style>
      </p:sp>
      <p:sp>
        <p:nvSpPr>
          <p:cNvPr id="230"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EA45985-6A10-47C7-AAE4-49D698C47CDB}"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31"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2"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33"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 + F2F</a:t>
            </a:r>
            <a:endParaRPr b="0" lang="sv-SE" sz="3200" spc="-1" strike="noStrike">
              <a:latin typeface="DejaVu Sans"/>
            </a:endParaRPr>
          </a:p>
        </p:txBody>
      </p:sp>
      <p:sp>
        <p:nvSpPr>
          <p:cNvPr id="234" name="CustomShape 6"/>
          <p:cNvSpPr/>
          <p:nvPr/>
        </p:nvSpPr>
        <p:spPr>
          <a:xfrm>
            <a:off x="1152000" y="2088000"/>
            <a:ext cx="6694560" cy="1581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400" spc="-1" strike="noStrike">
                <a:solidFill>
                  <a:srgbClr val="000000"/>
                </a:solidFill>
                <a:latin typeface="DejaVu Sans"/>
                <a:ea typeface="DejaVu Sans"/>
              </a:rPr>
              <a:t>Proposal: wait until the </a:t>
            </a:r>
            <a:r>
              <a:rPr b="1" lang="sv-SE" sz="1400" spc="-1" strike="noStrike">
                <a:solidFill>
                  <a:srgbClr val="000000"/>
                </a:solidFill>
                <a:latin typeface="DejaVu Sans"/>
                <a:ea typeface="DejaVu Sans"/>
              </a:rPr>
              <a:t>outline of the draft report</a:t>
            </a:r>
            <a:r>
              <a:rPr b="0" lang="sv-SE" sz="1400" spc="-1" strike="noStrike">
                <a:solidFill>
                  <a:srgbClr val="000000"/>
                </a:solidFill>
                <a:latin typeface="DejaVu Sans"/>
                <a:ea typeface="DejaVu Sans"/>
              </a:rPr>
              <a:t> is published in August and discussed in September F2F, to see if there are outstanding issues which could productively be addressed in a teleconference environment.</a:t>
            </a:r>
            <a:endParaRPr b="0" lang="sv-SE" sz="1400" spc="-1" strike="noStrike">
              <a:latin typeface="DejaVu Sans"/>
            </a:endParaRPr>
          </a:p>
          <a:p>
            <a:pPr>
              <a:lnSpc>
                <a:spcPct val="100000"/>
              </a:lnSpc>
            </a:pPr>
            <a:endParaRPr b="0" lang="sv-SE" sz="1400" spc="-1" strike="noStrike">
              <a:latin typeface="DejaVu Sans"/>
            </a:endParaRPr>
          </a:p>
          <a:p>
            <a:pPr>
              <a:lnSpc>
                <a:spcPct val="100000"/>
              </a:lnSpc>
            </a:pPr>
            <a:r>
              <a:rPr b="0" lang="sv-SE" sz="1400" spc="-1" strike="noStrike">
                <a:solidFill>
                  <a:srgbClr val="000000"/>
                </a:solidFill>
                <a:latin typeface="DejaVu Sans"/>
                <a:ea typeface="DejaVu Sans"/>
              </a:rPr>
              <a:t>Request 3 slots. </a:t>
            </a:r>
            <a:endParaRPr b="0" lang="sv-SE" sz="1400" spc="-1" strike="noStrike">
              <a:latin typeface="DejaVu Sans"/>
            </a:endParaRPr>
          </a:p>
          <a:p>
            <a:pPr>
              <a:lnSpc>
                <a:spcPct val="100000"/>
              </a:lnSpc>
            </a:pP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1981080"/>
            <a:ext cx="7767720" cy="4110120"/>
          </a:xfrm>
          <a:prstGeom prst="rect">
            <a:avLst/>
          </a:prstGeom>
          <a:noFill/>
          <a:ln w="9360">
            <a:noFill/>
          </a:ln>
        </p:spPr>
        <p:style>
          <a:lnRef idx="0"/>
          <a:fillRef idx="0"/>
          <a:effectRef idx="0"/>
          <a:fontRef idx="minor"/>
        </p:style>
        <p:txBody>
          <a:bodyPr lIns="92160" rIns="92160" tIns="46080" bIns="46080">
            <a:noAutofit/>
          </a:bodyPr>
          <a:p>
            <a:pPr marL="343080" indent="-339840" algn="ctr">
              <a:lnSpc>
                <a:spcPct val="90000"/>
              </a:lnSpc>
              <a:spcBef>
                <a:spcPts val="601"/>
              </a:spcBef>
            </a:pPr>
            <a:endParaRPr b="0" lang="sv-SE" sz="1800" spc="-1" strike="noStrike">
              <a:latin typeface="DejaVu Sans"/>
            </a:endParaRPr>
          </a:p>
          <a:p>
            <a:pPr marL="343080" indent="-33984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39840" algn="ctr">
              <a:lnSpc>
                <a:spcPct val="90000"/>
              </a:lnSpc>
              <a:spcBef>
                <a:spcPts val="601"/>
              </a:spcBef>
            </a:pPr>
            <a:endParaRPr b="0" lang="sv-SE" sz="1500" spc="-1" strike="noStrike">
              <a:latin typeface="DejaVu Sans"/>
            </a:endParaRPr>
          </a:p>
          <a:p>
            <a:pPr marL="343080" indent="-339840" algn="ctr">
              <a:lnSpc>
                <a:spcPct val="90000"/>
              </a:lnSpc>
              <a:spcBef>
                <a:spcPts val="601"/>
              </a:spcBef>
            </a:pPr>
            <a:r>
              <a:rPr b="1" lang="sv-SE" sz="1500" spc="-1" strike="noStrike">
                <a:solidFill>
                  <a:srgbClr val="000000"/>
                </a:solidFill>
                <a:latin typeface="Arial"/>
                <a:ea typeface="MS Gothic"/>
              </a:rPr>
              <a:t>July 13-17, 2019, Vienna, Austria</a:t>
            </a:r>
            <a:endParaRPr b="0" lang="sv-SE" sz="1500" spc="-1" strike="noStrike">
              <a:latin typeface="DejaVu Sans"/>
            </a:endParaRPr>
          </a:p>
          <a:p>
            <a:pPr marL="343080" indent="-339840" algn="ctr">
              <a:lnSpc>
                <a:spcPct val="90000"/>
              </a:lnSpc>
              <a:spcBef>
                <a:spcPts val="601"/>
              </a:spcBef>
            </a:pPr>
            <a:endParaRPr b="0" lang="sv-SE" sz="1500" spc="-1" strike="noStrike">
              <a:latin typeface="DejaVu Sans"/>
            </a:endParaRPr>
          </a:p>
          <a:p>
            <a:pPr marL="343080" indent="-33984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39840" algn="ctr">
              <a:lnSpc>
                <a:spcPct val="90000"/>
              </a:lnSpc>
              <a:spcBef>
                <a:spcPts val="601"/>
              </a:spcBef>
            </a:pPr>
            <a:endParaRPr b="0" lang="sv-SE" sz="1500" spc="-1" strike="noStrike">
              <a:latin typeface="DejaVu Sans"/>
            </a:endParaRPr>
          </a:p>
          <a:p>
            <a:pPr marL="343080" indent="-33984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39840" algn="ctr">
              <a:lnSpc>
                <a:spcPct val="90000"/>
              </a:lnSpc>
              <a:spcBef>
                <a:spcPts val="601"/>
              </a:spcBef>
            </a:pPr>
            <a:endParaRPr b="0" lang="sv-SE" sz="1500" spc="-1" strike="noStrike">
              <a:latin typeface="DejaVu Sans"/>
            </a:endParaRPr>
          </a:p>
        </p:txBody>
      </p:sp>
      <p:sp>
        <p:nvSpPr>
          <p:cNvPr id="141"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B204FC0-8526-451D-A85D-038FC530FE7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2"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3"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4" name="CustomShape 5"/>
          <p:cNvSpPr/>
          <p:nvPr/>
        </p:nvSpPr>
        <p:spPr>
          <a:xfrm>
            <a:off x="678600" y="91584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36"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3C8086C-95C9-45B3-8554-34B9B082EA77}"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37"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8"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39"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CustomShape 1"/>
          <p:cNvSpPr/>
          <p:nvPr/>
        </p:nvSpPr>
        <p:spPr>
          <a:xfrm>
            <a:off x="685800" y="1584000"/>
            <a:ext cx="7767720" cy="4749120"/>
          </a:xfrm>
          <a:prstGeom prst="rect">
            <a:avLst/>
          </a:prstGeom>
          <a:noFill/>
          <a:ln w="9360">
            <a:noFill/>
          </a:ln>
        </p:spPr>
        <p:style>
          <a:lnRef idx="0"/>
          <a:fillRef idx="0"/>
          <a:effectRef idx="0"/>
          <a:fontRef idx="minor"/>
        </p:style>
      </p:sp>
      <p:sp>
        <p:nvSpPr>
          <p:cNvPr id="241"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13AAB3A-2AC1-4A15-A24B-92AE7B391E32}"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42"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3"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44"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685800" y="1584000"/>
            <a:ext cx="7767720" cy="4749120"/>
          </a:xfrm>
          <a:prstGeom prst="rect">
            <a:avLst/>
          </a:prstGeom>
          <a:noFill/>
          <a:ln w="9360">
            <a:noFill/>
          </a:ln>
        </p:spPr>
        <p:style>
          <a:lnRef idx="0"/>
          <a:fillRef idx="0"/>
          <a:effectRef idx="0"/>
          <a:fontRef idx="minor"/>
        </p:style>
      </p:sp>
      <p:sp>
        <p:nvSpPr>
          <p:cNvPr id="246"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D5EE2F7-4133-4F4C-97E0-BD6E80E86ABD}"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47"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8"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49"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2. Volunteer for recording secretary?</a:t>
            </a:r>
            <a:endParaRPr b="0" lang="sv-SE" sz="1800" spc="-1" strike="noStrike">
              <a:latin typeface="DejaVu Sans"/>
            </a:endParaRPr>
          </a:p>
          <a:p>
            <a:pPr marL="343080" indent="-339840" algn="ctr">
              <a:lnSpc>
                <a:spcPct val="100000"/>
              </a:lnSpc>
              <a:spcBef>
                <a:spcPts val="601"/>
              </a:spcBef>
              <a:buClr>
                <a:srgbClr val="000000"/>
              </a:buClr>
              <a:buFont typeface="StarSymbol"/>
              <a:buAutoNum type="arabicParenR"/>
            </a:pPr>
            <a:endParaRPr b="0" lang="sv-SE" sz="1800" spc="-1" strike="noStrike">
              <a:latin typeface="DejaVu Sans"/>
            </a:endParaRPr>
          </a:p>
          <a:p>
            <a:pPr marL="343080" indent="-339840" algn="ctr">
              <a:lnSpc>
                <a:spcPct val="100000"/>
              </a:lnSpc>
              <a:spcBef>
                <a:spcPts val="601"/>
              </a:spcBef>
              <a:buClr>
                <a:srgbClr val="000000"/>
              </a:buClr>
              <a:buFont typeface="StarSymbol"/>
              <a:buAutoNum type="arabicParenR"/>
            </a:pPr>
            <a:endParaRPr b="0" lang="sv-SE" sz="1800" spc="-1" strike="noStrike">
              <a:latin typeface="DejaVu Sans"/>
            </a:endParaRPr>
          </a:p>
          <a:p>
            <a:pPr marL="343080" indent="-339840">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Mark Hamilton kindly offered to act as secretary in the session (Wednesday PM1-session). No objections.</a:t>
            </a:r>
            <a:endParaRPr b="0" lang="sv-SE" sz="1800" spc="-1" strike="noStrike">
              <a:latin typeface="DejaVu Sans"/>
            </a:endParaRPr>
          </a:p>
        </p:txBody>
      </p:sp>
      <p:sp>
        <p:nvSpPr>
          <p:cNvPr id="146"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4D6A51D-3CC7-48AB-959D-17777AE038B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7"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8"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9" name="CustomShape 5"/>
          <p:cNvSpPr/>
          <p:nvPr/>
        </p:nvSpPr>
        <p:spPr>
          <a:xfrm>
            <a:off x="685800" y="685800"/>
            <a:ext cx="7767720" cy="106200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714240" y="357120"/>
            <a:ext cx="2372040" cy="2703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1" name="CustomShape 2"/>
          <p:cNvSpPr/>
          <p:nvPr/>
        </p:nvSpPr>
        <p:spPr>
          <a:xfrm>
            <a:off x="4344840" y="6475320"/>
            <a:ext cx="525960" cy="360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AB101B80-9CAF-4934-A202-5CE088C65085}" type="slidenum">
              <a:rPr b="0" lang="sv-SE" sz="1200" spc="-1" strike="noStrike">
                <a:solidFill>
                  <a:srgbClr val="000000"/>
                </a:solidFill>
                <a:latin typeface="Times New Roman"/>
                <a:ea typeface="MS Gothic"/>
              </a:rPr>
              <a:t>4</a:t>
            </a:fld>
            <a:endParaRPr b="0" lang="sv-SE" sz="1200" spc="-1" strike="noStrike">
              <a:latin typeface="DejaVu Sans"/>
            </a:endParaRPr>
          </a:p>
        </p:txBody>
      </p:sp>
      <p:sp>
        <p:nvSpPr>
          <p:cNvPr id="152" name="CustomShape 3"/>
          <p:cNvSpPr/>
          <p:nvPr/>
        </p:nvSpPr>
        <p:spPr>
          <a:xfrm>
            <a:off x="685440" y="609480"/>
            <a:ext cx="7998120" cy="115776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53" name="CustomShape 4"/>
          <p:cNvSpPr/>
          <p:nvPr/>
        </p:nvSpPr>
        <p:spPr>
          <a:xfrm>
            <a:off x="539640" y="1525680"/>
            <a:ext cx="7999920" cy="4492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696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69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69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69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69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696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696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54"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714960" y="332640"/>
            <a:ext cx="929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6"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7" name="CustomShape 3"/>
          <p:cNvSpPr/>
          <p:nvPr/>
        </p:nvSpPr>
        <p:spPr>
          <a:xfrm>
            <a:off x="4349520" y="6475320"/>
            <a:ext cx="51912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91C9C35A-2E01-405F-A54D-3BC4D64DF5AA}" type="slidenum">
              <a:rPr b="0" lang="sv-SE" sz="1200" spc="-1" strike="noStrike">
                <a:solidFill>
                  <a:srgbClr val="000000"/>
                </a:solidFill>
                <a:latin typeface="DejaVu Sans"/>
                <a:ea typeface="DejaVu Sans"/>
              </a:rPr>
              <a:t>4</a:t>
            </a:fld>
            <a:endParaRPr b="0" lang="sv-SE" sz="1200" spc="-1" strike="noStrike">
              <a:latin typeface="DejaVu Sans"/>
            </a:endParaRPr>
          </a:p>
        </p:txBody>
      </p:sp>
      <p:sp>
        <p:nvSpPr>
          <p:cNvPr id="158" name="CustomShape 4"/>
          <p:cNvSpPr/>
          <p:nvPr/>
        </p:nvSpPr>
        <p:spPr>
          <a:xfrm>
            <a:off x="684360" y="549360"/>
            <a:ext cx="7769520" cy="9194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59" name="CustomShape 5"/>
          <p:cNvSpPr/>
          <p:nvPr/>
        </p:nvSpPr>
        <p:spPr>
          <a:xfrm>
            <a:off x="685800" y="1447560"/>
            <a:ext cx="7769520" cy="3668760"/>
          </a:xfrm>
          <a:prstGeom prst="rect">
            <a:avLst/>
          </a:prstGeom>
          <a:noFill/>
          <a:ln>
            <a:noFill/>
          </a:ln>
        </p:spPr>
        <p:style>
          <a:lnRef idx="0"/>
          <a:fillRef idx="0"/>
          <a:effectRef idx="0"/>
          <a:fontRef idx="minor"/>
        </p:style>
        <p:txBody>
          <a:bodyPr lIns="92160" rIns="92160" tIns="46080" bIns="46080">
            <a:normAutofit/>
          </a:bodyPr>
          <a:p>
            <a:pPr marL="342720" indent="-3398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260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398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26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398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26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398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26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714960" y="332640"/>
            <a:ext cx="929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2" name="CustomShape 3"/>
          <p:cNvSpPr/>
          <p:nvPr/>
        </p:nvSpPr>
        <p:spPr>
          <a:xfrm>
            <a:off x="4349520" y="6475320"/>
            <a:ext cx="51912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757B5CEF-DF64-45FF-81D9-9904B95C1A66}" type="slidenum">
              <a:rPr b="0" lang="sv-SE" sz="1200" spc="-1" strike="noStrike">
                <a:solidFill>
                  <a:srgbClr val="000000"/>
                </a:solidFill>
                <a:latin typeface="DejaVu Sans"/>
                <a:ea typeface="DejaVu Sans"/>
              </a:rPr>
              <a:t>5</a:t>
            </a:fld>
            <a:endParaRPr b="0" lang="sv-SE" sz="1200" spc="-1" strike="noStrike">
              <a:latin typeface="DejaVu Sans"/>
            </a:endParaRPr>
          </a:p>
        </p:txBody>
      </p:sp>
      <p:sp>
        <p:nvSpPr>
          <p:cNvPr id="163" name="CustomShape 4"/>
          <p:cNvSpPr/>
          <p:nvPr/>
        </p:nvSpPr>
        <p:spPr>
          <a:xfrm>
            <a:off x="685800" y="685440"/>
            <a:ext cx="7769520" cy="65268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64" name="CustomShape 5"/>
          <p:cNvSpPr/>
          <p:nvPr/>
        </p:nvSpPr>
        <p:spPr>
          <a:xfrm>
            <a:off x="304560" y="1752480"/>
            <a:ext cx="7845480" cy="4111920"/>
          </a:xfrm>
          <a:prstGeom prst="rect">
            <a:avLst/>
          </a:prstGeom>
          <a:noFill/>
          <a:ln>
            <a:noFill/>
          </a:ln>
        </p:spPr>
        <p:style>
          <a:lnRef idx="0"/>
          <a:fillRef idx="0"/>
          <a:effectRef idx="0"/>
          <a:fontRef idx="minor"/>
        </p:style>
        <p:txBody>
          <a:bodyPr lIns="90360" rIns="90360" tIns="44280" bIns="44280">
            <a:normAutofit/>
          </a:bodyPr>
          <a:p>
            <a:pPr marL="342720" indent="-33984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3984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3984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 </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685800" y="1981080"/>
            <a:ext cx="7767720" cy="4110120"/>
          </a:xfrm>
          <a:prstGeom prst="rect">
            <a:avLst/>
          </a:prstGeom>
          <a:noFill/>
          <a:ln w="9360">
            <a:noFill/>
          </a:ln>
        </p:spPr>
        <p:style>
          <a:lnRef idx="0"/>
          <a:fillRef idx="0"/>
          <a:effectRef idx="0"/>
          <a:fontRef idx="minor"/>
        </p:style>
        <p:txBody>
          <a:bodyPr lIns="92160" rIns="92160" tIns="46080" bIns="46080">
            <a:noAutofit/>
          </a:bodyPr>
          <a:p>
            <a:pPr marL="457200" indent="-45396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396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396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3960">
              <a:lnSpc>
                <a:spcPct val="100000"/>
              </a:lnSpc>
              <a:spcBef>
                <a:spcPts val="601"/>
              </a:spcBef>
            </a:pPr>
            <a:endParaRPr b="0" lang="sv-SE" sz="2400" spc="-1" strike="noStrike">
              <a:latin typeface="DejaVu Sans"/>
            </a:endParaRPr>
          </a:p>
          <a:p>
            <a:pPr marL="457200" indent="-45396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3960">
              <a:lnSpc>
                <a:spcPct val="100000"/>
              </a:lnSpc>
              <a:spcBef>
                <a:spcPts val="601"/>
              </a:spcBef>
            </a:pPr>
            <a:endParaRPr b="0" lang="sv-SE" sz="2400" spc="-1" strike="noStrike">
              <a:latin typeface="DejaVu Sans"/>
            </a:endParaRPr>
          </a:p>
          <a:p>
            <a:pPr marL="457200" indent="-453960">
              <a:lnSpc>
                <a:spcPct val="100000"/>
              </a:lnSpc>
              <a:spcBef>
                <a:spcPts val="601"/>
              </a:spcBef>
            </a:pPr>
            <a:endParaRPr b="0" lang="sv-SE" sz="2400" spc="-1" strike="noStrike">
              <a:latin typeface="DejaVu Sans"/>
            </a:endParaRPr>
          </a:p>
        </p:txBody>
      </p:sp>
      <p:sp>
        <p:nvSpPr>
          <p:cNvPr id="166"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A80123F-E651-4133-ADF0-25F761BC7F5D}"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67"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8"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9"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1981080"/>
            <a:ext cx="7767720" cy="4110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260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Wednesday 17 July PM1</a:t>
            </a:r>
            <a:endParaRPr b="0" lang="sv-SE" sz="2000" spc="-1" strike="noStrike">
              <a:latin typeface="DejaVu Sans"/>
            </a:endParaRPr>
          </a:p>
          <a:p>
            <a:pPr lvl="1" marL="743040" indent="-28260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18 July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171"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D380FB1-DCD3-488D-B46C-E3EAA74A6BD4}"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72"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3"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74"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
        <p:nvSpPr>
          <p:cNvPr id="175" name="CustomShape 6"/>
          <p:cNvSpPr/>
          <p:nvPr/>
        </p:nvSpPr>
        <p:spPr>
          <a:xfrm>
            <a:off x="792000" y="3960000"/>
            <a:ext cx="6838200" cy="1263240"/>
          </a:xfrm>
          <a:prstGeom prst="rect">
            <a:avLst/>
          </a:prstGeom>
          <a:noFill/>
          <a:ln>
            <a:noFill/>
          </a:ln>
        </p:spPr>
        <p:style>
          <a:lnRef idx="0"/>
          <a:fillRef idx="0"/>
          <a:effectRef idx="0"/>
          <a:fontRef idx="minor"/>
        </p:style>
        <p:txBody>
          <a:bodyPr lIns="90000" rIns="90000" tIns="45000" bIns="45000">
            <a:spAutoFit/>
          </a:bodyPr>
          <a:p>
            <a:pPr marL="216000" indent="-214200">
              <a:lnSpc>
                <a:spcPct val="100000"/>
              </a:lnSpc>
              <a:spcBef>
                <a:spcPts val="601"/>
              </a:spcBef>
              <a:buClr>
                <a:srgbClr val="000000"/>
              </a:buClr>
              <a:buSzPct val="45000"/>
              <a:buFont typeface="Wingdings" charset="2"/>
              <a:buChar char=""/>
            </a:pPr>
            <a:r>
              <a:rPr b="1" lang="sv-SE" sz="1800" spc="-1" strike="noStrike">
                <a:solidFill>
                  <a:srgbClr val="000000"/>
                </a:solidFill>
                <a:latin typeface="Times New Roman"/>
                <a:ea typeface="MS Gothic"/>
              </a:rPr>
              <a:t>Announcement from Chair:</a:t>
            </a:r>
            <a:endParaRPr b="0" lang="sv-SE" sz="1800" spc="-1" strike="noStrike">
              <a:latin typeface="DejaVu Sans"/>
            </a:endParaRPr>
          </a:p>
          <a:p>
            <a:pPr lvl="1" marL="432000" indent="-214200">
              <a:lnSpc>
                <a:spcPct val="100000"/>
              </a:lnSpc>
              <a:spcBef>
                <a:spcPts val="601"/>
              </a:spcBef>
              <a:buClr>
                <a:srgbClr val="000000"/>
              </a:buClr>
              <a:buSzPct val="45000"/>
              <a:buFont typeface="Wingdings" charset="2"/>
              <a:buChar char=""/>
            </a:pPr>
            <a:r>
              <a:rPr b="0" lang="sv-SE" sz="1800" spc="-1" strike="noStrike">
                <a:solidFill>
                  <a:srgbClr val="000000"/>
                </a:solidFill>
                <a:latin typeface="Times New Roman"/>
                <a:ea typeface="MS Gothic"/>
              </a:rPr>
              <a:t>RCM TIG will be presented at the Privacy-Enhancing Technologies Symposium on July 19 in Stockholm by the Chair. For more information see </a:t>
            </a:r>
            <a:r>
              <a:rPr b="0" lang="sv-SE" sz="1800" spc="-1" strike="noStrike" u="sng">
                <a:solidFill>
                  <a:srgbClr val="0000ff"/>
                </a:solidFill>
                <a:uFillTx/>
                <a:latin typeface="Times New Roman"/>
                <a:ea typeface="MS Gothic"/>
                <a:hlinkClick r:id="rId1"/>
              </a:rPr>
              <a:t>https://petsymposium.org/2019/hotpets.php</a:t>
            </a:r>
            <a:r>
              <a:rPr b="0" lang="sv-SE" sz="1800" spc="-1" strike="noStrike">
                <a:solidFill>
                  <a:srgbClr val="000000"/>
                </a:solidFill>
                <a:latin typeface="Times New Roman"/>
                <a:ea typeface="MS Gothic"/>
              </a:rPr>
              <a:t> </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177"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4259A61-13AB-484A-8380-A20AFBCEAE73}"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78"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9"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0"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1808</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2019-07-18T11:45:11Z</dcterms:modified>
  <cp:revision>67</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