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69" r:id="rId2"/>
    <p:sldId id="278" r:id="rId3"/>
    <p:sldId id="724" r:id="rId4"/>
    <p:sldId id="632" r:id="rId5"/>
    <p:sldId id="665" r:id="rId6"/>
    <p:sldId id="666" r:id="rId7"/>
    <p:sldId id="667" r:id="rId8"/>
    <p:sldId id="668" r:id="rId9"/>
    <p:sldId id="669" r:id="rId10"/>
    <p:sldId id="670" r:id="rId11"/>
    <p:sldId id="629" r:id="rId12"/>
    <p:sldId id="710" r:id="rId13"/>
    <p:sldId id="711" r:id="rId14"/>
    <p:sldId id="647" r:id="rId15"/>
    <p:sldId id="677" r:id="rId16"/>
    <p:sldId id="721" r:id="rId17"/>
    <p:sldId id="728" r:id="rId18"/>
    <p:sldId id="725" r:id="rId19"/>
    <p:sldId id="684" r:id="rId20"/>
    <p:sldId id="707" r:id="rId21"/>
    <p:sldId id="590" r:id="rId22"/>
    <p:sldId id="516" r:id="rId23"/>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a:srgbClr val="00CC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varScale="1">
        <p:scale>
          <a:sx n="57" d="100"/>
          <a:sy n="57" d="100"/>
        </p:scale>
        <p:origin x="799" y="38"/>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802.11-19/0960r0</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2019</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802.11-19/0960r0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2019</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802.11-19/0960r0</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802.11-19/0960r0</a:t>
            </a:r>
            <a:endParaRPr lang="en-US"/>
          </a:p>
        </p:txBody>
      </p:sp>
      <p:sp>
        <p:nvSpPr>
          <p:cNvPr id="5" name="Date Placeholder 4"/>
          <p:cNvSpPr>
            <a:spLocks noGrp="1"/>
          </p:cNvSpPr>
          <p:nvPr>
            <p:ph type="dt" idx="11"/>
          </p:nvPr>
        </p:nvSpPr>
        <p:spPr/>
        <p:txBody>
          <a:bodyPr/>
          <a:lstStyle/>
          <a:p>
            <a:pPr>
              <a:defRPr/>
            </a:pPr>
            <a:r>
              <a:rPr lang="en-US" smtClean="0"/>
              <a:t>July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13</a:t>
            </a:fld>
            <a:endParaRPr lang="en-US"/>
          </a:p>
        </p:txBody>
      </p:sp>
    </p:spTree>
    <p:extLst>
      <p:ext uri="{BB962C8B-B14F-4D97-AF65-F5344CB8AC3E}">
        <p14:creationId xmlns:p14="http://schemas.microsoft.com/office/powerpoint/2010/main" val="18359908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373157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043285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7094730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802.11-19/0960r0</a:t>
            </a:r>
            <a:endParaRPr lang="en-US"/>
          </a:p>
        </p:txBody>
      </p:sp>
      <p:sp>
        <p:nvSpPr>
          <p:cNvPr id="5" name="Date Placeholder 4"/>
          <p:cNvSpPr>
            <a:spLocks noGrp="1"/>
          </p:cNvSpPr>
          <p:nvPr>
            <p:ph type="dt" idx="11"/>
          </p:nvPr>
        </p:nvSpPr>
        <p:spPr/>
        <p:txBody>
          <a:bodyPr/>
          <a:lstStyle/>
          <a:p>
            <a:pPr>
              <a:defRPr/>
            </a:pPr>
            <a:r>
              <a:rPr lang="en-US" smtClean="0"/>
              <a:t>July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20</a:t>
            </a:fld>
            <a:endParaRPr lang="en-US"/>
          </a:p>
        </p:txBody>
      </p:sp>
    </p:spTree>
    <p:extLst>
      <p:ext uri="{BB962C8B-B14F-4D97-AF65-F5344CB8AC3E}">
        <p14:creationId xmlns:p14="http://schemas.microsoft.com/office/powerpoint/2010/main" val="23026249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21</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802.11-19/0960r0</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22</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802.11-19/0960r0</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5583999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5</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10</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10</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0313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July 2019</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802.11-19/0960r0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9/11-19-0251-00-000m-minutes-for-revmd-march-2019-vancouver.docx"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hyperlink" Target="https://mentor.ieee.org/802.11/dcn/19/11-19-0975-01-000m-telecon-minutes-for-revmd-may-june.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0142-08-000m-revmd-wg-lb236-comments-for-editor-ad-hoc.xls" TargetMode="External"/><Relationship Id="rId7" Type="http://schemas.openxmlformats.org/officeDocument/2006/relationships/hyperlink" Target="https://mentor.ieee.org/802.11/dcn/19/11-19-0449-02-000m-revmd-lb236-gen-comments.xls"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hyperlink" Target="https://mentor.ieee.org/802.11/dcn/19/11-19-0156-07-000m-lb236-revmd-phy-sec-comments.xlsx" TargetMode="External"/><Relationship Id="rId5" Type="http://schemas.openxmlformats.org/officeDocument/2006/relationships/hyperlink" Target="https://mentor.ieee.org/802.11/dcn/17/11-17-0927-38-000m-revmd-mac-comments.xls%20except%20for%202082" TargetMode="External"/><Relationship Id="rId4" Type="http://schemas.openxmlformats.org/officeDocument/2006/relationships/hyperlink" Target="https://mentor.ieee.org/802.11/dcn/19/11-19-0143-11-000m-revmd-editor2-lb236-comments.xls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7/11-17-0927-38-000m-revmd-mac-comments.xls%20except%20for%202082"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hyperlink" Target="https://mentor.ieee.org/802.11/dcn/19/11-19-0449-02-000m-revmd-lb236-gen-comments.xls" TargetMode="External"/><Relationship Id="rId4" Type="http://schemas.openxmlformats.org/officeDocument/2006/relationships/hyperlink" Target="https://mentor.ieee.org/802.11/dcn/19/11-19-0156-07-000m-lb236-revmd-phy-sec-comments.xls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standards.ieee.org/develop/project/802.11.html" TargetMode="External"/><Relationship Id="rId5" Type="http://schemas.openxmlformats.org/officeDocument/2006/relationships/hyperlink" Target="https://mentor.ieee.org/802.11/dcn/18/11-18-0611-15-000m-revmd-wg-ballot-comments.xls" TargetMode="External"/><Relationship Id="rId4" Type="http://schemas.openxmlformats.org/officeDocument/2006/relationships/hyperlink" Target="https://mentor.ieee.org/802.11/dcn/17/11-17-0914-06-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July 2019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2019-06-07</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4229"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10</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a:t>– </a:t>
            </a:r>
            <a:r>
              <a:rPr lang="en-US" altLang="en-US" sz="2000" smtClean="0"/>
              <a:t>Sept </a:t>
            </a:r>
            <a:r>
              <a:rPr lang="en-US" altLang="en-US" sz="2000" dirty="0"/>
              <a:t>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p:cNvGraphicFramePr>
          <p:nvPr>
            <p:extLst>
              <p:ext uri="{D42A27DB-BD31-4B8C-83A1-F6EECF244321}">
                <p14:modId xmlns:p14="http://schemas.microsoft.com/office/powerpoint/2010/main" val="268178973"/>
              </p:ext>
            </p:extLst>
          </p:nvPr>
        </p:nvGraphicFramePr>
        <p:xfrm>
          <a:off x="496962" y="1517057"/>
          <a:ext cx="7542138" cy="4425179"/>
        </p:xfrm>
        <a:graphic>
          <a:graphicData uri="http://schemas.openxmlformats.org/drawingml/2006/table">
            <a:tbl>
              <a:tblPr firstRow="1" bandRow="1">
                <a:tableStyleId>{21E4AEA4-8DFA-4A89-87EB-49C32662AFE0}</a:tableStyleId>
              </a:tblPr>
              <a:tblGrid>
                <a:gridCol w="3867878"/>
                <a:gridCol w="3674260"/>
              </a:tblGrid>
              <a:tr h="457351">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327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Initial</a:t>
                      </a:r>
                      <a:r>
                        <a:rPr lang="en-US" altLang="en-US" sz="1400" b="1" baseline="0" dirty="0" smtClean="0"/>
                        <a:t> WGLB</a:t>
                      </a:r>
                      <a:endParaRPr lang="en-US" altLang="en-US" sz="1400" b="1" dirty="0" smtClean="0"/>
                    </a:p>
                  </a:txBody>
                  <a:tcPr/>
                </a:tc>
                <a:tc>
                  <a:txBody>
                    <a:bodyPr/>
                    <a:lstStyle/>
                    <a:p>
                      <a:r>
                        <a:rPr lang="en-US" sz="1400" b="1" dirty="0" smtClean="0"/>
                        <a:t>Held Feb-March 2018</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D2.0 WGLB Recirculation LB </a:t>
                      </a:r>
                    </a:p>
                  </a:txBody>
                  <a:tcPr/>
                </a:tc>
                <a:tc>
                  <a:txBody>
                    <a:bodyPr/>
                    <a:lstStyle/>
                    <a:p>
                      <a:r>
                        <a:rPr lang="en-US" altLang="en-US" sz="1400" b="1" u="sng" dirty="0" smtClean="0"/>
                        <a:t>Out of  November 2018</a:t>
                      </a:r>
                      <a:endParaRPr lang="en-GB" sz="1400" b="1" u="sng"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D3.0 WGLB Recirculation LB </a:t>
                      </a:r>
                    </a:p>
                  </a:txBody>
                  <a:tcPr/>
                </a:tc>
                <a:tc>
                  <a:txBody>
                    <a:bodyPr/>
                    <a:lstStyle/>
                    <a:p>
                      <a:r>
                        <a:rPr lang="en-US" sz="1400" b="1" dirty="0" smtClean="0"/>
                        <a:t>July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Form Sponsor Ballot Pool</a:t>
                      </a:r>
                    </a:p>
                  </a:txBody>
                  <a:tcPr/>
                </a:tc>
                <a:tc>
                  <a:txBody>
                    <a:bodyPr/>
                    <a:lstStyle/>
                    <a:p>
                      <a:r>
                        <a:rPr lang="en-US" altLang="en-US" sz="1400" b="1" dirty="0" smtClean="0"/>
                        <a:t>July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MEC/MDR done</a:t>
                      </a:r>
                    </a:p>
                  </a:txBody>
                  <a:tcPr/>
                </a:tc>
                <a:tc>
                  <a:txBody>
                    <a:bodyPr/>
                    <a:lstStyle/>
                    <a:p>
                      <a:r>
                        <a:rPr lang="en-US" altLang="en-US" sz="1400" b="1" dirty="0" smtClean="0"/>
                        <a:t>May 2019 </a:t>
                      </a:r>
                      <a:endParaRPr lang="en-GB" sz="1400" b="1" dirty="0"/>
                    </a:p>
                  </a:txBody>
                  <a:tcPr/>
                </a:tc>
              </a:tr>
              <a:tr h="304254">
                <a:tc>
                  <a:txBody>
                    <a:bodyPr/>
                    <a:lstStyle/>
                    <a:p>
                      <a:r>
                        <a:rPr lang="en-US" sz="1400" b="1" dirty="0" smtClean="0"/>
                        <a:t>D3.0 WGLB Unchanged Recirculation</a:t>
                      </a:r>
                      <a:endParaRPr lang="en-GB" sz="1400" b="1" dirty="0"/>
                    </a:p>
                  </a:txBody>
                  <a:tcPr/>
                </a:tc>
                <a:tc>
                  <a:txBody>
                    <a:bodyPr/>
                    <a:lstStyle/>
                    <a:p>
                      <a:r>
                        <a:rPr lang="en-US" sz="1400" b="1" dirty="0" smtClean="0"/>
                        <a:t>Sept 2019, EC approval to SB</a:t>
                      </a:r>
                      <a:endParaRPr lang="en-GB" sz="1400" b="1" dirty="0"/>
                    </a:p>
                  </a:txBody>
                  <a:tcPr/>
                </a:tc>
              </a:tr>
              <a:tr h="304254">
                <a:tc>
                  <a:txBody>
                    <a:bodyPr/>
                    <a:lstStyle/>
                    <a:p>
                      <a:r>
                        <a:rPr lang="en-US" sz="1400" b="1" strike="sngStrike" dirty="0" smtClean="0"/>
                        <a:t>D 4.0 Unchanged Recirculation</a:t>
                      </a:r>
                      <a:endParaRPr lang="en-GB" sz="1400" b="1" strike="sngStrike" dirty="0"/>
                    </a:p>
                  </a:txBody>
                  <a:tcPr/>
                </a:tc>
                <a:tc>
                  <a:txBody>
                    <a:bodyPr/>
                    <a:lstStyle/>
                    <a:p>
                      <a:r>
                        <a:rPr lang="en-US" sz="1400" b="1" strike="sngStrike" baseline="0" dirty="0" smtClean="0"/>
                        <a:t>May/July 2019</a:t>
                      </a:r>
                      <a:endParaRPr lang="en-GB" sz="1400" b="1" strike="sngStrike" dirty="0"/>
                    </a:p>
                  </a:txBody>
                  <a:tcPr/>
                </a:tc>
              </a:tr>
              <a:tr h="304254">
                <a:tc>
                  <a:txBody>
                    <a:bodyPr/>
                    <a:lstStyle/>
                    <a:p>
                      <a:r>
                        <a:rPr lang="en-US" sz="1400" b="1" dirty="0" smtClean="0"/>
                        <a:t>Initial Sponsor Ballot (D3.0)</a:t>
                      </a:r>
                      <a:endParaRPr lang="en-GB" sz="1400" b="1" dirty="0"/>
                    </a:p>
                  </a:txBody>
                  <a:tcPr/>
                </a:tc>
                <a:tc>
                  <a:txBody>
                    <a:bodyPr/>
                    <a:lstStyle/>
                    <a:p>
                      <a:r>
                        <a:rPr lang="en-US" sz="1400" b="1" dirty="0" smtClean="0"/>
                        <a:t>October 2019</a:t>
                      </a:r>
                      <a:endParaRPr lang="en-GB" sz="1400" b="1" dirty="0"/>
                    </a:p>
                  </a:txBody>
                  <a:tcPr/>
                </a:tc>
              </a:tr>
              <a:tr h="380318">
                <a:tc>
                  <a:txBody>
                    <a:bodyPr/>
                    <a:lstStyle/>
                    <a:p>
                      <a:r>
                        <a:rPr lang="en-US" sz="1400" b="1" dirty="0" smtClean="0"/>
                        <a:t>Recirculation Sponsor Ballot (D4.0)</a:t>
                      </a:r>
                      <a:endParaRPr lang="en-GB" sz="1400" b="1" dirty="0"/>
                    </a:p>
                  </a:txBody>
                  <a:tcPr/>
                </a:tc>
                <a:tc>
                  <a:txBody>
                    <a:bodyPr/>
                    <a:lstStyle/>
                    <a:p>
                      <a:r>
                        <a:rPr lang="en-US" sz="1400" b="1" dirty="0" smtClean="0"/>
                        <a:t>March</a:t>
                      </a:r>
                      <a:r>
                        <a:rPr lang="en-US" sz="1400" b="1" baseline="0" dirty="0" smtClean="0"/>
                        <a:t> 2020</a:t>
                      </a:r>
                      <a:endParaRPr lang="en-GB" sz="1400" b="1" dirty="0"/>
                    </a:p>
                  </a:txBody>
                  <a:tcPr/>
                </a:tc>
              </a:tr>
              <a:tr h="365772">
                <a:tc>
                  <a:txBody>
                    <a:bodyPr/>
                    <a:lstStyle/>
                    <a:p>
                      <a:r>
                        <a:rPr lang="en-US" sz="1400" b="1" dirty="0" smtClean="0"/>
                        <a:t>Recirculation Sponsor Ballot (D5.0)/Unchanged</a:t>
                      </a:r>
                      <a:endParaRPr lang="en-GB" sz="1400" b="1" dirty="0"/>
                    </a:p>
                  </a:txBody>
                  <a:tcPr/>
                </a:tc>
                <a:tc>
                  <a:txBody>
                    <a:bodyPr/>
                    <a:lstStyle/>
                    <a:p>
                      <a:r>
                        <a:rPr lang="en-US" sz="1400" b="1" dirty="0" smtClean="0"/>
                        <a:t>June</a:t>
                      </a:r>
                      <a:r>
                        <a:rPr lang="en-US" sz="1400" b="1" baseline="0" dirty="0" smtClean="0"/>
                        <a:t> </a:t>
                      </a:r>
                      <a:r>
                        <a:rPr lang="en-US" sz="1400" b="1" dirty="0" smtClean="0"/>
                        <a:t>2020</a:t>
                      </a:r>
                      <a:endParaRPr lang="en-GB" sz="1400" b="1" dirty="0"/>
                    </a:p>
                  </a:txBody>
                  <a:tcPr/>
                </a:tc>
              </a:tr>
              <a:tr h="380318">
                <a:tc>
                  <a:txBody>
                    <a:bodyPr/>
                    <a:lstStyle/>
                    <a:p>
                      <a:r>
                        <a:rPr lang="en-US" sz="1400" b="1" dirty="0" smtClean="0"/>
                        <a:t>Final WG/EC approval</a:t>
                      </a:r>
                      <a:endParaRPr lang="en-GB" sz="1400" b="1" dirty="0"/>
                    </a:p>
                  </a:txBody>
                  <a:tcPr/>
                </a:tc>
                <a:tc>
                  <a:txBody>
                    <a:bodyPr/>
                    <a:lstStyle/>
                    <a:p>
                      <a:r>
                        <a:rPr lang="en-US" sz="1400" b="1" dirty="0" smtClean="0"/>
                        <a:t>July</a:t>
                      </a:r>
                      <a:r>
                        <a:rPr lang="en-US" sz="1400" b="1" baseline="0" dirty="0" smtClean="0"/>
                        <a:t> 2020</a:t>
                      </a:r>
                      <a:endParaRPr lang="en-GB" sz="1400" b="1" dirty="0"/>
                    </a:p>
                  </a:txBody>
                  <a:tcPr/>
                </a:tc>
              </a:tr>
              <a:tr h="380318">
                <a:tc>
                  <a:txBody>
                    <a:bodyPr/>
                    <a:lstStyle/>
                    <a:p>
                      <a:r>
                        <a:rPr lang="en-US" sz="1400" b="1" dirty="0" err="1" smtClean="0"/>
                        <a:t>RevCom</a:t>
                      </a:r>
                      <a:r>
                        <a:rPr lang="en-US" sz="1400" b="1" dirty="0" smtClean="0"/>
                        <a:t>/SASB approval</a:t>
                      </a:r>
                      <a:endParaRPr lang="en-GB" sz="1400" b="1" dirty="0"/>
                    </a:p>
                  </a:txBody>
                  <a:tcPr/>
                </a:tc>
                <a:tc>
                  <a:txBody>
                    <a:bodyPr/>
                    <a:lstStyle/>
                    <a:p>
                      <a:r>
                        <a:rPr lang="en-US" sz="1400" b="1" dirty="0" smtClean="0"/>
                        <a:t>Sept 2020</a:t>
                      </a:r>
                      <a:endParaRPr lang="en-GB" sz="1400" b="1" dirty="0"/>
                    </a:p>
                  </a:txBody>
                  <a:tcPr/>
                </a:tc>
              </a:tr>
            </a:tbl>
          </a:graphicData>
        </a:graphic>
      </p:graphicFrame>
      <p:sp>
        <p:nvSpPr>
          <p:cNvPr id="3" name="Rectangle 2"/>
          <p:cNvSpPr/>
          <p:nvPr/>
        </p:nvSpPr>
        <p:spPr bwMode="auto">
          <a:xfrm>
            <a:off x="7010400" y="213360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err="1" smtClean="0"/>
              <a:t>TGmd</a:t>
            </a:r>
            <a:r>
              <a:rPr lang="en-US" altLang="en-US" dirty="0" smtClean="0"/>
              <a:t> Schedule Details – Need To Review</a:t>
            </a:r>
            <a:endParaRPr lang="en-US" altLang="en-US" sz="2000" dirty="0">
              <a:solidFill>
                <a:srgbClr val="FF0000"/>
              </a:solidFill>
            </a:endParaRPr>
          </a:p>
        </p:txBody>
      </p:sp>
      <p:sp>
        <p:nvSpPr>
          <p:cNvPr id="15" name="Rectangle 14"/>
          <p:cNvSpPr/>
          <p:nvPr/>
        </p:nvSpPr>
        <p:spPr bwMode="auto">
          <a:xfrm>
            <a:off x="7010400" y="2487965"/>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7</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7391400" y="5681796"/>
            <a:ext cx="1815222" cy="3806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Need 2020 SASB dates to refine</a:t>
            </a:r>
            <a:endParaRPr kumimoji="0" lang="en-GB"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670554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8991600" cy="1066800"/>
          </a:xfrm>
        </p:spPr>
        <p:txBody>
          <a:bodyPr/>
          <a:lstStyle/>
          <a:p>
            <a:r>
              <a:rPr lang="en-US" dirty="0" err="1" smtClean="0"/>
              <a:t>TGmd</a:t>
            </a:r>
            <a:r>
              <a:rPr lang="en-US" dirty="0" smtClean="0"/>
              <a:t> schedule – </a:t>
            </a:r>
            <a:r>
              <a:rPr lang="en-US" u="sng" dirty="0" smtClean="0"/>
              <a:t>updated May 2019</a:t>
            </a:r>
            <a:r>
              <a:rPr lang="en-US" dirty="0"/>
              <a:t/>
            </a:r>
            <a:br>
              <a:rPr lang="en-US" dirty="0"/>
            </a:br>
            <a:endParaRPr lang="en-US" dirty="0"/>
          </a:p>
        </p:txBody>
      </p:sp>
      <p:sp>
        <p:nvSpPr>
          <p:cNvPr id="3" name="Content Placeholder 2"/>
          <p:cNvSpPr>
            <a:spLocks noGrp="1"/>
          </p:cNvSpPr>
          <p:nvPr>
            <p:ph idx="1"/>
          </p:nvPr>
        </p:nvSpPr>
        <p:spPr>
          <a:xfrm>
            <a:off x="1943100" y="1828800"/>
            <a:ext cx="8382000" cy="3886200"/>
          </a:xfrm>
        </p:spPr>
        <p:txBody>
          <a:bodyPr/>
          <a:lstStyle/>
          <a:p>
            <a:pPr>
              <a:lnSpc>
                <a:spcPct val="80000"/>
              </a:lnSpc>
            </a:pPr>
            <a:r>
              <a:rPr lang="en-US" altLang="en-US" dirty="0"/>
              <a:t>January 2018 – Initial WGLB</a:t>
            </a:r>
          </a:p>
          <a:p>
            <a:pPr>
              <a:lnSpc>
                <a:spcPct val="80000"/>
              </a:lnSpc>
            </a:pPr>
            <a:r>
              <a:rPr lang="en-US" altLang="en-US" dirty="0"/>
              <a:t>November 2018 –D2.0 WGLB Recirculation LB</a:t>
            </a:r>
          </a:p>
          <a:p>
            <a:pPr>
              <a:lnSpc>
                <a:spcPct val="80000"/>
              </a:lnSpc>
            </a:pPr>
            <a:r>
              <a:rPr lang="en-US" altLang="en-US" dirty="0"/>
              <a:t>May 2019 – MEC/MDR done</a:t>
            </a:r>
          </a:p>
          <a:p>
            <a:pPr>
              <a:lnSpc>
                <a:spcPct val="80000"/>
              </a:lnSpc>
            </a:pPr>
            <a:r>
              <a:rPr lang="en-US" altLang="en-US" dirty="0"/>
              <a:t>July 2019 – D3.0 WGLB Recirculation LB </a:t>
            </a:r>
          </a:p>
          <a:p>
            <a:pPr>
              <a:lnSpc>
                <a:spcPct val="80000"/>
              </a:lnSpc>
            </a:pPr>
            <a:r>
              <a:rPr lang="en-US" altLang="en-US" dirty="0"/>
              <a:t>July 2019 – Form SB Pool </a:t>
            </a:r>
          </a:p>
          <a:p>
            <a:pPr>
              <a:lnSpc>
                <a:spcPct val="80000"/>
              </a:lnSpc>
            </a:pPr>
            <a:r>
              <a:rPr lang="en-US" altLang="en-US" dirty="0"/>
              <a:t>September 2019 – D3.0 Recirculation (unchanged)</a:t>
            </a:r>
          </a:p>
          <a:p>
            <a:pPr>
              <a:lnSpc>
                <a:spcPct val="80000"/>
              </a:lnSpc>
            </a:pPr>
            <a:r>
              <a:rPr lang="en-US" altLang="en-US" dirty="0"/>
              <a:t>October 2019 – Initial SB D3.0</a:t>
            </a:r>
          </a:p>
          <a:p>
            <a:pPr>
              <a:lnSpc>
                <a:spcPct val="80000"/>
              </a:lnSpc>
            </a:pPr>
            <a:r>
              <a:rPr lang="en-US" altLang="en-US" dirty="0"/>
              <a:t>March 2020– Recirculation SB D4.0</a:t>
            </a:r>
          </a:p>
          <a:p>
            <a:pPr>
              <a:lnSpc>
                <a:spcPct val="80000"/>
              </a:lnSpc>
            </a:pPr>
            <a:r>
              <a:rPr lang="en-US" altLang="en-US" dirty="0"/>
              <a:t>July 2020 – WG/EC approval </a:t>
            </a:r>
          </a:p>
          <a:p>
            <a:pPr>
              <a:lnSpc>
                <a:spcPct val="80000"/>
              </a:lnSpc>
            </a:pPr>
            <a:r>
              <a:rPr lang="en-US" altLang="en-US" dirty="0"/>
              <a:t>Sept 2020 – </a:t>
            </a:r>
            <a:r>
              <a:rPr lang="en-US" altLang="en-US" dirty="0" err="1"/>
              <a:t>RevCom</a:t>
            </a:r>
            <a:r>
              <a:rPr lang="en-US" altLang="en-US" dirty="0"/>
              <a:t>/SASB approval</a:t>
            </a:r>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12541699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LB236 on P802.11REVmd D2.0 passed with 92% approval, 723 comments</a:t>
            </a:r>
          </a:p>
          <a:p>
            <a:pPr lvl="1">
              <a:lnSpc>
                <a:spcPct val="90000"/>
              </a:lnSpc>
            </a:pPr>
            <a:r>
              <a:rPr lang="en-US" altLang="zh-CN" dirty="0" smtClean="0"/>
              <a:t>D2.0 incorporates all approved amendments</a:t>
            </a:r>
          </a:p>
          <a:p>
            <a:pPr lvl="1">
              <a:lnSpc>
                <a:spcPct val="90000"/>
              </a:lnSpc>
            </a:pPr>
            <a:r>
              <a:rPr lang="en-US" altLang="zh-CN" dirty="0" smtClean="0"/>
              <a:t>About </a:t>
            </a:r>
            <a:r>
              <a:rPr lang="en-US" altLang="zh-CN" dirty="0"/>
              <a:t>half of the comments resolved/pending resolution</a:t>
            </a:r>
          </a:p>
          <a:p>
            <a:pPr>
              <a:lnSpc>
                <a:spcPct val="90000"/>
              </a:lnSpc>
            </a:pPr>
            <a:r>
              <a:rPr lang="en-US" altLang="zh-CN" dirty="0"/>
              <a:t>Since </a:t>
            </a:r>
            <a:r>
              <a:rPr lang="en-US" altLang="zh-CN" dirty="0" smtClean="0"/>
              <a:t>May </a:t>
            </a:r>
            <a:r>
              <a:rPr lang="en-US" altLang="zh-CN" dirty="0"/>
              <a:t>2019 meeting</a:t>
            </a:r>
          </a:p>
          <a:p>
            <a:pPr lvl="1">
              <a:lnSpc>
                <a:spcPct val="90000"/>
              </a:lnSpc>
            </a:pPr>
            <a:r>
              <a:rPr lang="en-US" altLang="zh-CN" dirty="0"/>
              <a:t>Teleconferences held to continue comment resolution</a:t>
            </a:r>
          </a:p>
          <a:p>
            <a:pPr>
              <a:lnSpc>
                <a:spcPct val="90000"/>
              </a:lnSpc>
            </a:pPr>
            <a:r>
              <a:rPr lang="en-US" altLang="zh-CN" dirty="0" smtClean="0"/>
              <a:t>Jul</a:t>
            </a:r>
            <a:r>
              <a:rPr lang="en-US" altLang="zh-CN" dirty="0" smtClean="0"/>
              <a:t>y </a:t>
            </a:r>
            <a:r>
              <a:rPr lang="en-US" altLang="zh-CN" dirty="0"/>
              <a:t>2019 meeting goals </a:t>
            </a:r>
            <a:r>
              <a:rPr lang="en-US" altLang="zh-CN" dirty="0" smtClean="0"/>
              <a:t>(5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Complete </a:t>
            </a:r>
            <a:r>
              <a:rPr lang="en-US" dirty="0">
                <a:cs typeface="Arial" panose="020B0604020202020204" pitchFamily="34" charset="0"/>
                <a:sym typeface="Wingdings" panose="05000000000000000000" pitchFamily="2" charset="2"/>
              </a:rPr>
              <a:t>LB236 comment resolution</a:t>
            </a:r>
          </a:p>
          <a:p>
            <a:pPr lvl="1">
              <a:lnSpc>
                <a:spcPct val="90000"/>
              </a:lnSpc>
            </a:pPr>
            <a:r>
              <a:rPr lang="en-US" altLang="zh-CN" dirty="0" smtClean="0">
                <a:cs typeface="Arial" panose="020B0604020202020204" pitchFamily="34" charset="0"/>
                <a:sym typeface="Wingdings" panose="05000000000000000000" pitchFamily="2" charset="2"/>
              </a:rPr>
              <a:t>WGLB </a:t>
            </a:r>
            <a:r>
              <a:rPr lang="en-US" altLang="zh-CN" dirty="0">
                <a:cs typeface="Arial" panose="020B0604020202020204" pitchFamily="34" charset="0"/>
                <a:sym typeface="Wingdings" panose="05000000000000000000" pitchFamily="2" charset="2"/>
              </a:rPr>
              <a:t>recirculation on </a:t>
            </a:r>
            <a:r>
              <a:rPr lang="en-US" altLang="zh-CN" dirty="0" smtClean="0">
                <a:cs typeface="Arial" panose="020B0604020202020204" pitchFamily="34" charset="0"/>
                <a:sym typeface="Wingdings" panose="05000000000000000000" pitchFamily="2" charset="2"/>
              </a:rPr>
              <a:t>D3.0</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Plans </a:t>
            </a:r>
            <a:r>
              <a:rPr lang="en-US" altLang="zh-CN" dirty="0" smtClean="0">
                <a:cs typeface="Arial" panose="020B0604020202020204" pitchFamily="34" charset="0"/>
                <a:sym typeface="Wingdings" panose="05000000000000000000" pitchFamily="2" charset="2"/>
              </a:rPr>
              <a:t>for July- September </a:t>
            </a:r>
            <a:r>
              <a:rPr lang="en-US" altLang="zh-CN" dirty="0">
                <a:cs typeface="Arial" panose="020B0604020202020204" pitchFamily="34" charset="0"/>
                <a:sym typeface="Wingdings" panose="05000000000000000000" pitchFamily="2" charset="2"/>
              </a:rPr>
              <a:t>2019: </a:t>
            </a:r>
            <a:r>
              <a:rPr lang="en-US" altLang="zh-CN" dirty="0" smtClean="0">
                <a:cs typeface="Arial" panose="020B0604020202020204" pitchFamily="34" charset="0"/>
                <a:sym typeface="Wingdings" panose="05000000000000000000" pitchFamily="2" charset="2"/>
              </a:rPr>
              <a:t>Recirculation LB and comment resolution</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11-19-0960</a:t>
            </a:r>
            <a:endParaRPr lang="en-US" altLang="en-US" sz="1600" dirty="0">
              <a:solidFill>
                <a:srgbClr val="006600"/>
              </a:solidFill>
            </a:endParaRPr>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smtClean="0"/>
              <a:t>March and May meeting minutes: </a:t>
            </a:r>
          </a:p>
          <a:p>
            <a:pPr lvl="2">
              <a:lnSpc>
                <a:spcPct val="80000"/>
              </a:lnSpc>
            </a:pPr>
            <a:r>
              <a:rPr lang="en-US" altLang="en-US" dirty="0">
                <a:hlinkClick r:id="rId3"/>
              </a:rPr>
              <a:t>https://</a:t>
            </a:r>
            <a:r>
              <a:rPr lang="en-US" altLang="en-US" dirty="0" smtClean="0">
                <a:hlinkClick r:id="rId3"/>
              </a:rPr>
              <a:t>mentor.ieee.org/802.11/dcn/19/11-19-0251-00-000m-minutes-for-revmd-march-2019-vancouver.docx</a:t>
            </a:r>
            <a:r>
              <a:rPr lang="en-US" altLang="en-US" dirty="0" smtClean="0"/>
              <a:t> </a:t>
            </a:r>
          </a:p>
          <a:p>
            <a:pPr lvl="1">
              <a:lnSpc>
                <a:spcPct val="80000"/>
              </a:lnSpc>
            </a:pPr>
            <a:r>
              <a:rPr lang="en-US" altLang="en-US" dirty="0" smtClean="0"/>
              <a:t>Teleconference minutes:</a:t>
            </a:r>
          </a:p>
          <a:p>
            <a:pPr lvl="2">
              <a:lnSpc>
                <a:spcPct val="80000"/>
              </a:lnSpc>
            </a:pPr>
            <a:r>
              <a:rPr lang="en-US" altLang="en-US" dirty="0">
                <a:hlinkClick r:id="rId4"/>
              </a:rPr>
              <a:t>https://</a:t>
            </a:r>
            <a:r>
              <a:rPr lang="en-US" altLang="en-US" dirty="0" smtClean="0">
                <a:hlinkClick r:id="rId4"/>
              </a:rPr>
              <a:t>mentor.ieee.org/802.11/dcn/19/11-19-0975-01-000m-telecon-minutes-for-revmd-may-june.docx</a:t>
            </a:r>
            <a:endParaRPr lang="en-US" altLang="en-US" dirty="0" smtClean="0"/>
          </a:p>
          <a:p>
            <a:pPr lvl="2">
              <a:lnSpc>
                <a:spcPct val="80000"/>
              </a:lnSpc>
            </a:pPr>
            <a:r>
              <a:rPr lang="en-US" altLang="en-US" dirty="0"/>
              <a:t>11-19-0911</a:t>
            </a:r>
            <a:endParaRPr lang="en-US" altLang="en-US" dirty="0"/>
          </a:p>
          <a:p>
            <a:pPr>
              <a:lnSpc>
                <a:spcPct val="80000"/>
              </a:lnSpc>
            </a:pPr>
            <a:r>
              <a:rPr lang="en-US" altLang="en-US" dirty="0" smtClean="0"/>
              <a:t>Moved:</a:t>
            </a:r>
          </a:p>
          <a:p>
            <a:pPr>
              <a:lnSpc>
                <a:spcPct val="80000"/>
              </a:lnSpc>
            </a:pPr>
            <a:r>
              <a:rPr lang="en-US" altLang="en-US" dirty="0" smtClean="0"/>
              <a:t>Seconded: </a:t>
            </a:r>
          </a:p>
          <a:p>
            <a:pPr>
              <a:lnSpc>
                <a:spcPct val="80000"/>
              </a:lnSpc>
            </a:pPr>
            <a:r>
              <a:rPr lang="en-US" altLang="en-US" dirty="0" smtClean="0"/>
              <a:t>Result:</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119 – </a:t>
            </a:r>
            <a:r>
              <a:rPr lang="en-US" altLang="en-US" dirty="0" err="1" smtClean="0"/>
              <a:t>telecon</a:t>
            </a:r>
            <a:r>
              <a:rPr lang="en-US" altLang="en-US" dirty="0" smtClean="0"/>
              <a:t>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“Motion-EDITOR-</a:t>
            </a:r>
            <a:r>
              <a:rPr lang="en-US" altLang="en-US" sz="1800" dirty="0" err="1" smtClean="0"/>
              <a:t>tbd</a:t>
            </a:r>
            <a:r>
              <a:rPr lang="en-US" altLang="en-US" sz="1800" dirty="0" smtClean="0"/>
              <a:t>”, in </a:t>
            </a:r>
            <a:r>
              <a:rPr lang="en-US" altLang="en-US" sz="1800" dirty="0" smtClean="0">
                <a:hlinkClick r:id="rId3"/>
              </a:rPr>
              <a:t>https://mentor.ieee.org/802.11/dcn/19/11-19-0142-08-000m-revmd-wg-lb236-comments-for-editor-ad-hoc.xls</a:t>
            </a:r>
            <a:endParaRPr lang="en-US" altLang="en-US" sz="1800" dirty="0" smtClean="0"/>
          </a:p>
          <a:p>
            <a:pPr lvl="1">
              <a:lnSpc>
                <a:spcPct val="80000"/>
              </a:lnSpc>
            </a:pPr>
            <a:r>
              <a:rPr lang="en-US" altLang="en-US" sz="1800" dirty="0" smtClean="0"/>
              <a:t> “Motion-EDITOR2-tbd” tab </a:t>
            </a:r>
            <a:r>
              <a:rPr lang="en-US" altLang="en-US" sz="1800" dirty="0"/>
              <a:t>in </a:t>
            </a:r>
            <a:r>
              <a:rPr lang="en-US" altLang="en-US" sz="1800" dirty="0" smtClean="0">
                <a:hlinkClick r:id="rId4"/>
              </a:rPr>
              <a:t>https://mentor.ieee.org/802.11/dcn/19/11-19-0143-11-000m-revmd-editor2-lb236-comments.xlsx</a:t>
            </a:r>
            <a:r>
              <a:rPr lang="en-US" altLang="en-US" sz="1800" dirty="0" smtClean="0"/>
              <a:t> </a:t>
            </a:r>
          </a:p>
          <a:p>
            <a:pPr lvl="1">
              <a:lnSpc>
                <a:spcPct val="80000"/>
              </a:lnSpc>
            </a:pPr>
            <a:r>
              <a:rPr lang="en-US" altLang="en-US" sz="1800" dirty="0" smtClean="0"/>
              <a:t>“</a:t>
            </a:r>
            <a:r>
              <a:rPr lang="en-US" altLang="en-US" sz="1800" dirty="0"/>
              <a:t>Motion </a:t>
            </a:r>
            <a:r>
              <a:rPr lang="en-US" altLang="en-US" sz="1800" dirty="0" smtClean="0"/>
              <a:t>MAC-AC” tab </a:t>
            </a:r>
            <a:r>
              <a:rPr lang="en-US" altLang="en-US" sz="1800" dirty="0"/>
              <a:t>in </a:t>
            </a:r>
            <a:r>
              <a:rPr lang="en-US" altLang="en-US" sz="1800" dirty="0" smtClean="0">
                <a:hlinkClick r:id="rId5"/>
              </a:rPr>
              <a:t>https://mentor.ieee.org/802.11/dcn/17/11-17-0927-38-000m-revmd-mac-comments.xls </a:t>
            </a:r>
            <a:endParaRPr lang="en-US" altLang="en-US" sz="1800" dirty="0" smtClean="0"/>
          </a:p>
          <a:p>
            <a:pPr lvl="1">
              <a:lnSpc>
                <a:spcPct val="80000"/>
              </a:lnSpc>
            </a:pPr>
            <a:r>
              <a:rPr lang="en-US" altLang="en-US" sz="1800" dirty="0" smtClean="0"/>
              <a:t>“PHY Motion </a:t>
            </a:r>
            <a:r>
              <a:rPr lang="en-US" altLang="en-US" sz="1800" dirty="0" err="1" smtClean="0"/>
              <a:t>tbd</a:t>
            </a:r>
            <a:r>
              <a:rPr lang="en-US" altLang="en-US" sz="1800" dirty="0" smtClean="0"/>
              <a:t>”, tab in </a:t>
            </a:r>
            <a:r>
              <a:rPr lang="en-US" altLang="en-US" sz="1800" dirty="0" smtClean="0">
                <a:hlinkClick r:id="rId6"/>
              </a:rPr>
              <a:t>https://mentor.ieee.org/802.11/dcn/19/11-19-0156-07-000m-lb236-revmd-phy-sec-comments.xlsx</a:t>
            </a:r>
            <a:r>
              <a:rPr lang="en-US" altLang="en-US" sz="1800" dirty="0" smtClean="0"/>
              <a:t> </a:t>
            </a:r>
          </a:p>
          <a:p>
            <a:pPr lvl="1">
              <a:lnSpc>
                <a:spcPct val="80000"/>
              </a:lnSpc>
            </a:pPr>
            <a:r>
              <a:rPr lang="en-US" altLang="en-US" sz="1800" dirty="0" smtClean="0"/>
              <a:t>“GEN Motion Portland” and “GEN Motion </a:t>
            </a:r>
            <a:r>
              <a:rPr lang="en-US" altLang="en-US" sz="1800" dirty="0" err="1" smtClean="0"/>
              <a:t>Telecon</a:t>
            </a:r>
            <a:r>
              <a:rPr lang="en-US" altLang="en-US" sz="1800" dirty="0" smtClean="0"/>
              <a:t>” tabs </a:t>
            </a:r>
            <a:r>
              <a:rPr lang="en-US" altLang="en-US" sz="1800" dirty="0"/>
              <a:t>in </a:t>
            </a:r>
            <a:r>
              <a:rPr lang="en-US" altLang="en-US" sz="1800" dirty="0">
                <a:hlinkClick r:id="rId7"/>
              </a:rPr>
              <a:t>https://</a:t>
            </a:r>
            <a:r>
              <a:rPr lang="en-US" altLang="en-US" sz="1800" dirty="0" smtClean="0">
                <a:hlinkClick r:id="rId7"/>
              </a:rPr>
              <a:t>mentor.ieee.org/802.11/dcn/19/11-19-0449-02-000m-revmd-lb236-gen-comments.xls</a:t>
            </a:r>
            <a:r>
              <a:rPr lang="en-US" altLang="en-US" sz="1800" dirty="0" smtClean="0"/>
              <a:t> </a:t>
            </a:r>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2" name="Rectangle 1"/>
          <p:cNvSpPr/>
          <p:nvPr/>
        </p:nvSpPr>
        <p:spPr>
          <a:xfrm rot="19468405">
            <a:off x="6796860" y="1714569"/>
            <a:ext cx="4098944" cy="923330"/>
          </a:xfrm>
          <a:prstGeom prst="rect">
            <a:avLst/>
          </a:prstGeom>
          <a:noFill/>
        </p:spPr>
        <p:txBody>
          <a:bodyPr wrap="none" lIns="91440" tIns="45720" rIns="91440" bIns="45720">
            <a:spAutoFit/>
          </a:bodyPr>
          <a:lstStyle/>
          <a:p>
            <a:pPr algn="ctr"/>
            <a:r>
              <a:rPr lang="en-US" sz="5400" dirty="0" smtClean="0">
                <a:ln w="0"/>
                <a:solidFill>
                  <a:schemeClr val="accent1"/>
                </a:solidFill>
                <a:effectLst>
                  <a:outerShdw blurRad="38100" dist="25400" dir="5400000" algn="ctr" rotWithShape="0">
                    <a:srgbClr val="6E747A">
                      <a:alpha val="43000"/>
                    </a:srgbClr>
                  </a:outerShdw>
                </a:effectLst>
              </a:rPr>
              <a:t>To be updated</a:t>
            </a:r>
            <a:endParaRPr lang="en-GB" sz="5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4791245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Insufficient Detail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a:t>
            </a:r>
            <a:r>
              <a:rPr lang="en-US" altLang="en-US" sz="1800" dirty="0"/>
              <a:t>Motion </a:t>
            </a:r>
            <a:r>
              <a:rPr lang="en-US" altLang="en-US" sz="1800" dirty="0" smtClean="0"/>
              <a:t>MAC-Insufficient detail” tab </a:t>
            </a:r>
            <a:r>
              <a:rPr lang="en-US" altLang="en-US" sz="1800" dirty="0"/>
              <a:t>in </a:t>
            </a:r>
            <a:r>
              <a:rPr lang="en-US" altLang="en-US" sz="1800" dirty="0" smtClean="0">
                <a:hlinkClick r:id="rId3"/>
              </a:rPr>
              <a:t>https://mentor.ieee.org/802.11/dcn/17/11-17-0927-37-000m-revmd-mac-comments.xls </a:t>
            </a:r>
            <a:endParaRPr lang="en-US" altLang="en-US" sz="1800" dirty="0" smtClean="0"/>
          </a:p>
          <a:p>
            <a:pPr lvl="1">
              <a:lnSpc>
                <a:spcPct val="80000"/>
              </a:lnSpc>
            </a:pPr>
            <a:r>
              <a:rPr lang="en-US" altLang="en-US" sz="1800" dirty="0" smtClean="0"/>
              <a:t>“PHY Motion </a:t>
            </a:r>
            <a:r>
              <a:rPr lang="en-US" altLang="en-US" sz="1800" dirty="0" err="1" smtClean="0"/>
              <a:t>tbd</a:t>
            </a:r>
            <a:r>
              <a:rPr lang="en-US" altLang="en-US" sz="1800" dirty="0" smtClean="0"/>
              <a:t>”, tab in </a:t>
            </a:r>
            <a:r>
              <a:rPr lang="en-US" altLang="en-US" sz="1800" dirty="0" smtClean="0">
                <a:hlinkClick r:id="rId4"/>
              </a:rPr>
              <a:t>https://mentor.ieee.org/802.11/dcn/19/11-19-0156-07-000m-lb236-revmd-phy-sec-comments.xlsx</a:t>
            </a:r>
            <a:r>
              <a:rPr lang="en-US" altLang="en-US" sz="1800" dirty="0" smtClean="0"/>
              <a:t> </a:t>
            </a:r>
          </a:p>
          <a:p>
            <a:pPr lvl="1">
              <a:lnSpc>
                <a:spcPct val="80000"/>
              </a:lnSpc>
            </a:pPr>
            <a:r>
              <a:rPr lang="en-US" altLang="en-US" sz="1800" dirty="0" smtClean="0"/>
              <a:t>“Insufficient Detail tab </a:t>
            </a:r>
            <a:r>
              <a:rPr lang="en-US" altLang="en-US" sz="1800" dirty="0"/>
              <a:t>in </a:t>
            </a:r>
            <a:r>
              <a:rPr lang="en-US" altLang="en-US" sz="1800" dirty="0">
                <a:hlinkClick r:id="rId5"/>
              </a:rPr>
              <a:t>https://</a:t>
            </a:r>
            <a:r>
              <a:rPr lang="en-US" altLang="en-US" sz="1800" dirty="0" smtClean="0">
                <a:hlinkClick r:id="rId5"/>
              </a:rPr>
              <a:t>mentor.ieee.org/802.11/dcn/19/11-19-0449-02-000m-revmd-lb236-gen-comments.xls</a:t>
            </a:r>
            <a:r>
              <a:rPr lang="en-US" altLang="en-US" sz="1800" dirty="0" smtClean="0"/>
              <a:t> </a:t>
            </a:r>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7" name="Rectangle 6"/>
          <p:cNvSpPr/>
          <p:nvPr/>
        </p:nvSpPr>
        <p:spPr>
          <a:xfrm rot="19468405">
            <a:off x="6796860" y="1714569"/>
            <a:ext cx="4098944" cy="923330"/>
          </a:xfrm>
          <a:prstGeom prst="rect">
            <a:avLst/>
          </a:prstGeom>
          <a:noFill/>
        </p:spPr>
        <p:txBody>
          <a:bodyPr wrap="none" lIns="91440" tIns="45720" rIns="91440" bIns="45720">
            <a:spAutoFit/>
          </a:bodyPr>
          <a:lstStyle/>
          <a:p>
            <a:pPr algn="ctr"/>
            <a:r>
              <a:rPr lang="en-US" sz="5400" dirty="0" smtClean="0">
                <a:ln w="0"/>
                <a:solidFill>
                  <a:schemeClr val="accent1"/>
                </a:solidFill>
                <a:effectLst>
                  <a:outerShdw blurRad="38100" dist="25400" dir="5400000" algn="ctr" rotWithShape="0">
                    <a:srgbClr val="6E747A">
                      <a:alpha val="43000"/>
                    </a:srgbClr>
                  </a:outerShdw>
                </a:effectLst>
              </a:rPr>
              <a:t>To be updated</a:t>
            </a:r>
            <a:endParaRPr lang="en-GB" sz="5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8336677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topic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r>
              <a:rPr lang="en-US" dirty="0" smtClean="0"/>
              <a:t>Incorporate the text changes indicated in </a:t>
            </a:r>
            <a:r>
              <a:rPr lang="en-US" dirty="0"/>
              <a:t>&lt;</a:t>
            </a:r>
            <a:r>
              <a:rPr lang="en-US" dirty="0" smtClean="0"/>
              <a:t>document link&gt;</a:t>
            </a:r>
            <a:endParaRPr lang="en-US" sz="1600" dirty="0"/>
          </a:p>
          <a:p>
            <a:pPr>
              <a:lnSpc>
                <a:spcPct val="80000"/>
              </a:lnSpc>
            </a:pP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1057781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19</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&lt;&gt;in [Sunrise Florida/Montreal/Cambridge/Toronto] for the purpose of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July 2019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20</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Recirculation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Having approved changes to P802.11REVmd D2.0 as defined in 11-18-611, instruct </a:t>
            </a:r>
            <a:r>
              <a:rPr lang="en-US" sz="2800" dirty="0"/>
              <a:t>the editor to prepare </a:t>
            </a:r>
            <a:r>
              <a:rPr lang="en-US" sz="2800" dirty="0" smtClean="0"/>
              <a:t>P802.11REVmd D3.0 and</a:t>
            </a:r>
            <a:endParaRPr lang="en-GB" sz="2800" dirty="0"/>
          </a:p>
          <a:p>
            <a:pPr lvl="0"/>
            <a:r>
              <a:rPr lang="en-US" sz="2800" dirty="0"/>
              <a:t>Approve a </a:t>
            </a:r>
            <a:r>
              <a:rPr lang="en-US" sz="2800" dirty="0" smtClean="0"/>
              <a:t>20 </a:t>
            </a:r>
            <a:r>
              <a:rPr lang="en-US" sz="2800" dirty="0"/>
              <a:t>day Working Group Technical Letter Ballot asking the question “Should </a:t>
            </a:r>
            <a:r>
              <a:rPr lang="en-US" sz="2800" dirty="0" smtClean="0"/>
              <a:t>P802.11REVmd D3.0 </a:t>
            </a:r>
            <a:r>
              <a:rPr lang="en-US" sz="2800" dirty="0"/>
              <a:t>be forwarded to Sponsor Ballot?”</a:t>
            </a:r>
            <a:endParaRPr lang="en-GB" sz="2800" dirty="0"/>
          </a:p>
          <a:p>
            <a:r>
              <a:rPr lang="en-GB" sz="2800" dirty="0" smtClean="0"/>
              <a:t>Moved: </a:t>
            </a:r>
          </a:p>
          <a:p>
            <a:r>
              <a:rPr lang="en-US" altLang="en-US" sz="2800" kern="0" dirty="0" smtClean="0"/>
              <a:t>Seconded: </a:t>
            </a:r>
          </a:p>
          <a:p>
            <a:r>
              <a:rPr lang="en-US" altLang="en-US" sz="2800" kern="0" dirty="0" smtClean="0"/>
              <a:t>Result: </a:t>
            </a:r>
          </a:p>
          <a:p>
            <a:r>
              <a:rPr lang="en-US" altLang="en-US" sz="2800" kern="0" dirty="0" smtClean="0"/>
              <a:t>TG result:</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42352992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21</a:t>
            </a:fld>
            <a:endParaRPr lang="en-US" smtClean="0"/>
          </a:p>
        </p:txBody>
      </p:sp>
      <p:sp>
        <p:nvSpPr>
          <p:cNvPr id="25605" name="Rectangle 2"/>
          <p:cNvSpPr>
            <a:spLocks noGrp="1" noChangeArrowheads="1"/>
          </p:cNvSpPr>
          <p:nvPr>
            <p:ph type="title"/>
          </p:nvPr>
        </p:nvSpPr>
        <p:spPr/>
        <p:txBody>
          <a:bodyPr/>
          <a:lstStyle/>
          <a:p>
            <a:r>
              <a:rPr lang="en-US" altLang="en-US" dirty="0" smtClean="0"/>
              <a:t>Jul</a:t>
            </a:r>
            <a:r>
              <a:rPr lang="en-US" altLang="en-US" dirty="0" smtClean="0"/>
              <a:t>y </a:t>
            </a:r>
            <a:r>
              <a:rPr lang="en-US" altLang="en-US" dirty="0" smtClean="0"/>
              <a:t>2019 – </a:t>
            </a:r>
            <a:r>
              <a:rPr lang="en-US" altLang="en-US" dirty="0" smtClean="0"/>
              <a:t>September </a:t>
            </a:r>
            <a:r>
              <a:rPr lang="en-US" altLang="en-US" dirty="0" smtClean="0"/>
              <a:t>2019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sz="1800" dirty="0" smtClean="0"/>
              <a:t>TBD</a:t>
            </a:r>
            <a:endParaRPr lang="en-GB" sz="1800" dirty="0"/>
          </a:p>
          <a:p>
            <a:r>
              <a:rPr lang="en-US" altLang="en-US" sz="2000" dirty="0" smtClean="0"/>
              <a:t>Next ad-hoc:  TBD</a:t>
            </a:r>
          </a:p>
          <a:p>
            <a:r>
              <a:rPr lang="en-US" altLang="en-US" sz="2000" dirty="0" smtClean="0"/>
              <a:t>Schedule </a:t>
            </a:r>
            <a:r>
              <a:rPr lang="en-US" altLang="en-US" sz="2000" dirty="0"/>
              <a:t>review</a:t>
            </a:r>
          </a:p>
          <a:p>
            <a:r>
              <a:rPr lang="en-US" altLang="en-US" sz="2000" dirty="0"/>
              <a:t>Availability of 11md </a:t>
            </a:r>
            <a:r>
              <a:rPr lang="en-US" altLang="en-US" sz="2000" dirty="0" smtClean="0"/>
              <a:t>D2.0 </a:t>
            </a:r>
            <a:r>
              <a:rPr lang="en-US" altLang="en-US" sz="2000" dirty="0"/>
              <a:t>in the IEEE store</a:t>
            </a:r>
          </a:p>
          <a:p>
            <a:pPr lvl="1"/>
            <a:r>
              <a:rPr lang="en-US" altLang="en-US" sz="1800" dirty="0" smtClean="0"/>
              <a:t>Draft </a:t>
            </a:r>
            <a:r>
              <a:rPr lang="en-US" altLang="en-US" sz="1800" dirty="0"/>
              <a:t>2</a:t>
            </a:r>
            <a:r>
              <a:rPr lang="en-US" altLang="en-US" sz="1800" dirty="0" smtClean="0"/>
              <a:t>.0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p>
          <a:p>
            <a:r>
              <a:rPr lang="en-US" altLang="en-US" sz="2000" dirty="0" smtClean="0"/>
              <a:t>Forward </a:t>
            </a:r>
            <a:r>
              <a:rPr lang="en-US" altLang="en-US" sz="2000" dirty="0"/>
              <a:t>to ISO JTC1/SC6 WG1</a:t>
            </a:r>
          </a:p>
          <a:p>
            <a:pPr lvl="1"/>
            <a:r>
              <a:rPr lang="en-US" altLang="en-US" sz="1800" dirty="0" smtClean="0"/>
              <a:t>At initial SB</a:t>
            </a:r>
            <a:endParaRPr lang="en-US" altLang="en-US" sz="1800" dirty="0"/>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22</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smtClean="0"/>
              <a:t>LB232, 236 </a:t>
            </a:r>
            <a:r>
              <a:rPr lang="en-US" altLang="en-US" sz="2000" dirty="0"/>
              <a:t>comments </a:t>
            </a:r>
            <a:r>
              <a:rPr lang="en-US" altLang="en-US" sz="2000" dirty="0" smtClean="0">
                <a:hlinkClick r:id="rId5"/>
              </a:rPr>
              <a:t>https://mentor.ieee.org/802.11/dcn/18/11-18-0611-15-000m-revmd-wg-ballot-comments.xls</a:t>
            </a:r>
            <a:r>
              <a:rPr lang="en-US" altLang="en-US" sz="2000" dirty="0" smtClean="0"/>
              <a:t> </a:t>
            </a:r>
          </a:p>
          <a:p>
            <a:r>
              <a:rPr lang="en-US" altLang="en-US" sz="2000" dirty="0" smtClean="0"/>
              <a:t>Approved PAR: </a:t>
            </a:r>
            <a:r>
              <a:rPr lang="en-US" altLang="en-US" sz="2000" dirty="0">
                <a:hlinkClick r:id="rId6"/>
              </a:rPr>
              <a:t>https://</a:t>
            </a:r>
            <a:r>
              <a:rPr lang="en-US" altLang="en-US" sz="2000" dirty="0" smtClean="0">
                <a:hlinkClick r:id="rId6"/>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4103" name="Rectangle 19"/>
          <p:cNvSpPr>
            <a:spLocks noChangeArrowheads="1"/>
          </p:cNvSpPr>
          <p:nvPr/>
        </p:nvSpPr>
        <p:spPr bwMode="auto">
          <a:xfrm>
            <a:off x="558114" y="1676400"/>
            <a:ext cx="59436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400" dirty="0"/>
              <a:t>Chair’s Welcome, Policy &amp; patent </a:t>
            </a:r>
            <a:r>
              <a:rPr lang="en-US" altLang="en-US" sz="1400" dirty="0" smtClean="0"/>
              <a:t>reminder, Approve agenda</a:t>
            </a:r>
            <a:endParaRPr lang="en-US" altLang="en-US" sz="1400" dirty="0"/>
          </a:p>
          <a:p>
            <a:pPr lvl="1"/>
            <a:r>
              <a:rPr lang="en-US" altLang="en-US" sz="1400" dirty="0"/>
              <a:t>Status, Review of </a:t>
            </a:r>
            <a:r>
              <a:rPr lang="en-US" altLang="en-US" sz="1400" dirty="0" smtClean="0"/>
              <a:t>Objectives, </a:t>
            </a:r>
            <a:r>
              <a:rPr lang="en-US" sz="1400" dirty="0" smtClean="0"/>
              <a:t>Editor Report 11-17-0920</a:t>
            </a:r>
          </a:p>
          <a:p>
            <a:pPr lvl="1"/>
            <a:r>
              <a:rPr lang="en-US" sz="1400" dirty="0" smtClean="0"/>
              <a:t>Comment resolution</a:t>
            </a:r>
            <a:endParaRPr lang="en-US" sz="1400" dirty="0"/>
          </a:p>
        </p:txBody>
      </p:sp>
      <p:sp>
        <p:nvSpPr>
          <p:cNvPr id="8" name="Rectangle 19"/>
          <p:cNvSpPr>
            <a:spLocks noChangeArrowheads="1"/>
          </p:cNvSpPr>
          <p:nvPr/>
        </p:nvSpPr>
        <p:spPr bwMode="auto">
          <a:xfrm>
            <a:off x="6780237" y="1828801"/>
            <a:ext cx="5156886" cy="1371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PM2</a:t>
            </a:r>
            <a:endParaRPr lang="en-US" altLang="en-US" sz="2400" b="1" dirty="0"/>
          </a:p>
          <a:p>
            <a:pPr lvl="1"/>
            <a:r>
              <a:rPr lang="en-US" sz="1400" b="0" dirty="0" smtClean="0"/>
              <a:t>Comment Resolution</a:t>
            </a:r>
            <a:endParaRPr lang="en-GB" sz="1400" dirty="0"/>
          </a:p>
          <a:p>
            <a:pPr lvl="1"/>
            <a:endParaRPr lang="en-GB" sz="1200" dirty="0"/>
          </a:p>
          <a:p>
            <a:pPr lvl="1"/>
            <a:endParaRPr lang="en-GB" sz="1600" dirty="0"/>
          </a:p>
        </p:txBody>
      </p:sp>
      <p:sp>
        <p:nvSpPr>
          <p:cNvPr id="9" name="Rectangle 19"/>
          <p:cNvSpPr>
            <a:spLocks noChangeArrowheads="1"/>
          </p:cNvSpPr>
          <p:nvPr/>
        </p:nvSpPr>
        <p:spPr bwMode="auto">
          <a:xfrm>
            <a:off x="558114" y="4228783"/>
            <a:ext cx="5690286" cy="2246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PM1</a:t>
            </a:r>
            <a:endParaRPr lang="en-US" altLang="en-US" sz="2400" b="1" dirty="0"/>
          </a:p>
          <a:p>
            <a:pPr lvl="1"/>
            <a:r>
              <a:rPr lang="en-US" sz="1200" dirty="0" smtClean="0"/>
              <a:t>Comment Resolution</a:t>
            </a:r>
          </a:p>
          <a:p>
            <a:pPr lvl="1"/>
            <a:r>
              <a:rPr lang="en-US" sz="1200" dirty="0" smtClean="0"/>
              <a:t>Motions</a:t>
            </a:r>
            <a:endParaRPr lang="en-GB" sz="1200" dirty="0"/>
          </a:p>
        </p:txBody>
      </p:sp>
    </p:spTree>
    <p:extLst>
      <p:ext uri="{BB962C8B-B14F-4D97-AF65-F5344CB8AC3E}">
        <p14:creationId xmlns:p14="http://schemas.microsoft.com/office/powerpoint/2010/main" val="27477304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10" name="Rectangle 35"/>
          <p:cNvSpPr>
            <a:spLocks noChangeArrowheads="1"/>
          </p:cNvSpPr>
          <p:nvPr/>
        </p:nvSpPr>
        <p:spPr bwMode="auto">
          <a:xfrm>
            <a:off x="6389980" y="1981200"/>
            <a:ext cx="4914901"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Thursday PM2 </a:t>
            </a:r>
          </a:p>
          <a:p>
            <a:pPr lvl="1"/>
            <a:r>
              <a:rPr lang="en-US" sz="1600" dirty="0" smtClean="0"/>
              <a:t>Motions </a:t>
            </a:r>
          </a:p>
          <a:p>
            <a:pPr lvl="1"/>
            <a:r>
              <a:rPr lang="en-US" sz="1600" dirty="0" smtClean="0"/>
              <a:t>Available CIDs</a:t>
            </a:r>
            <a:endParaRPr lang="en-GB" sz="1600" dirty="0" smtClean="0"/>
          </a:p>
          <a:p>
            <a:pPr lvl="1"/>
            <a:r>
              <a:rPr lang="en-US" sz="1600" dirty="0" smtClean="0"/>
              <a:t>Motions</a:t>
            </a:r>
            <a:endParaRPr lang="en-GB" sz="1600" dirty="0"/>
          </a:p>
          <a:p>
            <a:pPr lvl="1">
              <a:lnSpc>
                <a:spcPct val="80000"/>
              </a:lnSpc>
            </a:pPr>
            <a:r>
              <a:rPr lang="en-US" altLang="en-US" sz="1600" dirty="0" smtClean="0"/>
              <a:t>Plans for July – September 2019</a:t>
            </a:r>
          </a:p>
          <a:p>
            <a:pPr lvl="1">
              <a:lnSpc>
                <a:spcPct val="80000"/>
              </a:lnSpc>
            </a:pPr>
            <a:r>
              <a:rPr lang="en-US" altLang="en-US" sz="1600" dirty="0" smtClean="0"/>
              <a:t>Adjourn</a:t>
            </a:r>
          </a:p>
          <a:p>
            <a:pPr lvl="1"/>
            <a:endParaRPr lang="en-GB" sz="1600" dirty="0"/>
          </a:p>
          <a:p>
            <a:pPr lvl="1"/>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11" name="Rectangle 19"/>
          <p:cNvSpPr>
            <a:spLocks noChangeArrowheads="1"/>
          </p:cNvSpPr>
          <p:nvPr/>
        </p:nvSpPr>
        <p:spPr bwMode="auto">
          <a:xfrm>
            <a:off x="533400" y="2133600"/>
            <a:ext cx="50292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Thursday PM1</a:t>
            </a:r>
            <a:endParaRPr lang="en-GB" sz="1600" dirty="0"/>
          </a:p>
          <a:p>
            <a:pPr lvl="1"/>
            <a:r>
              <a:rPr lang="en-US" sz="1600" dirty="0" smtClean="0"/>
              <a:t>Available CIDs</a:t>
            </a:r>
            <a:endParaRPr lang="en-GB" sz="1600" dirty="0"/>
          </a:p>
          <a:p>
            <a:pPr lvl="1"/>
            <a:endParaRPr lang="en-US" sz="1600" dirty="0" smtClean="0"/>
          </a:p>
          <a:p>
            <a:pPr lvl="1"/>
            <a:endParaRPr lang="en-US" sz="1600" dirty="0" smtClean="0"/>
          </a:p>
          <a:p>
            <a:pPr lvl="1"/>
            <a:endParaRPr lang="en-US" sz="1600" dirty="0"/>
          </a:p>
          <a:p>
            <a:pPr lvl="1"/>
            <a:endParaRPr lang="en-GB" sz="1600"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14325" y="60960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536119</TotalTime>
  <Words>1885</Words>
  <Application>Microsoft Office PowerPoint</Application>
  <PresentationFormat>Widescreen</PresentationFormat>
  <Paragraphs>411</Paragraphs>
  <Slides>22</Slides>
  <Notes>19</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2" baseType="lpstr">
      <vt:lpstr>MS Gothic</vt:lpstr>
      <vt:lpstr>MS PGothic</vt:lpstr>
      <vt:lpstr>Arial</vt:lpstr>
      <vt:lpstr>Calibri</vt:lpstr>
      <vt:lpstr>Helvetica</vt:lpstr>
      <vt:lpstr>Monotype Sorts</vt:lpstr>
      <vt:lpstr>Times New Roman</vt:lpstr>
      <vt:lpstr>Wingdings</vt:lpstr>
      <vt:lpstr>802-11-Submission</vt:lpstr>
      <vt:lpstr>Document</vt:lpstr>
      <vt:lpstr>IEEE 802.11 TGmd July 2019 Agenda</vt:lpstr>
      <vt:lpstr>Abstract</vt:lpstr>
      <vt:lpstr>TGmd Agenda  </vt:lpstr>
      <vt:lpstr>TGmd Agenda  </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TGmd Schedule Details – Need To Review</vt:lpstr>
      <vt:lpstr>TGmd schedule – updated May 2019 </vt:lpstr>
      <vt:lpstr>TGmd – Snapshot slide</vt:lpstr>
      <vt:lpstr>Approve prior TGmd minutes</vt:lpstr>
      <vt:lpstr>Motion  119 – telecon CIDs</vt:lpstr>
      <vt:lpstr>Motion   – Insufficient Detail CIDs</vt:lpstr>
      <vt:lpstr>Motion   – topic</vt:lpstr>
      <vt:lpstr>Motion: Ad-hoc</vt:lpstr>
      <vt:lpstr>PowerPoint Presentation</vt:lpstr>
      <vt:lpstr>July 2019 – September 2019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July 2019</cp:keywords>
  <cp:lastModifiedBy>Stanley, Dorothy</cp:lastModifiedBy>
  <cp:revision>3690</cp:revision>
  <cp:lastPrinted>1998-02-10T13:28:06Z</cp:lastPrinted>
  <dcterms:created xsi:type="dcterms:W3CDTF">2005-01-04T21:26:55Z</dcterms:created>
  <dcterms:modified xsi:type="dcterms:W3CDTF">2019-06-07T17:17:10Z</dcterms:modified>
</cp:coreProperties>
</file>