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1"/>
  </p:notesMasterIdLst>
  <p:handoutMasterIdLst>
    <p:handoutMasterId r:id="rId152"/>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279" r:id="rId18"/>
    <p:sldId id="2062" r:id="rId19"/>
    <p:sldId id="2280" r:id="rId20"/>
    <p:sldId id="1981" r:id="rId21"/>
    <p:sldId id="2074" r:id="rId22"/>
    <p:sldId id="2102" r:id="rId23"/>
    <p:sldId id="2107" r:id="rId24"/>
    <p:sldId id="2075" r:id="rId25"/>
    <p:sldId id="1657" r:id="rId26"/>
    <p:sldId id="2292" r:id="rId27"/>
    <p:sldId id="1965" r:id="rId28"/>
    <p:sldId id="1967" r:id="rId29"/>
    <p:sldId id="1968" r:id="rId30"/>
    <p:sldId id="1969" r:id="rId31"/>
    <p:sldId id="2035" r:id="rId32"/>
    <p:sldId id="2104" r:id="rId33"/>
    <p:sldId id="2112" r:id="rId34"/>
    <p:sldId id="2113" r:id="rId35"/>
    <p:sldId id="2275" r:id="rId36"/>
    <p:sldId id="2327" r:id="rId37"/>
    <p:sldId id="2114" r:id="rId38"/>
    <p:sldId id="2272" r:id="rId39"/>
    <p:sldId id="2326" r:id="rId40"/>
    <p:sldId id="2167" r:id="rId41"/>
    <p:sldId id="2317" r:id="rId42"/>
    <p:sldId id="2264" r:id="rId43"/>
    <p:sldId id="2267" r:id="rId44"/>
    <p:sldId id="2008" r:id="rId45"/>
    <p:sldId id="2291" r:id="rId46"/>
    <p:sldId id="1945" r:id="rId47"/>
    <p:sldId id="2036" r:id="rId48"/>
    <p:sldId id="2037" r:id="rId49"/>
    <p:sldId id="2071" r:id="rId50"/>
    <p:sldId id="2218" r:id="rId51"/>
    <p:sldId id="2323" r:id="rId52"/>
    <p:sldId id="1688" r:id="rId53"/>
    <p:sldId id="2322" r:id="rId54"/>
    <p:sldId id="2293" r:id="rId55"/>
    <p:sldId id="1703" r:id="rId56"/>
    <p:sldId id="1705" r:id="rId57"/>
    <p:sldId id="2251" r:id="rId58"/>
    <p:sldId id="2254" r:id="rId59"/>
    <p:sldId id="2325" r:id="rId60"/>
    <p:sldId id="1706" r:id="rId61"/>
    <p:sldId id="1707" r:id="rId62"/>
    <p:sldId id="1708" r:id="rId63"/>
    <p:sldId id="1709" r:id="rId64"/>
    <p:sldId id="1710" r:id="rId65"/>
    <p:sldId id="1790" r:id="rId66"/>
    <p:sldId id="2199" r:id="rId67"/>
    <p:sldId id="2319" r:id="rId68"/>
    <p:sldId id="2320" r:id="rId69"/>
    <p:sldId id="2321" r:id="rId70"/>
    <p:sldId id="1698" r:id="rId71"/>
    <p:sldId id="2294" r:id="rId72"/>
    <p:sldId id="1701" r:id="rId73"/>
    <p:sldId id="2241" r:id="rId74"/>
    <p:sldId id="2100" r:id="rId75"/>
    <p:sldId id="2014" r:id="rId76"/>
    <p:sldId id="1679" r:id="rId77"/>
    <p:sldId id="2328" r:id="rId78"/>
    <p:sldId id="2304" r:id="rId79"/>
    <p:sldId id="2324" r:id="rId80"/>
    <p:sldId id="1375" r:id="rId81"/>
    <p:sldId id="1376" r:id="rId82"/>
    <p:sldId id="1400" r:id="rId83"/>
    <p:sldId id="2004" r:id="rId84"/>
    <p:sldId id="619" r:id="rId85"/>
    <p:sldId id="621" r:id="rId86"/>
    <p:sldId id="1561" r:id="rId87"/>
    <p:sldId id="1555" r:id="rId88"/>
    <p:sldId id="1601" r:id="rId89"/>
    <p:sldId id="1585" r:id="rId90"/>
    <p:sldId id="1586" r:id="rId91"/>
    <p:sldId id="1587" r:id="rId92"/>
    <p:sldId id="1588" r:id="rId93"/>
    <p:sldId id="1589" r:id="rId94"/>
    <p:sldId id="1590" r:id="rId95"/>
    <p:sldId id="1771" r:id="rId96"/>
    <p:sldId id="1772" r:id="rId97"/>
    <p:sldId id="1591" r:id="rId98"/>
    <p:sldId id="1592" r:id="rId99"/>
    <p:sldId id="1593" r:id="rId100"/>
    <p:sldId id="1594" r:id="rId101"/>
    <p:sldId id="1595" r:id="rId102"/>
    <p:sldId id="1596" r:id="rId103"/>
    <p:sldId id="1597" r:id="rId104"/>
    <p:sldId id="1598" r:id="rId105"/>
    <p:sldId id="1599" r:id="rId106"/>
    <p:sldId id="1600" r:id="rId107"/>
    <p:sldId id="1628" r:id="rId108"/>
    <p:sldId id="1638" r:id="rId109"/>
    <p:sldId id="1725" r:id="rId110"/>
    <p:sldId id="1726" r:id="rId111"/>
    <p:sldId id="1947" r:id="rId112"/>
    <p:sldId id="1975" r:id="rId113"/>
    <p:sldId id="1976" r:id="rId114"/>
    <p:sldId id="1977" r:id="rId115"/>
    <p:sldId id="2039" r:id="rId116"/>
    <p:sldId id="2060" r:id="rId117"/>
    <p:sldId id="2061" r:id="rId118"/>
    <p:sldId id="2097" r:id="rId119"/>
    <p:sldId id="2103" r:id="rId120"/>
    <p:sldId id="2063" r:id="rId121"/>
    <p:sldId id="2064" r:id="rId122"/>
    <p:sldId id="2065" r:id="rId123"/>
    <p:sldId id="2066" r:id="rId124"/>
    <p:sldId id="2067" r:id="rId125"/>
    <p:sldId id="2068" r:id="rId126"/>
    <p:sldId id="2069" r:id="rId127"/>
    <p:sldId id="2146" r:id="rId128"/>
    <p:sldId id="2147" r:id="rId129"/>
    <p:sldId id="2148" r:id="rId130"/>
    <p:sldId id="2158" r:id="rId131"/>
    <p:sldId id="2159" r:id="rId132"/>
    <p:sldId id="2157" r:id="rId133"/>
    <p:sldId id="2160" r:id="rId134"/>
    <p:sldId id="2216" r:id="rId135"/>
    <p:sldId id="2217" r:id="rId136"/>
    <p:sldId id="2219" r:id="rId137"/>
    <p:sldId id="2238" r:id="rId138"/>
    <p:sldId id="2239" r:id="rId139"/>
    <p:sldId id="2240" r:id="rId140"/>
    <p:sldId id="2242" r:id="rId141"/>
    <p:sldId id="2263" r:id="rId142"/>
    <p:sldId id="2276" r:id="rId143"/>
    <p:sldId id="2277" r:id="rId144"/>
    <p:sldId id="2278" r:id="rId145"/>
    <p:sldId id="2281" r:id="rId146"/>
    <p:sldId id="2282" r:id="rId147"/>
    <p:sldId id="2283" r:id="rId148"/>
    <p:sldId id="2284" r:id="rId149"/>
    <p:sldId id="2318" r:id="rId15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autoAdjust="0"/>
  </p:normalViewPr>
  <p:slideViewPr>
    <p:cSldViewPr>
      <p:cViewPr varScale="1">
        <p:scale>
          <a:sx n="66" d="100"/>
          <a:sy n="66" d="100"/>
        </p:scale>
        <p:origin x="138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802.11-19/0955r5</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1.w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19/11-19-1177-00-0jtc-ls-to-sc6-wrt-ieee-802-11aj.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19/11-19-1177-01-0jtc-ls-to-sc6-wrt-ieee-802-11aj.doc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0928-00-0jtc-minutes-of-atlanta-meeting-in-may-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2019 agenda in Vienna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15 July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103</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83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71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095"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118</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119</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2019 plenary (N16945)</a:t>
            </a:r>
            <a:r>
              <a:rPr lang="en-AU" b="0" dirty="0" smtClean="0"/>
              <a:t> noting the approval of various SGs:</a:t>
            </a:r>
            <a:endParaRPr lang="en-AU" dirty="0">
              <a:solidFill>
                <a:srgbClr val="FF0000"/>
              </a:solidFill>
            </a:endParaRPr>
          </a:p>
          <a:p>
            <a:pPr lvl="2"/>
            <a:r>
              <a:rPr lang="en-AU" b="0" dirty="0" smtClean="0"/>
              <a:t>IEEE </a:t>
            </a:r>
            <a:r>
              <a:rPr lang="en-AU" b="0" dirty="0"/>
              <a:t>802.3 Greater than 10 Gb/s Automotive Ethernet Electrical PHYs Study Group </a:t>
            </a:r>
          </a:p>
          <a:p>
            <a:pPr lvl="2"/>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125</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126</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127</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128</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130</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131</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132</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133</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134</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136</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59 </a:t>
            </a:r>
            <a:r>
              <a:rPr lang="en-AU" dirty="0"/>
              <a:t>standards </a:t>
            </a:r>
            <a:r>
              <a:rPr lang="en-AU" dirty="0" smtClean="0"/>
              <a:t>through to </a:t>
            </a:r>
            <a:r>
              <a:rPr lang="en-AU" dirty="0"/>
              <a:t>PSDO ratification </a:t>
            </a:r>
            <a:r>
              <a:rPr lang="en-AU" dirty="0" smtClean="0"/>
              <a:t>with 30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82613096"/>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28</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6</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8</a:t>
                      </a:r>
                      <a:endParaRPr lang="en-AU" dirty="0"/>
                    </a:p>
                  </a:txBody>
                  <a:tcPr/>
                </a:tc>
                <a:tc>
                  <a:txBody>
                    <a:bodyPr/>
                    <a:lstStyle/>
                    <a:p>
                      <a:pPr algn="ctr"/>
                      <a:r>
                        <a:rPr lang="en-AU" dirty="0" smtClean="0"/>
                        <a:t>12</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59</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solidFill>
                  <a:srgbClr val="FF0000"/>
                </a:solidFill>
              </a:rPr>
              <a:t>N??????</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and response sent</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t>A response was sent in </a:t>
            </a:r>
            <a:r>
              <a:rPr lang="en-AU" dirty="0" smtClean="0"/>
              <a:t>Apr 2019 (N16944)</a:t>
            </a:r>
            <a:r>
              <a:rPr lang="en-AU" dirty="0" smtClean="0">
                <a:solidFill>
                  <a:srgbClr val="FF0000"/>
                </a:solidFill>
              </a:rPr>
              <a:t> </a:t>
            </a:r>
            <a:endParaRPr lang="en-AU" dirty="0">
              <a:solidFill>
                <a:srgbClr val="FF0000"/>
              </a:solidFill>
            </a:endParaRPr>
          </a:p>
          <a:p>
            <a:pPr lvl="1"/>
            <a:r>
              <a:rPr lang="en-AU" dirty="0" smtClean="0"/>
              <a:t>Published </a:t>
            </a:r>
            <a:r>
              <a:rPr lang="en-AU" dirty="0"/>
              <a:t>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1406622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16360428"/>
              </p:ext>
            </p:extLst>
          </p:nvPr>
        </p:nvGraphicFramePr>
        <p:xfrm>
          <a:off x="761999" y="1712149"/>
          <a:ext cx="7696200" cy="19202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9</a:t>
                      </a:r>
                      <a:r>
                        <a:rPr lang="en-AU" sz="1600" b="0" kern="1200" baseline="0" dirty="0" smtClean="0">
                          <a:solidFill>
                            <a:srgbClr val="00B050"/>
                          </a:solidFill>
                          <a:latin typeface="+mn-lt"/>
                          <a:ea typeface="+mn-ea"/>
                          <a:cs typeface="+mn-cs"/>
                        </a:rPr>
                        <a:t> Dec 17</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a:t>
                      </a:r>
                      <a:r>
                        <a:rPr lang="en-AU" sz="1600" b="0" baseline="0" dirty="0" smtClean="0">
                          <a:solidFill>
                            <a:srgbClr val="00B050"/>
                          </a:solidFill>
                          <a:latin typeface="+mj-lt"/>
                        </a:rPr>
                        <a:t> 19</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a:t>
                      </a:r>
                      <a:r>
                        <a:rPr lang="en-AU" sz="1600" b="0" kern="1200" baseline="0" dirty="0" smtClean="0">
                          <a:solidFill>
                            <a:srgbClr val="00B050"/>
                          </a:solidFill>
                          <a:latin typeface="+mn-lt"/>
                          <a:ea typeface="+mn-ea"/>
                          <a:cs typeface="+mn-cs"/>
                        </a:rPr>
                        <a:t> Feb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Vienna in July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218662"/>
              </p:ext>
            </p:extLst>
          </p:nvPr>
        </p:nvGraphicFramePr>
        <p:xfrm>
          <a:off x="761999" y="1712148"/>
          <a:ext cx="7696200" cy="3422415"/>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11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48593814"/>
              </p:ext>
            </p:extLst>
          </p:nvPr>
        </p:nvGraphicFramePr>
        <p:xfrm>
          <a:off x="152399" y="1981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a:t>
                      </a:r>
                      <a:r>
                        <a:rPr lang="en-AU" sz="1600" b="0" baseline="0" dirty="0" smtClean="0">
                          <a:solidFill>
                            <a:schemeClr val="tx1"/>
                          </a:solidFill>
                          <a:latin typeface="+mj-lt"/>
                        </a:rPr>
                        <a:t> Nov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smtClean="0">
                          <a:latin typeface="+mj-lt"/>
                          <a:cs typeface="Arial" panose="020B0604020202020204" pitchFamily="34" charset="0"/>
                        </a:rPr>
                        <a:t>.1AX-Rev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a:t>
                      </a:r>
                      <a:r>
                        <a:rPr lang="en-AU" sz="1600" b="0" baseline="0" dirty="0" smtClean="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extLst>
                  <a:ext uri="{0D108BD9-81ED-4DB2-BD59-A6C34878D82A}">
                    <a16:rowId xmlns:a16="http://schemas.microsoft.com/office/drawing/2014/main" val="3495738436"/>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a:t>Regular participants</a:t>
            </a:r>
          </a:p>
          <a:p>
            <a:pPr lvl="1"/>
            <a:r>
              <a:rPr lang="en-AU" dirty="0" smtClean="0"/>
              <a:t>Karen Randall</a:t>
            </a:r>
          </a:p>
          <a:p>
            <a:pPr lvl="1"/>
            <a:r>
              <a:rPr lang="en-AU" dirty="0"/>
              <a:t>John </a:t>
            </a:r>
            <a:r>
              <a:rPr lang="en-AU" dirty="0" smtClean="0"/>
              <a:t>Messenger</a:t>
            </a:r>
          </a:p>
          <a:p>
            <a:pPr lvl="1"/>
            <a:r>
              <a:rPr lang="en-AU" smtClean="0"/>
              <a:t>Paul Congdon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421203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 and response sent</a:t>
            </a:r>
          </a:p>
          <a:p>
            <a:pPr lvl="1"/>
            <a:r>
              <a:rPr lang="en-AU" dirty="0"/>
              <a:t>802.1Q-2018</a:t>
            </a:r>
            <a:r>
              <a:rPr lang="en-AU" dirty="0" smtClean="0"/>
              <a:t> </a:t>
            </a:r>
            <a:r>
              <a:rPr lang="en-AU" dirty="0"/>
              <a:t>60-day ballot passed on 11 March </a:t>
            </a:r>
            <a:r>
              <a:rPr lang="en-AU" dirty="0" smtClean="0"/>
              <a:t>2019</a:t>
            </a:r>
            <a:endParaRPr lang="en-AU" dirty="0"/>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t>A response was sent in Apr 2019 (N16943)</a:t>
            </a:r>
            <a:endParaRPr lang="en-AU" dirty="0"/>
          </a:p>
          <a:p>
            <a:r>
              <a:rPr lang="en-AU" dirty="0" smtClean="0"/>
              <a:t>FDIS ballot: </a:t>
            </a:r>
            <a:r>
              <a:rPr lang="en-AU" dirty="0" smtClean="0">
                <a:solidFill>
                  <a:schemeClr val="accent2"/>
                </a:solidFill>
              </a:rPr>
              <a:t>waiting</a:t>
            </a:r>
          </a:p>
          <a:p>
            <a:pPr lvl="1"/>
            <a:r>
              <a:rPr lang="en-AU" dirty="0" smtClean="0">
                <a:solidFill>
                  <a:srgbClr val="FF0000"/>
                </a:solidFill>
              </a:rPr>
              <a:t>Jonathan notes it is likely to open within two weeks of 9 July 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delayed</a:t>
            </a:r>
          </a:p>
          <a:p>
            <a:pPr marL="174625" lvl="1" indent="-174625"/>
            <a:r>
              <a:rPr lang="en-AU" dirty="0"/>
              <a:t>PSDO start will be delayed until </a:t>
            </a:r>
            <a:r>
              <a:rPr lang="en-AU" dirty="0" smtClean="0"/>
              <a:t>802.1Q-2018 is approved</a:t>
            </a:r>
          </a:p>
          <a:p>
            <a:pPr marL="357187" lvl="2" indent="-174625"/>
            <a:r>
              <a:rPr lang="en-AU" dirty="0"/>
              <a:t>Submission was approved in July </a:t>
            </a:r>
            <a:r>
              <a:rPr lang="en-AU" dirty="0" smtClean="0"/>
              <a:t>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smtClean="0">
                <a:solidFill>
                  <a:schemeClr val="accent2"/>
                </a:solidFill>
              </a:rPr>
              <a:t>delayed</a:t>
            </a:r>
            <a:endParaRPr lang="en-AU" dirty="0" smtClean="0"/>
          </a:p>
          <a:p>
            <a:pPr marL="174625" lvl="1" indent="-174625"/>
            <a:r>
              <a:rPr lang="en-AU" dirty="0"/>
              <a:t>PSDO start will be delayed until </a:t>
            </a:r>
            <a:r>
              <a:rPr lang="en-AU" dirty="0" smtClean="0"/>
              <a:t>802.1Q-2018 </a:t>
            </a:r>
            <a:r>
              <a:rPr lang="en-AU" dirty="0"/>
              <a:t>is </a:t>
            </a:r>
            <a:r>
              <a:rPr lang="en-AU" dirty="0" smtClean="0"/>
              <a:t>approved</a:t>
            </a:r>
          </a:p>
          <a:p>
            <a:pPr marL="357187" lvl="2" indent="-174625"/>
            <a:r>
              <a:rPr lang="en-AU" dirty="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FDIS ballot closes 14 Nov 2109</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closes 14 Nov 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a:t>
            </a:r>
            <a:r>
              <a:rPr lang="en-AU" dirty="0"/>
              <a:t>is passed </a:t>
            </a:r>
            <a:r>
              <a:rPr lang="en-AU" dirty="0" smtClean="0"/>
              <a:t>FDIS ballot and is waiting </a:t>
            </a:r>
            <a:r>
              <a:rPr lang="en-AU" dirty="0"/>
              <a:t>for publication </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kern="1200" dirty="0" smtClean="0">
                <a:solidFill>
                  <a:srgbClr val="00B050"/>
                </a:solidFill>
              </a:rPr>
              <a:t>passed </a:t>
            </a:r>
            <a:r>
              <a:rPr lang="en-AU" kern="1200" dirty="0" smtClean="0">
                <a:solidFill>
                  <a:schemeClr val="accent2"/>
                </a:solidFill>
              </a:rPr>
              <a:t>and waiting for publication</a:t>
            </a:r>
          </a:p>
          <a:p>
            <a:pPr lvl="1"/>
            <a:r>
              <a:rPr lang="en-AU" kern="1200" dirty="0" smtClean="0">
                <a:solidFill>
                  <a:srgbClr val="FF0000"/>
                </a:solidFill>
              </a:rPr>
              <a:t>Ballot results</a:t>
            </a:r>
          </a:p>
          <a:p>
            <a:pPr lvl="2"/>
            <a:r>
              <a:rPr lang="en-AU" kern="1200" dirty="0" smtClean="0">
                <a:solidFill>
                  <a:srgbClr val="FF0000"/>
                </a:solidFill>
              </a:rPr>
              <a:t>No comment</a:t>
            </a:r>
          </a:p>
          <a:p>
            <a:pPr lvl="1"/>
            <a:r>
              <a:rPr lang="en-AU" kern="1200" dirty="0" smtClean="0">
                <a:solidFill>
                  <a:srgbClr val="FF0000"/>
                </a:solidFill>
              </a:rPr>
              <a:t>Name</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smtClean="0">
                <a:solidFill>
                  <a:schemeClr val="accent2"/>
                </a:solidFill>
              </a:rPr>
              <a:t>delayed</a:t>
            </a:r>
          </a:p>
          <a:p>
            <a:pPr marL="174625" lvl="1" indent="-174625"/>
            <a:r>
              <a:rPr lang="en-AU" dirty="0"/>
              <a:t>PSDO start will be delayed until 802.1Q-2018 is </a:t>
            </a:r>
            <a:r>
              <a:rPr lang="en-AU" dirty="0" smtClean="0"/>
              <a:t>approved</a:t>
            </a:r>
          </a:p>
          <a:p>
            <a:pPr marL="357187" lvl="2" indent="-174625"/>
            <a:r>
              <a:rPr lang="en-AU" dirty="0" smtClean="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a:xfrm>
            <a:off x="519037" y="2360613"/>
            <a:ext cx="7772400" cy="4114800"/>
          </a:xfrm>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 </a:t>
            </a:r>
            <a:r>
              <a:rPr lang="en-AU" dirty="0" smtClean="0">
                <a:solidFill>
                  <a:srgbClr val="00B050"/>
                </a:solidFill>
              </a:rPr>
              <a:t>passed</a:t>
            </a:r>
            <a:r>
              <a:rPr lang="en-AU" dirty="0" smtClean="0">
                <a:solidFill>
                  <a:schemeClr val="accent2"/>
                </a:solidFill>
              </a:rPr>
              <a:t> &amp; waiting for publication</a:t>
            </a:r>
          </a:p>
          <a:p>
            <a:pPr lvl="1"/>
            <a:r>
              <a:rPr lang="en-AU" dirty="0" smtClean="0"/>
              <a:t>802.</a:t>
            </a:r>
            <a:r>
              <a:rPr lang="en-AU" dirty="0" smtClean="0">
                <a:cs typeface="Arial" panose="020B0604020202020204" pitchFamily="34" charset="0"/>
              </a:rPr>
              <a:t>1AC/Cor1</a:t>
            </a:r>
            <a:r>
              <a:rPr lang="en-AU" dirty="0" smtClean="0"/>
              <a:t> 90-day FDIS ballot </a:t>
            </a:r>
            <a:r>
              <a:rPr lang="en-AU" dirty="0"/>
              <a:t>passed on </a:t>
            </a:r>
            <a:r>
              <a:rPr lang="en-AU" dirty="0" smtClean="0"/>
              <a:t>18 Mar 2019</a:t>
            </a:r>
            <a:endParaRPr lang="en-AU" dirty="0"/>
          </a:p>
          <a:p>
            <a:pPr lvl="2"/>
            <a:r>
              <a:rPr lang="en-AU" dirty="0"/>
              <a:t>Passed 6</a:t>
            </a:r>
            <a:r>
              <a:rPr lang="en-AU" dirty="0" smtClean="0"/>
              <a:t>/0/12 </a:t>
            </a:r>
            <a:r>
              <a:rPr lang="en-AU" dirty="0"/>
              <a:t>on need for ISO standard</a:t>
            </a:r>
          </a:p>
          <a:p>
            <a:pPr lvl="2"/>
            <a:r>
              <a:rPr lang="en-AU" dirty="0"/>
              <a:t>Passed 6</a:t>
            </a:r>
            <a:r>
              <a:rPr lang="en-AU" dirty="0" smtClean="0"/>
              <a:t>/0/12 </a:t>
            </a:r>
            <a:r>
              <a:rPr lang="en-AU" dirty="0"/>
              <a:t>on </a:t>
            </a:r>
            <a:r>
              <a:rPr lang="en-AU" dirty="0" smtClean="0"/>
              <a:t>approval</a:t>
            </a:r>
            <a:endParaRPr lang="en-AU" dirty="0">
              <a:solidFill>
                <a:srgbClr val="FF0000"/>
              </a:solidFill>
            </a:endParaRPr>
          </a:p>
          <a:p>
            <a:pPr lvl="1"/>
            <a:r>
              <a:rPr lang="en-AU" dirty="0" smtClean="0">
                <a:solidFill>
                  <a:srgbClr val="FF0000"/>
                </a:solidFill>
              </a:rPr>
              <a:t>Jonathan </a:t>
            </a:r>
            <a:r>
              <a:rPr lang="en-AU" dirty="0">
                <a:solidFill>
                  <a:srgbClr val="FF0000"/>
                </a:solidFill>
              </a:rPr>
              <a:t>notes it is </a:t>
            </a:r>
            <a:r>
              <a:rPr lang="en-AU" dirty="0" smtClean="0">
                <a:solidFill>
                  <a:srgbClr val="FF0000"/>
                </a:solidFill>
              </a:rPr>
              <a:t>likely </a:t>
            </a:r>
            <a:r>
              <a:rPr lang="en-AU" dirty="0">
                <a:solidFill>
                  <a:srgbClr val="FF0000"/>
                </a:solidFill>
              </a:rPr>
              <a:t>to </a:t>
            </a:r>
            <a:r>
              <a:rPr lang="en-AU" dirty="0" smtClean="0">
                <a:solidFill>
                  <a:srgbClr val="FF0000"/>
                </a:solidFill>
              </a:rPr>
              <a:t>be published on about 9 </a:t>
            </a:r>
            <a:r>
              <a:rPr lang="en-AU" dirty="0">
                <a:solidFill>
                  <a:srgbClr val="FF0000"/>
                </a:solidFill>
              </a:rPr>
              <a:t>July </a:t>
            </a:r>
            <a:r>
              <a:rPr lang="en-AU" dirty="0" smtClean="0">
                <a:solidFill>
                  <a:srgbClr val="FF0000"/>
                </a:solidFill>
              </a:rPr>
              <a:t>2019</a:t>
            </a:r>
          </a:p>
          <a:p>
            <a:pPr lvl="2"/>
            <a:r>
              <a:rPr lang="en-AU" dirty="0" smtClean="0">
                <a:solidFill>
                  <a:srgbClr val="FF0000"/>
                </a:solidFill>
              </a:rPr>
              <a:t>The name is currently unknown</a:t>
            </a:r>
            <a:endParaRPr lang="en-AU" dirty="0">
              <a:solidFill>
                <a:srgbClr val="FF0000"/>
              </a:solidFill>
            </a:endParaRP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passed 60-day ballot but requires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t>Response is ready for approval in July 2019 </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1Xck</a:t>
            </a:r>
            <a:r>
              <a:rPr lang="en-AU" dirty="0" smtClean="0">
                <a:cs typeface="Arial" panose="020B0604020202020204" pitchFamily="34" charset="0"/>
              </a:rPr>
              <a:t>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One </a:t>
            </a:r>
            <a:r>
              <a:rPr lang="en-US" i="1" dirty="0" smtClean="0"/>
              <a:t>comment deals </a:t>
            </a:r>
            <a:r>
              <a:rPr lang="en-US" i="1" dirty="0"/>
              <a:t>with security concerns about </a:t>
            </a:r>
            <a:r>
              <a:rPr lang="en-US" i="1" dirty="0" err="1"/>
              <a:t>MACSec</a:t>
            </a:r>
            <a:r>
              <a:rPr lang="en-US" i="1" dirty="0"/>
              <a:t> (IEEE 802.1AEcg), but the other is a new type of comment that states that the “proposal does not give a specific scheme to protect network configuration data constructed by YANG Model.”  </a:t>
            </a:r>
            <a:endParaRPr lang="en-AU" i="1" dirty="0"/>
          </a:p>
          <a:p>
            <a:pPr lvl="2"/>
            <a:r>
              <a:rPr lang="en-US" i="1" dirty="0"/>
              <a:t>IEEE 802.1 is not sure what that comment means and will probably respond with a query back to JTC 1/SC 6 requesting clarification</a:t>
            </a:r>
            <a:endParaRPr lang="en-AU" i="1"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718252540"/>
              </p:ext>
            </p:extLst>
          </p:nvPr>
        </p:nvGraphicFramePr>
        <p:xfrm>
          <a:off x="6400800" y="1981200"/>
          <a:ext cx="914400" cy="806450"/>
        </p:xfrm>
        <a:graphic>
          <a:graphicData uri="http://schemas.openxmlformats.org/presentationml/2006/ole">
            <mc:AlternateContent xmlns:mc="http://schemas.openxmlformats.org/markup-compatibility/2006">
              <mc:Choice xmlns:v="urn:schemas-microsoft-com:vml" Requires="v">
                <p:oleObj spid="_x0000_s282755"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4008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37231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802.1 WG has developed a response to the China NB comments in the 60-day ballot </a:t>
            </a:r>
            <a:r>
              <a:rPr lang="en-AU" dirty="0"/>
              <a:t>on IEEE 802.</a:t>
            </a:r>
            <a:r>
              <a:rPr lang="en-AU" dirty="0">
                <a:cs typeface="Arial" panose="020B0604020202020204" pitchFamily="34" charset="0"/>
              </a:rPr>
              <a:t>1Xck </a:t>
            </a:r>
            <a:endParaRPr lang="en-AU" dirty="0"/>
          </a:p>
        </p:txBody>
      </p:sp>
      <p:sp>
        <p:nvSpPr>
          <p:cNvPr id="3" name="Content Placeholder 2"/>
          <p:cNvSpPr>
            <a:spLocks noGrp="1"/>
          </p:cNvSpPr>
          <p:nvPr>
            <p:ph idx="1"/>
          </p:nvPr>
        </p:nvSpPr>
        <p:spPr/>
        <p:txBody>
          <a:bodyPr/>
          <a:lstStyle/>
          <a:p>
            <a:r>
              <a:rPr lang="en-AU" dirty="0" smtClean="0"/>
              <a:t>Proposed response</a:t>
            </a:r>
          </a:p>
          <a:p>
            <a:pPr lvl="1"/>
            <a:r>
              <a:rPr lang="en-AU" dirty="0" smtClean="0"/>
              <a:t>See embedded</a:t>
            </a:r>
          </a:p>
          <a:p>
            <a:pPr lvl="1"/>
            <a:endParaRPr lang="en-AU" dirty="0"/>
          </a:p>
          <a:p>
            <a:pPr lvl="1"/>
            <a:endParaRPr lang="en-AU" dirty="0" smtClean="0"/>
          </a:p>
          <a:p>
            <a:pPr lvl="1"/>
            <a:r>
              <a:rPr lang="en-US" dirty="0"/>
              <a:t>IEEE 802.1 security Task Group </a:t>
            </a:r>
            <a:r>
              <a:rPr lang="en-US" dirty="0" smtClean="0"/>
              <a:t>will </a:t>
            </a:r>
            <a:r>
              <a:rPr lang="en-US" dirty="0"/>
              <a:t>review on Monday afternoon, </a:t>
            </a:r>
            <a:r>
              <a:rPr lang="en-US" dirty="0" smtClean="0"/>
              <a:t>and IEEE </a:t>
            </a:r>
            <a:r>
              <a:rPr lang="en-US" dirty="0"/>
              <a:t>802.1 Maintenance on Tuesday morning</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15451652"/>
              </p:ext>
            </p:extLst>
          </p:nvPr>
        </p:nvGraphicFramePr>
        <p:xfrm>
          <a:off x="1295400" y="2898716"/>
          <a:ext cx="914400" cy="806450"/>
        </p:xfrm>
        <a:graphic>
          <a:graphicData uri="http://schemas.openxmlformats.org/presentationml/2006/ole">
            <mc:AlternateContent xmlns:mc="http://schemas.openxmlformats.org/markup-compatibility/2006">
              <mc:Choice xmlns:v="urn:schemas-microsoft-com:vml" Requires="v">
                <p:oleObj spid="_x0000_s284690"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295400" y="289871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4573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60-day ballot </a:t>
            </a:r>
            <a:r>
              <a:rPr lang="en-AU" dirty="0" smtClean="0"/>
              <a:t>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p>
          <a:p>
            <a:pPr lvl="2"/>
            <a:r>
              <a:rPr lang="en-AU" dirty="0">
                <a:solidFill>
                  <a:srgbClr val="FF0000"/>
                </a:solidFill>
              </a:rPr>
              <a:t>Response </a:t>
            </a:r>
            <a:r>
              <a:rPr lang="en-AU" dirty="0" smtClean="0">
                <a:solidFill>
                  <a:srgbClr val="FF0000"/>
                </a:solidFill>
              </a:rPr>
              <a:t>is being prepared for July 2019</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1AE-Rev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r>
              <a:rPr lang="en-AU" dirty="0" smtClean="0"/>
              <a:t>Discussion from Vancouver meeting</a:t>
            </a:r>
          </a:p>
          <a:p>
            <a:pPr lvl="2"/>
            <a:r>
              <a:rPr lang="en-US" i="1" dirty="0"/>
              <a:t>The first comment (about different methodologies) from the CNB does not propose a change, so it isn’t really actionable.  </a:t>
            </a:r>
            <a:endParaRPr lang="en-AU" i="1" dirty="0"/>
          </a:p>
          <a:p>
            <a:pPr lvl="2"/>
            <a:r>
              <a:rPr lang="en-US" i="1" dirty="0"/>
              <a:t>The second one is the usual complaint about IEEE 802.1X being insecure.  </a:t>
            </a:r>
            <a:endParaRPr lang="en-AU" i="1" dirty="0"/>
          </a:p>
          <a:p>
            <a:pPr lvl="2"/>
            <a:r>
              <a:rPr lang="en-US" i="1" dirty="0"/>
              <a:t>The third comment deals with the perceived high cost of hop-by-hop encryption.  </a:t>
            </a:r>
            <a:endParaRPr lang="en-AU" i="1" dirty="0"/>
          </a:p>
          <a:p>
            <a:pPr lvl="2"/>
            <a:r>
              <a:rPr lang="en-US" i="1" dirty="0"/>
              <a:t>The fourth comment deals with updates to RFC 1213, which is referenced in IEEE 802.1AE-Rev.  </a:t>
            </a:r>
            <a:endParaRPr lang="en-AU" i="1" dirty="0"/>
          </a:p>
          <a:p>
            <a:pPr lvl="3"/>
            <a:r>
              <a:rPr lang="en-US" i="1" dirty="0"/>
              <a:t>Mick </a:t>
            </a:r>
            <a:r>
              <a:rPr lang="en-US" i="1" dirty="0" err="1"/>
              <a:t>Seamans</a:t>
            </a:r>
            <a:r>
              <a:rPr lang="en-US" i="1" dirty="0"/>
              <a:t> has looked at the RFCs that update RFC 1213 and determined that do not affect the parts of RFC 1213 that IEEE 802.1AE-Rev uses.  </a:t>
            </a:r>
            <a:endParaRPr lang="en-AU" i="1" dirty="0"/>
          </a:p>
          <a:p>
            <a:pPr lvl="2"/>
            <a:r>
              <a:rPr lang="en-US" i="1" dirty="0"/>
              <a:t>The fifth comment from the CNB indicates that there are references to IEEE Standards that do not give the year of publication, so it’s not clear which version is being referenced.  </a:t>
            </a:r>
            <a:endParaRPr lang="en-AU" i="1" dirty="0"/>
          </a:p>
          <a:p>
            <a:pPr lvl="2"/>
            <a:r>
              <a:rPr lang="en-US" i="1" dirty="0"/>
              <a:t>Finally, the sixth comment is the same one that has been previously submitted indicating that the CNB does not wish to see AES specified in preference to other national and international ciphers.  </a:t>
            </a:r>
            <a:endParaRPr lang="en-AU" i="1" dirty="0"/>
          </a:p>
          <a:p>
            <a:pPr lvl="2"/>
            <a:endParaRPr lang="en-AU" i="1" dirty="0" smtClean="0"/>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84078192"/>
              </p:ext>
            </p:extLst>
          </p:nvPr>
        </p:nvGraphicFramePr>
        <p:xfrm>
          <a:off x="6096000" y="1981200"/>
          <a:ext cx="914400" cy="806450"/>
        </p:xfrm>
        <a:graphic>
          <a:graphicData uri="http://schemas.openxmlformats.org/presentationml/2006/ole">
            <mc:AlternateContent xmlns:mc="http://schemas.openxmlformats.org/markup-compatibility/2006">
              <mc:Choice xmlns:v="urn:schemas-microsoft-com:vml" Requires="v">
                <p:oleObj spid="_x0000_s279685"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096000" y="1981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2787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802.1 WG has developed a response to the China NB comments in the 60-day ballot on IEEE 802.1AE-Rev </a:t>
            </a:r>
            <a:endParaRPr lang="en-AU" dirty="0"/>
          </a:p>
        </p:txBody>
      </p:sp>
      <p:sp>
        <p:nvSpPr>
          <p:cNvPr id="3" name="Content Placeholder 2"/>
          <p:cNvSpPr>
            <a:spLocks noGrp="1"/>
          </p:cNvSpPr>
          <p:nvPr>
            <p:ph idx="1"/>
          </p:nvPr>
        </p:nvSpPr>
        <p:spPr/>
        <p:txBody>
          <a:bodyPr/>
          <a:lstStyle/>
          <a:p>
            <a:r>
              <a:rPr lang="en-AU" dirty="0" smtClean="0"/>
              <a:t>Proposed response</a:t>
            </a:r>
          </a:p>
          <a:p>
            <a:pPr lvl="1"/>
            <a:r>
              <a:rPr lang="en-AU" dirty="0" smtClean="0"/>
              <a:t>See embedded</a:t>
            </a:r>
          </a:p>
          <a:p>
            <a:pPr lvl="1"/>
            <a:endParaRPr lang="en-AU" dirty="0"/>
          </a:p>
          <a:p>
            <a:pPr lvl="1"/>
            <a:endParaRPr lang="en-AU" dirty="0" smtClean="0"/>
          </a:p>
          <a:p>
            <a:pPr lvl="1"/>
            <a:r>
              <a:rPr lang="en-US" dirty="0"/>
              <a:t>IEEE 802.1 security Task Group will review on Monday afternoon, and IEEE 802.1 Maintenance on Tuesday </a:t>
            </a:r>
            <a:r>
              <a:rPr lang="en-US" dirty="0" smtClean="0"/>
              <a:t>morning</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619990173"/>
              </p:ext>
            </p:extLst>
          </p:nvPr>
        </p:nvGraphicFramePr>
        <p:xfrm>
          <a:off x="1219200" y="2904331"/>
          <a:ext cx="914400" cy="806450"/>
        </p:xfrm>
        <a:graphic>
          <a:graphicData uri="http://schemas.openxmlformats.org/presentationml/2006/ole">
            <mc:AlternateContent xmlns:mc="http://schemas.openxmlformats.org/markup-compatibility/2006">
              <mc:Choice xmlns:v="urn:schemas-microsoft-com:vml" Requires="v">
                <p:oleObj spid="_x0000_s28571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219200" y="290433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08796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solidFill>
                  <a:srgbClr val="FF0000"/>
                </a:solidFill>
              </a:rPr>
              <a:t>(May 2019) 802.1AS </a:t>
            </a:r>
            <a:r>
              <a:rPr lang="en-AU" dirty="0">
                <a:solidFill>
                  <a:srgbClr val="FF0000"/>
                </a:solidFill>
              </a:rPr>
              <a:t>is now in Sponsor Ballot and will go for adoption when published</a:t>
            </a:r>
            <a:endParaRPr lang="en-AU" dirty="0" smtClean="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1AX-REV </a:t>
            </a:r>
            <a:r>
              <a:rPr lang="en-AU" dirty="0"/>
              <a:t>was liaised for information in </a:t>
            </a:r>
            <a:r>
              <a:rPr lang="en-AU" dirty="0" smtClean="0"/>
              <a:t>July  </a:t>
            </a:r>
            <a:r>
              <a:rPr lang="en-AU" dirty="0"/>
              <a:t>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1AX-Rev </a:t>
            </a:r>
            <a:r>
              <a:rPr lang="en-US" dirty="0" smtClean="0"/>
              <a:t>D2.0 </a:t>
            </a:r>
            <a:r>
              <a:rPr lang="en-US" dirty="0"/>
              <a:t>was liaised in </a:t>
            </a:r>
            <a:r>
              <a:rPr lang="en-US" dirty="0" smtClean="0"/>
              <a:t>Jul </a:t>
            </a:r>
            <a:r>
              <a:rPr lang="en-US" dirty="0" smtClean="0"/>
              <a:t>2019</a:t>
            </a:r>
          </a:p>
          <a:p>
            <a:r>
              <a:rPr lang="en-US" dirty="0" smtClean="0"/>
              <a:t>60-day</a:t>
            </a:r>
            <a:r>
              <a:rPr lang="en-AU" dirty="0" smtClean="0"/>
              <a:t> </a:t>
            </a:r>
            <a:r>
              <a:rPr lang="en-AU" dirty="0" smtClean="0"/>
              <a:t>pre-ballot: </a:t>
            </a:r>
            <a:r>
              <a:rPr lang="en-AU" dirty="0" smtClean="0">
                <a:solidFill>
                  <a:schemeClr val="accent2"/>
                </a:solidFill>
              </a:rPr>
              <a:t>waiting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194887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confirmation ballots on various older ISO/IEC/IEEE standards have completed</a:t>
            </a:r>
            <a:endParaRPr lang="en-AU" dirty="0"/>
          </a:p>
        </p:txBody>
      </p:sp>
      <p:sp>
        <p:nvSpPr>
          <p:cNvPr id="3" name="Content Placeholder 2"/>
          <p:cNvSpPr>
            <a:spLocks noGrp="1"/>
          </p:cNvSpPr>
          <p:nvPr>
            <p:ph idx="1"/>
          </p:nvPr>
        </p:nvSpPr>
        <p:spPr/>
        <p:txBody>
          <a:bodyPr/>
          <a:lstStyle/>
          <a:p>
            <a:pPr lvl="1"/>
            <a:r>
              <a:rPr lang="en-AU" dirty="0"/>
              <a:t>T</a:t>
            </a:r>
            <a:r>
              <a:rPr lang="en-AU" dirty="0" smtClean="0"/>
              <a:t>he first two confirmation votes passed on 4 March 2019</a:t>
            </a:r>
          </a:p>
          <a:p>
            <a:pPr lvl="2"/>
            <a:r>
              <a:rPr lang="en-AU" dirty="0"/>
              <a:t>ISO/IEC/IEEE 8802-1X:2013 </a:t>
            </a:r>
            <a:r>
              <a:rPr lang="en-AU" dirty="0" smtClean="0"/>
              <a:t>(8/0/1/0/9/0)</a:t>
            </a:r>
          </a:p>
          <a:p>
            <a:pPr lvl="2"/>
            <a:r>
              <a:rPr lang="en-AU" dirty="0" smtClean="0"/>
              <a:t>ISO/IEC/IEEE </a:t>
            </a:r>
            <a:r>
              <a:rPr lang="en-AU" dirty="0"/>
              <a:t>8802-1AE:2013 </a:t>
            </a:r>
            <a:r>
              <a:rPr lang="en-AU" dirty="0" smtClean="0"/>
              <a:t>(7/0/0/1/10/0</a:t>
            </a:r>
            <a:r>
              <a:rPr lang="en-AU" dirty="0"/>
              <a:t>)</a:t>
            </a:r>
          </a:p>
          <a:p>
            <a:pPr lvl="1"/>
            <a:endParaRPr lang="en-AU" dirty="0" smtClean="0"/>
          </a:p>
          <a:p>
            <a:pPr lvl="1"/>
            <a:r>
              <a:rPr lang="en-AU" dirty="0" smtClean="0"/>
              <a:t>The last confirmation vote </a:t>
            </a:r>
            <a:r>
              <a:rPr lang="en-AU" dirty="0"/>
              <a:t>passed on 4 </a:t>
            </a:r>
            <a:r>
              <a:rPr lang="en-AU" dirty="0" smtClean="0"/>
              <a:t>June </a:t>
            </a:r>
            <a:r>
              <a:rPr lang="en-AU" dirty="0"/>
              <a:t>2019</a:t>
            </a:r>
          </a:p>
          <a:p>
            <a:pPr lvl="2"/>
            <a:r>
              <a:rPr lang="en-AU" dirty="0"/>
              <a:t>ISO/IEC/IEEE </a:t>
            </a:r>
            <a:r>
              <a:rPr lang="en-AU" dirty="0" smtClean="0"/>
              <a:t>8802-1AS:2014 (8/0/0/1/9/0)</a:t>
            </a:r>
          </a:p>
          <a:p>
            <a:pPr lvl="2"/>
            <a:r>
              <a:rPr lang="en-AU" dirty="0" smtClean="0"/>
              <a:t>China NB voted lack of consensus</a:t>
            </a:r>
            <a:endParaRPr lang="en-AU" dirty="0"/>
          </a:p>
          <a:p>
            <a:pPr lvl="1"/>
            <a:endParaRPr lang="en-AU" dirty="0" smtClean="0"/>
          </a:p>
          <a:p>
            <a:pPr lvl="1"/>
            <a:endParaRPr lang="en-AU" dirty="0" smtClean="0"/>
          </a:p>
          <a:p>
            <a:pPr lvl="1"/>
            <a:r>
              <a:rPr lang="en-AU" dirty="0" smtClean="0"/>
              <a:t>Key </a:t>
            </a:r>
            <a:r>
              <a:rPr lang="en-AU" dirty="0"/>
              <a:t>for votes above: Confirm/Revise /Amend/ </a:t>
            </a:r>
            <a:r>
              <a:rPr lang="en-AU" dirty="0" smtClean="0"/>
              <a:t>Withdraw/Abstain–lack of consensus/Abstain-lack of expertise/stabilize</a:t>
            </a:r>
            <a:endParaRPr lang="en-AU" dirty="0"/>
          </a:p>
          <a:p>
            <a:pPr lvl="1"/>
            <a:endParaRPr lang="en-AU" dirty="0"/>
          </a:p>
          <a:p>
            <a:pPr marL="1588" lvl="1" indent="0">
              <a:buNone/>
            </a:pP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069786268"/>
              </p:ext>
            </p:extLst>
          </p:nvPr>
        </p:nvGraphicFramePr>
        <p:xfrm>
          <a:off x="2362200" y="2971800"/>
          <a:ext cx="1882775" cy="481012"/>
        </p:xfrm>
        <a:graphic>
          <a:graphicData uri="http://schemas.openxmlformats.org/presentationml/2006/ole">
            <mc:AlternateContent xmlns:mc="http://schemas.openxmlformats.org/markup-compatibility/2006">
              <mc:Choice xmlns:v="urn:schemas-microsoft-com:vml" Requires="v">
                <p:oleObj spid="_x0000_s277862" name="Packager Shell Object" showAsIcon="1" r:id="rId3" imgW="1882800" imgH="481320" progId="Package">
                  <p:embed/>
                </p:oleObj>
              </mc:Choice>
              <mc:Fallback>
                <p:oleObj name="Packager Shell Object" showAsIcon="1" r:id="rId3" imgW="1882800" imgH="481320" progId="Package">
                  <p:embed/>
                  <p:pic>
                    <p:nvPicPr>
                      <p:cNvPr id="0" name=""/>
                      <p:cNvPicPr/>
                      <p:nvPr/>
                    </p:nvPicPr>
                    <p:blipFill>
                      <a:blip r:embed="rId4"/>
                      <a:stretch>
                        <a:fillRect/>
                      </a:stretch>
                    </p:blipFill>
                    <p:spPr>
                      <a:xfrm>
                        <a:off x="2362200" y="2971800"/>
                        <a:ext cx="1882775"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52024273"/>
              </p:ext>
            </p:extLst>
          </p:nvPr>
        </p:nvGraphicFramePr>
        <p:xfrm>
          <a:off x="685799" y="2971800"/>
          <a:ext cx="1808162" cy="481013"/>
        </p:xfrm>
        <a:graphic>
          <a:graphicData uri="http://schemas.openxmlformats.org/presentationml/2006/ole">
            <mc:AlternateContent xmlns:mc="http://schemas.openxmlformats.org/markup-compatibility/2006">
              <mc:Choice xmlns:v="urn:schemas-microsoft-com:vml" Requires="v">
                <p:oleObj spid="_x0000_s277863" name="Packager Shell Object" showAsIcon="1" r:id="rId5" imgW="1807560" imgH="481320" progId="Package">
                  <p:embed/>
                </p:oleObj>
              </mc:Choice>
              <mc:Fallback>
                <p:oleObj name="Packager Shell Object" showAsIcon="1" r:id="rId5" imgW="1807560" imgH="481320" progId="Package">
                  <p:embed/>
                  <p:pic>
                    <p:nvPicPr>
                      <p:cNvPr id="0" name=""/>
                      <p:cNvPicPr/>
                      <p:nvPr/>
                    </p:nvPicPr>
                    <p:blipFill>
                      <a:blip r:embed="rId6"/>
                      <a:stretch>
                        <a:fillRect/>
                      </a:stretch>
                    </p:blipFill>
                    <p:spPr>
                      <a:xfrm>
                        <a:off x="685799" y="2971800"/>
                        <a:ext cx="1808162" cy="48101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40859619"/>
              </p:ext>
            </p:extLst>
          </p:nvPr>
        </p:nvGraphicFramePr>
        <p:xfrm>
          <a:off x="1132680" y="4451350"/>
          <a:ext cx="914400" cy="806450"/>
        </p:xfrm>
        <a:graphic>
          <a:graphicData uri="http://schemas.openxmlformats.org/presentationml/2006/ole">
            <mc:AlternateContent xmlns:mc="http://schemas.openxmlformats.org/markup-compatibility/2006">
              <mc:Choice xmlns:v="urn:schemas-microsoft-com:vml" Requires="v">
                <p:oleObj spid="_x0000_s277864" name="Packager Shell Object" showAsIcon="1" r:id="rId7" imgW="914400" imgH="806400" progId="Package">
                  <p:embed/>
                </p:oleObj>
              </mc:Choice>
              <mc:Fallback>
                <p:oleObj name="Packager Shell Object" showAsIcon="1" r:id="rId7" imgW="914400" imgH="806400" progId="Package">
                  <p:embed/>
                  <p:pic>
                    <p:nvPicPr>
                      <p:cNvPr id="0" name=""/>
                      <p:cNvPicPr/>
                      <p:nvPr/>
                    </p:nvPicPr>
                    <p:blipFill>
                      <a:blip r:embed="rId8"/>
                      <a:stretch>
                        <a:fillRect/>
                      </a:stretch>
                    </p:blipFill>
                    <p:spPr>
                      <a:xfrm>
                        <a:off x="1132680" y="44513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31258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answers to question 4 </a:t>
            </a:r>
            <a:r>
              <a:rPr lang="en-AU" dirty="0" smtClean="0"/>
              <a:t>of the </a:t>
            </a:r>
            <a:r>
              <a:rPr lang="en-AU" dirty="0"/>
              <a:t>confirmation ballots </a:t>
            </a:r>
            <a:r>
              <a:rPr lang="en-AU" dirty="0" smtClean="0"/>
              <a:t>were </a:t>
            </a:r>
            <a:r>
              <a:rPr lang="en-AU" dirty="0"/>
              <a:t>bizarre</a:t>
            </a:r>
            <a:br>
              <a:rPr lang="en-AU" dirty="0"/>
            </a:br>
            <a:endParaRPr lang="en-AU" dirty="0"/>
          </a:p>
        </p:txBody>
      </p:sp>
      <p:sp>
        <p:nvSpPr>
          <p:cNvPr id="3" name="Content Placeholder 2"/>
          <p:cNvSpPr>
            <a:spLocks noGrp="1"/>
          </p:cNvSpPr>
          <p:nvPr>
            <p:ph idx="1"/>
          </p:nvPr>
        </p:nvSpPr>
        <p:spPr/>
        <p:txBody>
          <a:bodyPr/>
          <a:lstStyle/>
          <a:p>
            <a:pPr lvl="1"/>
            <a:r>
              <a:rPr lang="en-AU" dirty="0" smtClean="0"/>
              <a:t>The answers to question 4 (for 802.1X for example) were bizarre</a:t>
            </a:r>
          </a:p>
          <a:p>
            <a:pPr lvl="2"/>
            <a:r>
              <a:rPr lang="en-AU" i="1" dirty="0" smtClean="0"/>
              <a:t>If </a:t>
            </a:r>
            <a:r>
              <a:rPr lang="en-AU" i="1" dirty="0"/>
              <a:t>this International Standard has not been nationally adopted, is it applied or used in your country </a:t>
            </a:r>
            <a:r>
              <a:rPr lang="en-AU" i="1" dirty="0" smtClean="0"/>
              <a:t>without national </a:t>
            </a:r>
            <a:r>
              <a:rPr lang="en-AU" i="1" dirty="0"/>
              <a:t>adoption or are products/processes/services used in your country based on this </a:t>
            </a:r>
            <a:r>
              <a:rPr lang="en-AU" i="1" dirty="0" smtClean="0"/>
              <a:t>standard</a:t>
            </a:r>
          </a:p>
          <a:p>
            <a:pPr lvl="1"/>
            <a:r>
              <a:rPr lang="en-AU" b="0" dirty="0" smtClean="0"/>
              <a:t>A number of countries answered “no” when such an answer is clearly incorrect</a:t>
            </a:r>
          </a:p>
          <a:p>
            <a:pPr lvl="2"/>
            <a:r>
              <a:rPr lang="en-AU" b="0" dirty="0" smtClean="0"/>
              <a:t>Australia, Austria, Belgium, Denmark, India, Italy, Kazakhstan, Russian Federation, Switzerland, Tunisia, United States</a:t>
            </a:r>
          </a:p>
          <a:p>
            <a:pPr lvl="2"/>
            <a:r>
              <a:rPr lang="en-AU" dirty="0" smtClean="0"/>
              <a:t>The Chair reached out to Australia NB to ask why? It </a:t>
            </a:r>
            <a:r>
              <a:rPr lang="en-AU" dirty="0"/>
              <a:t>turns out that Australia did not vote, at least not on </a:t>
            </a:r>
            <a:r>
              <a:rPr lang="en-AU" dirty="0" smtClean="0"/>
              <a:t>purpose</a:t>
            </a:r>
          </a:p>
          <a:p>
            <a:pPr lvl="1"/>
            <a:r>
              <a:rPr lang="en-AU" dirty="0" smtClean="0"/>
              <a:t>Some countries, including even China, voted “yes”, which makes far more sense given the widespread use of 802.1X</a:t>
            </a:r>
          </a:p>
          <a:p>
            <a:pPr lvl="2"/>
            <a:r>
              <a:rPr lang="en-AU" dirty="0" smtClean="0"/>
              <a:t>Canada, China, Finland, Germany, Japan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544511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6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1134748"/>
              </p:ext>
            </p:extLst>
          </p:nvPr>
        </p:nvGraphicFramePr>
        <p:xfrm>
          <a:off x="152399" y="16002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smtClean="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D3.1</a:t>
                      </a:r>
                    </a:p>
                  </a:txBody>
                  <a:tcPr marR="0"/>
                </a:tc>
                <a:tc>
                  <a:txBody>
                    <a:bodyPr/>
                    <a:lstStyle/>
                    <a:p>
                      <a:pPr algn="ctr"/>
                      <a:r>
                        <a:rPr lang="en-GB" sz="1600" dirty="0" smtClean="0">
                          <a:solidFill>
                            <a:schemeClr val="tx1"/>
                          </a:solidFill>
                          <a:latin typeface="+mj-lt"/>
                        </a:rPr>
                        <a:t>Jun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David Law (802.3 Chair)</a:t>
            </a:r>
          </a:p>
          <a:p>
            <a:pPr lvl="1"/>
            <a:r>
              <a:rPr lang="en-AU" dirty="0" smtClean="0"/>
              <a:t>Adam Healey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795304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is waiting for start of FDIS ballot (once </a:t>
            </a:r>
            <a:r>
              <a:rPr lang="en-AU" dirty="0"/>
              <a:t>the FDIS on IEEE 802.3-REV completes)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a:t>
            </a:r>
          </a:p>
          <a:p>
            <a:r>
              <a:rPr lang="en-US" dirty="0" smtClean="0"/>
              <a:t>60-day</a:t>
            </a:r>
            <a:r>
              <a:rPr lang="en-AU" dirty="0" smtClean="0"/>
              <a:t> pre-ballot: </a:t>
            </a:r>
            <a:r>
              <a:rPr lang="en-AU" dirty="0">
                <a:solidFill>
                  <a:srgbClr val="00B050"/>
                </a:solidFill>
              </a:rPr>
              <a:t>passed </a:t>
            </a:r>
            <a:r>
              <a:rPr lang="en-AU" dirty="0" smtClean="0">
                <a:solidFill>
                  <a:srgbClr val="00B050"/>
                </a:solidFill>
              </a:rPr>
              <a:t>&amp; </a:t>
            </a:r>
            <a:r>
              <a:rPr lang="en-AU" dirty="0">
                <a:solidFill>
                  <a:srgbClr val="00B050"/>
                </a:solidFill>
              </a:rPr>
              <a:t>response </a:t>
            </a:r>
            <a:r>
              <a:rPr lang="en-AU" dirty="0" smtClean="0">
                <a:solidFill>
                  <a:srgbClr val="00B050"/>
                </a:solidFill>
              </a:rPr>
              <a:t>sent</a:t>
            </a:r>
            <a:endParaRPr lang="en-AU" dirty="0">
              <a:solidFill>
                <a:srgbClr val="00B050"/>
              </a:solidFill>
            </a:endParaRPr>
          </a:p>
          <a:p>
            <a:pPr lvl="1"/>
            <a:r>
              <a:rPr lang="en-AU" dirty="0" smtClean="0"/>
              <a:t>802.</a:t>
            </a:r>
            <a:r>
              <a:rPr lang="en-AU" dirty="0" smtClean="0">
                <a:cs typeface="Arial" panose="020B0604020202020204" pitchFamily="34" charset="0"/>
              </a:rPr>
              <a:t>3cb</a:t>
            </a:r>
            <a:r>
              <a:rPr lang="en-AU" dirty="0" smtClean="0"/>
              <a:t> </a:t>
            </a:r>
            <a:r>
              <a:rPr lang="en-AU" dirty="0"/>
              <a:t>60-day ballot passed on </a:t>
            </a:r>
            <a:r>
              <a:rPr lang="en-AU" dirty="0" smtClean="0"/>
              <a:t>8 April 2019 </a:t>
            </a:r>
            <a:r>
              <a:rPr lang="en-AU" dirty="0"/>
              <a:t>(</a:t>
            </a:r>
            <a:r>
              <a:rPr lang="en-AU" dirty="0" smtClean="0"/>
              <a:t>N16914)</a:t>
            </a:r>
            <a:endParaRPr lang="en-AU" dirty="0"/>
          </a:p>
          <a:p>
            <a:pPr lvl="2"/>
            <a:r>
              <a:rPr lang="en-AU" dirty="0"/>
              <a:t>Passed </a:t>
            </a:r>
            <a:r>
              <a:rPr lang="en-AU" dirty="0" smtClean="0"/>
              <a:t>8/0/9 </a:t>
            </a:r>
            <a:r>
              <a:rPr lang="en-AU" dirty="0"/>
              <a:t>on need for ISO standard</a:t>
            </a:r>
          </a:p>
          <a:p>
            <a:pPr lvl="2"/>
            <a:r>
              <a:rPr lang="en-AU" dirty="0"/>
              <a:t>Passed </a:t>
            </a:r>
            <a:r>
              <a:rPr lang="en-AU" dirty="0" smtClean="0"/>
              <a:t>6/1/10 </a:t>
            </a:r>
            <a:r>
              <a:rPr lang="en-AU" dirty="0"/>
              <a:t>on support for submission to </a:t>
            </a:r>
            <a:r>
              <a:rPr lang="en-AU" dirty="0" smtClean="0"/>
              <a:t>FDIS</a:t>
            </a:r>
          </a:p>
          <a:p>
            <a:pPr lvl="1"/>
            <a:r>
              <a:rPr lang="en-AU" dirty="0" smtClean="0"/>
              <a:t>China NB voted “no” with comments</a:t>
            </a:r>
          </a:p>
          <a:p>
            <a:pPr lvl="2"/>
            <a:r>
              <a:rPr lang="en-AU" dirty="0" smtClean="0"/>
              <a:t>Response was sent in June 2019 (N16971)</a:t>
            </a:r>
          </a:p>
          <a:p>
            <a:r>
              <a:rPr lang="en-AU" dirty="0" smtClean="0"/>
              <a:t>FDIS ballot: </a:t>
            </a:r>
            <a:r>
              <a:rPr lang="en-AU" dirty="0" smtClean="0">
                <a:solidFill>
                  <a:schemeClr val="accent2"/>
                </a:solidFill>
              </a:rPr>
              <a:t>delayed</a:t>
            </a:r>
          </a:p>
          <a:p>
            <a:pPr lvl="1"/>
            <a:r>
              <a:rPr lang="en-US" dirty="0">
                <a:solidFill>
                  <a:srgbClr val="FF0000"/>
                </a:solidFill>
              </a:rPr>
              <a:t>FDIS approval for IEEE 802.3-REV will need to </a:t>
            </a:r>
            <a:r>
              <a:rPr lang="en-US" dirty="0" smtClean="0">
                <a:solidFill>
                  <a:srgbClr val="FF0000"/>
                </a:solidFill>
              </a:rPr>
              <a:t>precede </a:t>
            </a:r>
            <a:r>
              <a:rPr lang="en-US" dirty="0">
                <a:solidFill>
                  <a:srgbClr val="FF0000"/>
                </a:solidFill>
              </a:rPr>
              <a:t>IEEE </a:t>
            </a:r>
            <a:r>
              <a:rPr lang="en-US" dirty="0" smtClean="0">
                <a:solidFill>
                  <a:srgbClr val="FF0000"/>
                </a:solidFill>
              </a:rPr>
              <a:t>802.3cb FDIS start, </a:t>
            </a:r>
            <a:r>
              <a:rPr lang="en-US" dirty="0">
                <a:solidFill>
                  <a:srgbClr val="FF0000"/>
                </a:solidFill>
              </a:rPr>
              <a:t>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695"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is delayed starting 60-day ballot until 802.3-REV FDIS is 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delayed</a:t>
            </a:r>
          </a:p>
          <a:p>
            <a:pPr lvl="1"/>
            <a:r>
              <a:rPr lang="en-AU" dirty="0"/>
              <a:t>Submission approved in Mar 2019</a:t>
            </a:r>
          </a:p>
          <a:p>
            <a:pPr lvl="2"/>
            <a:r>
              <a:rPr lang="en-AU" dirty="0">
                <a:solidFill>
                  <a:srgbClr val="FF0000"/>
                </a:solidFill>
              </a:rPr>
              <a:t>Delayed until 802.</a:t>
            </a:r>
            <a:r>
              <a:rPr lang="en-AU" dirty="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a:t>
            </a:r>
            <a:r>
              <a:rPr lang="en-AU" dirty="0"/>
              <a:t>is waiting for start of FDIS ballot </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a:solidFill>
                  <a:srgbClr val="00B050"/>
                </a:solidFill>
              </a:rPr>
              <a:t>passed &amp; response sent</a:t>
            </a:r>
            <a:endParaRPr lang="en-AU" dirty="0" smtClean="0">
              <a:solidFill>
                <a:schemeClr val="accent2"/>
              </a:solidFill>
            </a:endParaRPr>
          </a:p>
          <a:p>
            <a:pPr lvl="1"/>
            <a:r>
              <a:rPr lang="en-AU" dirty="0" smtClean="0"/>
              <a:t>Submitted in Feb 2019 (N16892)</a:t>
            </a:r>
          </a:p>
          <a:p>
            <a:pPr lvl="1"/>
            <a:r>
              <a:rPr lang="en-AU" dirty="0" smtClean="0"/>
              <a:t>802.</a:t>
            </a:r>
            <a:r>
              <a:rPr lang="en-AU" dirty="0" smtClean="0">
                <a:cs typeface="Arial" panose="020B0604020202020204" pitchFamily="34" charset="0"/>
              </a:rPr>
              <a:t>3-REV</a:t>
            </a:r>
            <a:r>
              <a:rPr lang="en-AU" dirty="0" smtClean="0"/>
              <a:t> </a:t>
            </a:r>
            <a:r>
              <a:rPr lang="en-AU" dirty="0"/>
              <a:t>60-day ballot passed on </a:t>
            </a:r>
            <a:r>
              <a:rPr lang="en-AU" dirty="0" smtClean="0"/>
              <a:t>14 </a:t>
            </a:r>
            <a:r>
              <a:rPr lang="en-AU" dirty="0"/>
              <a:t>April 2019 (</a:t>
            </a:r>
            <a:r>
              <a:rPr lang="en-AU" dirty="0" smtClean="0"/>
              <a:t>N16917)</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voted “no” with comments</a:t>
            </a:r>
          </a:p>
          <a:p>
            <a:pPr lvl="2"/>
            <a:r>
              <a:rPr lang="en-AU" dirty="0"/>
              <a:t>Response was sent in June 2019 (N16971)</a:t>
            </a:r>
          </a:p>
          <a:p>
            <a:r>
              <a:rPr lang="en-AU" dirty="0" smtClean="0"/>
              <a:t>FDIS </a:t>
            </a:r>
            <a:r>
              <a:rPr lang="en-AU" dirty="0"/>
              <a:t>ballot: </a:t>
            </a:r>
            <a:r>
              <a:rPr lang="en-AU" dirty="0" smtClean="0">
                <a:solidFill>
                  <a:schemeClr val="accent2"/>
                </a:solidFill>
              </a:rPr>
              <a:t>waiting</a:t>
            </a:r>
          </a:p>
          <a:p>
            <a:pPr lvl="1"/>
            <a:r>
              <a:rPr lang="en-AU" dirty="0" smtClean="0">
                <a:solidFill>
                  <a:srgbClr val="FF0000"/>
                </a:solidFill>
              </a:rPr>
              <a:t>Jonathan notes the FDIS </a:t>
            </a:r>
            <a:r>
              <a:rPr lang="en-AU" dirty="0">
                <a:solidFill>
                  <a:srgbClr val="FF0000"/>
                </a:solidFill>
              </a:rPr>
              <a:t>ballot will probably not start until </a:t>
            </a:r>
            <a:r>
              <a:rPr lang="en-AU" dirty="0" smtClean="0">
                <a:solidFill>
                  <a:srgbClr val="FF0000"/>
                </a:solidFill>
              </a:rPr>
              <a:t>Oct/Nov</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delayed starting 60-day </a:t>
            </a:r>
            <a:r>
              <a:rPr lang="en-AU" dirty="0"/>
              <a:t>ballot until 802.3-REV FDIS is 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delayed</a:t>
            </a:r>
          </a:p>
          <a:p>
            <a:pPr lvl="1"/>
            <a:r>
              <a:rPr lang="en-AU" dirty="0"/>
              <a:t>Submission </a:t>
            </a:r>
            <a:r>
              <a:rPr lang="en-AU" dirty="0" smtClean="0"/>
              <a:t>approved in Mar 2019</a:t>
            </a:r>
          </a:p>
          <a:p>
            <a:pPr lvl="2"/>
            <a:r>
              <a:rPr lang="en-AU" dirty="0" smtClean="0">
                <a:solidFill>
                  <a:srgbClr val="FF0000"/>
                </a:solidFill>
              </a:rPr>
              <a:t>Delayed until 802.</a:t>
            </a:r>
            <a:r>
              <a:rPr lang="en-AU" dirty="0" smtClean="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802.3cg was liaised </a:t>
            </a:r>
            <a:r>
              <a:rPr lang="en-AU" dirty="0"/>
              <a:t>for information in </a:t>
            </a:r>
            <a:r>
              <a:rPr lang="en-AU" dirty="0" smtClean="0"/>
              <a:t>Jun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802.3cg D3.1 was </a:t>
            </a:r>
            <a:r>
              <a:rPr lang="en-AU" dirty="0"/>
              <a:t>liaised for information in </a:t>
            </a:r>
            <a:r>
              <a:rPr lang="en-AU" dirty="0" smtClean="0"/>
              <a:t>Jun 2019 (N16973)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2159426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12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1372956"/>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2"/>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12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smtClean="0">
                          <a:solidFill>
                            <a:schemeClr val="tx1"/>
                          </a:solidFill>
                          <a:latin typeface="+mj-lt"/>
                        </a:rPr>
                        <a:t>11ac</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smtClean="0">
                          <a:solidFill>
                            <a:schemeClr val="tx1"/>
                          </a:solidFill>
                          <a:latin typeface="+mj-lt"/>
                        </a:rPr>
                        <a:t>11bd</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smtClean="0">
                          <a:solidFill>
                            <a:schemeClr val="tx1"/>
                          </a:solidFill>
                          <a:latin typeface="+mj-lt"/>
                        </a:rPr>
                        <a:t>11be</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6606012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a:t>
            </a:r>
            <a:r>
              <a:rPr lang="en-AU" dirty="0"/>
              <a:t>participants</a:t>
            </a:r>
          </a:p>
          <a:p>
            <a:pPr lvl="1"/>
            <a:r>
              <a:rPr lang="en-AU" dirty="0" smtClean="0"/>
              <a:t>Andrew Myles</a:t>
            </a:r>
          </a:p>
          <a:p>
            <a:pPr lvl="1"/>
            <a:r>
              <a:rPr lang="en-AU" dirty="0" smtClean="0"/>
              <a:t>Dan Harkins</a:t>
            </a:r>
          </a:p>
          <a:p>
            <a:pPr lvl="1"/>
            <a:r>
              <a:rPr lang="en-AU" dirty="0" smtClean="0"/>
              <a:t>Dorothy Stanley (802.11 WG Chair)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3203830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has been published </a:t>
            </a:r>
            <a:r>
              <a:rPr lang="en-AU" dirty="0"/>
              <a:t>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rgbClr val="00B050"/>
                </a:solidFill>
              </a:rPr>
              <a:t>passed &amp; published</a:t>
            </a:r>
          </a:p>
          <a:p>
            <a:pPr lvl="1"/>
            <a:r>
              <a:rPr lang="en-AU" dirty="0"/>
              <a:t>802.11ah passed </a:t>
            </a:r>
            <a:r>
              <a:rPr lang="en-AU" dirty="0" smtClean="0"/>
              <a:t>FDIS ballot (N16685</a:t>
            </a:r>
            <a:r>
              <a:rPr lang="en-AU" dirty="0"/>
              <a:t>) on </a:t>
            </a:r>
            <a:r>
              <a:rPr lang="en-AU" dirty="0" smtClean="0"/>
              <a:t>8 Feb 2019</a:t>
            </a:r>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Standard published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60-day </a:t>
            </a:r>
            <a:r>
              <a:rPr lang="en-AU" dirty="0"/>
              <a:t>ballot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&amp; requires response</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a comment</a:t>
            </a:r>
          </a:p>
          <a:p>
            <a:pPr lvl="2"/>
            <a:r>
              <a:rPr lang="en-AU" dirty="0" smtClean="0"/>
              <a:t>Response required</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60-day ballot on 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Clause 12.2.2 states “The RSN operations in a CMMG BSS shall be the same as the RSN operations in a DMG BSS.”  However, this clause is irrelevant with the subject “Enhancements for Very High Throughput to Support Chinese </a:t>
            </a:r>
            <a:r>
              <a:rPr lang="en-AU" i="1" dirty="0" err="1"/>
              <a:t>Millimeter</a:t>
            </a:r>
            <a:r>
              <a:rPr lang="en-AU" i="1" dirty="0"/>
              <a:t> Wave Frequency Bands (60 GHz and 45 GHz)”. Selection and using of security mechanism should NOT be bound with CMMG BSS. Besides, China NB has pointed out the technical problems about RSN mechanism for several times during the past ballots. </a:t>
            </a:r>
          </a:p>
          <a:p>
            <a:r>
              <a:rPr lang="en-AU" dirty="0"/>
              <a:t>China NB </a:t>
            </a:r>
            <a:r>
              <a:rPr lang="en-AU" dirty="0" smtClean="0"/>
              <a:t>proposed change </a:t>
            </a:r>
            <a:r>
              <a:rPr lang="en-AU" dirty="0"/>
              <a:t>CN1</a:t>
            </a:r>
          </a:p>
          <a:p>
            <a:pPr lvl="1"/>
            <a:r>
              <a:rPr lang="en-AU" i="1" dirty="0"/>
              <a:t>Change the sentence in 12.2.2 to “The RSN operations in a CMMG BSS can be the same as the RSN operations in a DMG BSS. Other security methods can be implemented in a CMMG BSS.”</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18915511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JC1 SC will discuss a response to the China NB comment in the 60-day ballot on IEEE 802.11aj </a:t>
            </a:r>
            <a:endParaRPr lang="en-AU" dirty="0"/>
          </a:p>
        </p:txBody>
      </p:sp>
      <p:sp>
        <p:nvSpPr>
          <p:cNvPr id="3" name="Content Placeholder 2"/>
          <p:cNvSpPr>
            <a:spLocks noGrp="1"/>
          </p:cNvSpPr>
          <p:nvPr>
            <p:ph idx="1"/>
          </p:nvPr>
        </p:nvSpPr>
        <p:spPr/>
        <p:txBody>
          <a:bodyPr/>
          <a:lstStyle/>
          <a:p>
            <a:r>
              <a:rPr lang="en-AU" smtClean="0"/>
              <a:t>Proposed IEEE 802.11 WG response to CN1</a:t>
            </a:r>
          </a:p>
          <a:p>
            <a:pPr lvl="1"/>
            <a:r>
              <a:rPr lang="en-AU" smtClean="0"/>
              <a:t>Sent request to Jiamin Chen (former TGaj Chair) in May 2019</a:t>
            </a:r>
          </a:p>
          <a:p>
            <a:pPr lvl="1"/>
            <a:r>
              <a:rPr lang="en-AU" smtClean="0"/>
              <a:t>After discussions with various people a likely response is:</a:t>
            </a:r>
          </a:p>
          <a:p>
            <a:pPr lvl="2"/>
            <a:r>
              <a:rPr lang="en-AU" smtClean="0"/>
              <a:t>The standard defines a default security mechanism for the purposes of interoperability, but implementers are free to define and use additional methods</a:t>
            </a:r>
          </a:p>
          <a:p>
            <a:pPr lvl="2"/>
            <a:r>
              <a:rPr lang="en-AU" smtClean="0"/>
              <a:t>This approach was proposed and approved by IEEE 802.11 TGaj, which mostly consisted of individuals affiliated with Chinese companies &amp; universities</a:t>
            </a:r>
          </a:p>
          <a:p>
            <a:pPr lvl="2"/>
            <a:r>
              <a:rPr lang="en-AU" smtClean="0"/>
              <a:t>The assertion by the China NB that RSN is flawed has been addressed in multiple LS’s to SC6 over many years; IEEE 802 cannot act upon the assertion without additional evidence</a:t>
            </a:r>
          </a:p>
          <a:p>
            <a:pPr lvl="1"/>
            <a:r>
              <a:rPr lang="en-AU" smtClean="0"/>
              <a:t>See </a:t>
            </a:r>
            <a:r>
              <a:rPr lang="en-AU" smtClean="0">
                <a:hlinkClick r:id="rId2"/>
              </a:rPr>
              <a:t>11-19-1177-00</a:t>
            </a:r>
            <a:r>
              <a:rPr lang="en-AU" smtClean="0"/>
              <a:t> for a proposed LS to SC6</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1356260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The JTC1 SC will consider recommending a response to the comment on 802.11aj in the 60-day ballot </a:t>
            </a:r>
            <a:endParaRPr lang="en-AU" dirty="0"/>
          </a:p>
        </p:txBody>
      </p:sp>
      <p:sp>
        <p:nvSpPr>
          <p:cNvPr id="3" name="Content Placeholder 2"/>
          <p:cNvSpPr>
            <a:spLocks noGrp="1"/>
          </p:cNvSpPr>
          <p:nvPr>
            <p:ph idx="1"/>
          </p:nvPr>
        </p:nvSpPr>
        <p:spPr/>
        <p:txBody>
          <a:bodyPr/>
          <a:lstStyle/>
          <a:p>
            <a:r>
              <a:rPr lang="en-AU" dirty="0" smtClean="0"/>
              <a:t>Motion </a:t>
            </a:r>
          </a:p>
          <a:p>
            <a:pPr lvl="1"/>
            <a:r>
              <a:rPr lang="en-AU" i="1" dirty="0" smtClean="0"/>
              <a:t>The IEEE 802 JTC1 SC recommends to the IEEE 802.11 WG that </a:t>
            </a:r>
            <a:r>
              <a:rPr lang="en-AU" i="1" dirty="0" smtClean="0">
                <a:hlinkClick r:id="rId2"/>
              </a:rPr>
              <a:t>11-19-1177-01</a:t>
            </a:r>
            <a:r>
              <a:rPr lang="en-AU" i="1" dirty="0" smtClean="0"/>
              <a:t> </a:t>
            </a:r>
            <a:r>
              <a:rPr lang="en-AU" i="1" dirty="0" smtClean="0"/>
              <a:t>be liaised to ISO/IEC JTC1/SC6 as a response to the comment received during the 60-day ballot on IEEE 802.11aj, conducted according to the </a:t>
            </a:r>
            <a:r>
              <a:rPr lang="en-AU" i="1" dirty="0" smtClean="0"/>
              <a:t>PSDO </a:t>
            </a:r>
            <a:r>
              <a:rPr lang="en-AU" i="1" dirty="0" smtClean="0"/>
              <a:t>process</a:t>
            </a:r>
          </a:p>
          <a:p>
            <a:pPr lvl="1"/>
            <a:r>
              <a:rPr lang="en-AU" dirty="0" smtClean="0"/>
              <a:t>Moved:</a:t>
            </a:r>
          </a:p>
          <a:p>
            <a:pPr lvl="1"/>
            <a:r>
              <a:rPr lang="en-AU" dirty="0" smtClean="0"/>
              <a:t>Seconded: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020021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2019 meeting in Vienna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16 July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Jonathan notes it is likely to open within two weeks of 9 July 2019</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AU" dirty="0">
                <a:solidFill>
                  <a:srgbClr val="FF0000"/>
                </a:solidFill>
              </a:rPr>
              <a:t>Jonathan notes it is likely to open within two weeks of 9 July </a:t>
            </a:r>
            <a:r>
              <a:rPr lang="en-AU" dirty="0" smtClean="0">
                <a:solidFill>
                  <a:srgbClr val="FF0000"/>
                </a:solidFill>
              </a:rPr>
              <a:t>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be liaised in the future</a:t>
            </a:r>
          </a:p>
          <a:p>
            <a:pPr lvl="2"/>
            <a:r>
              <a:rPr lang="en-AU" dirty="0" smtClean="0"/>
              <a:t>Draft has too many TBDs as of March 2019</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802.11bc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3145062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802.11bd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21122610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802.11be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073429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 JTC1 meeting in May 2019 in Atlanta</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a:t>Review SC6 </a:t>
            </a:r>
            <a:r>
              <a:rPr lang="en-AU" dirty="0" smtClean="0"/>
              <a:t>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Peter Yee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680289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 but comment responses are required</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r>
              <a:rPr lang="en-AU" dirty="0" smtClean="0">
                <a:solidFill>
                  <a:schemeClr val="accent6"/>
                </a:solidFill>
              </a:rPr>
              <a:t>, but 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a:t>
            </a:r>
          </a:p>
          <a:p>
            <a:pPr lvl="1"/>
            <a:r>
              <a:rPr lang="en-AU" dirty="0" smtClean="0"/>
              <a:t>Published as </a:t>
            </a:r>
            <a:r>
              <a:rPr lang="en-AU" dirty="0"/>
              <a:t>ISO/IEC/IEEE </a:t>
            </a:r>
            <a:r>
              <a:rPr lang="en-AU" dirty="0" smtClean="0"/>
              <a:t>8802-15-6:2017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3754243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zero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15330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no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74933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a:t>
            </a:r>
            <a:r>
              <a:rPr lang="en-AU" dirty="0" smtClean="0">
                <a:solidFill>
                  <a:schemeClr val="accent6"/>
                </a:solidFill>
              </a:rPr>
              <a:t>one standard </a:t>
            </a:r>
            <a:r>
              <a:rPr lang="en-AU" dirty="0" smtClean="0">
                <a:solidFill>
                  <a:schemeClr val="accent6"/>
                </a:solidFill>
              </a:rPr>
              <a:t>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163477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.22-REV</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rgbClr val="00B050"/>
                          </a:solidFill>
                          <a:latin typeface="+mj-lt"/>
                        </a:rPr>
                        <a:t>-</a:t>
                      </a:r>
                      <a:endParaRPr lang="en-AU" sz="1600" dirty="0">
                        <a:solidFill>
                          <a:srgbClr val="00B050"/>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6"/>
                          </a:solidFill>
                          <a:latin typeface="+mj-lt"/>
                        </a:rPr>
                        <a:t>-</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rgbClr val="00B050"/>
                          </a:solidFill>
                          <a:latin typeface="+mj-lt"/>
                        </a:rPr>
                        <a:t>-</a:t>
                      </a: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802.22-REV </a:t>
            </a:r>
            <a:r>
              <a:rPr lang="en-AU" dirty="0" smtClean="0"/>
              <a:t>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Planning</a:t>
            </a:r>
            <a:r>
              <a:rPr lang="en-AU" dirty="0" smtClean="0"/>
              <a:t> to send draft in July 2019</a:t>
            </a:r>
            <a:endParaRPr lang="en-AU" dirty="0" smtClean="0"/>
          </a:p>
          <a:p>
            <a:r>
              <a:rPr lang="en-US" dirty="0" smtClean="0"/>
              <a:t>60-day</a:t>
            </a:r>
            <a:r>
              <a:rPr lang="en-AU" dirty="0" smtClean="0"/>
              <a:t> pre-ballot: </a:t>
            </a:r>
            <a:r>
              <a:rPr lang="en-AU" dirty="0" smtClean="0">
                <a:solidFill>
                  <a:schemeClr val="accent2"/>
                </a:solidFill>
              </a:rPr>
              <a:t>waiting</a:t>
            </a:r>
          </a:p>
          <a:p>
            <a:pPr lvl="1"/>
            <a:r>
              <a:rPr lang="en-AU" dirty="0" smtClean="0"/>
              <a:t>Planning to start 60-day pre-ballot in Nov 2019</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35510148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February 2020 in London</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a:t>
            </a:r>
            <a:endParaRPr lang="en-AU" b="0" dirty="0"/>
          </a:p>
          <a:p>
            <a:r>
              <a:rPr lang="en-AU" dirty="0" smtClean="0"/>
              <a:t>Dates</a:t>
            </a:r>
          </a:p>
          <a:p>
            <a:pPr lvl="1"/>
            <a:r>
              <a:rPr lang="en-AU" dirty="0" smtClean="0"/>
              <a:t>3-7 Feb 2020</a:t>
            </a:r>
          </a:p>
          <a:p>
            <a:r>
              <a:rPr lang="en-AU" dirty="0"/>
              <a:t>Location</a:t>
            </a:r>
          </a:p>
          <a:p>
            <a:pPr lvl="1"/>
            <a:r>
              <a:rPr lang="en-AU" dirty="0" smtClean="0"/>
              <a:t>London, UK</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WebEx availability unknown</a:t>
            </a:r>
            <a:endParaRPr lang="en-AU" dirty="0"/>
          </a:p>
          <a:p>
            <a:r>
              <a:rPr lang="en-GB" dirty="0" smtClean="0"/>
              <a:t>Deadlines (for WG1)</a:t>
            </a:r>
          </a:p>
          <a:p>
            <a:pPr lvl="1"/>
            <a:r>
              <a:rPr lang="en-GB" dirty="0" smtClean="0"/>
              <a:t>New agenda items: 13 Dec 2019</a:t>
            </a:r>
          </a:p>
          <a:p>
            <a:pPr lvl="1"/>
            <a:r>
              <a:rPr lang="en-GB" dirty="0" smtClean="0"/>
              <a:t>New contributions on existing agenda items: 17 Jan 2020</a:t>
            </a:r>
          </a:p>
          <a:p>
            <a:pPr lvl="1"/>
            <a:r>
              <a:rPr lang="en-GB" dirty="0" smtClean="0"/>
              <a:t>New comments: 24 Jan 2020</a:t>
            </a:r>
          </a:p>
          <a:p>
            <a:pPr lvl="1"/>
            <a:r>
              <a:rPr lang="en-GB" dirty="0" smtClean="0"/>
              <a:t>Registration:</a:t>
            </a:r>
          </a:p>
          <a:p>
            <a:r>
              <a:rPr lang="en-GB" dirty="0" smtClean="0"/>
              <a:t>Following meeting</a:t>
            </a:r>
          </a:p>
          <a:p>
            <a:pPr lvl="1"/>
            <a:r>
              <a:rPr lang="en-GB" dirty="0" smtClean="0"/>
              <a:t>Oct or Nov 2020 in Austria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ISO/IEC JTC1/SC6 has a new secretary as of July 2019</a:t>
            </a:r>
            <a:endParaRPr lang="en-AU" dirty="0"/>
          </a:p>
        </p:txBody>
      </p:sp>
      <p:sp>
        <p:nvSpPr>
          <p:cNvPr id="3" name="Content Placeholder 2"/>
          <p:cNvSpPr>
            <a:spLocks noGrp="1"/>
          </p:cNvSpPr>
          <p:nvPr>
            <p:ph idx="1"/>
          </p:nvPr>
        </p:nvSpPr>
        <p:spPr/>
        <p:txBody>
          <a:bodyPr/>
          <a:lstStyle/>
          <a:p>
            <a:pPr lvl="1"/>
            <a:r>
              <a:rPr lang="en-AU" dirty="0" smtClean="0"/>
              <a:t>The new </a:t>
            </a:r>
            <a:r>
              <a:rPr lang="en-AU" dirty="0"/>
              <a:t>ISO/IEC JTC1/SC6 </a:t>
            </a:r>
            <a:r>
              <a:rPr lang="en-AU" dirty="0" smtClean="0"/>
              <a:t>secretary is </a:t>
            </a:r>
          </a:p>
          <a:p>
            <a:pPr lvl="2"/>
            <a:r>
              <a:rPr lang="en-AU" dirty="0" smtClean="0"/>
              <a:t>Name</a:t>
            </a:r>
            <a:r>
              <a:rPr lang="en-AU" dirty="0"/>
              <a:t>: Mr. </a:t>
            </a:r>
            <a:r>
              <a:rPr lang="en-AU" dirty="0" err="1"/>
              <a:t>Jungyup</a:t>
            </a:r>
            <a:r>
              <a:rPr lang="en-AU" dirty="0"/>
              <a:t> OH</a:t>
            </a:r>
          </a:p>
          <a:p>
            <a:pPr lvl="2"/>
            <a:r>
              <a:rPr lang="en-AU" dirty="0" smtClean="0"/>
              <a:t>Nationality</a:t>
            </a:r>
            <a:r>
              <a:rPr lang="en-AU" dirty="0"/>
              <a:t>: Korea (Rep. of)</a:t>
            </a:r>
          </a:p>
          <a:p>
            <a:pPr lvl="2"/>
            <a:r>
              <a:rPr lang="en-AU" dirty="0"/>
              <a:t>Affiliation: Telecommunications Technology Association (TTA)</a:t>
            </a:r>
          </a:p>
          <a:p>
            <a:pPr lvl="2"/>
            <a:r>
              <a:rPr lang="en-AU" dirty="0" smtClean="0"/>
              <a:t>Mobile </a:t>
            </a:r>
            <a:r>
              <a:rPr lang="en-AU" dirty="0"/>
              <a:t>/ E-mail: +82-31-780-9054 / houman@tta.or.kr</a:t>
            </a:r>
          </a:p>
          <a:p>
            <a:pPr lvl="1"/>
            <a:r>
              <a:rPr lang="en-AU" dirty="0" smtClean="0"/>
              <a:t>Various submissions to </a:t>
            </a:r>
            <a:r>
              <a:rPr lang="en-AU" smtClean="0"/>
              <a:t>SC6 should </a:t>
            </a:r>
            <a:r>
              <a:rPr lang="en-AU" dirty="0" smtClean="0"/>
              <a:t>now be sent to Mr Oh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243204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Vienna in July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p>
          <a:p>
            <a:pPr lvl="2"/>
            <a:r>
              <a:rPr lang="en-US" dirty="0"/>
              <a:t>Paul Congdon </a:t>
            </a:r>
            <a:r>
              <a:rPr lang="en-US" dirty="0" smtClean="0"/>
              <a:t>- </a:t>
            </a:r>
            <a:r>
              <a:rPr lang="en-US" u="sng" dirty="0" smtClean="0">
                <a:hlinkClick r:id="rId7"/>
              </a:rPr>
              <a:t>paul_congdon@ieee.org</a:t>
            </a:r>
            <a:r>
              <a:rPr lang="en-AU" dirty="0"/>
              <a:t> </a:t>
            </a:r>
            <a:r>
              <a:rPr lang="en-AU" dirty="0" smtClean="0"/>
              <a:t>– added May 2019 (WG1)</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Vienna </a:t>
            </a:r>
            <a:r>
              <a:rPr lang="en-AU" i="1" dirty="0" smtClean="0"/>
              <a:t>in </a:t>
            </a:r>
            <a:r>
              <a:rPr lang="en-AU" i="1" dirty="0" smtClean="0"/>
              <a:t>July  </a:t>
            </a:r>
            <a:r>
              <a:rPr lang="en-AU" i="1" dirty="0" smtClean="0"/>
              <a:t>2019,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Atlanta, in May 2019, as documented in </a:t>
            </a:r>
            <a:r>
              <a:rPr lang="en-AU" i="1" dirty="0" smtClean="0">
                <a:hlinkClick r:id="rId3"/>
              </a:rPr>
              <a:t>11-19-0928-00</a:t>
            </a:r>
            <a:endParaRPr lang="en-AU" i="1" dirty="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13097</Words>
  <Application>Microsoft Office PowerPoint</Application>
  <PresentationFormat>On-screen Show (4:3)</PresentationFormat>
  <Paragraphs>2229</Paragraphs>
  <Slides>149</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149</vt:i4>
      </vt:variant>
    </vt:vector>
  </HeadingPairs>
  <TitlesOfParts>
    <vt:vector size="157" baseType="lpstr">
      <vt:lpstr>Arial</vt:lpstr>
      <vt:lpstr>Times New Roman</vt:lpstr>
      <vt:lpstr>Wingdings</vt:lpstr>
      <vt:lpstr>802-11-Submission</vt:lpstr>
      <vt:lpstr>Acrobat Document</vt:lpstr>
      <vt:lpstr>Document</vt:lpstr>
      <vt:lpstr>Adobe Acrobat Document</vt:lpstr>
      <vt:lpstr>Packager Shell Object</vt:lpstr>
      <vt:lpstr>IEEE 802 JTC1 Standing Committee July 2019 agenda in Vienna</vt:lpstr>
      <vt:lpstr>This document will be used to run the IEEE 802 JTC1 SC meetings in Vienna in July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July 2019 meeting in Vienna</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59 standards through to PSDO ratification with 30 in-process</vt:lpstr>
      <vt:lpstr>IEEE 802.1 WG has sent 28 standards completely through the PSDO ratification process</vt:lpstr>
      <vt:lpstr>IEEE 802.1 WG has sent 28 standards completely through the PSDO ratification process</vt:lpstr>
      <vt:lpstr>IEEE 802.1 WG has sent 28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8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11 standards in the pipeline for ratification under the PSDO</vt:lpstr>
      <vt:lpstr>IEEE 802.1 WG has a number of regular participants in IEEE 802 JTC1 SC activities</vt:lpstr>
      <vt:lpstr>IEEE 802.1Q-2018 is waiting start of FDIS ballot</vt:lpstr>
      <vt:lpstr>IEEE 802.1Qcc PSDO process will be delayed until previous amendments are approved</vt:lpstr>
      <vt:lpstr>IEEE 802.1Qcp PSDO process will be delayed until previous amendments are approved</vt:lpstr>
      <vt:lpstr>IEEE 802.1AR-Rev FDIS ballot closes 14 Nov 2109 </vt:lpstr>
      <vt:lpstr>IEEE 802.1CM is passed FDIS ballot and is waiting for publication </vt:lpstr>
      <vt:lpstr>IEEE 802.1Qcy PSDO process will be delayed until previous amendments are approved</vt:lpstr>
      <vt:lpstr>IEEE 802.1AC/Cor-1 90-day is waiting for publication</vt:lpstr>
      <vt:lpstr>IEEE 802.1Xck is passed 60-day ballot but requires responses</vt:lpstr>
      <vt:lpstr>China NB provided comments in 60-day ballot on IEEE 802.1Xck </vt:lpstr>
      <vt:lpstr>802.1 WG has developed a response to the China NB comments in the 60-day ballot on IEEE 802.1Xck </vt:lpstr>
      <vt:lpstr>IEEE 802.1AE-Rev 60-day ballot passed but a response is required</vt:lpstr>
      <vt:lpstr>China NB provided comments in 60-day ballot on IEEE 802.1AE-Rev </vt:lpstr>
      <vt:lpstr>802.1 WG has developed a response to the China NB comments in the 60-day ballot on IEEE 802.1AE-Rev </vt:lpstr>
      <vt:lpstr>IEEE 802.1AS-Rev was liaised for information in March 2019</vt:lpstr>
      <vt:lpstr>IEEE 802.1AX-REV was liaised for information in July  2019</vt:lpstr>
      <vt:lpstr>The confirmation ballots on various older ISO/IEC/IEEE standards have completed</vt:lpstr>
      <vt:lpstr>The answers to question 4 of the confirmation ballots were bizarre </vt:lpstr>
      <vt:lpstr>IEEE 802.3 has 6 standards in the pipeline for ratification under the PSDO process</vt:lpstr>
      <vt:lpstr>IEEE 802.3 WG has a number of regular participants in IEEE 802 JTC1 SC activities</vt:lpstr>
      <vt:lpstr>IEEE 802.3cb is waiting for start of FDIS ballot (once the FDIS on IEEE 802.3-REV completes)</vt:lpstr>
      <vt:lpstr>IEEE 802.3cd is delayed starting 60-day ballot until 802.3-REV FDIS is complete</vt:lpstr>
      <vt:lpstr>IEEE 802.3-REV is waiting for start of FDIS ballot </vt:lpstr>
      <vt:lpstr>IEEE 802.3bt is delayed starting 60-day ballot until 802.3-REV FDIS is complete</vt:lpstr>
      <vt:lpstr>IEEE 802.3.2 was liaised for information in Feb 2019</vt:lpstr>
      <vt:lpstr>IEEE 802.3cg was liaised for information in Jun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802.11ah has been published as ISO/IEC/IEEE 8802-11:2018/Amd 2 </vt:lpstr>
      <vt:lpstr>IEEE 802.11aj 60-day ballot passed but requires a response</vt:lpstr>
      <vt:lpstr>China NB provided comments in 60-day ballot on IEEE 802.11aj </vt:lpstr>
      <vt:lpstr>The JC1 SC will discuss a response to the China NB comment in the 60-day ballot on IEEE 802.11aj </vt:lpstr>
      <vt:lpstr>The JTC1 SC will consider recommending a response to the comment on 802.11aj in the 60-day ballot </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802.15 has one standard in the pipeline for ratification under the PSDO</vt:lpstr>
      <vt:lpstr>IEEE 802.15 WG has a number of regular participants in IEEE 802 JTC1 SC activities</vt:lpstr>
      <vt:lpstr>IEEE 802.15.6-2012 published as ISO/IEC/IEEE 8802-15-6:2017 but comment responses are required</vt:lpstr>
      <vt:lpstr>Some interest has been expressed in submitting 802.15.4 (and 802.15.3)</vt:lpstr>
      <vt:lpstr>IEEE 802.16 has zero standards in the pipeline for ratification under the PSDO</vt:lpstr>
      <vt:lpstr>IEEE 802.21 has no standards in the pipeline for ratification under the PSDO</vt:lpstr>
      <vt:lpstr>IEEE 802.22 has one standard in the pipeline for ratification under the PSDO</vt:lpstr>
      <vt:lpstr>IEEE 802.22-REV will be liaised when appropriate</vt:lpstr>
      <vt:lpstr>The next SC6 meeting will be held in February 2020 in London</vt:lpstr>
      <vt:lpstr>ISO/IEC JTC1/SC6 has a new secretary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2019-07-16T14:14:15Z</dcterms:modified>
</cp:coreProperties>
</file>