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0"/>
  </p:notesMasterIdLst>
  <p:handoutMasterIdLst>
    <p:handoutMasterId r:id="rId151"/>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327" r:id="rId37"/>
    <p:sldId id="2114" r:id="rId38"/>
    <p:sldId id="2272" r:id="rId39"/>
    <p:sldId id="2326" r:id="rId40"/>
    <p:sldId id="2167" r:id="rId41"/>
    <p:sldId id="2317" r:id="rId42"/>
    <p:sldId id="2264" r:id="rId43"/>
    <p:sldId id="2267" r:id="rId44"/>
    <p:sldId id="2008" r:id="rId45"/>
    <p:sldId id="2291" r:id="rId46"/>
    <p:sldId id="1945" r:id="rId47"/>
    <p:sldId id="2036" r:id="rId48"/>
    <p:sldId id="2037" r:id="rId49"/>
    <p:sldId id="2071" r:id="rId50"/>
    <p:sldId id="2218" r:id="rId51"/>
    <p:sldId id="2323" r:id="rId52"/>
    <p:sldId id="1688" r:id="rId53"/>
    <p:sldId id="2322" r:id="rId54"/>
    <p:sldId id="2293" r:id="rId55"/>
    <p:sldId id="1703" r:id="rId56"/>
    <p:sldId id="1705" r:id="rId57"/>
    <p:sldId id="2251" r:id="rId58"/>
    <p:sldId id="2254" r:id="rId59"/>
    <p:sldId id="2325" r:id="rId60"/>
    <p:sldId id="1706" r:id="rId61"/>
    <p:sldId id="1707" r:id="rId62"/>
    <p:sldId id="1708" r:id="rId63"/>
    <p:sldId id="1709" r:id="rId64"/>
    <p:sldId id="1710" r:id="rId65"/>
    <p:sldId id="1790" r:id="rId66"/>
    <p:sldId id="2199" r:id="rId67"/>
    <p:sldId id="2319" r:id="rId68"/>
    <p:sldId id="2320" r:id="rId69"/>
    <p:sldId id="2321" r:id="rId70"/>
    <p:sldId id="1698" r:id="rId71"/>
    <p:sldId id="2294" r:id="rId72"/>
    <p:sldId id="1701" r:id="rId73"/>
    <p:sldId id="2241" r:id="rId74"/>
    <p:sldId id="2100" r:id="rId75"/>
    <p:sldId id="2014" r:id="rId76"/>
    <p:sldId id="1679" r:id="rId77"/>
    <p:sldId id="2304" r:id="rId78"/>
    <p:sldId id="2324" r:id="rId79"/>
    <p:sldId id="1375" r:id="rId80"/>
    <p:sldId id="1376" r:id="rId81"/>
    <p:sldId id="1400" r:id="rId82"/>
    <p:sldId id="2004" r:id="rId83"/>
    <p:sldId id="619" r:id="rId84"/>
    <p:sldId id="621" r:id="rId85"/>
    <p:sldId id="1561" r:id="rId86"/>
    <p:sldId id="1555" r:id="rId87"/>
    <p:sldId id="1601" r:id="rId88"/>
    <p:sldId id="1585" r:id="rId89"/>
    <p:sldId id="1586" r:id="rId90"/>
    <p:sldId id="1587" r:id="rId91"/>
    <p:sldId id="1588" r:id="rId92"/>
    <p:sldId id="1589" r:id="rId93"/>
    <p:sldId id="1590" r:id="rId94"/>
    <p:sldId id="1771" r:id="rId95"/>
    <p:sldId id="1772" r:id="rId96"/>
    <p:sldId id="1591" r:id="rId97"/>
    <p:sldId id="1592" r:id="rId98"/>
    <p:sldId id="1593" r:id="rId99"/>
    <p:sldId id="1594" r:id="rId100"/>
    <p:sldId id="1595" r:id="rId101"/>
    <p:sldId id="1596" r:id="rId102"/>
    <p:sldId id="1597" r:id="rId103"/>
    <p:sldId id="1598" r:id="rId104"/>
    <p:sldId id="1599" r:id="rId105"/>
    <p:sldId id="1600" r:id="rId106"/>
    <p:sldId id="1628" r:id="rId107"/>
    <p:sldId id="1638" r:id="rId108"/>
    <p:sldId id="1725" r:id="rId109"/>
    <p:sldId id="1726" r:id="rId110"/>
    <p:sldId id="1947" r:id="rId111"/>
    <p:sldId id="1975" r:id="rId112"/>
    <p:sldId id="1976" r:id="rId113"/>
    <p:sldId id="1977" r:id="rId114"/>
    <p:sldId id="2039" r:id="rId115"/>
    <p:sldId id="2060" r:id="rId116"/>
    <p:sldId id="2061" r:id="rId117"/>
    <p:sldId id="2097" r:id="rId118"/>
    <p:sldId id="2103" r:id="rId119"/>
    <p:sldId id="2063" r:id="rId120"/>
    <p:sldId id="2064" r:id="rId121"/>
    <p:sldId id="2065" r:id="rId122"/>
    <p:sldId id="2066" r:id="rId123"/>
    <p:sldId id="2067" r:id="rId124"/>
    <p:sldId id="2068" r:id="rId125"/>
    <p:sldId id="2069" r:id="rId126"/>
    <p:sldId id="2146" r:id="rId127"/>
    <p:sldId id="2147" r:id="rId128"/>
    <p:sldId id="2148" r:id="rId129"/>
    <p:sldId id="2158" r:id="rId130"/>
    <p:sldId id="2159" r:id="rId131"/>
    <p:sldId id="2157" r:id="rId132"/>
    <p:sldId id="2160" r:id="rId133"/>
    <p:sldId id="2216" r:id="rId134"/>
    <p:sldId id="2217" r:id="rId135"/>
    <p:sldId id="2219" r:id="rId136"/>
    <p:sldId id="2238" r:id="rId137"/>
    <p:sldId id="2239" r:id="rId138"/>
    <p:sldId id="2240" r:id="rId139"/>
    <p:sldId id="2242" r:id="rId140"/>
    <p:sldId id="2263" r:id="rId141"/>
    <p:sldId id="2276" r:id="rId142"/>
    <p:sldId id="2277" r:id="rId143"/>
    <p:sldId id="2278" r:id="rId144"/>
    <p:sldId id="2281" r:id="rId145"/>
    <p:sldId id="2282" r:id="rId146"/>
    <p:sldId id="2283" r:id="rId147"/>
    <p:sldId id="2284" r:id="rId148"/>
    <p:sldId id="2318" r:id="rId1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mailto:houman@tta.or.kr"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1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0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8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(N16945)</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31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7189692"/>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69265805"/>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a:t>
            </a:r>
            <a:r>
              <a:rPr lang="en-AU" dirty="0" smtClean="0">
                <a:solidFill>
                  <a:srgbClr val="FF0000"/>
                </a:solidFill>
              </a:rPr>
              <a:t>likely </a:t>
            </a:r>
            <a:r>
              <a:rPr lang="en-AU" dirty="0" smtClean="0">
                <a:solidFill>
                  <a:srgbClr val="FF0000"/>
                </a:solidFill>
              </a:rPr>
              <a:t>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a:t>
            </a:r>
            <a:r>
              <a:rPr lang="en-AU" dirty="0" smtClean="0"/>
              <a:t>closes </a:t>
            </a:r>
            <a:r>
              <a:rPr lang="en-AU" dirty="0" smtClean="0"/>
              <a:t>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is passed </a:t>
            </a:r>
            <a:r>
              <a:rPr lang="en-AU" dirty="0" smtClean="0"/>
              <a:t>FDIS ballot and is waiting </a:t>
            </a:r>
            <a:r>
              <a:rPr lang="en-AU" dirty="0"/>
              <a:t>for publication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t>
            </a:r>
            <a:r>
              <a:rPr lang="en-AU" kern="1200" dirty="0" smtClean="0">
                <a:solidFill>
                  <a:schemeClr val="accent2"/>
                </a:solidFill>
              </a:rPr>
              <a:t>and waiting for publication</a:t>
            </a:r>
          </a:p>
          <a:p>
            <a:pPr lvl="1"/>
            <a:r>
              <a:rPr lang="en-AU" kern="1200" dirty="0" smtClean="0">
                <a:solidFill>
                  <a:srgbClr val="FF0000"/>
                </a:solidFill>
              </a:rPr>
              <a:t>Ballot results</a:t>
            </a:r>
          </a:p>
          <a:p>
            <a:pPr lvl="2"/>
            <a:r>
              <a:rPr lang="en-AU" kern="1200" dirty="0" smtClean="0">
                <a:solidFill>
                  <a:srgbClr val="FF0000"/>
                </a:solidFill>
              </a:rPr>
              <a:t>No comment</a:t>
            </a:r>
          </a:p>
          <a:p>
            <a:pPr lvl="1"/>
            <a:r>
              <a:rPr lang="en-AU" kern="1200" dirty="0" smtClean="0">
                <a:solidFill>
                  <a:srgbClr val="FF0000"/>
                </a:solidFill>
              </a:rPr>
              <a:t>Name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is ready for approval in July 2019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4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a:t>
            </a:r>
            <a:r>
              <a:rPr lang="en-AU" dirty="0"/>
              <a:t>on IEEE 802.</a:t>
            </a:r>
            <a:r>
              <a:rPr lang="en-AU" dirty="0">
                <a:cs typeface="Arial" panose="020B0604020202020204" pitchFamily="34" charset="0"/>
              </a:rPr>
              <a:t>1Xck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a:t>
            </a:r>
            <a:r>
              <a:rPr lang="en-US" dirty="0" smtClean="0"/>
              <a:t>will </a:t>
            </a:r>
            <a:r>
              <a:rPr lang="en-US" dirty="0"/>
              <a:t>review on Monday afternoon, </a:t>
            </a:r>
            <a:r>
              <a:rPr lang="en-US" dirty="0" smtClean="0"/>
              <a:t>and IEEE </a:t>
            </a:r>
            <a:r>
              <a:rPr lang="en-US" dirty="0"/>
              <a:t>802.1 Maintenance on Tuesday 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85515620"/>
              </p:ext>
            </p:extLst>
          </p:nvPr>
        </p:nvGraphicFramePr>
        <p:xfrm>
          <a:off x="1295400" y="2898716"/>
          <a:ext cx="914400" cy="806450"/>
        </p:xfrm>
        <a:graphic>
          <a:graphicData uri="http://schemas.openxmlformats.org/presentationml/2006/ole">
            <mc:AlternateContent xmlns:mc="http://schemas.openxmlformats.org/markup-compatibility/2006">
              <mc:Choice xmlns:v="urn:schemas-microsoft-com:vml" Requires="v">
                <p:oleObj spid="_x0000_s28467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95400" y="289871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57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a:t>
            </a:r>
            <a:r>
              <a:rPr lang="en-AU" dirty="0" smtClean="0">
                <a:solidFill>
                  <a:srgbClr val="FF0000"/>
                </a:solidFill>
              </a:rPr>
              <a:t>is being prepared for July 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7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on IEEE 802.1AE-Rev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will review on Monday afternoon, and IEEE 802.1 Maintenance on Tuesday </a:t>
            </a:r>
            <a:r>
              <a:rPr lang="en-US" dirty="0" smtClean="0"/>
              <a:t>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8076698"/>
              </p:ext>
            </p:extLst>
          </p:nvPr>
        </p:nvGraphicFramePr>
        <p:xfrm>
          <a:off x="1219200" y="2904331"/>
          <a:ext cx="914400" cy="806450"/>
        </p:xfrm>
        <a:graphic>
          <a:graphicData uri="http://schemas.openxmlformats.org/presentationml/2006/ole">
            <mc:AlternateContent xmlns:mc="http://schemas.openxmlformats.org/markup-compatibility/2006">
              <mc:Choice xmlns:v="urn:schemas-microsoft-com:vml" Requires="v">
                <p:oleObj spid="_x0000_s28570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29043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8796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Mar </a:t>
            </a:r>
            <a:r>
              <a:rPr lang="en-US" dirty="0" smtClean="0"/>
              <a:t>2019</a:t>
            </a:r>
          </a:p>
          <a:p>
            <a:pPr lvl="2"/>
            <a:r>
              <a:rPr lang="en-AU" dirty="0" smtClean="0">
                <a:solidFill>
                  <a:srgbClr val="FF0000"/>
                </a:solidFill>
              </a:rPr>
              <a:t>It has not yet been sent – it will be sent when it goes to </a:t>
            </a:r>
            <a:r>
              <a:rPr lang="en-AU" dirty="0" smtClean="0">
                <a:solidFill>
                  <a:srgbClr val="FF0000"/>
                </a:solidFill>
              </a:rPr>
              <a:t>SB</a:t>
            </a:r>
          </a:p>
          <a:p>
            <a:pPr lvl="2"/>
            <a:r>
              <a:rPr lang="en-AU" dirty="0" smtClean="0">
                <a:solidFill>
                  <a:srgbClr val="FF0000"/>
                </a:solidFill>
              </a:rPr>
              <a:t>Karen notes, “</a:t>
            </a:r>
            <a:r>
              <a:rPr lang="en-US" dirty="0" smtClean="0">
                <a:solidFill>
                  <a:srgbClr val="FF0000"/>
                </a:solidFill>
              </a:rPr>
              <a:t>I </a:t>
            </a:r>
            <a:r>
              <a:rPr lang="en-US" dirty="0">
                <a:solidFill>
                  <a:srgbClr val="FF0000"/>
                </a:solidFill>
              </a:rPr>
              <a:t>sent SB version (dated late May) to IEEE staff generate the “watermarked” version.  Jonathan said he will research and get back to me as soon as he can (nothing yet </a:t>
            </a:r>
            <a:r>
              <a:rPr lang="en-US" dirty="0" err="1">
                <a:solidFill>
                  <a:srgbClr val="FF0000"/>
                </a:solidFill>
              </a:rPr>
              <a:t>tho</a:t>
            </a:r>
            <a:r>
              <a:rPr lang="en-US" dirty="0">
                <a:solidFill>
                  <a:srgbClr val="FF0000"/>
                </a:solidFill>
              </a:rPr>
              <a:t>). When I/we receive that, then John M will forward to SC6 Secretariat (note there’s a new person </a:t>
            </a:r>
            <a:r>
              <a:rPr lang="en-US" dirty="0" err="1">
                <a:solidFill>
                  <a:srgbClr val="FF0000"/>
                </a:solidFill>
              </a:rPr>
              <a:t>Jungyap</a:t>
            </a:r>
            <a:r>
              <a:rPr lang="en-US" dirty="0">
                <a:solidFill>
                  <a:srgbClr val="FF0000"/>
                </a:solidFill>
              </a:rPr>
              <a:t> Oh, </a:t>
            </a:r>
            <a:r>
              <a:rPr lang="en-US" u="sng" dirty="0">
                <a:solidFill>
                  <a:srgbClr val="FF0000"/>
                </a:solidFill>
                <a:hlinkClick r:id="rId2"/>
              </a:rPr>
              <a:t>houman@tta.or.kr</a:t>
            </a:r>
            <a:r>
              <a:rPr lang="en-US" dirty="0">
                <a:solidFill>
                  <a:srgbClr val="FF0000"/>
                </a:solidFill>
              </a:rPr>
              <a:t> who is now Secretariat there). </a:t>
            </a:r>
            <a:r>
              <a:rPr lang="en-US" dirty="0" smtClean="0">
                <a:solidFill>
                  <a:srgbClr val="FF0000"/>
                </a:solidFill>
              </a:rPr>
              <a: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first two confirmation votes passed on 4 March 2019</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a:t>
            </a:r>
            <a:r>
              <a:rPr lang="en-AU" dirty="0" smtClean="0"/>
              <a:t>Withdraw/Abstain–lack of consensus/Abstain-lack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829"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830"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831"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544511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6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9530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8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smtClean="0">
                <a:solidFill>
                  <a:srgbClr val="FF0000"/>
                </a:solidFill>
              </a:rPr>
              <a:t>Oct/Nov</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6744545"/>
              </p:ext>
            </p:extLst>
          </p:nvPr>
        </p:nvGraphicFramePr>
        <p:xfrm>
          <a:off x="152399" y="2161466"/>
          <a:ext cx="8839199" cy="309633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0383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a:p>
            <a:pPr lvl="2"/>
            <a:r>
              <a:rPr lang="en-AU" dirty="0" smtClean="0">
                <a:solidFill>
                  <a:srgbClr val="FF0000"/>
                </a:solidFill>
              </a:rPr>
              <a:t>Jonathan is following up</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p>
          <a:p>
            <a:pPr lvl="2"/>
            <a:r>
              <a:rPr lang="en-AU" dirty="0" smtClean="0"/>
              <a:t>Response required</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60-day ballot on 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891551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JC1 SC will discuss a response to the China NB comment in the 60-day ballot on IEEE 802.11aj </a:t>
            </a:r>
            <a:endParaRPr lang="en-AU" dirty="0"/>
          </a:p>
        </p:txBody>
      </p:sp>
      <p:sp>
        <p:nvSpPr>
          <p:cNvPr id="3" name="Content Placeholder 2"/>
          <p:cNvSpPr>
            <a:spLocks noGrp="1"/>
          </p:cNvSpPr>
          <p:nvPr>
            <p:ph idx="1"/>
          </p:nvPr>
        </p:nvSpPr>
        <p:spPr/>
        <p:txBody>
          <a:bodyPr/>
          <a:lstStyle/>
          <a:p>
            <a:r>
              <a:rPr lang="en-AU" smtClean="0"/>
              <a:t>Proposed IEEE 802.11 WG response to CN1</a:t>
            </a:r>
          </a:p>
          <a:p>
            <a:pPr lvl="1"/>
            <a:r>
              <a:rPr lang="en-AU" smtClean="0"/>
              <a:t>Sent request to Jiamin Chen (former TGaj Chair) in May 2019</a:t>
            </a:r>
          </a:p>
          <a:p>
            <a:pPr lvl="1"/>
            <a:r>
              <a:rPr lang="en-AU" smtClean="0"/>
              <a:t>After discussions with various people a likely response is:</a:t>
            </a:r>
          </a:p>
          <a:p>
            <a:pPr lvl="2"/>
            <a:r>
              <a:rPr lang="en-AU" smtClean="0"/>
              <a:t>The standard defines a default security mechanism for the purposes of interoperability, but implementers are free to define and use additional methods</a:t>
            </a:r>
          </a:p>
          <a:p>
            <a:pPr lvl="2"/>
            <a:r>
              <a:rPr lang="en-AU" smtClean="0"/>
              <a:t>This approach was proposed and approved by IEEE 802.11 TGaj, which mostly consisted of individuals affiliated with Chinese companies &amp; universities</a:t>
            </a:r>
          </a:p>
          <a:p>
            <a:pPr lvl="2"/>
            <a:r>
              <a:rPr lang="en-AU" smtClean="0"/>
              <a:t>The assertion by the China NB that RSN is flawed has been addressed in multiple LS’s to SC6 over many years; IEEE 802 cannot act upon the assertion without additional evidence</a:t>
            </a:r>
          </a:p>
          <a:p>
            <a:pPr lvl="1"/>
            <a:r>
              <a:rPr lang="en-AU" smtClean="0"/>
              <a:t>See </a:t>
            </a:r>
            <a:r>
              <a:rPr lang="en-AU" smtClean="0">
                <a:hlinkClick r:id="rId2"/>
              </a:rPr>
              <a:t>11-19-1177-00</a:t>
            </a:r>
            <a:r>
              <a:rPr lang="en-AU" smtClean="0"/>
              <a:t> for a proposed LS to SC6</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56260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JTC1 SC will consider recommending a response to the comment on 802.11aj in the 60-day ballot </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The IEEE 802 JTC1 SC recommends to the IEEE 802.11 WG that </a:t>
            </a:r>
            <a:r>
              <a:rPr lang="en-AU" i="1" dirty="0" smtClean="0">
                <a:hlinkClick r:id="rId2"/>
              </a:rPr>
              <a:t>11-19-1177-00</a:t>
            </a:r>
            <a:r>
              <a:rPr lang="en-AU" i="1" dirty="0" smtClean="0"/>
              <a:t> be liaised to ISO/IEC JTC1/SC6 as a response to the comment received during the 60-day ballot on IEEE 802.11aj, conducted according to the PSDOI process</a:t>
            </a:r>
          </a:p>
          <a:p>
            <a:pPr lvl="1"/>
            <a:r>
              <a:rPr lang="en-AU" dirty="0" smtClean="0"/>
              <a:t>Moved:</a:t>
            </a:r>
          </a:p>
          <a:p>
            <a:pPr lvl="1"/>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0200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Jonathan notes it is likely to open within two weeks of 9 July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Jonathan notes it is likely to open within two weeks of 9 July </a:t>
            </a:r>
            <a:r>
              <a:rPr lang="en-AU" dirty="0" smtClean="0">
                <a:solidFill>
                  <a:srgbClr val="FF0000"/>
                </a:solidFill>
              </a:rPr>
              <a:t>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375424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43204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13092</Words>
  <Application>Microsoft Office PowerPoint</Application>
  <PresentationFormat>On-screen Show (4:3)</PresentationFormat>
  <Paragraphs>2224</Paragraphs>
  <Slides>148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148</vt:i4>
      </vt:variant>
    </vt:vector>
  </HeadingPairs>
  <TitlesOfParts>
    <vt:vector size="156" baseType="lpstr">
      <vt:lpstr>Arial</vt:lpstr>
      <vt:lpstr>Times New Roman</vt:lpstr>
      <vt:lpstr>Wingdings</vt:lpstr>
      <vt:lpstr>802-11-Submission</vt:lpstr>
      <vt:lpstr>Acrobat Document</vt:lpstr>
      <vt:lpstr>Document</vt:lpstr>
      <vt:lpstr>Packager Shell Object</vt:lpstr>
      <vt:lpstr>Adobe Acrobat Document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31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FDIS ballot closes 14 Nov 2109 </vt:lpstr>
      <vt:lpstr>IEEE 802.1CM is passed FDIS ballot and is waiting for publication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802.1 WG has developed a response to the China NB comments in the 60-day ballot on IEEE 802.1Xck </vt:lpstr>
      <vt:lpstr>IEEE 802.1AE-Rev 60-day ballot passed but a response is required</vt:lpstr>
      <vt:lpstr>China NB provided comments in 60-day ballot on IEEE 802.1AE-Rev </vt:lpstr>
      <vt:lpstr>802.1 WG has developed a response to the China NB comments in the 60-day ballot on IEEE 802.1AE-Rev </vt:lpstr>
      <vt:lpstr>IEEE 802.1AS-Rev was liaised for information in March 2019</vt:lpstr>
      <vt:lpstr>IEEE 802.1AX-REV was liaised for information in March 2019</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13 standards in the pipeline for ratification under the PSDO</vt:lpstr>
      <vt:lpstr>IEEE 802.11 has 13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60-day ballot on IEEE 802.11aj </vt:lpstr>
      <vt:lpstr>The JC1 SC will discuss a response to the China NB comment in the 60-day ballot on IEEE 802.11aj </vt:lpstr>
      <vt:lpstr>The JTC1 SC will consider recommending a response to the comment on 802.11aj in the 60-day ballot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2019-07-11T04:41:17Z</dcterms:modified>
</cp:coreProperties>
</file>