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6"/>
  </p:notesMasterIdLst>
  <p:handoutMasterIdLst>
    <p:handoutMasterId r:id="rId147"/>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275" r:id="rId36"/>
    <p:sldId id="2114" r:id="rId37"/>
    <p:sldId id="2272" r:id="rId38"/>
    <p:sldId id="2167" r:id="rId39"/>
    <p:sldId id="2317" r:id="rId40"/>
    <p:sldId id="2264" r:id="rId41"/>
    <p:sldId id="2267" r:id="rId42"/>
    <p:sldId id="2008" r:id="rId43"/>
    <p:sldId id="2291" r:id="rId44"/>
    <p:sldId id="1945" r:id="rId45"/>
    <p:sldId id="2036" r:id="rId46"/>
    <p:sldId id="2037" r:id="rId47"/>
    <p:sldId id="2071" r:id="rId48"/>
    <p:sldId id="2218" r:id="rId49"/>
    <p:sldId id="2323" r:id="rId50"/>
    <p:sldId id="1688" r:id="rId51"/>
    <p:sldId id="2322" r:id="rId52"/>
    <p:sldId id="2293" r:id="rId53"/>
    <p:sldId id="1703" r:id="rId54"/>
    <p:sldId id="1705" r:id="rId55"/>
    <p:sldId id="2251" r:id="rId56"/>
    <p:sldId id="2254" r:id="rId57"/>
    <p:sldId id="1706" r:id="rId58"/>
    <p:sldId id="1707" r:id="rId59"/>
    <p:sldId id="1708" r:id="rId60"/>
    <p:sldId id="1709" r:id="rId61"/>
    <p:sldId id="1710" r:id="rId62"/>
    <p:sldId id="1790" r:id="rId63"/>
    <p:sldId id="2199" r:id="rId64"/>
    <p:sldId id="2319" r:id="rId65"/>
    <p:sldId id="2320" r:id="rId66"/>
    <p:sldId id="2321" r:id="rId67"/>
    <p:sldId id="1698" r:id="rId68"/>
    <p:sldId id="2294" r:id="rId69"/>
    <p:sldId id="1701" r:id="rId70"/>
    <p:sldId id="2241" r:id="rId71"/>
    <p:sldId id="2100" r:id="rId72"/>
    <p:sldId id="2014" r:id="rId73"/>
    <p:sldId id="1679" r:id="rId74"/>
    <p:sldId id="2304" r:id="rId75"/>
    <p:sldId id="1375" r:id="rId76"/>
    <p:sldId id="1376" r:id="rId77"/>
    <p:sldId id="1400" r:id="rId78"/>
    <p:sldId id="2004" r:id="rId79"/>
    <p:sldId id="619" r:id="rId80"/>
    <p:sldId id="621" r:id="rId81"/>
    <p:sldId id="1561" r:id="rId82"/>
    <p:sldId id="1555" r:id="rId83"/>
    <p:sldId id="1601" r:id="rId84"/>
    <p:sldId id="1585" r:id="rId85"/>
    <p:sldId id="1586" r:id="rId86"/>
    <p:sldId id="1587" r:id="rId87"/>
    <p:sldId id="1588" r:id="rId88"/>
    <p:sldId id="1589" r:id="rId89"/>
    <p:sldId id="1590" r:id="rId90"/>
    <p:sldId id="1771" r:id="rId91"/>
    <p:sldId id="1772" r:id="rId92"/>
    <p:sldId id="1591" r:id="rId93"/>
    <p:sldId id="1592" r:id="rId94"/>
    <p:sldId id="1593" r:id="rId95"/>
    <p:sldId id="1594" r:id="rId96"/>
    <p:sldId id="1595" r:id="rId97"/>
    <p:sldId id="1596" r:id="rId98"/>
    <p:sldId id="1597" r:id="rId99"/>
    <p:sldId id="1598" r:id="rId100"/>
    <p:sldId id="1599" r:id="rId101"/>
    <p:sldId id="1600" r:id="rId102"/>
    <p:sldId id="1628" r:id="rId103"/>
    <p:sldId id="1638" r:id="rId104"/>
    <p:sldId id="1725" r:id="rId105"/>
    <p:sldId id="1726" r:id="rId106"/>
    <p:sldId id="1947" r:id="rId107"/>
    <p:sldId id="1975" r:id="rId108"/>
    <p:sldId id="1976" r:id="rId109"/>
    <p:sldId id="1977" r:id="rId110"/>
    <p:sldId id="2039" r:id="rId111"/>
    <p:sldId id="2060" r:id="rId112"/>
    <p:sldId id="2061" r:id="rId113"/>
    <p:sldId id="2097" r:id="rId114"/>
    <p:sldId id="2103" r:id="rId115"/>
    <p:sldId id="2063" r:id="rId116"/>
    <p:sldId id="2064" r:id="rId117"/>
    <p:sldId id="2065" r:id="rId118"/>
    <p:sldId id="2066" r:id="rId119"/>
    <p:sldId id="2067" r:id="rId120"/>
    <p:sldId id="2068" r:id="rId121"/>
    <p:sldId id="2069" r:id="rId122"/>
    <p:sldId id="2146" r:id="rId123"/>
    <p:sldId id="2147" r:id="rId124"/>
    <p:sldId id="2148" r:id="rId125"/>
    <p:sldId id="2158" r:id="rId126"/>
    <p:sldId id="2159" r:id="rId127"/>
    <p:sldId id="2157" r:id="rId128"/>
    <p:sldId id="2160" r:id="rId129"/>
    <p:sldId id="2216" r:id="rId130"/>
    <p:sldId id="2217" r:id="rId131"/>
    <p:sldId id="2219" r:id="rId132"/>
    <p:sldId id="2238" r:id="rId133"/>
    <p:sldId id="2239" r:id="rId134"/>
    <p:sldId id="2240" r:id="rId135"/>
    <p:sldId id="2242" r:id="rId136"/>
    <p:sldId id="2263" r:id="rId137"/>
    <p:sldId id="2276" r:id="rId138"/>
    <p:sldId id="2277" r:id="rId139"/>
    <p:sldId id="2278" r:id="rId140"/>
    <p:sldId id="2281" r:id="rId141"/>
    <p:sldId id="2282" r:id="rId142"/>
    <p:sldId id="2283" r:id="rId143"/>
    <p:sldId id="2284" r:id="rId144"/>
    <p:sldId id="2318" r:id="rId1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802.11-19/0955r1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928-00-0jtc-minutes-of-atlanta-meeting-in-ma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2019 agenda in Vienna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25 </a:t>
            </a:r>
            <a:r>
              <a:rPr lang="en-US" b="0" dirty="0" smtClean="0">
                <a:solidFill>
                  <a:schemeClr val="accent2">
                    <a:lumMod val="50000"/>
                  </a:schemeClr>
                </a:solidFill>
              </a:rPr>
              <a:t>June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9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8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6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113</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114</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(N16945)</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120</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121</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123</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59 </a:t>
            </a:r>
            <a:r>
              <a:rPr lang="en-AU" dirty="0"/>
              <a:t>standards </a:t>
            </a:r>
            <a:r>
              <a:rPr lang="en-AU" dirty="0" smtClean="0"/>
              <a:t>through to </a:t>
            </a:r>
            <a:r>
              <a:rPr lang="en-AU" dirty="0"/>
              <a:t>PSDO ratification </a:t>
            </a:r>
            <a:r>
              <a:rPr lang="en-AU" dirty="0" smtClean="0"/>
              <a:t>with 31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7189692"/>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6</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59</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6360428"/>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Vienna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74266501"/>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49573843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Messenger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Jonathan notes it is </a:t>
            </a:r>
            <a:r>
              <a:rPr lang="en-AU" dirty="0" err="1" smtClean="0">
                <a:solidFill>
                  <a:srgbClr val="FF0000"/>
                </a:solidFill>
              </a:rPr>
              <a:t>ikely</a:t>
            </a:r>
            <a:r>
              <a:rPr lang="en-AU" dirty="0" smtClean="0">
                <a:solidFill>
                  <a:srgbClr val="FF0000"/>
                </a:solidFill>
              </a:rPr>
              <a:t> to open within two weeks of 9 July 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waiting for start</a:t>
            </a:r>
          </a:p>
          <a:p>
            <a:pPr lvl="1"/>
            <a:r>
              <a:rPr lang="en-AU" dirty="0">
                <a:solidFill>
                  <a:srgbClr val="FF0000"/>
                </a:solidFill>
              </a:rPr>
              <a:t>Jonathan notes it is </a:t>
            </a:r>
            <a:r>
              <a:rPr lang="en-AU" dirty="0" smtClean="0">
                <a:solidFill>
                  <a:srgbClr val="FF0000"/>
                </a:solidFill>
              </a:rPr>
              <a:t>likely </a:t>
            </a:r>
            <a:r>
              <a:rPr lang="en-AU" dirty="0">
                <a:solidFill>
                  <a:srgbClr val="FF0000"/>
                </a:solidFill>
              </a:rPr>
              <a:t>to open within two weeks of 9 July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a:t>
            </a:r>
            <a:r>
              <a:rPr lang="en-AU" dirty="0" smtClean="0">
                <a:solidFill>
                  <a:schemeClr val="accent2"/>
                </a:solidFill>
              </a:rPr>
              <a:t>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Jonathan </a:t>
            </a:r>
            <a:r>
              <a:rPr lang="en-AU" dirty="0">
                <a:solidFill>
                  <a:srgbClr val="FF0000"/>
                </a:solidFill>
              </a:rPr>
              <a:t>notes it is </a:t>
            </a:r>
            <a:r>
              <a:rPr lang="en-AU" dirty="0" smtClean="0">
                <a:solidFill>
                  <a:srgbClr val="FF0000"/>
                </a:solidFill>
              </a:rPr>
              <a:t>likely </a:t>
            </a:r>
            <a:r>
              <a:rPr lang="en-AU" dirty="0">
                <a:solidFill>
                  <a:srgbClr val="FF0000"/>
                </a:solidFill>
              </a:rPr>
              <a:t>to </a:t>
            </a:r>
            <a:r>
              <a:rPr lang="en-AU" dirty="0" smtClean="0">
                <a:solidFill>
                  <a:srgbClr val="FF0000"/>
                </a:solidFill>
              </a:rPr>
              <a:t>be published on about 9 </a:t>
            </a:r>
            <a:r>
              <a:rPr lang="en-AU" dirty="0">
                <a:solidFill>
                  <a:srgbClr val="FF0000"/>
                </a:solidFill>
              </a:rPr>
              <a:t>July </a:t>
            </a:r>
            <a:r>
              <a:rPr lang="en-AU" dirty="0" smtClean="0">
                <a:solidFill>
                  <a:srgbClr val="FF0000"/>
                </a:solidFill>
              </a:rPr>
              <a:t>2019</a:t>
            </a:r>
          </a:p>
          <a:p>
            <a:pPr lvl="2"/>
            <a:r>
              <a:rPr lang="en-AU" dirty="0" smtClean="0">
                <a:solidFill>
                  <a:srgbClr val="FF0000"/>
                </a:solidFill>
              </a:rPr>
              <a:t>The name is currently unknown</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is ready for approval in July 2019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18252540"/>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72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solidFill>
                  <a:srgbClr val="FF0000"/>
                </a:solidFill>
              </a:rPr>
              <a:t>Response </a:t>
            </a:r>
            <a:r>
              <a:rPr lang="en-AU" dirty="0" smtClean="0">
                <a:solidFill>
                  <a:srgbClr val="FF0000"/>
                </a:solidFill>
              </a:rPr>
              <a:t>is being prepared for July 2019</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5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Mar </a:t>
            </a:r>
            <a:r>
              <a:rPr lang="en-US" dirty="0" smtClean="0"/>
              <a:t>2019</a:t>
            </a:r>
          </a:p>
          <a:p>
            <a:pPr lvl="2"/>
            <a:r>
              <a:rPr lang="en-AU" dirty="0" smtClean="0">
                <a:solidFill>
                  <a:srgbClr val="FF0000"/>
                </a:solidFill>
              </a:rPr>
              <a:t>It has not yet been sent – it will be sent when it goes to SB</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a:t>T</a:t>
            </a:r>
            <a:r>
              <a:rPr lang="en-AU" dirty="0" smtClean="0"/>
              <a:t>he first two confirmation votes passed on 4 March 2019</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endParaRPr lang="en-AU" dirty="0" smtClean="0"/>
          </a:p>
          <a:p>
            <a:pPr lvl="1"/>
            <a:r>
              <a:rPr lang="en-AU" dirty="0" smtClean="0"/>
              <a:t>The last confirmation vote </a:t>
            </a:r>
            <a:r>
              <a:rPr lang="en-AU" dirty="0"/>
              <a:t>passed on 4 </a:t>
            </a:r>
            <a:r>
              <a:rPr lang="en-AU" dirty="0" smtClean="0"/>
              <a:t>June </a:t>
            </a:r>
            <a:r>
              <a:rPr lang="en-AU" dirty="0"/>
              <a:t>2019</a:t>
            </a:r>
          </a:p>
          <a:p>
            <a:pPr lvl="2"/>
            <a:r>
              <a:rPr lang="en-AU" dirty="0"/>
              <a:t>ISO/IEC/IEEE </a:t>
            </a:r>
            <a:r>
              <a:rPr lang="en-AU" dirty="0" smtClean="0"/>
              <a:t>8802-1AS:2014 (8/0/0/1/9/0)</a:t>
            </a:r>
          </a:p>
          <a:p>
            <a:pPr lvl="2"/>
            <a:r>
              <a:rPr lang="en-AU" dirty="0" smtClean="0"/>
              <a:t>China NB voted lack of consensus</a:t>
            </a:r>
            <a:endParaRPr lang="en-AU" dirty="0"/>
          </a:p>
          <a:p>
            <a:pPr lvl="1"/>
            <a:endParaRPr lang="en-AU" dirty="0" smtClean="0"/>
          </a:p>
          <a:p>
            <a:pPr lvl="1"/>
            <a:endParaRPr lang="en-AU" dirty="0" smtClean="0"/>
          </a:p>
          <a:p>
            <a:pPr lvl="1"/>
            <a:r>
              <a:rPr lang="en-AU" dirty="0" smtClean="0"/>
              <a:t>Key </a:t>
            </a:r>
            <a:r>
              <a:rPr lang="en-AU" dirty="0"/>
              <a:t>for votes above: Confirm/Revise /Amend/ </a:t>
            </a:r>
            <a:r>
              <a:rPr lang="en-AU" dirty="0" smtClean="0"/>
              <a:t>Withdraw/Abstain–lack of consensus/Abstain-lack of expertise/stabilize</a:t>
            </a:r>
            <a:endParaRPr lang="en-AU" dirty="0"/>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069786268"/>
              </p:ext>
            </p:extLst>
          </p:nvPr>
        </p:nvGraphicFramePr>
        <p:xfrm>
          <a:off x="2362200" y="2971800"/>
          <a:ext cx="1882775" cy="481012"/>
        </p:xfrm>
        <a:graphic>
          <a:graphicData uri="http://schemas.openxmlformats.org/presentationml/2006/ole">
            <mc:AlternateContent xmlns:mc="http://schemas.openxmlformats.org/markup-compatibility/2006">
              <mc:Choice xmlns:v="urn:schemas-microsoft-com:vml" Requires="v">
                <p:oleObj spid="_x0000_s277760"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297180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52024273"/>
              </p:ext>
            </p:extLst>
          </p:nvPr>
        </p:nvGraphicFramePr>
        <p:xfrm>
          <a:off x="685799" y="2971800"/>
          <a:ext cx="1808162" cy="481013"/>
        </p:xfrm>
        <a:graphic>
          <a:graphicData uri="http://schemas.openxmlformats.org/presentationml/2006/ole">
            <mc:AlternateContent xmlns:mc="http://schemas.openxmlformats.org/markup-compatibility/2006">
              <mc:Choice xmlns:v="urn:schemas-microsoft-com:vml" Requires="v">
                <p:oleObj spid="_x0000_s277761"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2971800"/>
                        <a:ext cx="1808162" cy="481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40859619"/>
              </p:ext>
            </p:extLst>
          </p:nvPr>
        </p:nvGraphicFramePr>
        <p:xfrm>
          <a:off x="1132680" y="4451350"/>
          <a:ext cx="914400" cy="806450"/>
        </p:xfrm>
        <a:graphic>
          <a:graphicData uri="http://schemas.openxmlformats.org/presentationml/2006/ole">
            <mc:AlternateContent xmlns:mc="http://schemas.openxmlformats.org/markup-compatibility/2006">
              <mc:Choice xmlns:v="urn:schemas-microsoft-com:vml" Requires="v">
                <p:oleObj spid="_x0000_s277762" name="Packager Shell Object" showAsIcon="1" r:id="rId7" imgW="914400" imgH="806400" progId="Package">
                  <p:embed/>
                </p:oleObj>
              </mc:Choice>
              <mc:Fallback>
                <p:oleObj name="Packager Shell Object" showAsIcon="1" r:id="rId7" imgW="914400" imgH="806400" progId="Package">
                  <p:embed/>
                  <p:pic>
                    <p:nvPicPr>
                      <p:cNvPr id="0" name=""/>
                      <p:cNvPicPr/>
                      <p:nvPr/>
                    </p:nvPicPr>
                    <p:blipFill>
                      <a:blip r:embed="rId8"/>
                      <a:stretch>
                        <a:fillRect/>
                      </a:stretch>
                    </p:blipFill>
                    <p:spPr>
                      <a:xfrm>
                        <a:off x="1132680" y="44513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544511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6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134748"/>
              </p:ext>
            </p:extLst>
          </p:nvPr>
        </p:nvGraphicFramePr>
        <p:xfrm>
          <a:off x="152399" y="16002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795304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waiting for start of FDIS ballot (once </a:t>
            </a:r>
            <a:r>
              <a:rPr lang="en-AU" dirty="0"/>
              <a:t>the FDIS on IEEE 802.3-REV completes)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delayed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66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delayed starting 60-day 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delayed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a:t>
            </a:r>
          </a:p>
          <a:p>
            <a:pPr lvl="1"/>
            <a:r>
              <a:rPr lang="en-AU" dirty="0" smtClean="0">
                <a:solidFill>
                  <a:srgbClr val="FF0000"/>
                </a:solidFill>
              </a:rPr>
              <a:t>Jonathan notes the FDIS </a:t>
            </a:r>
            <a:r>
              <a:rPr lang="en-AU" dirty="0">
                <a:solidFill>
                  <a:srgbClr val="FF0000"/>
                </a:solidFill>
              </a:rPr>
              <a:t>ballot will probably not start until </a:t>
            </a:r>
            <a:r>
              <a:rPr lang="en-AU" dirty="0" err="1">
                <a:solidFill>
                  <a:srgbClr val="FF0000"/>
                </a:solidFill>
              </a:rPr>
              <a:t>Oc</a:t>
            </a:r>
            <a:r>
              <a:rPr lang="en-AU" dirty="0">
                <a:solidFill>
                  <a:srgbClr val="FF0000"/>
                </a:solidFill>
              </a:rPr>
              <a:t>/Nov</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delayed starting 60-day </a:t>
            </a:r>
            <a:r>
              <a:rPr lang="en-AU" dirty="0"/>
              <a:t>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delayed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13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3154702"/>
              </p:ext>
            </p:extLst>
          </p:nvPr>
        </p:nvGraphicFramePr>
        <p:xfrm>
          <a:off x="152399" y="2161466"/>
          <a:ext cx="8839199" cy="309633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13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03830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a:p>
            <a:pPr lvl="2"/>
            <a:r>
              <a:rPr lang="en-AU" dirty="0" smtClean="0">
                <a:solidFill>
                  <a:srgbClr val="FF0000"/>
                </a:solidFill>
              </a:rPr>
              <a:t>Jonathan is following up</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a:t>
            </a:r>
            <a:r>
              <a:rPr lang="en-AU" dirty="0" smtClean="0"/>
              <a:t>comment</a:t>
            </a:r>
          </a:p>
          <a:p>
            <a:pPr lvl="2"/>
            <a:r>
              <a:rPr lang="en-AU" dirty="0" smtClean="0"/>
              <a:t>Response required</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891551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solidFill>
                  <a:srgbClr val="FF0000"/>
                </a:solidFill>
              </a:rPr>
              <a:t>Sent request to Jiamin Chen (former </a:t>
            </a:r>
            <a:r>
              <a:rPr lang="en-AU" dirty="0" err="1" smtClean="0">
                <a:solidFill>
                  <a:srgbClr val="FF0000"/>
                </a:solidFill>
              </a:rPr>
              <a:t>TGaj</a:t>
            </a:r>
            <a:r>
              <a:rPr lang="en-AU" dirty="0" smtClean="0">
                <a:solidFill>
                  <a:srgbClr val="FF0000"/>
                </a:solidFill>
              </a:rPr>
              <a:t> Chair) in May 2019</a:t>
            </a:r>
          </a:p>
          <a:p>
            <a:pPr lvl="1"/>
            <a:r>
              <a:rPr lang="en-AU" dirty="0" smtClean="0">
                <a:solidFill>
                  <a:srgbClr val="FF0000"/>
                </a:solidFill>
              </a:rPr>
              <a:t>After discussions with various people a likely response is:</a:t>
            </a:r>
          </a:p>
          <a:p>
            <a:pPr lvl="2"/>
            <a:r>
              <a:rPr lang="en-AU" dirty="0">
                <a:solidFill>
                  <a:srgbClr val="FF0000"/>
                </a:solidFill>
              </a:rPr>
              <a:t>The standard defines a default security mechanism for the purposes of </a:t>
            </a:r>
            <a:r>
              <a:rPr lang="en-AU" dirty="0" smtClean="0">
                <a:solidFill>
                  <a:srgbClr val="FF0000"/>
                </a:solidFill>
              </a:rPr>
              <a:t>interoperability, but implementers </a:t>
            </a:r>
            <a:r>
              <a:rPr lang="en-AU" dirty="0">
                <a:solidFill>
                  <a:srgbClr val="FF0000"/>
                </a:solidFill>
              </a:rPr>
              <a:t>are free to define and use additional methods</a:t>
            </a:r>
            <a:endParaRPr lang="en-AU" sz="1400" dirty="0">
              <a:solidFill>
                <a:srgbClr val="FF0000"/>
              </a:solidFill>
            </a:endParaRPr>
          </a:p>
          <a:p>
            <a:pPr lvl="2"/>
            <a:r>
              <a:rPr lang="en-AU" dirty="0">
                <a:solidFill>
                  <a:srgbClr val="FF0000"/>
                </a:solidFill>
              </a:rPr>
              <a:t>This approach was proposed and approved by IEEE 802.11 </a:t>
            </a:r>
            <a:r>
              <a:rPr lang="en-AU" dirty="0" err="1">
                <a:solidFill>
                  <a:srgbClr val="FF0000"/>
                </a:solidFill>
              </a:rPr>
              <a:t>TGaj</a:t>
            </a:r>
            <a:r>
              <a:rPr lang="en-AU" dirty="0">
                <a:solidFill>
                  <a:srgbClr val="FF0000"/>
                </a:solidFill>
              </a:rPr>
              <a:t>, which mostly consisted of individuals affiliated with Chinese </a:t>
            </a:r>
            <a:r>
              <a:rPr lang="en-AU" dirty="0" smtClean="0">
                <a:solidFill>
                  <a:srgbClr val="FF0000"/>
                </a:solidFill>
              </a:rPr>
              <a:t>companies &amp; </a:t>
            </a:r>
            <a:r>
              <a:rPr lang="en-AU" dirty="0" err="1" smtClean="0">
                <a:solidFill>
                  <a:srgbClr val="FF0000"/>
                </a:solidFill>
              </a:rPr>
              <a:t>universitoes</a:t>
            </a:r>
            <a:endParaRPr lang="en-AU" sz="1400" dirty="0">
              <a:solidFill>
                <a:srgbClr val="FF0000"/>
              </a:solidFill>
            </a:endParaRPr>
          </a:p>
          <a:p>
            <a:pPr lvl="2"/>
            <a:r>
              <a:rPr lang="en-AU" dirty="0">
                <a:solidFill>
                  <a:srgbClr val="FF0000"/>
                </a:solidFill>
              </a:rPr>
              <a:t>The assertion by the China NB that RSN is flawed has been addressed in multiple LS’s to SC6 over many years; IEEE 802 cannot act upon the assertion without additional </a:t>
            </a:r>
            <a:r>
              <a:rPr lang="en-AU" dirty="0" smtClean="0">
                <a:solidFill>
                  <a:srgbClr val="FF0000"/>
                </a:solidFill>
              </a:rPr>
              <a:t>evidence</a:t>
            </a:r>
            <a:endParaRPr lang="en-AU" sz="1400"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356260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Jonathan notes it is likely to open within two weeks of 9 July 2019</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Jonathan notes it is likely to open within two weeks of 9 July </a:t>
            </a:r>
            <a:r>
              <a:rPr lang="en-AU" dirty="0" smtClean="0">
                <a:solidFill>
                  <a:srgbClr val="FF0000"/>
                </a:solidFill>
              </a:rPr>
              <a:t>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Vienna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16 July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680289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May 2019 in Atlanta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375424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Vienna in July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May 2019, as documented in </a:t>
            </a:r>
            <a:r>
              <a:rPr lang="en-AU" i="1" dirty="0" smtClean="0">
                <a:hlinkClick r:id="rId3"/>
              </a:rPr>
              <a:t>11-19-0928-00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12838</Words>
  <Application>Microsoft Office PowerPoint</Application>
  <PresentationFormat>On-screen Show (4:3)</PresentationFormat>
  <Paragraphs>2186</Paragraphs>
  <Slides>144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144</vt:i4>
      </vt:variant>
    </vt:vector>
  </HeadingPairs>
  <TitlesOfParts>
    <vt:vector size="151" baseType="lpstr">
      <vt:lpstr>Arial</vt:lpstr>
      <vt:lpstr>Times New Roman</vt:lpstr>
      <vt:lpstr>Wingdings</vt:lpstr>
      <vt:lpstr>802-11-Submission</vt:lpstr>
      <vt:lpstr>Acrobat Document</vt:lpstr>
      <vt:lpstr>Document</vt:lpstr>
      <vt:lpstr>Packager Shell Object</vt:lpstr>
      <vt:lpstr>IEEE 802 JTC1 Standing Committee July 2019 agenda in Vienna</vt:lpstr>
      <vt:lpstr>This document will be used to run the IEEE 802 JTC1 SC meetings in Vienna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Vienna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59 standards through to PSDO ratification with 31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IEEE 802.1AX-REV was liaised for information in March 2019</vt:lpstr>
      <vt:lpstr>The confirmation ballots on various older ISO/IEC/IEEE standards have completed</vt:lpstr>
      <vt:lpstr>The answers to question 4 of the confirmation ballots were bizarre </vt:lpstr>
      <vt:lpstr>IEEE 802.3 has 6 standards in the pipeline for ratification under the PSDO process</vt:lpstr>
      <vt:lpstr>IEEE 802.3 WG has a number of regular participants in IEEE 802 JTC1 SC activities</vt:lpstr>
      <vt:lpstr>IEEE 802.3cb is waiting for start of FDIS ballot (once the FDIS on IEEE 802.3-REV completes)</vt:lpstr>
      <vt:lpstr>IEEE 802.3cd is delayed starting 60-day ballot until 802.3-REV FDIS is complete</vt:lpstr>
      <vt:lpstr>IEEE 802.3-REV is waiting for start of FDIS ballot </vt:lpstr>
      <vt:lpstr>IEEE 802.3bt is delayed starting 60-day ballot until 802.3-REV FDIS is complete</vt:lpstr>
      <vt:lpstr>IEEE 802.3.2 was liaised for information in Feb 2019</vt:lpstr>
      <vt:lpstr>IEEE 802.3cg was liaised for information in Jun 2019</vt:lpstr>
      <vt:lpstr>IEEE 802.11 has 13 standards in the pipeline for ratification under the PSDO</vt:lpstr>
      <vt:lpstr>IEEE 802.11 has 13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next SC6 meeting will be held in February 2020 in London</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2019-06-24T21:45:03Z</dcterms:modified>
</cp:coreProperties>
</file>