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280" r:id="rId15"/>
    <p:sldId id="314" r:id="rId16"/>
    <p:sldId id="313" r:id="rId17"/>
    <p:sldId id="289" r:id="rId18"/>
    <p:sldId id="290" r:id="rId19"/>
    <p:sldId id="316" r:id="rId20"/>
    <p:sldId id="317" r:id="rId21"/>
    <p:sldId id="318" r:id="rId22"/>
    <p:sldId id="319" r:id="rId23"/>
    <p:sldId id="320" r:id="rId24"/>
    <p:sldId id="321" r:id="rId25"/>
    <p:sldId id="323" r:id="rId26"/>
    <p:sldId id="326" r:id="rId27"/>
    <p:sldId id="327" r:id="rId28"/>
    <p:sldId id="328" r:id="rId29"/>
    <p:sldId id="324" r:id="rId30"/>
    <p:sldId id="325" r:id="rId31"/>
    <p:sldId id="329" r:id="rId32"/>
    <p:sldId id="330" r:id="rId33"/>
    <p:sldId id="331" r:id="rId34"/>
    <p:sldId id="334" r:id="rId35"/>
    <p:sldId id="335" r:id="rId36"/>
    <p:sldId id="315" r:id="rId37"/>
    <p:sldId id="312" r:id="rId38"/>
    <p:sldId id="259" r:id="rId39"/>
    <p:sldId id="260" r:id="rId40"/>
    <p:sldId id="261" r:id="rId41"/>
    <p:sldId id="262" r:id="rId42"/>
    <p:sldId id="263" r:id="rId43"/>
    <p:sldId id="264" r:id="rId4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Lst>
        </p14:section>
        <p14:section name="May 22nd - no telecon" id="{C39A0ACE-7902-4CA4-A7DB-9FF67058AA84}">
          <p14:sldIdLst/>
        </p14:section>
        <p14:section name="May 29th Telecon" id="{706D0CE1-746C-409E-8925-6CAF97197E51}">
          <p14:sldIdLst>
            <p14:sldId id="280"/>
            <p14:sldId id="314"/>
            <p14:sldId id="313"/>
            <p14:sldId id="289"/>
            <p14:sldId id="290"/>
          </p14:sldIdLst>
        </p14:section>
        <p14:section name="June 5th Telecon" id="{F42B6256-CF85-45A7-B604-39274726E6CA}">
          <p14:sldIdLst>
            <p14:sldId id="316"/>
            <p14:sldId id="317"/>
            <p14:sldId id="318"/>
            <p14:sldId id="319"/>
            <p14:sldId id="320"/>
          </p14:sldIdLst>
        </p14:section>
        <p14:section name="June 19th Telecon" id="{DE48D361-A511-406B-998F-CBA359B169B3}">
          <p14:sldIdLst>
            <p14:sldId id="321"/>
            <p14:sldId id="323"/>
            <p14:sldId id="326"/>
            <p14:sldId id="327"/>
            <p14:sldId id="328"/>
            <p14:sldId id="324"/>
            <p14:sldId id="325"/>
          </p14:sldIdLst>
        </p14:section>
        <p14:section name="July 10th Telecon" id="{05706A09-EA7A-4B14-B9D6-252802227733}">
          <p14:sldIdLst>
            <p14:sldId id="329"/>
            <p14:sldId id="330"/>
            <p14:sldId id="331"/>
            <p14:sldId id="334"/>
            <p14:sldId id="335"/>
          </p14:sldIdLst>
        </p14:section>
        <p14:section name="Untitled Section"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58" autoAdjust="0"/>
    <p:restoredTop sz="94660"/>
  </p:normalViewPr>
  <p:slideViewPr>
    <p:cSldViewPr>
      <p:cViewPr>
        <p:scale>
          <a:sx n="75" d="100"/>
          <a:sy n="75" d="100"/>
        </p:scale>
        <p:origin x="570" y="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7/10/2019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17686410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1775492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29</a:t>
            </a:fld>
            <a:endParaRPr lang="en-US"/>
          </a:p>
        </p:txBody>
      </p:sp>
    </p:spTree>
    <p:extLst>
      <p:ext uri="{BB962C8B-B14F-4D97-AF65-F5344CB8AC3E}">
        <p14:creationId xmlns:p14="http://schemas.microsoft.com/office/powerpoint/2010/main" val="12446146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a:p>
        </p:txBody>
      </p:sp>
    </p:spTree>
    <p:extLst>
      <p:ext uri="{BB962C8B-B14F-4D97-AF65-F5344CB8AC3E}">
        <p14:creationId xmlns:p14="http://schemas.microsoft.com/office/powerpoint/2010/main" val="3670285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a:p>
        </p:txBody>
      </p:sp>
    </p:spTree>
    <p:extLst>
      <p:ext uri="{BB962C8B-B14F-4D97-AF65-F5344CB8AC3E}">
        <p14:creationId xmlns:p14="http://schemas.microsoft.com/office/powerpoint/2010/main" val="1515194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June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June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June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June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802.11-19/0949r8</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m.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akasher@qti.qualcomm.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mailto:jonathan.segev@intel.com"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mailto:akasher@qti.qualcomm.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mailto:jonathan.segev@intel.com"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akasher@qti.qualcom.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May to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a:t>:</a:t>
            </a:r>
            <a:r>
              <a:rPr lang="en-GB" sz="2000" b="0"/>
              <a:t> </a:t>
            </a:r>
            <a:r>
              <a:rPr lang="en-GB" sz="2000" b="0" smtClean="0"/>
              <a:t>2019-07-09</a:t>
            </a:r>
            <a:endParaRPr lang="en-GB" sz="2000" b="0" dirty="0"/>
          </a:p>
        </p:txBody>
      </p:sp>
      <p:sp>
        <p:nvSpPr>
          <p:cNvPr id="6" name="Date Placeholder 3"/>
          <p:cNvSpPr>
            <a:spLocks noGrp="1"/>
          </p:cNvSpPr>
          <p:nvPr>
            <p:ph type="dt" idx="10"/>
          </p:nvPr>
        </p:nvSpPr>
        <p:spPr/>
        <p:txBody>
          <a:bodyPr/>
          <a:lstStyle/>
          <a:p>
            <a:r>
              <a:rPr lang="en-US" smtClean="0"/>
              <a:t>June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26105963"/>
              </p:ext>
            </p:extLst>
          </p:nvPr>
        </p:nvGraphicFramePr>
        <p:xfrm>
          <a:off x="987425" y="2417763"/>
          <a:ext cx="10542588" cy="2470150"/>
        </p:xfrm>
        <a:graphic>
          <a:graphicData uri="http://schemas.openxmlformats.org/presentationml/2006/ole">
            <mc:AlternateContent xmlns:mc="http://schemas.openxmlformats.org/markup-compatibility/2006">
              <mc:Choice xmlns:v="urn:schemas-microsoft-com:vml" Requires="v">
                <p:oleObj spid="_x0000_s3133"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87425" y="2417763"/>
                        <a:ext cx="10542588" cy="2470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May 29</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a:t>11-19-470 - TB NDP ranging synchronization (Liwen Chu) – </a:t>
            </a:r>
            <a:r>
              <a:rPr lang="en-US" sz="1600" dirty="0" smtClean="0"/>
              <a:t>30min – differed due to connectivity issues.</a:t>
            </a:r>
            <a:endParaRPr lang="en-US" sz="1600" dirty="0"/>
          </a:p>
          <a:p>
            <a:pPr lvl="1" algn="just">
              <a:spcBef>
                <a:spcPct val="20000"/>
              </a:spcBef>
              <a:buFontTx/>
              <a:buChar char="•"/>
            </a:pPr>
            <a:r>
              <a:rPr lang="en-US" sz="1600" dirty="0" smtClean="0"/>
              <a:t>11-19-466 </a:t>
            </a:r>
            <a:r>
              <a:rPr lang="en-US" sz="1600" dirty="0"/>
              <a:t>- Resolutions to a few LB240 </a:t>
            </a:r>
            <a:r>
              <a:rPr lang="en-US" sz="1600" dirty="0" smtClean="0"/>
              <a:t>Comments (Ganesh </a:t>
            </a:r>
            <a:r>
              <a:rPr lang="en-US" sz="1600" dirty="0" err="1" smtClean="0"/>
              <a:t>Venkatesan</a:t>
            </a:r>
            <a:r>
              <a:rPr lang="en-US" sz="1600" dirty="0" smtClean="0"/>
              <a:t>)</a:t>
            </a:r>
          </a:p>
          <a:p>
            <a:pPr lvl="1" algn="just">
              <a:spcBef>
                <a:spcPct val="20000"/>
              </a:spcBef>
              <a:buFontTx/>
              <a:buChar char="•"/>
            </a:pPr>
            <a:r>
              <a:rPr lang="en-US" sz="1600" dirty="0" smtClean="0"/>
              <a:t>11-19-0886 </a:t>
            </a:r>
            <a:r>
              <a:rPr lang="en-US" sz="1600" dirty="0" err="1"/>
              <a:t>cr</a:t>
            </a:r>
            <a:r>
              <a:rPr lang="en-US" sz="1600" dirty="0"/>
              <a:t> for section 11.22.6.4.4 CID 2337,2338 (Niranjan Grandhe</a:t>
            </a:r>
            <a:r>
              <a:rPr lang="en-US" sz="1600" dirty="0" smtClean="0"/>
              <a:t>) – differed to next </a:t>
            </a:r>
            <a:r>
              <a:rPr lang="en-US" sz="1600" dirty="0" err="1" smtClean="0"/>
              <a:t>telecon</a:t>
            </a:r>
            <a:r>
              <a:rPr lang="en-US" sz="1600" dirty="0" smtClean="0"/>
              <a:t> </a:t>
            </a:r>
            <a:endParaRPr lang="en-US" sz="1600" dirty="0"/>
          </a:p>
          <a:p>
            <a:pPr lvl="1" algn="just">
              <a:spcBef>
                <a:spcPct val="20000"/>
              </a:spcBef>
              <a:buFontTx/>
              <a:buChar char="•"/>
            </a:pPr>
            <a:r>
              <a:rPr lang="en-US" sz="1600" dirty="0"/>
              <a:t>11-19-883 Adding dialog token in ranging trigger frames (Qi Wang) </a:t>
            </a:r>
            <a:r>
              <a:rPr lang="en-US" sz="1600" dirty="0" smtClean="0"/>
              <a:t>– differed to next </a:t>
            </a:r>
            <a:r>
              <a:rPr lang="en-US" sz="1600" dirty="0" err="1" smtClean="0"/>
              <a:t>telecon</a:t>
            </a:r>
            <a:endParaRPr lang="en-US" sz="1600" dirty="0" smtClean="0"/>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11-19-YOUR DCN HERE</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11-19-???r0 for CID? ???.</a:t>
            </a:r>
          </a:p>
          <a:p>
            <a:pPr marL="0" indent="0"/>
            <a:endParaRPr lang="en-US" b="0" dirty="0"/>
          </a:p>
          <a:p>
            <a:pPr marL="0" indent="0"/>
            <a:r>
              <a:rPr lang="en-US" b="0" dirty="0" smtClean="0"/>
              <a:t>Results (Y/N/A):</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June 5</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a:t>
            </a:r>
            <a:r>
              <a:rPr lang="en-US" sz="1800" b="0" dirty="0" smtClean="0"/>
              <a:t>Assaf Kasher (</a:t>
            </a:r>
            <a:r>
              <a:rPr lang="en-US" sz="1800" b="0" dirty="0" smtClean="0">
                <a:hlinkClick r:id="rId2"/>
              </a:rPr>
              <a:t>akasher@qti.qualcomm.com</a:t>
            </a:r>
            <a:r>
              <a:rPr lang="en-US" sz="1800" b="0" dirty="0" smtClean="0"/>
              <a:t>) </a:t>
            </a:r>
            <a:r>
              <a:rPr lang="en-US" sz="1800" b="0" dirty="0"/>
              <a:t>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a:t>11-19-466 - Resolutions to a few LB240 Comments (Ganesh </a:t>
            </a:r>
            <a:r>
              <a:rPr lang="en-US" sz="1600" dirty="0" err="1"/>
              <a:t>Venkatesan</a:t>
            </a:r>
            <a:r>
              <a:rPr lang="en-US" sz="1600" dirty="0" smtClean="0"/>
              <a:t>) – completion 30min</a:t>
            </a:r>
            <a:endParaRPr lang="en-US" sz="1600" dirty="0"/>
          </a:p>
          <a:p>
            <a:pPr lvl="1" algn="just">
              <a:spcBef>
                <a:spcPct val="20000"/>
              </a:spcBef>
              <a:buFontTx/>
              <a:buChar char="•"/>
            </a:pPr>
            <a:r>
              <a:rPr lang="en-US" sz="1600" strike="sngStrike" dirty="0" smtClean="0"/>
              <a:t>11-19-470 </a:t>
            </a:r>
            <a:r>
              <a:rPr lang="en-US" sz="1600" strike="sngStrike" dirty="0"/>
              <a:t>- TB NDP ranging synchronization (Liwen Chu) – </a:t>
            </a:r>
            <a:r>
              <a:rPr lang="en-US" sz="1600" strike="sngStrike" dirty="0" smtClean="0"/>
              <a:t>30min</a:t>
            </a:r>
            <a:endParaRPr lang="en-US" sz="1600" strike="sngStrike" dirty="0"/>
          </a:p>
          <a:p>
            <a:pPr lvl="1" algn="just">
              <a:spcBef>
                <a:spcPct val="20000"/>
              </a:spcBef>
              <a:buFontTx/>
              <a:buChar char="•"/>
            </a:pPr>
            <a:r>
              <a:rPr lang="en-US" sz="1600" dirty="0" smtClean="0"/>
              <a:t>11-19-0886 </a:t>
            </a:r>
            <a:r>
              <a:rPr lang="en-US" sz="1600" dirty="0" err="1"/>
              <a:t>cr</a:t>
            </a:r>
            <a:r>
              <a:rPr lang="en-US" sz="1600" dirty="0"/>
              <a:t> for section 11.22.6.4.4 CID 2337,2338 (Niranjan Grandhe</a:t>
            </a:r>
            <a:r>
              <a:rPr lang="en-US" sz="1600" dirty="0" smtClean="0"/>
              <a:t>) – 20min</a:t>
            </a:r>
            <a:endParaRPr lang="en-US" sz="1600" dirty="0"/>
          </a:p>
          <a:p>
            <a:pPr lvl="1" algn="just">
              <a:spcBef>
                <a:spcPct val="20000"/>
              </a:spcBef>
              <a:buFontTx/>
              <a:buChar char="•"/>
            </a:pPr>
            <a:r>
              <a:rPr lang="en-US" sz="1600" dirty="0"/>
              <a:t>11-19-883 Adding dialog token in ranging trigger frames (Qi Wang</a:t>
            </a:r>
            <a:r>
              <a:rPr lang="en-US" sz="1600" dirty="0" smtClean="0"/>
              <a:t>) – 20min</a:t>
            </a:r>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971430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smtClean="0">
                <a:cs typeface="Times New Roman" panose="02020603050405020304" pitchFamily="18" charset="0"/>
              </a:rPr>
              <a:t>Telecon</a:t>
            </a:r>
            <a:r>
              <a:rPr lang="en-US" altLang="en-US" sz="4400" dirty="0" smtClean="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Secretary (acting)</a:t>
            </a:r>
            <a:r>
              <a:rPr lang="en-US" altLang="en-US" b="0" dirty="0" smtClean="0">
                <a:cs typeface="Times New Roman" panose="02020603050405020304" pitchFamily="18" charset="0"/>
              </a:rPr>
              <a:t>: 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11-19-886</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the </a:t>
            </a:r>
            <a:r>
              <a:rPr lang="en-US" b="0" dirty="0"/>
              <a:t>resolutions depicted by document </a:t>
            </a:r>
            <a:r>
              <a:rPr lang="en-US" b="0" dirty="0" smtClean="0"/>
              <a:t>11-19-886r1 for CIDs 2337 and 2338.</a:t>
            </a:r>
          </a:p>
          <a:p>
            <a:pPr marL="0" indent="0"/>
            <a:endParaRPr lang="en-US" b="0" dirty="0"/>
          </a:p>
          <a:p>
            <a:pPr marL="0" indent="0"/>
            <a:r>
              <a:rPr lang="en-US" b="0" dirty="0" smtClean="0"/>
              <a:t>Results (Y/N/A): 10/0/0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3704495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6183292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0362354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2766115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June 19</a:t>
            </a:r>
            <a:r>
              <a:rPr lang="en-US" altLang="en-US" baseline="30000" dirty="0" smtClean="0">
                <a:solidFill>
                  <a:schemeClr val="tx2"/>
                </a:solidFill>
              </a:rPr>
              <a:t>th</a:t>
            </a:r>
            <a:r>
              <a:rPr lang="en-US" altLang="en-US" dirty="0" smtClean="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reminder - Please send </a:t>
            </a:r>
            <a:r>
              <a:rPr lang="en-US" sz="1800" b="0" dirty="0"/>
              <a:t>an e-mail to </a:t>
            </a:r>
            <a:r>
              <a:rPr lang="en-US" sz="1800" b="0" dirty="0" smtClean="0"/>
              <a:t>Assaf Kasher (</a:t>
            </a:r>
            <a:r>
              <a:rPr lang="en-US" sz="1800" b="0" dirty="0" smtClean="0">
                <a:hlinkClick r:id="rId3"/>
              </a:rPr>
              <a:t>akasher@qti.qualcomm.com</a:t>
            </a:r>
            <a:r>
              <a:rPr lang="en-US" sz="1800" b="0" dirty="0" smtClean="0"/>
              <a:t>) </a:t>
            </a:r>
            <a:r>
              <a:rPr lang="en-US" sz="1800" b="0" dirty="0"/>
              <a:t>and/or Jonathan Segev (</a:t>
            </a:r>
            <a:r>
              <a:rPr lang="en-US" sz="1800" b="0" dirty="0">
                <a:hlinkClick r:id="rId4"/>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smtClean="0"/>
              <a:t>11-19-466 - Resolutions to a few LB240 Comments (Ganesh </a:t>
            </a:r>
            <a:r>
              <a:rPr lang="en-US" sz="1600" dirty="0" err="1" smtClean="0"/>
              <a:t>Venkatesan</a:t>
            </a:r>
            <a:r>
              <a:rPr lang="en-US" sz="1600" dirty="0" smtClean="0"/>
              <a:t>)  - 30min</a:t>
            </a:r>
          </a:p>
          <a:p>
            <a:pPr lvl="1" algn="just">
              <a:spcBef>
                <a:spcPct val="20000"/>
              </a:spcBef>
              <a:buFontTx/>
              <a:buChar char="•"/>
            </a:pPr>
            <a:r>
              <a:rPr lang="en-US" sz="1600" dirty="0" smtClean="0"/>
              <a:t>11-19-0709-00-00az - LMR immediate and delayed feedback (Christian) – 30min</a:t>
            </a:r>
          </a:p>
          <a:p>
            <a:pPr lvl="1" algn="just">
              <a:spcBef>
                <a:spcPct val="20000"/>
              </a:spcBef>
              <a:buFontTx/>
              <a:buChar char="•"/>
            </a:pPr>
            <a:r>
              <a:rPr lang="en-US" sz="1600" dirty="0" smtClean="0"/>
              <a:t>11-19-1011-00-00az - SIG-A </a:t>
            </a:r>
            <a:r>
              <a:rPr lang="en-US" sz="1600" dirty="0"/>
              <a:t>Changes for Ranging </a:t>
            </a:r>
            <a:r>
              <a:rPr lang="en-US" sz="1600" dirty="0" smtClean="0"/>
              <a:t>NDP (Christian) – as time permits. </a:t>
            </a:r>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dirty="0" smtClean="0"/>
              <a:t>Adjourn</a:t>
            </a: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6643949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6738171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11-19-466</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Do you agree to the </a:t>
            </a:r>
            <a:r>
              <a:rPr lang="en-US" b="0" dirty="0"/>
              <a:t>resolutions depicted by document </a:t>
            </a:r>
            <a:r>
              <a:rPr lang="en-US" b="0" dirty="0" smtClean="0"/>
              <a:t>11-19-466r4 for CIDs </a:t>
            </a:r>
            <a:r>
              <a:rPr lang="en-GB" b="0" dirty="0"/>
              <a:t>1026, 1099, 1235, 1883, 1923, 2223, 2235, 2253, 2335, 2339, 2451, 2524 and </a:t>
            </a:r>
            <a:r>
              <a:rPr lang="en-GB" b="0" dirty="0" smtClean="0"/>
              <a:t>2523</a:t>
            </a:r>
            <a:r>
              <a:rPr lang="en-GB" b="0" dirty="0"/>
              <a:t>?</a:t>
            </a:r>
            <a:endParaRPr lang="en-US" b="0" dirty="0" smtClean="0"/>
          </a:p>
          <a:p>
            <a:pPr marL="0" indent="0"/>
            <a:endParaRPr lang="en-US" b="0" dirty="0"/>
          </a:p>
          <a:p>
            <a:pPr marL="0" indent="0"/>
            <a:r>
              <a:rPr lang="en-US" b="0" dirty="0" smtClean="0"/>
              <a:t>Results (Y/N/A): 13/0/0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42546561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11-19-709</a:t>
            </a:r>
            <a:endParaRPr lang="en-US" dirty="0"/>
          </a:p>
        </p:txBody>
      </p:sp>
      <p:sp>
        <p:nvSpPr>
          <p:cNvPr id="3" name="Content Placeholder 2"/>
          <p:cNvSpPr>
            <a:spLocks noGrp="1"/>
          </p:cNvSpPr>
          <p:nvPr>
            <p:ph idx="1"/>
          </p:nvPr>
        </p:nvSpPr>
        <p:spPr/>
        <p:txBody>
          <a:bodyPr/>
          <a:lstStyle/>
          <a:p>
            <a:r>
              <a:rPr lang="en-US" dirty="0" err="1" smtClean="0"/>
              <a:t>Strawpoll</a:t>
            </a:r>
            <a:r>
              <a:rPr lang="en-US" dirty="0" smtClean="0"/>
              <a:t> I</a:t>
            </a:r>
          </a:p>
          <a:p>
            <a:r>
              <a:rPr lang="en-US" b="0" dirty="0" smtClean="0"/>
              <a:t>Do you support allowing a delayed feedback for a phase shift type LMR reporting? </a:t>
            </a:r>
          </a:p>
          <a:p>
            <a:r>
              <a:rPr lang="en-US" b="0" dirty="0" smtClean="0"/>
              <a:t>Results (Y/N/A): 5/6/2</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6725326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11-19-709</a:t>
            </a:r>
            <a:endParaRPr lang="en-US" dirty="0"/>
          </a:p>
        </p:txBody>
      </p:sp>
      <p:sp>
        <p:nvSpPr>
          <p:cNvPr id="3" name="Content Placeholder 2"/>
          <p:cNvSpPr>
            <a:spLocks noGrp="1"/>
          </p:cNvSpPr>
          <p:nvPr>
            <p:ph idx="1"/>
          </p:nvPr>
        </p:nvSpPr>
        <p:spPr/>
        <p:txBody>
          <a:bodyPr/>
          <a:lstStyle/>
          <a:p>
            <a:r>
              <a:rPr lang="en-US" sz="2000" dirty="0" err="1" smtClean="0"/>
              <a:t>Strawpoll</a:t>
            </a:r>
            <a:r>
              <a:rPr lang="en-US" sz="2000" dirty="0" smtClean="0"/>
              <a:t> II – no taken</a:t>
            </a:r>
          </a:p>
          <a:p>
            <a:r>
              <a:rPr lang="en-US" sz="2000" b="0" dirty="0" smtClean="0"/>
              <a:t>Which of the following options delayed vs. immediate reporting of RSTA to ISTA LMR feedback and ISTA to RSTA LMR feedback  do you support? </a:t>
            </a:r>
          </a:p>
          <a:p>
            <a:r>
              <a:rPr lang="en-US" sz="2000" b="0" dirty="0" smtClean="0"/>
              <a:t>O1) For immediate phase shift feedback only (the current spec). </a:t>
            </a:r>
          </a:p>
          <a:p>
            <a:r>
              <a:rPr lang="en-US" sz="2000" b="0" dirty="0" smtClean="0"/>
              <a:t>O2) For any feedback type one delayed and the other immediate.</a:t>
            </a:r>
          </a:p>
          <a:p>
            <a:r>
              <a:rPr lang="en-US" sz="2000" b="0" dirty="0" smtClean="0"/>
              <a:t>O3) Both feedback types would be the same (either both immediate or both delayed).</a:t>
            </a:r>
          </a:p>
          <a:p>
            <a:r>
              <a:rPr lang="en-US" sz="2000" b="0" dirty="0" smtClean="0"/>
              <a:t>Results (Y/N/A):</a:t>
            </a:r>
          </a:p>
          <a:p>
            <a:r>
              <a:rPr lang="en-US" sz="2000" b="0" dirty="0" smtClean="0"/>
              <a:t>O1)</a:t>
            </a:r>
          </a:p>
          <a:p>
            <a:r>
              <a:rPr lang="en-US" sz="2000" b="0" dirty="0" smtClean="0"/>
              <a:t>O2)</a:t>
            </a:r>
          </a:p>
          <a:p>
            <a:r>
              <a:rPr lang="en-US" sz="2000" b="0" dirty="0" smtClean="0"/>
              <a:t>O3)</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560822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8164341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submission contains </a:t>
            </a:r>
            <a:r>
              <a:rPr lang="en-US" altLang="en-US" dirty="0"/>
              <a:t>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of teleconferences running between May and July IEEE meetings.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2543892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t>
            </a:r>
            <a:r>
              <a:rPr lang="en-US" altLang="en-US" smtClean="0">
                <a:solidFill>
                  <a:schemeClr val="tx2"/>
                </a:solidFill>
              </a:rPr>
              <a:t>Agenda July 10</a:t>
            </a:r>
            <a:r>
              <a:rPr lang="en-US" altLang="en-US" baseline="30000" smtClean="0">
                <a:solidFill>
                  <a:schemeClr val="tx2"/>
                </a:solidFill>
              </a:rPr>
              <a:t>th</a:t>
            </a:r>
            <a:r>
              <a:rPr lang="en-US" altLang="en-US" smtClean="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reminder - Please send </a:t>
            </a:r>
            <a:r>
              <a:rPr lang="en-US" sz="1800" b="0" dirty="0"/>
              <a:t>an e-mail to </a:t>
            </a:r>
            <a:r>
              <a:rPr lang="en-US" sz="1800" b="0" dirty="0" smtClean="0"/>
              <a:t>Assaf Kasher (</a:t>
            </a:r>
            <a:r>
              <a:rPr lang="en-US" sz="1800" b="0" dirty="0" smtClean="0">
                <a:hlinkClick r:id="rId3"/>
              </a:rPr>
              <a:t>akasher@qti.qualcomm.com</a:t>
            </a:r>
            <a:r>
              <a:rPr lang="en-US" sz="1800" b="0" dirty="0" smtClean="0"/>
              <a:t>) </a:t>
            </a:r>
            <a:r>
              <a:rPr lang="en-US" sz="1800" b="0" dirty="0"/>
              <a:t>and/or Jonathan Segev (</a:t>
            </a:r>
            <a:r>
              <a:rPr lang="en-US" sz="1800" b="0" dirty="0">
                <a:hlinkClick r:id="rId4"/>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a:t>11-19-677 Proposed resolution to LB#240 CID 2302 on </a:t>
            </a:r>
            <a:r>
              <a:rPr lang="en-US" sz="1600" dirty="0" err="1"/>
              <a:t>AoD</a:t>
            </a:r>
            <a:r>
              <a:rPr lang="en-US" sz="1600" dirty="0"/>
              <a:t> for passive </a:t>
            </a:r>
            <a:r>
              <a:rPr lang="en-US" sz="1600" dirty="0" smtClean="0"/>
              <a:t>ranging (Qi Wang) – 40min</a:t>
            </a:r>
            <a:endParaRPr lang="en-US" sz="1600" dirty="0" smtClean="0"/>
          </a:p>
          <a:p>
            <a:pPr lvl="1" algn="just">
              <a:spcBef>
                <a:spcPct val="20000"/>
              </a:spcBef>
              <a:buFontTx/>
              <a:buChar char="•"/>
            </a:pPr>
            <a:r>
              <a:rPr lang="en-US" sz="1600" dirty="0" smtClean="0"/>
              <a:t>11-19-1107 </a:t>
            </a:r>
            <a:r>
              <a:rPr lang="en-US" sz="1600" dirty="0"/>
              <a:t>CIDs Related With PHY Secured Mode in </a:t>
            </a:r>
            <a:r>
              <a:rPr lang="en-US" sz="1600" dirty="0" smtClean="0"/>
              <a:t>LB240 (Feng Jiang) – 30min</a:t>
            </a:r>
          </a:p>
          <a:p>
            <a:pPr lvl="1" algn="just">
              <a:spcBef>
                <a:spcPct val="20000"/>
              </a:spcBef>
              <a:buFontTx/>
              <a:buChar char="•"/>
            </a:pPr>
            <a:r>
              <a:rPr lang="en-US" sz="1600" dirty="0" smtClean="0"/>
              <a:t>11-19-1062 EDCA FTM negotiations (Erik Lindskog) – as time permits</a:t>
            </a:r>
            <a:endParaRPr lang="en-US" sz="1600" dirty="0" smtClean="0"/>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dirty="0" smtClean="0"/>
              <a:t>Adjourn</a:t>
            </a: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916967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5708691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11-19-1107</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Do you agree to the </a:t>
            </a:r>
            <a:r>
              <a:rPr lang="en-US" b="0" dirty="0"/>
              <a:t>resolutions depicted by document </a:t>
            </a:r>
            <a:r>
              <a:rPr lang="en-US" b="0" dirty="0" smtClean="0"/>
              <a:t>11-19-1107r1 </a:t>
            </a:r>
            <a:r>
              <a:rPr lang="en-US" b="0" dirty="0" smtClean="0"/>
              <a:t>for CIDs </a:t>
            </a:r>
            <a:r>
              <a:rPr lang="en-GB" b="0" dirty="0" smtClean="0"/>
              <a:t>2512, 2508, 2511, 2509, 2506, 2505 and 2507?</a:t>
            </a:r>
            <a:endParaRPr lang="en-US" b="0" dirty="0" smtClean="0"/>
          </a:p>
          <a:p>
            <a:pPr marL="0" indent="0"/>
            <a:endParaRPr lang="en-US" b="0" dirty="0"/>
          </a:p>
          <a:p>
            <a:pPr marL="0" indent="0"/>
            <a:r>
              <a:rPr lang="en-US" b="0" dirty="0" smtClean="0"/>
              <a:t>Results (Y/N/A</a:t>
            </a:r>
            <a:r>
              <a:rPr lang="en-US" b="0" dirty="0" smtClean="0"/>
              <a:t>): 9/0/0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383472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89960057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40552368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smtClean="0"/>
              <a:t>Please register by sending an email to </a:t>
            </a:r>
            <a:r>
              <a:rPr lang="en-US" altLang="en-US" dirty="0" smtClean="0">
                <a:hlinkClick r:id="rId3"/>
              </a:rPr>
              <a:t>akasher@qti.qualcom.com</a:t>
            </a:r>
            <a:r>
              <a:rPr lang="en-US" altLang="en-US" dirty="0" smtClean="0"/>
              <a:t>  or </a:t>
            </a:r>
            <a:r>
              <a:rPr lang="en-US" altLang="en-US" dirty="0" smtClean="0">
                <a:hlinkClick r:id="rId4"/>
              </a:rPr>
              <a:t>jonathan.segev@intel.com</a:t>
            </a:r>
            <a:r>
              <a:rPr lang="en-US" altLang="en-US" dirty="0" smtClean="0"/>
              <a:t> </a:t>
            </a:r>
            <a:endParaRPr lang="en-US" altLang="en-US" dirty="0"/>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12138</TotalTime>
  <Words>2381</Words>
  <Application>Microsoft Office PowerPoint</Application>
  <PresentationFormat>Widescreen</PresentationFormat>
  <Paragraphs>435</Paragraphs>
  <Slides>43</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1" baseType="lpstr">
      <vt:lpstr>Arial Unicode MS</vt:lpstr>
      <vt:lpstr>MS Gothic</vt:lpstr>
      <vt:lpstr>Arial</vt:lpstr>
      <vt:lpstr>Calibri</vt:lpstr>
      <vt:lpstr>Monotype Sorts</vt:lpstr>
      <vt:lpstr>Times New Roman</vt:lpstr>
      <vt:lpstr>Office Theme</vt:lpstr>
      <vt:lpstr>Document</vt:lpstr>
      <vt:lpstr>TGaz Next Generation Positioning  May to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May 29th</vt:lpstr>
      <vt:lpstr>CR Submission 11-19-YOUR DCN HERE</vt:lpstr>
      <vt:lpstr>Submission Review</vt:lpstr>
      <vt:lpstr>AOB?</vt:lpstr>
      <vt:lpstr>Adjourn</vt:lpstr>
      <vt:lpstr>Teleconference Agenda June 5th</vt:lpstr>
      <vt:lpstr>CR Submission 11-19-886</vt:lpstr>
      <vt:lpstr>Submission Review</vt:lpstr>
      <vt:lpstr>AOB?</vt:lpstr>
      <vt:lpstr>Adjourn</vt:lpstr>
      <vt:lpstr>Teleconference Agenda June 19th </vt:lpstr>
      <vt:lpstr>Submission Review</vt:lpstr>
      <vt:lpstr>CR Submission 11-19-466</vt:lpstr>
      <vt:lpstr>Submission 11-19-709</vt:lpstr>
      <vt:lpstr>Submission 11-19-709</vt:lpstr>
      <vt:lpstr>AOB?</vt:lpstr>
      <vt:lpstr>Adjourn</vt:lpstr>
      <vt:lpstr>Teleconference Agenda July 10th </vt:lpstr>
      <vt:lpstr>Submission Review</vt:lpstr>
      <vt:lpstr>CR Submission 11-19-1107</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95</cp:revision>
  <cp:lastPrinted>1601-01-01T00:00:00Z</cp:lastPrinted>
  <dcterms:created xsi:type="dcterms:W3CDTF">2018-08-06T10:28:59Z</dcterms:created>
  <dcterms:modified xsi:type="dcterms:W3CDTF">2019-07-10T18:32:22Z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b50bd406-0910-4797-b7b3-c3ea4bfb5186</vt:lpwstr>
  </property>
  <property fmtid="{D5CDD505-2E9C-101B-9397-08002B2CF9AE}" pid="3" name="CTP_TimeStamp">
    <vt:lpwstr>2019-07-10 18:32:22Z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