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21" r:id="rId25"/>
    <p:sldId id="323" r:id="rId26"/>
    <p:sldId id="326" r:id="rId27"/>
    <p:sldId id="327" r:id="rId28"/>
    <p:sldId id="328" r:id="rId29"/>
    <p:sldId id="324" r:id="rId30"/>
    <p:sldId id="325" r:id="rId31"/>
    <p:sldId id="329" r:id="rId32"/>
    <p:sldId id="330" r:id="rId33"/>
    <p:sldId id="331" r:id="rId34"/>
    <p:sldId id="334" r:id="rId35"/>
    <p:sldId id="335"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June 19th Telecon" id="{DE48D361-A511-406B-998F-CBA359B169B3}">
          <p14:sldIdLst>
            <p14:sldId id="321"/>
            <p14:sldId id="323"/>
            <p14:sldId id="326"/>
            <p14:sldId id="327"/>
            <p14:sldId id="328"/>
            <p14:sldId id="324"/>
            <p14:sldId id="325"/>
          </p14:sldIdLst>
        </p14:section>
        <p14:section name="July 10th Telecon" id="{05706A09-EA7A-4B14-B9D6-252802227733}">
          <p14:sldIdLst>
            <p14:sldId id="329"/>
            <p14:sldId id="330"/>
            <p14:sldId id="331"/>
            <p14:sldId id="334"/>
            <p14:sldId id="335"/>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13" d="100"/>
          <a:sy n="113" d="100"/>
        </p:scale>
        <p:origin x="75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77549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12446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6702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151519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2019-07-09</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28" name="Document" r:id="rId5" imgW="10822609" imgH="2534496" progId="Word.Document.8">
                  <p:embed/>
                </p:oleObj>
              </mc:Choice>
              <mc:Fallback>
                <p:oleObj name="Document" r:id="rId5" imgW="10822609" imgH="2534496" progId="Word.Document.8">
                  <p:embed/>
                  <p:pic>
                    <p:nvPicPr>
                      <p:cNvPr id="0" name="Picture 3"/>
                      <p:cNvPicPr>
                        <a:picLocks noChangeAspect="1" noChangeArrowheads="1"/>
                      </p:cNvPicPr>
                      <p:nvPr/>
                    </p:nvPicPr>
                    <p:blipFill>
                      <a:blip r:embed="rId6"/>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the </a:t>
            </a:r>
            <a:r>
              <a:rPr lang="en-US" b="0" dirty="0"/>
              <a:t>resolutions depicted by document </a:t>
            </a:r>
            <a:r>
              <a:rPr lang="en-US" b="0" dirty="0" smtClean="0"/>
              <a:t>11-19-886r1 for CIDs 2337 and 2338.</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19</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11-19-466 - Resolutions to a few LB240 Comments (Ganesh </a:t>
            </a:r>
            <a:r>
              <a:rPr lang="en-US" sz="1600" dirty="0" err="1" smtClean="0"/>
              <a:t>Venkatesan</a:t>
            </a:r>
            <a:r>
              <a:rPr lang="en-US" sz="1600" dirty="0" smtClean="0"/>
              <a:t>)  - 30min</a:t>
            </a:r>
          </a:p>
          <a:p>
            <a:pPr lvl="1" algn="just">
              <a:spcBef>
                <a:spcPct val="20000"/>
              </a:spcBef>
              <a:buFontTx/>
              <a:buChar char="•"/>
            </a:pPr>
            <a:r>
              <a:rPr lang="en-US" sz="1600" dirty="0" smtClean="0"/>
              <a:t>11-19-0709-00-00az - LMR immediate and delayed feedback (Christian) – 30min</a:t>
            </a:r>
          </a:p>
          <a:p>
            <a:pPr lvl="1" algn="just">
              <a:spcBef>
                <a:spcPct val="20000"/>
              </a:spcBef>
              <a:buFontTx/>
              <a:buChar char="•"/>
            </a:pPr>
            <a:r>
              <a:rPr lang="en-US" sz="1600" dirty="0" smtClean="0"/>
              <a:t>11-19-1011-00-00az - SIG-A </a:t>
            </a:r>
            <a:r>
              <a:rPr lang="en-US" sz="1600" dirty="0"/>
              <a:t>Changes for Ranging </a:t>
            </a:r>
            <a:r>
              <a:rPr lang="en-US" sz="1600" dirty="0" smtClean="0"/>
              <a:t>NDP (Christian) – as time permits. </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4394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7381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document </a:t>
            </a:r>
            <a:r>
              <a:rPr lang="en-US" b="0" dirty="0" smtClean="0"/>
              <a:t>11-19-466r4 for CIDs </a:t>
            </a:r>
            <a:r>
              <a:rPr lang="en-GB" b="0" dirty="0"/>
              <a:t>1026, 1099, 1235, 1883, 1923, 2223, 2235, 2253, 2335, 2339, 2451, 2524 and </a:t>
            </a:r>
            <a:r>
              <a:rPr lang="en-GB" b="0" dirty="0" smtClean="0"/>
              <a:t>2523</a:t>
            </a:r>
            <a:r>
              <a:rPr lang="en-GB" b="0" dirty="0"/>
              <a:t>?</a:t>
            </a:r>
            <a:endParaRPr lang="en-US" b="0" dirty="0" smtClean="0"/>
          </a:p>
          <a:p>
            <a:pPr marL="0" indent="0"/>
            <a:endParaRPr lang="en-US" b="0" dirty="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254656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I</a:t>
            </a:r>
          </a:p>
          <a:p>
            <a:r>
              <a:rPr lang="en-US" b="0" dirty="0" smtClean="0"/>
              <a:t>Do you support allowing a delayed feedback for a phase shift type LMR reporting? </a:t>
            </a:r>
          </a:p>
          <a:p>
            <a:r>
              <a:rPr lang="en-US" b="0" dirty="0" smtClean="0"/>
              <a:t>Results (Y/N/A): 5/6/2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72532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sz="2000" dirty="0" err="1" smtClean="0"/>
              <a:t>Strawpoll</a:t>
            </a:r>
            <a:r>
              <a:rPr lang="en-US" sz="2000" dirty="0" smtClean="0"/>
              <a:t> II – no taken</a:t>
            </a:r>
          </a:p>
          <a:p>
            <a:r>
              <a:rPr lang="en-US" sz="2000" b="0" dirty="0" smtClean="0"/>
              <a:t>Which of the following options delayed vs. immediate reporting of RSTA to ISTA LMR feedback and ISTA to RSTA LMR feedback  do you support? </a:t>
            </a:r>
          </a:p>
          <a:p>
            <a:r>
              <a:rPr lang="en-US" sz="2000" b="0" dirty="0" smtClean="0"/>
              <a:t>O1) For immediate phase shift feedback only (the current spec). </a:t>
            </a:r>
          </a:p>
          <a:p>
            <a:r>
              <a:rPr lang="en-US" sz="2000" b="0" dirty="0" smtClean="0"/>
              <a:t>O2) For any feedback type one delayed and the other immediate.</a:t>
            </a:r>
          </a:p>
          <a:p>
            <a:r>
              <a:rPr lang="en-US" sz="2000" b="0" dirty="0" smtClean="0"/>
              <a:t>O3) Both feedback types would be the same (either both immediate or both delayed).</a:t>
            </a:r>
          </a:p>
          <a:p>
            <a:r>
              <a:rPr lang="en-US" sz="2000" b="0" dirty="0" smtClean="0"/>
              <a:t>Results (Y/N/A):</a:t>
            </a:r>
          </a:p>
          <a:p>
            <a:r>
              <a:rPr lang="en-US" sz="2000" b="0" dirty="0" smtClean="0"/>
              <a:t>O1)</a:t>
            </a:r>
          </a:p>
          <a:p>
            <a:r>
              <a:rPr lang="en-US" sz="2000" b="0" dirty="0" smtClean="0"/>
              <a:t>O2)</a:t>
            </a:r>
          </a:p>
          <a:p>
            <a:r>
              <a:rPr lang="en-US" sz="2000" b="0" dirty="0" smtClean="0"/>
              <a:t>O3)</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6082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1643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543892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t>
            </a:r>
            <a:r>
              <a:rPr lang="en-US" altLang="en-US" smtClean="0">
                <a:solidFill>
                  <a:schemeClr val="tx2"/>
                </a:solidFill>
              </a:rPr>
              <a:t>Agenda July 10</a:t>
            </a:r>
            <a:r>
              <a:rPr lang="en-US" altLang="en-US" baseline="30000" smtClean="0">
                <a:solidFill>
                  <a:schemeClr val="tx2"/>
                </a:solidFill>
              </a:rPr>
              <a:t>th</a:t>
            </a:r>
            <a:r>
              <a:rPr lang="en-US" altLang="en-US"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11-19-677 Proposed resolution to LB#240 CID 2302 on </a:t>
            </a:r>
            <a:r>
              <a:rPr lang="en-US" sz="1600" dirty="0" err="1"/>
              <a:t>AoD</a:t>
            </a:r>
            <a:r>
              <a:rPr lang="en-US" sz="1600" dirty="0"/>
              <a:t> for passive </a:t>
            </a:r>
            <a:r>
              <a:rPr lang="en-US" sz="1600" dirty="0" smtClean="0"/>
              <a:t>ranging (Qi Wang)</a:t>
            </a:r>
            <a:endParaRPr lang="en-US" sz="1600" dirty="0" smtClean="0"/>
          </a:p>
          <a:p>
            <a:pPr lvl="1" algn="just">
              <a:spcBef>
                <a:spcPct val="20000"/>
              </a:spcBef>
              <a:buFontTx/>
              <a:buChar char="•"/>
            </a:pPr>
            <a:r>
              <a:rPr lang="en-US" sz="1600" dirty="0" smtClean="0"/>
              <a:t>11-19-1107 </a:t>
            </a:r>
            <a:r>
              <a:rPr lang="en-US" sz="1600" dirty="0"/>
              <a:t>CIDs Related With PHY Secured Mode in </a:t>
            </a:r>
            <a:r>
              <a:rPr lang="en-US" sz="1600" dirty="0" smtClean="0"/>
              <a:t>LB240 (Feng Jiang)</a:t>
            </a:r>
          </a:p>
          <a:p>
            <a:pPr lvl="1" algn="just">
              <a:spcBef>
                <a:spcPct val="20000"/>
              </a:spcBef>
              <a:buFontTx/>
              <a:buChar char="•"/>
            </a:pPr>
            <a:r>
              <a:rPr lang="en-US" sz="1600" dirty="0" smtClean="0"/>
              <a:t>11-19-1-62 EDCA FTM negotiations (Erik Lindskog)</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1696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570869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11-19-?</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a:t>
            </a:r>
            <a:r>
              <a:rPr lang="en-US" b="0"/>
              <a:t>document </a:t>
            </a:r>
            <a:r>
              <a:rPr lang="en-US" b="0" smtClean="0"/>
              <a:t>11-19-? for CIDs </a:t>
            </a:r>
            <a:r>
              <a:rPr lang="en-GB" b="0" smtClean="0"/>
              <a:t>XYZ and LJK?</a:t>
            </a:r>
            <a:endParaRPr lang="en-US" b="0" dirty="0" smtClean="0"/>
          </a:p>
          <a:p>
            <a:pPr marL="0" indent="0"/>
            <a:endParaRPr lang="en-US" b="0" dirty="0"/>
          </a:p>
          <a:p>
            <a:pPr marL="0" indent="0"/>
            <a:r>
              <a:rPr lang="en-US" b="0" dirty="0" smtClean="0"/>
              <a:t>Results (</a:t>
            </a:r>
            <a:r>
              <a:rPr lang="en-US" b="0" smtClean="0"/>
              <a:t>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83472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899600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55236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12031</TotalTime>
  <Words>2364</Words>
  <Application>Microsoft Office PowerPoint</Application>
  <PresentationFormat>Widescreen</PresentationFormat>
  <Paragraphs>435</Paragraphs>
  <Slides>43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Teleconference Agenda June 19th </vt:lpstr>
      <vt:lpstr>Submission Review</vt:lpstr>
      <vt:lpstr>CR Submission 11-19-466</vt:lpstr>
      <vt:lpstr>Submission 11-19-709</vt:lpstr>
      <vt:lpstr>Submission 11-19-709</vt:lpstr>
      <vt:lpstr>AOB?</vt:lpstr>
      <vt:lpstr>Adjourn</vt:lpstr>
      <vt:lpstr>Teleconference Agenda July 10th </vt:lpstr>
      <vt:lpstr>Submission Review</vt:lpstr>
      <vt:lpstr>CR Submission 11-19-?</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87</cp:revision>
  <cp:lastPrinted>1601-01-01T00:00:00Z</cp:lastPrinted>
  <dcterms:created xsi:type="dcterms:W3CDTF">2018-08-06T10:28:59Z</dcterms:created>
  <dcterms:modified xsi:type="dcterms:W3CDTF">2019-07-10T16:45:41Z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2019-07-10 16:45:34Z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