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8"/>
  </p:notesMasterIdLst>
  <p:handoutMasterIdLst>
    <p:handoutMasterId r:id="rId79"/>
  </p:handoutMasterIdLst>
  <p:sldIdLst>
    <p:sldId id="256" r:id="rId2"/>
    <p:sldId id="265" r:id="rId3"/>
    <p:sldId id="257" r:id="rId4"/>
    <p:sldId id="266" r:id="rId5"/>
    <p:sldId id="267" r:id="rId6"/>
    <p:sldId id="268" r:id="rId7"/>
    <p:sldId id="269" r:id="rId8"/>
    <p:sldId id="270" r:id="rId9"/>
    <p:sldId id="271" r:id="rId10"/>
    <p:sldId id="276" r:id="rId11"/>
    <p:sldId id="274" r:id="rId12"/>
    <p:sldId id="275" r:id="rId13"/>
    <p:sldId id="273" r:id="rId14"/>
    <p:sldId id="272" r:id="rId15"/>
    <p:sldId id="277" r:id="rId16"/>
    <p:sldId id="280" r:id="rId17"/>
    <p:sldId id="316" r:id="rId18"/>
    <p:sldId id="340" r:id="rId19"/>
    <p:sldId id="341" r:id="rId20"/>
    <p:sldId id="333" r:id="rId21"/>
    <p:sldId id="317" r:id="rId22"/>
    <p:sldId id="318" r:id="rId23"/>
    <p:sldId id="319" r:id="rId24"/>
    <p:sldId id="320" r:id="rId25"/>
    <p:sldId id="363" r:id="rId26"/>
    <p:sldId id="364" r:id="rId27"/>
    <p:sldId id="365" r:id="rId28"/>
    <p:sldId id="329" r:id="rId29"/>
    <p:sldId id="366" r:id="rId30"/>
    <p:sldId id="330" r:id="rId31"/>
    <p:sldId id="321" r:id="rId32"/>
    <p:sldId id="322" r:id="rId33"/>
    <p:sldId id="323" r:id="rId34"/>
    <p:sldId id="371" r:id="rId35"/>
    <p:sldId id="326" r:id="rId36"/>
    <p:sldId id="327" r:id="rId37"/>
    <p:sldId id="328" r:id="rId38"/>
    <p:sldId id="331" r:id="rId39"/>
    <p:sldId id="336" r:id="rId40"/>
    <p:sldId id="337" r:id="rId41"/>
    <p:sldId id="334" r:id="rId42"/>
    <p:sldId id="335" r:id="rId43"/>
    <p:sldId id="338" r:id="rId44"/>
    <p:sldId id="339" r:id="rId45"/>
    <p:sldId id="342" r:id="rId46"/>
    <p:sldId id="343" r:id="rId47"/>
    <p:sldId id="344" r:id="rId48"/>
    <p:sldId id="345" r:id="rId49"/>
    <p:sldId id="346" r:id="rId50"/>
    <p:sldId id="347" r:id="rId51"/>
    <p:sldId id="348" r:id="rId52"/>
    <p:sldId id="349" r:id="rId53"/>
    <p:sldId id="350" r:id="rId54"/>
    <p:sldId id="351" r:id="rId55"/>
    <p:sldId id="354" r:id="rId56"/>
    <p:sldId id="356" r:id="rId57"/>
    <p:sldId id="355" r:id="rId58"/>
    <p:sldId id="352" r:id="rId59"/>
    <p:sldId id="353" r:id="rId60"/>
    <p:sldId id="357" r:id="rId61"/>
    <p:sldId id="358" r:id="rId62"/>
    <p:sldId id="359" r:id="rId63"/>
    <p:sldId id="367" r:id="rId64"/>
    <p:sldId id="368" r:id="rId65"/>
    <p:sldId id="369" r:id="rId66"/>
    <p:sldId id="370" r:id="rId67"/>
    <p:sldId id="360" r:id="rId68"/>
    <p:sldId id="361" r:id="rId69"/>
    <p:sldId id="312" r:id="rId70"/>
    <p:sldId id="259" r:id="rId71"/>
    <p:sldId id="260" r:id="rId72"/>
    <p:sldId id="261" r:id="rId73"/>
    <p:sldId id="325" r:id="rId74"/>
    <p:sldId id="262" r:id="rId75"/>
    <p:sldId id="263" r:id="rId76"/>
    <p:sldId id="264" r:id="rId7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5"/>
            <p14:sldId id="273"/>
            <p14:sldId id="272"/>
            <p14:sldId id="277"/>
            <p14:sldId id="280"/>
            <p14:sldId id="316"/>
            <p14:sldId id="340"/>
            <p14:sldId id="341"/>
          </p14:sldIdLst>
        </p14:section>
        <p14:section name="Slot#1" id="{D034DA8E-AAAC-4FE4-96D8-FD4E97D1BB71}">
          <p14:sldIdLst>
            <p14:sldId id="333"/>
            <p14:sldId id="317"/>
            <p14:sldId id="318"/>
            <p14:sldId id="319"/>
            <p14:sldId id="320"/>
            <p14:sldId id="363"/>
            <p14:sldId id="364"/>
            <p14:sldId id="365"/>
            <p14:sldId id="329"/>
            <p14:sldId id="366"/>
            <p14:sldId id="330"/>
            <p14:sldId id="321"/>
            <p14:sldId id="322"/>
            <p14:sldId id="323"/>
            <p14:sldId id="371"/>
            <p14:sldId id="326"/>
            <p14:sldId id="327"/>
            <p14:sldId id="328"/>
            <p14:sldId id="331"/>
            <p14:sldId id="336"/>
            <p14:sldId id="337"/>
          </p14:sldIdLst>
        </p14:section>
        <p14:section name="Slot#2" id="{0E687B7E-720E-4035-8603-903AAF037B31}">
          <p14:sldIdLst>
            <p14:sldId id="334"/>
            <p14:sldId id="335"/>
            <p14:sldId id="338"/>
            <p14:sldId id="339"/>
          </p14:sldIdLst>
        </p14:section>
        <p14:section name="Slot#3" id="{5D49AB48-9724-48C6-97B3-577374A1C2CA}">
          <p14:sldIdLst>
            <p14:sldId id="342"/>
            <p14:sldId id="343"/>
            <p14:sldId id="344"/>
            <p14:sldId id="345"/>
          </p14:sldIdLst>
        </p14:section>
        <p14:section name="Slot#4" id="{6193A2DF-E32F-40FC-A604-C1274D537662}">
          <p14:sldIdLst>
            <p14:sldId id="346"/>
            <p14:sldId id="347"/>
            <p14:sldId id="348"/>
            <p14:sldId id="349"/>
          </p14:sldIdLst>
        </p14:section>
        <p14:section name="Slot#5" id="{D51E15C0-1BE5-4B71-8375-F6B1D2A3FFBF}">
          <p14:sldIdLst>
            <p14:sldId id="350"/>
            <p14:sldId id="351"/>
            <p14:sldId id="354"/>
            <p14:sldId id="356"/>
            <p14:sldId id="355"/>
            <p14:sldId id="352"/>
            <p14:sldId id="353"/>
          </p14:sldIdLst>
        </p14:section>
        <p14:section name="Slot #6" id="{C6C71488-E606-43ED-9503-8F91C556A2EE}">
          <p14:sldIdLst>
            <p14:sldId id="357"/>
            <p14:sldId id="358"/>
            <p14:sldId id="359"/>
            <p14:sldId id="367"/>
          </p14:sldIdLst>
        </p14:section>
        <p14:section name="Slot#7" id="{D59D5964-9646-4C25-959D-E55F97EAE577}">
          <p14:sldIdLst>
            <p14:sldId id="368"/>
            <p14:sldId id="369"/>
            <p14:sldId id="370"/>
            <p14:sldId id="360"/>
            <p14:sldId id="361"/>
          </p14:sldIdLst>
        </p14:section>
        <p14:section name="Template slides and motion formats" id="{8A990A65-CB67-469F-A02E-6E443C58FA96}">
          <p14:sldIdLst>
            <p14:sldId id="312"/>
            <p14:sldId id="259"/>
            <p14:sldId id="260"/>
            <p14:sldId id="261"/>
            <p14:sldId id="325"/>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4" autoAdjust="0"/>
    <p:restoredTop sz="94693" autoAdjust="0"/>
  </p:normalViewPr>
  <p:slideViewPr>
    <p:cSldViewPr>
      <p:cViewPr varScale="1">
        <p:scale>
          <a:sx n="75" d="100"/>
          <a:sy n="75" d="100"/>
        </p:scale>
        <p:origin x="64" y="12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notesMaster" Target="notesMasters/notesMaster1.xml"/><Relationship Id="rId8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7/15/2019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46</a:t>
            </a:fld>
            <a:endParaRPr lang="en-US"/>
          </a:p>
        </p:txBody>
      </p:sp>
    </p:spTree>
    <p:extLst>
      <p:ext uri="{BB962C8B-B14F-4D97-AF65-F5344CB8AC3E}">
        <p14:creationId xmlns:p14="http://schemas.microsoft.com/office/powerpoint/2010/main" val="31733289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50</a:t>
            </a:fld>
            <a:endParaRPr lang="en-US"/>
          </a:p>
        </p:txBody>
      </p:sp>
    </p:spTree>
    <p:extLst>
      <p:ext uri="{BB962C8B-B14F-4D97-AF65-F5344CB8AC3E}">
        <p14:creationId xmlns:p14="http://schemas.microsoft.com/office/powerpoint/2010/main" val="2731231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54</a:t>
            </a:fld>
            <a:endParaRPr lang="en-US"/>
          </a:p>
        </p:txBody>
      </p:sp>
    </p:spTree>
    <p:extLst>
      <p:ext uri="{BB962C8B-B14F-4D97-AF65-F5344CB8AC3E}">
        <p14:creationId xmlns:p14="http://schemas.microsoft.com/office/powerpoint/2010/main" val="15641042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61</a:t>
            </a:fld>
            <a:endParaRPr lang="en-US"/>
          </a:p>
        </p:txBody>
      </p:sp>
    </p:spTree>
    <p:extLst>
      <p:ext uri="{BB962C8B-B14F-4D97-AF65-F5344CB8AC3E}">
        <p14:creationId xmlns:p14="http://schemas.microsoft.com/office/powerpoint/2010/main" val="17686090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65</a:t>
            </a:fld>
            <a:endParaRPr lang="en-US"/>
          </a:p>
        </p:txBody>
      </p:sp>
    </p:spTree>
    <p:extLst>
      <p:ext uri="{BB962C8B-B14F-4D97-AF65-F5344CB8AC3E}">
        <p14:creationId xmlns:p14="http://schemas.microsoft.com/office/powerpoint/2010/main" val="37123279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70</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71</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72</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76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12</a:t>
            </a:fld>
            <a:endParaRPr lang="en-US"/>
          </a:p>
        </p:txBody>
      </p:sp>
    </p:spTree>
    <p:extLst>
      <p:ext uri="{BB962C8B-B14F-4D97-AF65-F5344CB8AC3E}">
        <p14:creationId xmlns:p14="http://schemas.microsoft.com/office/powerpoint/2010/main" val="1062193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24100616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25363098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1344993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19</a:t>
            </a:fld>
            <a:endParaRPr lang="en-US"/>
          </a:p>
        </p:txBody>
      </p:sp>
    </p:spTree>
    <p:extLst>
      <p:ext uri="{BB962C8B-B14F-4D97-AF65-F5344CB8AC3E}">
        <p14:creationId xmlns:p14="http://schemas.microsoft.com/office/powerpoint/2010/main" val="30688350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21</a:t>
            </a:fld>
            <a:endParaRPr lang="en-US"/>
          </a:p>
        </p:txBody>
      </p:sp>
    </p:spTree>
    <p:extLst>
      <p:ext uri="{BB962C8B-B14F-4D97-AF65-F5344CB8AC3E}">
        <p14:creationId xmlns:p14="http://schemas.microsoft.com/office/powerpoint/2010/main" val="37351656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42</a:t>
            </a:fld>
            <a:endParaRPr lang="en-US"/>
          </a:p>
        </p:txBody>
      </p:sp>
    </p:spTree>
    <p:extLst>
      <p:ext uri="{BB962C8B-B14F-4D97-AF65-F5344CB8AC3E}">
        <p14:creationId xmlns:p14="http://schemas.microsoft.com/office/powerpoint/2010/main" val="12572639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July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July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July 2019</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July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July 2019</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July 2019</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802.11-19/946r5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July Meeting </a:t>
            </a:r>
            <a:r>
              <a:rPr lang="en-US" altLang="en-US" dirty="0"/>
              <a:t>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dirty="0"/>
              <a:t>:</a:t>
            </a:r>
            <a:r>
              <a:rPr lang="en-GB" sz="2000" b="0" dirty="0"/>
              <a:t> </a:t>
            </a:r>
            <a:r>
              <a:rPr lang="en-GB" sz="2000" b="0" dirty="0" smtClean="0"/>
              <a:t>2019-07-15</a:t>
            </a:r>
          </a:p>
        </p:txBody>
      </p:sp>
      <p:sp>
        <p:nvSpPr>
          <p:cNvPr id="6" name="Date Placeholder 3"/>
          <p:cNvSpPr>
            <a:spLocks noGrp="1"/>
          </p:cNvSpPr>
          <p:nvPr>
            <p:ph type="dt" idx="10"/>
          </p:nvPr>
        </p:nvSpPr>
        <p:spPr/>
        <p:txBody>
          <a:bodyPr/>
          <a:lstStyle/>
          <a:p>
            <a:r>
              <a:rPr lang="en-US" smtClean="0"/>
              <a:t>July 2019</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47596240"/>
              </p:ext>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3303"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solidFill>
                  <a:schemeClr val="tx1"/>
                </a:solidFill>
                <a:cs typeface="DejaVu Sans" pitchFamily="34" charset="0"/>
              </a:rPr>
              <a:t>Respect … give it, get it</a:t>
            </a:r>
          </a:p>
          <a:p>
            <a:pPr indent="-457200">
              <a:buFont typeface="Arial" panose="020B0604020202020204" pitchFamily="34" charset="0"/>
              <a:buChar char="•"/>
            </a:pPr>
            <a:r>
              <a:rPr lang="en-US" dirty="0">
                <a:solidFill>
                  <a:schemeClr val="tx1"/>
                </a:solidFill>
                <a:cs typeface="DejaVu Sans" pitchFamily="34" charset="0"/>
              </a:rPr>
              <a:t>NO product pitches</a:t>
            </a:r>
          </a:p>
          <a:p>
            <a:pPr indent="-457200">
              <a:buFont typeface="Arial" panose="020B0604020202020204" pitchFamily="34" charset="0"/>
              <a:buChar char="•"/>
            </a:pPr>
            <a:r>
              <a:rPr lang="en-US" dirty="0">
                <a:solidFill>
                  <a:schemeClr val="tx1"/>
                </a:solidFill>
                <a:cs typeface="DejaVu Sans" pitchFamily="34" charset="0"/>
              </a:rPr>
              <a:t>NO corporate pitches</a:t>
            </a:r>
          </a:p>
          <a:p>
            <a:pPr indent="-457200">
              <a:buFont typeface="Arial" panose="020B0604020202020204" pitchFamily="34" charset="0"/>
              <a:buChar char="•"/>
            </a:pPr>
            <a:r>
              <a:rPr lang="en-US" dirty="0">
                <a:solidFill>
                  <a:schemeClr val="tx1"/>
                </a:solidFill>
                <a:cs typeface="DejaVu Sans" pitchFamily="34" charset="0"/>
              </a:rPr>
              <a:t>NO prices</a:t>
            </a:r>
          </a:p>
          <a:p>
            <a:pPr indent="-457200">
              <a:buFont typeface="Arial" panose="020B0604020202020204" pitchFamily="34" charset="0"/>
              <a:buChar char="•"/>
            </a:pPr>
            <a:r>
              <a:rPr lang="en-US" dirty="0">
                <a:solidFill>
                  <a:schemeClr val="tx1"/>
                </a:solidFill>
                <a:cs typeface="DejaVu Sans" pitchFamily="34" charset="0"/>
              </a:rPr>
              <a:t>NO restrictive </a:t>
            </a:r>
            <a:r>
              <a:rPr lang="en-US" dirty="0" smtClean="0">
                <a:solidFill>
                  <a:schemeClr val="tx1"/>
                </a:solidFill>
                <a:cs typeface="DejaVu Sans" pitchFamily="34" charset="0"/>
              </a:rPr>
              <a:t>notices</a:t>
            </a:r>
            <a:endParaRPr lang="en-US" dirty="0">
              <a:solidFill>
                <a:schemeClr val="tx1"/>
              </a:solidFill>
              <a:cs typeface="DejaVu Sans" pitchFamily="34" charset="0"/>
            </a:endParaRPr>
          </a:p>
          <a:p>
            <a:pPr indent="-457200">
              <a:buFont typeface="Arial" panose="020B0604020202020204" pitchFamily="34" charset="0"/>
              <a:buChar char="•"/>
            </a:pPr>
            <a:r>
              <a:rPr lang="en-US" dirty="0">
                <a:solidFill>
                  <a:schemeClr val="tx1"/>
                </a:solidFill>
                <a:cs typeface="DejaVu Sans" pitchFamily="34" charset="0"/>
              </a:rPr>
              <a:t>Presentations must be openly available</a:t>
            </a:r>
          </a:p>
          <a:p>
            <a:pPr indent="-457200">
              <a:buClr>
                <a:srgbClr val="FF0000"/>
              </a:buClr>
            </a:pPr>
            <a:endParaRPr lang="en-US" dirty="0">
              <a:solidFill>
                <a:schemeClr val="tx1"/>
              </a:solidFill>
              <a:latin typeface="Arial" pitchFamily="34" charset="0"/>
              <a:cs typeface="DejaVu Sans"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451236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err="1"/>
              <a:t>TGaz</a:t>
            </a:r>
            <a:r>
              <a:rPr lang="en-US" dirty="0"/>
              <a:t> Schedule at a </a:t>
            </a:r>
            <a:r>
              <a:rPr lang="en-US" dirty="0" smtClean="0"/>
              <a:t>glance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graphicFrame>
        <p:nvGraphicFramePr>
          <p:cNvPr id="8" name="Table 7"/>
          <p:cNvGraphicFramePr>
            <a:graphicFrameLocks noGrp="1"/>
          </p:cNvGraphicFramePr>
          <p:nvPr>
            <p:extLst>
              <p:ext uri="{D42A27DB-BD31-4B8C-83A1-F6EECF244321}">
                <p14:modId xmlns:p14="http://schemas.microsoft.com/office/powerpoint/2010/main" val="3372972553"/>
              </p:ext>
            </p:extLst>
          </p:nvPr>
        </p:nvGraphicFramePr>
        <p:xfrm>
          <a:off x="3071664" y="2204864"/>
          <a:ext cx="5904655" cy="2808310"/>
        </p:xfrm>
        <a:graphic>
          <a:graphicData uri="http://schemas.openxmlformats.org/drawingml/2006/table">
            <a:tbl>
              <a:tblPr firstRow="1" bandRow="1">
                <a:tableStyleId>{21E4AEA4-8DFA-4A89-87EB-49C32662AFE0}</a:tableStyleId>
              </a:tblPr>
              <a:tblGrid>
                <a:gridCol w="902103"/>
                <a:gridCol w="1066116"/>
                <a:gridCol w="984109"/>
                <a:gridCol w="984109"/>
                <a:gridCol w="984109"/>
                <a:gridCol w="984109"/>
              </a:tblGrid>
              <a:tr h="457823">
                <a:tc>
                  <a:txBody>
                    <a:bodyPr/>
                    <a:lstStyle/>
                    <a:p>
                      <a:endParaRPr lang="en-US" sz="1800" dirty="0"/>
                    </a:p>
                  </a:txBody>
                  <a:tcPr marT="45746" marB="45746" anchor="ctr"/>
                </a:tc>
                <a:tc>
                  <a:txBody>
                    <a:bodyPr/>
                    <a:lstStyle/>
                    <a:p>
                      <a:pPr algn="ctr"/>
                      <a:r>
                        <a:rPr lang="en-US" sz="1800" dirty="0" smtClean="0"/>
                        <a:t>MON</a:t>
                      </a:r>
                      <a:endParaRPr lang="en-US" sz="1800" dirty="0"/>
                    </a:p>
                  </a:txBody>
                  <a:tcPr marT="45746" marB="45746" anchor="ctr"/>
                </a:tc>
                <a:tc>
                  <a:txBody>
                    <a:bodyPr/>
                    <a:lstStyle/>
                    <a:p>
                      <a:pPr algn="ctr"/>
                      <a:r>
                        <a:rPr lang="en-US" sz="1800" dirty="0" smtClean="0"/>
                        <a:t>TUE</a:t>
                      </a:r>
                      <a:endParaRPr lang="en-US" sz="1800" dirty="0"/>
                    </a:p>
                  </a:txBody>
                  <a:tcPr marT="45746" marB="45746" anchor="ctr"/>
                </a:tc>
                <a:tc>
                  <a:txBody>
                    <a:bodyPr/>
                    <a:lstStyle/>
                    <a:p>
                      <a:pPr algn="ctr"/>
                      <a:r>
                        <a:rPr lang="en-US" sz="1800" dirty="0" smtClean="0"/>
                        <a:t>WED</a:t>
                      </a:r>
                      <a:endParaRPr lang="en-US" sz="1800" dirty="0"/>
                    </a:p>
                  </a:txBody>
                  <a:tcPr marT="45746" marB="45746" anchor="ctr"/>
                </a:tc>
                <a:tc>
                  <a:txBody>
                    <a:bodyPr/>
                    <a:lstStyle/>
                    <a:p>
                      <a:pPr algn="ctr"/>
                      <a:r>
                        <a:rPr lang="en-US" sz="1800" dirty="0" smtClean="0"/>
                        <a:t>THU</a:t>
                      </a:r>
                      <a:endParaRPr lang="en-US" sz="1800" dirty="0"/>
                    </a:p>
                  </a:txBody>
                  <a:tcPr marT="45746" marB="45746" anchor="ctr"/>
                </a:tc>
                <a:tc>
                  <a:txBody>
                    <a:bodyPr/>
                    <a:lstStyle/>
                    <a:p>
                      <a:pPr algn="ctr"/>
                      <a:r>
                        <a:rPr lang="en-US" sz="1800" dirty="0" smtClean="0"/>
                        <a:t>FRI</a:t>
                      </a:r>
                      <a:endParaRPr lang="en-US" sz="1800" dirty="0"/>
                    </a:p>
                  </a:txBody>
                  <a:tcPr marT="45746" marB="45746" anchor="ctr"/>
                </a:tc>
              </a:tr>
              <a:tr h="457823">
                <a:tc>
                  <a:txBody>
                    <a:bodyPr/>
                    <a:lstStyle/>
                    <a:p>
                      <a:r>
                        <a:rPr lang="en-US" sz="1800" dirty="0" smtClean="0"/>
                        <a:t>AM1</a:t>
                      </a: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nchor="ctr">
                    <a:solidFill>
                      <a:srgbClr val="92D050"/>
                    </a:solidFill>
                  </a:tcPr>
                </a:tc>
                <a:tc>
                  <a:txBody>
                    <a:bodyPr/>
                    <a:lstStyle/>
                    <a:p>
                      <a:pPr algn="ctr"/>
                      <a:endParaRPr lang="en-US" sz="1800" dirty="0"/>
                    </a:p>
                  </a:txBody>
                  <a:tcPr marT="45746" marB="45746" anchor="ctr"/>
                </a:tc>
              </a:tr>
              <a:tr h="457823">
                <a:tc>
                  <a:txBody>
                    <a:bodyPr/>
                    <a:lstStyle/>
                    <a:p>
                      <a:r>
                        <a:rPr lang="en-US" sz="1800" dirty="0" smtClean="0"/>
                        <a:t>AM2</a:t>
                      </a:r>
                      <a:endParaRPr lang="en-US" sz="1800" dirty="0"/>
                    </a:p>
                  </a:txBody>
                  <a:tcPr marT="45746" marB="45746" anchor="ctr"/>
                </a:tc>
                <a:tc>
                  <a:txBody>
                    <a:bodyPr/>
                    <a:lstStyle/>
                    <a:p>
                      <a:pPr algn="ctr"/>
                      <a:endParaRPr lang="en-US" sz="1800"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c>
                  <a:txBody>
                    <a:bodyPr/>
                    <a:lstStyle/>
                    <a:p>
                      <a:pPr algn="ctr"/>
                      <a:endParaRPr lang="en-US" dirty="0"/>
                    </a:p>
                  </a:txBody>
                  <a:tcPr marT="45746" marB="45746" anchor="ctr"/>
                </a:tc>
                <a:tc>
                  <a:txBody>
                    <a:bodyPr/>
                    <a:lstStyle/>
                    <a:p>
                      <a:pPr algn="ctr"/>
                      <a:endParaRPr lang="en-US" sz="1800" dirty="0"/>
                    </a:p>
                  </a:txBody>
                  <a:tcPr marT="45746" marB="45746" anchor="ctr"/>
                </a:tc>
              </a:tr>
              <a:tr h="519195">
                <a:tc>
                  <a:txBody>
                    <a:bodyPr/>
                    <a:lstStyle/>
                    <a:p>
                      <a:r>
                        <a:rPr lang="en-US" sz="1800" dirty="0" smtClean="0"/>
                        <a:t>PM1</a:t>
                      </a:r>
                      <a:endParaRPr lang="en-US" sz="1800" dirty="0"/>
                    </a:p>
                  </a:txBody>
                  <a:tcPr marT="45746" marB="45746" anchor="ctr"/>
                </a:tc>
                <a:tc>
                  <a:txBody>
                    <a:bodyPr/>
                    <a:lstStyle/>
                    <a:p>
                      <a:pPr algn="ctr"/>
                      <a:r>
                        <a:rPr lang="en-US" sz="1800" dirty="0" smtClean="0"/>
                        <a:t>AZ</a:t>
                      </a:r>
                      <a:endParaRPr lang="en-US" sz="1800"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sz="1800" dirty="0"/>
                    </a:p>
                  </a:txBody>
                  <a:tcPr marT="45746" marB="45746" anchor="ctr"/>
                </a:tc>
              </a:tr>
              <a:tr h="457823">
                <a:tc>
                  <a:txBody>
                    <a:bodyPr/>
                    <a:lstStyle/>
                    <a:p>
                      <a:r>
                        <a:rPr lang="en-US" sz="1800" dirty="0" smtClean="0"/>
                        <a:t>PM2</a:t>
                      </a: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c>
                  <a:txBody>
                    <a:bodyPr/>
                    <a:lstStyle/>
                    <a:p>
                      <a:pPr algn="ctr"/>
                      <a:endParaRPr lang="en-US" dirty="0"/>
                    </a:p>
                  </a:txBody>
                  <a:tcPr marT="45746" marB="45746" anchor="ctr"/>
                </a:tc>
              </a:tr>
              <a:tr h="457823">
                <a:tc>
                  <a:txBody>
                    <a:bodyPr/>
                    <a:lstStyle/>
                    <a:p>
                      <a:r>
                        <a:rPr lang="en-US" sz="1800" dirty="0" smtClean="0"/>
                        <a:t>Eve</a:t>
                      </a:r>
                      <a:endParaRPr lang="en-US" sz="1800" dirty="0"/>
                    </a:p>
                  </a:txBody>
                  <a:tcPr marT="45746" marB="45746" anchor="ctr"/>
                </a:tc>
                <a:tc>
                  <a:txBody>
                    <a:bodyPr/>
                    <a:lstStyle/>
                    <a:p>
                      <a:pPr algn="ctr"/>
                      <a:endParaRPr lang="en-US" sz="1800" dirty="0"/>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r>
            </a:tbl>
          </a:graphicData>
        </a:graphic>
      </p:graphicFrame>
    </p:spTree>
    <p:extLst>
      <p:ext uri="{BB962C8B-B14F-4D97-AF65-F5344CB8AC3E}">
        <p14:creationId xmlns:p14="http://schemas.microsoft.com/office/powerpoint/2010/main" val="20190207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sz="2000" b="0" dirty="0"/>
              <a:t>Agenda setting for the week.</a:t>
            </a:r>
          </a:p>
          <a:p>
            <a:pPr algn="just">
              <a:spcBef>
                <a:spcPct val="20000"/>
              </a:spcBef>
              <a:buFontTx/>
              <a:buChar char="•"/>
            </a:pPr>
            <a:r>
              <a:rPr lang="en-US" altLang="en-US" sz="2000" b="0" dirty="0" smtClean="0"/>
              <a:t>Consider approval of previous </a:t>
            </a:r>
            <a:r>
              <a:rPr lang="en-US" altLang="en-US" sz="2000" b="0" dirty="0"/>
              <a:t>meeting minutes (</a:t>
            </a:r>
            <a:r>
              <a:rPr lang="en-US" altLang="en-US" sz="2000" b="0" dirty="0" smtClean="0"/>
              <a:t>11-19-882).  </a:t>
            </a:r>
          </a:p>
          <a:p>
            <a:pPr algn="just">
              <a:spcBef>
                <a:spcPct val="20000"/>
              </a:spcBef>
              <a:buFontTx/>
              <a:buChar char="•"/>
            </a:pPr>
            <a:r>
              <a:rPr lang="en-US" altLang="en-US" sz="2000" b="0" dirty="0"/>
              <a:t>Consider approval of </a:t>
            </a:r>
            <a:r>
              <a:rPr lang="en-US" altLang="en-US" sz="2000" b="0" dirty="0" smtClean="0"/>
              <a:t>May ad-hoc minutes (11-19-706).</a:t>
            </a:r>
          </a:p>
          <a:p>
            <a:pPr algn="just">
              <a:spcBef>
                <a:spcPct val="20000"/>
              </a:spcBef>
              <a:buFontTx/>
              <a:buChar char="•"/>
            </a:pPr>
            <a:r>
              <a:rPr lang="en-US" altLang="en-US" sz="2000" b="0" dirty="0"/>
              <a:t>Consider approval of May/June </a:t>
            </a:r>
            <a:r>
              <a:rPr lang="en-US" altLang="en-US" sz="2000" b="0" dirty="0" smtClean="0"/>
              <a:t>teleconferences and ad-hoc minutes.</a:t>
            </a:r>
          </a:p>
          <a:p>
            <a:pPr algn="just">
              <a:spcBef>
                <a:spcPct val="20000"/>
              </a:spcBef>
              <a:buFontTx/>
              <a:buChar char="•"/>
            </a:pPr>
            <a:r>
              <a:rPr lang="en-US" altLang="en-US" sz="2000" b="0" dirty="0" smtClean="0"/>
              <a:t>CR assignment and current status of open call for CID volunteers. (11-19-431)</a:t>
            </a:r>
          </a:p>
          <a:p>
            <a:pPr algn="just">
              <a:spcBef>
                <a:spcPct val="20000"/>
              </a:spcBef>
              <a:buFontTx/>
              <a:buChar char="•"/>
            </a:pPr>
            <a:r>
              <a:rPr lang="en-US" altLang="en-US" sz="2000" b="0" dirty="0" smtClean="0"/>
              <a:t>Consider comment resolution for adoption.</a:t>
            </a:r>
          </a:p>
          <a:p>
            <a:pPr algn="just">
              <a:spcBef>
                <a:spcPct val="20000"/>
              </a:spcBef>
              <a:buFontTx/>
              <a:buChar char="•"/>
            </a:pPr>
            <a:r>
              <a:rPr lang="en-US" altLang="en-US" sz="2000" b="0" dirty="0" smtClean="0"/>
              <a:t>Review target ad hoc meeting dates towards the Sep meeting.</a:t>
            </a:r>
          </a:p>
          <a:p>
            <a:pPr algn="just">
              <a:spcBef>
                <a:spcPct val="20000"/>
              </a:spcBef>
              <a:buFontTx/>
              <a:buChar char="•"/>
            </a:pPr>
            <a:r>
              <a:rPr lang="en-US" altLang="en-US" sz="2000" b="0" dirty="0" smtClean="0"/>
              <a:t>Consider any other technical material.</a:t>
            </a:r>
          </a:p>
          <a:p>
            <a:pPr algn="just">
              <a:spcBef>
                <a:spcPct val="20000"/>
              </a:spcBef>
              <a:buFontTx/>
              <a:buChar char="•"/>
            </a:pPr>
            <a:r>
              <a:rPr lang="en-US" altLang="en-US" sz="2000" b="0" dirty="0" smtClean="0"/>
              <a:t>Consider July accomplishments and targets for Sep. meeting.</a:t>
            </a:r>
          </a:p>
          <a:p>
            <a:pPr algn="just">
              <a:spcBef>
                <a:spcPct val="20000"/>
              </a:spcBef>
              <a:buFontTx/>
              <a:buChar char="•"/>
            </a:pPr>
            <a:endParaRPr lang="en-US" alt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0552150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942729202"/>
              </p:ext>
            </p:extLst>
          </p:nvPr>
        </p:nvGraphicFramePr>
        <p:xfrm>
          <a:off x="914401" y="1340772"/>
          <a:ext cx="10460567" cy="5548335"/>
        </p:xfrm>
        <a:graphic>
          <a:graphicData uri="http://schemas.openxmlformats.org/drawingml/2006/table">
            <a:tbl>
              <a:tblPr firstRow="1" bandRow="1">
                <a:tableStyleId>{21E4AEA4-8DFA-4A89-87EB-49C32662AFE0}</a:tableStyleId>
              </a:tblPr>
              <a:tblGrid>
                <a:gridCol w="1221159"/>
                <a:gridCol w="1728192"/>
                <a:gridCol w="5688632"/>
                <a:gridCol w="1822584"/>
              </a:tblGrid>
              <a:tr h="502303">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425022">
                <a:tc>
                  <a:txBody>
                    <a:bodyPr/>
                    <a:lstStyle/>
                    <a:p>
                      <a:pPr marL="0" algn="l" defTabSz="914400" rtl="0" eaLnBrk="1" latinLnBrk="0" hangingPunct="1"/>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r>
              <a:tr h="425022">
                <a:tc>
                  <a:txBody>
                    <a:bodyPr/>
                    <a:lstStyle/>
                    <a:p>
                      <a:r>
                        <a:rPr lang="en-US" sz="1600" dirty="0" smtClean="0"/>
                        <a:t>11-19-706</a:t>
                      </a:r>
                      <a:endParaRPr lang="en-US" sz="1600" dirty="0"/>
                    </a:p>
                  </a:txBody>
                  <a:tcPr marT="45712" marB="45712"/>
                </a:tc>
                <a:tc>
                  <a:txBody>
                    <a:bodyPr/>
                    <a:lstStyle/>
                    <a:p>
                      <a:r>
                        <a:rPr lang="en-US" sz="1600" dirty="0" smtClean="0"/>
                        <a:t>Roy Want</a:t>
                      </a:r>
                      <a:endParaRPr lang="en-US" sz="1600" dirty="0"/>
                    </a:p>
                  </a:txBody>
                  <a:tcPr marT="45712" marB="45712"/>
                </a:tc>
                <a:tc>
                  <a:txBody>
                    <a:bodyPr/>
                    <a:lstStyle/>
                    <a:p>
                      <a:r>
                        <a:rPr lang="en-US" sz="1600" dirty="0" err="1" smtClean="0"/>
                        <a:t>TGaz</a:t>
                      </a:r>
                      <a:r>
                        <a:rPr lang="en-US" sz="1600" dirty="0" smtClean="0"/>
                        <a:t> May ad hoc meeting minutes</a:t>
                      </a:r>
                      <a:endParaRPr lang="en-US" sz="1600" dirty="0"/>
                    </a:p>
                  </a:txBody>
                  <a:tcPr marT="45712" marB="45712"/>
                </a:tc>
                <a:tc>
                  <a:txBody>
                    <a:bodyPr/>
                    <a:lstStyle/>
                    <a:p>
                      <a:r>
                        <a:rPr lang="en-US" sz="1600" dirty="0" smtClean="0"/>
                        <a:t>Minutes</a:t>
                      </a:r>
                      <a:endParaRPr lang="en-US" sz="1600" dirty="0"/>
                    </a:p>
                  </a:txBody>
                  <a:tcPr marT="45712" marB="45712"/>
                </a:tc>
              </a:tr>
              <a:tr h="425022">
                <a:tc>
                  <a:txBody>
                    <a:bodyPr/>
                    <a:lstStyle/>
                    <a:p>
                      <a:r>
                        <a:rPr lang="en-US" sz="1600" kern="1200" dirty="0" smtClean="0">
                          <a:solidFill>
                            <a:schemeClr val="dk1"/>
                          </a:solidFill>
                          <a:latin typeface="+mn-lt"/>
                          <a:ea typeface="+mn-ea"/>
                          <a:cs typeface="+mn-cs"/>
                        </a:rPr>
                        <a:t>11-19-882</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Roy Want</a:t>
                      </a:r>
                      <a:endParaRPr lang="en-US" sz="1600" kern="1200" dirty="0">
                        <a:solidFill>
                          <a:schemeClr val="dk1"/>
                        </a:solidFill>
                        <a:latin typeface="+mn-lt"/>
                        <a:ea typeface="+mn-ea"/>
                        <a:cs typeface="+mn-cs"/>
                      </a:endParaRPr>
                    </a:p>
                  </a:txBody>
                  <a:tcPr marT="45712" marB="45712"/>
                </a:tc>
                <a:tc>
                  <a:txBody>
                    <a:bodyPr/>
                    <a:lstStyle/>
                    <a:p>
                      <a:r>
                        <a:rPr lang="en-US" sz="1600" b="0" i="0" kern="1200" dirty="0" smtClean="0">
                          <a:solidFill>
                            <a:schemeClr val="dk1"/>
                          </a:solidFill>
                          <a:effectLst/>
                          <a:latin typeface="+mn-lt"/>
                          <a:ea typeface="+mn-ea"/>
                          <a:cs typeface="+mn-cs"/>
                        </a:rPr>
                        <a:t>Meeting Minutes May 2019 Session</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Minutes</a:t>
                      </a:r>
                      <a:endParaRPr lang="en-US" sz="1600" kern="1200" dirty="0">
                        <a:solidFill>
                          <a:schemeClr val="dk1"/>
                        </a:solidFill>
                        <a:latin typeface="+mn-lt"/>
                        <a:ea typeface="+mn-ea"/>
                        <a:cs typeface="+mn-cs"/>
                      </a:endParaRPr>
                    </a:p>
                  </a:txBody>
                  <a:tcPr marT="45712" marB="45712"/>
                </a:tc>
              </a:tr>
              <a:tr h="425022">
                <a:tc>
                  <a:txBody>
                    <a:bodyPr/>
                    <a:lstStyle/>
                    <a:p>
                      <a:r>
                        <a:rPr lang="en-US" sz="1600" kern="1200" dirty="0" smtClean="0">
                          <a:solidFill>
                            <a:schemeClr val="dk1"/>
                          </a:solidFill>
                          <a:latin typeface="+mn-lt"/>
                          <a:ea typeface="+mn-ea"/>
                          <a:cs typeface="+mn-cs"/>
                        </a:rPr>
                        <a:t>11-19-981</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Roy Want</a:t>
                      </a:r>
                      <a:endParaRPr lang="en-US" sz="1600" kern="1200" dirty="0">
                        <a:solidFill>
                          <a:schemeClr val="dk1"/>
                        </a:solidFill>
                        <a:latin typeface="+mn-lt"/>
                        <a:ea typeface="+mn-ea"/>
                        <a:cs typeface="+mn-cs"/>
                      </a:endParaRPr>
                    </a:p>
                  </a:txBody>
                  <a:tcPr marT="45712" marB="45712"/>
                </a:tc>
                <a:tc>
                  <a:txBody>
                    <a:bodyPr/>
                    <a:lstStyle/>
                    <a:p>
                      <a:r>
                        <a:rPr lang="en-US" sz="1600" kern="1200" dirty="0" err="1" smtClean="0">
                          <a:solidFill>
                            <a:schemeClr val="dk1"/>
                          </a:solidFill>
                          <a:latin typeface="+mn-lt"/>
                          <a:ea typeface="+mn-ea"/>
                          <a:cs typeface="+mn-cs"/>
                        </a:rPr>
                        <a:t>Telecon</a:t>
                      </a:r>
                      <a:r>
                        <a:rPr lang="en-US" sz="1600" kern="1200" dirty="0" smtClean="0">
                          <a:solidFill>
                            <a:schemeClr val="dk1"/>
                          </a:solidFill>
                          <a:latin typeface="+mn-lt"/>
                          <a:ea typeface="+mn-ea"/>
                          <a:cs typeface="+mn-cs"/>
                        </a:rPr>
                        <a:t> Minutes May 29th, 2019</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Minutes</a:t>
                      </a:r>
                      <a:endParaRPr lang="en-US" sz="1600" kern="1200" dirty="0">
                        <a:solidFill>
                          <a:schemeClr val="dk1"/>
                        </a:solidFill>
                        <a:latin typeface="+mn-lt"/>
                        <a:ea typeface="+mn-ea"/>
                        <a:cs typeface="+mn-cs"/>
                      </a:endParaRPr>
                    </a:p>
                  </a:txBody>
                  <a:tcPr marT="45712" marB="45712"/>
                </a:tc>
              </a:tr>
              <a:tr h="425022">
                <a:tc>
                  <a:txBody>
                    <a:bodyPr/>
                    <a:lstStyle/>
                    <a:p>
                      <a:r>
                        <a:rPr lang="en-US" sz="1600" dirty="0" smtClean="0"/>
                        <a:t>11-19-1046</a:t>
                      </a:r>
                      <a:endParaRPr lang="en-US" sz="1600" dirty="0"/>
                    </a:p>
                  </a:txBody>
                  <a:tcPr marT="45712" marB="45712"/>
                </a:tc>
                <a:tc>
                  <a:txBody>
                    <a:bodyPr/>
                    <a:lstStyle/>
                    <a:p>
                      <a:r>
                        <a:rPr lang="en-US" sz="1600" dirty="0" smtClean="0"/>
                        <a:t>Roy Want</a:t>
                      </a:r>
                      <a:endParaRPr lang="en-US" sz="1600" dirty="0"/>
                    </a:p>
                  </a:txBody>
                  <a:tcPr marT="45712" marB="45712"/>
                </a:tc>
                <a:tc>
                  <a:txBody>
                    <a:bodyPr/>
                    <a:lstStyle/>
                    <a:p>
                      <a:r>
                        <a:rPr lang="en-US" sz="1600" dirty="0" err="1" smtClean="0"/>
                        <a:t>TGaz</a:t>
                      </a:r>
                      <a:r>
                        <a:rPr lang="en-US" sz="1600" baseline="0" dirty="0" smtClean="0"/>
                        <a:t> June ad hoc meeting minutes</a:t>
                      </a:r>
                      <a:endParaRPr lang="en-US" sz="1600" dirty="0"/>
                    </a:p>
                  </a:txBody>
                  <a:tcPr marT="45712" marB="45712"/>
                </a:tc>
                <a:tc>
                  <a:txBody>
                    <a:bodyPr/>
                    <a:lstStyle/>
                    <a:p>
                      <a:r>
                        <a:rPr lang="en-US" sz="1600" dirty="0" smtClean="0"/>
                        <a:t>Minutes</a:t>
                      </a:r>
                      <a:endParaRPr lang="en-US" sz="1600" dirty="0"/>
                    </a:p>
                  </a:txBody>
                  <a:tcPr marT="45712" marB="45712"/>
                </a:tc>
              </a:tr>
              <a:tr h="141674">
                <a:tc>
                  <a:txBody>
                    <a:bodyPr/>
                    <a:lstStyle/>
                    <a:p>
                      <a:r>
                        <a:rPr lang="en-US" dirty="0" smtClean="0"/>
                        <a:t>11-19-1197</a:t>
                      </a:r>
                      <a:endParaRPr lang="en-US" dirty="0"/>
                    </a:p>
                  </a:txBody>
                  <a:tcPr marT="45712" marB="45712"/>
                </a:tc>
                <a:tc>
                  <a:txBody>
                    <a:bodyPr/>
                    <a:lstStyle/>
                    <a:p>
                      <a:r>
                        <a:rPr lang="en-US" dirty="0" smtClean="0"/>
                        <a:t>Assaf Kasher</a:t>
                      </a:r>
                      <a:endParaRPr lang="en-US" dirty="0"/>
                    </a:p>
                  </a:txBody>
                  <a:tcPr marT="45712" marB="45712"/>
                </a:tc>
                <a:tc>
                  <a:txBody>
                    <a:bodyPr/>
                    <a:lstStyle/>
                    <a:p>
                      <a:r>
                        <a:rPr lang="en-US" dirty="0" err="1" smtClean="0"/>
                        <a:t>Telecon</a:t>
                      </a:r>
                      <a:r>
                        <a:rPr lang="en-US" dirty="0" smtClean="0"/>
                        <a:t> minutes</a:t>
                      </a:r>
                      <a:r>
                        <a:rPr lang="en-US" baseline="0" dirty="0" smtClean="0"/>
                        <a:t> July 10</a:t>
                      </a:r>
                      <a:r>
                        <a:rPr lang="en-US" baseline="30000" dirty="0" smtClean="0"/>
                        <a:t>th</a:t>
                      </a:r>
                      <a:endParaRPr lang="en-US" dirty="0"/>
                    </a:p>
                  </a:txBody>
                  <a:tcPr marT="45712" marB="45712"/>
                </a:tc>
                <a:tc>
                  <a:txBody>
                    <a:bodyPr/>
                    <a:lstStyle/>
                    <a:p>
                      <a:r>
                        <a:rPr lang="en-US" dirty="0" smtClean="0"/>
                        <a:t>Minutes</a:t>
                      </a:r>
                      <a:endParaRPr lang="en-US" dirty="0"/>
                    </a:p>
                  </a:txBody>
                  <a:tcPr marT="45712" marB="45712"/>
                </a:tc>
              </a:tr>
              <a:tr h="167632">
                <a:tc>
                  <a:txBody>
                    <a:bodyPr/>
                    <a:lstStyle/>
                    <a:p>
                      <a:r>
                        <a:rPr lang="en-US" sz="1600" dirty="0" smtClean="0"/>
                        <a:t>11-19-1198</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dirty="0" err="1" smtClean="0"/>
                        <a:t>Telecon</a:t>
                      </a:r>
                      <a:r>
                        <a:rPr lang="en-US" sz="1600" baseline="0" dirty="0" smtClean="0"/>
                        <a:t> minutes June 5</a:t>
                      </a:r>
                      <a:r>
                        <a:rPr lang="en-US" sz="1600" baseline="30000" dirty="0" smtClean="0"/>
                        <a:t>th</a:t>
                      </a:r>
                      <a:endParaRPr lang="en-US" sz="1600" dirty="0"/>
                    </a:p>
                  </a:txBody>
                  <a:tcPr marT="45712" marB="45712"/>
                </a:tc>
                <a:tc>
                  <a:txBody>
                    <a:bodyPr/>
                    <a:lstStyle/>
                    <a:p>
                      <a:r>
                        <a:rPr lang="en-US" sz="1600" dirty="0" smtClean="0"/>
                        <a:t>Minutes</a:t>
                      </a:r>
                      <a:endParaRPr lang="en-US" sz="1600" dirty="0"/>
                    </a:p>
                  </a:txBody>
                  <a:tcPr marT="45712" marB="45712"/>
                </a:tc>
              </a:tr>
              <a:tr h="167632">
                <a:tc>
                  <a:txBody>
                    <a:bodyPr/>
                    <a:lstStyle/>
                    <a:p>
                      <a:r>
                        <a:rPr lang="en-US" sz="1600" dirty="0" smtClean="0"/>
                        <a:t>11-19-1205</a:t>
                      </a:r>
                      <a:endParaRPr lang="en-US" sz="1600" dirty="0"/>
                    </a:p>
                  </a:txBody>
                  <a:tcPr marT="45712" marB="45712"/>
                </a:tc>
                <a:tc>
                  <a:txBody>
                    <a:bodyPr/>
                    <a:lstStyle/>
                    <a:p>
                      <a:r>
                        <a:rPr lang="en-US" sz="1600" dirty="0" smtClean="0"/>
                        <a:t>Assaf</a:t>
                      </a:r>
                      <a:r>
                        <a:rPr lang="en-US" sz="1600" baseline="0" dirty="0" smtClean="0"/>
                        <a:t> Kasher</a:t>
                      </a:r>
                      <a:endParaRPr lang="en-US" sz="1600" dirty="0"/>
                    </a:p>
                  </a:txBody>
                  <a:tcPr marT="45712" marB="45712"/>
                </a:tc>
                <a:tc>
                  <a:txBody>
                    <a:bodyPr/>
                    <a:lstStyle/>
                    <a:p>
                      <a:r>
                        <a:rPr lang="en-US" sz="1600" dirty="0" err="1" smtClean="0"/>
                        <a:t>Telecon</a:t>
                      </a:r>
                      <a:r>
                        <a:rPr lang="en-US" sz="1600" dirty="0" smtClean="0"/>
                        <a:t> minutes June 19</a:t>
                      </a:r>
                      <a:r>
                        <a:rPr lang="en-US" sz="1600" baseline="30000" dirty="0" smtClean="0"/>
                        <a:t>th</a:t>
                      </a:r>
                      <a:endParaRPr lang="en-US" sz="1600" dirty="0"/>
                    </a:p>
                  </a:txBody>
                  <a:tcPr marT="45712" marB="45712"/>
                </a:tc>
                <a:tc>
                  <a:txBody>
                    <a:bodyPr/>
                    <a:lstStyle/>
                    <a:p>
                      <a:r>
                        <a:rPr lang="en-US" sz="1600" dirty="0" smtClean="0"/>
                        <a:t>Minutes</a:t>
                      </a:r>
                      <a:endParaRPr lang="en-US" sz="1600" dirty="0"/>
                    </a:p>
                  </a:txBody>
                  <a:tcPr marT="45712" marB="45712"/>
                </a:tc>
              </a:tr>
              <a:tr h="141674">
                <a:tc>
                  <a:txBody>
                    <a:bodyPr/>
                    <a:lstStyle/>
                    <a:p>
                      <a:r>
                        <a:rPr lang="en-US" sz="1600" dirty="0" smtClean="0"/>
                        <a:t>11-19-970</a:t>
                      </a:r>
                      <a:endParaRPr lang="en-US" sz="1600" dirty="0"/>
                    </a:p>
                  </a:txBody>
                  <a:tcPr marT="45712" marB="45712"/>
                </a:tc>
                <a:tc>
                  <a:txBody>
                    <a:bodyPr/>
                    <a:lstStyle/>
                    <a:p>
                      <a:r>
                        <a:rPr lang="en-US" sz="1600" dirty="0" smtClean="0"/>
                        <a:t>Nehru</a:t>
                      </a:r>
                      <a:r>
                        <a:rPr lang="en-US" sz="1600" baseline="0" dirty="0" smtClean="0"/>
                        <a:t> Bhandaru</a:t>
                      </a:r>
                      <a:endParaRPr lang="en-US" sz="1600" dirty="0"/>
                    </a:p>
                  </a:txBody>
                  <a:tcPr marT="45712" marB="45712"/>
                </a:tc>
                <a:tc>
                  <a:txBody>
                    <a:bodyPr/>
                    <a:lstStyle/>
                    <a:p>
                      <a:r>
                        <a:rPr lang="en-US" sz="1600" dirty="0" smtClean="0"/>
                        <a:t>PASN</a:t>
                      </a:r>
                      <a:r>
                        <a:rPr lang="en-US" sz="1600" baseline="0" dirty="0" smtClean="0"/>
                        <a:t> State 1a related text</a:t>
                      </a:r>
                      <a:endParaRPr lang="en-US" sz="1600" dirty="0"/>
                    </a:p>
                  </a:txBody>
                  <a:tcPr marT="45712" marB="45712"/>
                </a:tc>
                <a:tc>
                  <a:txBody>
                    <a:bodyPr/>
                    <a:lstStyle/>
                    <a:p>
                      <a:r>
                        <a:rPr lang="en-US" sz="1600" dirty="0" smtClean="0"/>
                        <a:t>CR MAC</a:t>
                      </a:r>
                      <a:endParaRPr lang="en-US" sz="1600" dirty="0"/>
                    </a:p>
                  </a:txBody>
                  <a:tcPr marT="45712" marB="45712"/>
                </a:tc>
              </a:tr>
              <a:tr h="425022">
                <a:tc>
                  <a:txBody>
                    <a:bodyPr/>
                    <a:lstStyle/>
                    <a:p>
                      <a:r>
                        <a:rPr lang="en-US" sz="1600" dirty="0" smtClean="0"/>
                        <a:t>11-19-1191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r>
                        <a:rPr lang="en-US" sz="1600" kern="1200" dirty="0" smtClean="0">
                          <a:solidFill>
                            <a:schemeClr val="dk1"/>
                          </a:solidFill>
                          <a:effectLst/>
                          <a:latin typeface="+mn-lt"/>
                          <a:ea typeface="+mn-ea"/>
                          <a:cs typeface="+mn-cs"/>
                        </a:rPr>
                        <a:t>Passive Location Measurement Report Element</a:t>
                      </a:r>
                      <a:endParaRPr lang="en-US" sz="1600" dirty="0"/>
                    </a:p>
                  </a:txBody>
                  <a:tcPr marT="45712" marB="45712"/>
                </a:tc>
                <a:tc>
                  <a:txBody>
                    <a:bodyPr/>
                    <a:lstStyle/>
                    <a:p>
                      <a:r>
                        <a:rPr lang="en-US" sz="1600" dirty="0" smtClean="0"/>
                        <a:t>CR MAC</a:t>
                      </a:r>
                      <a:endParaRPr lang="en-US" sz="1600" dirty="0"/>
                    </a:p>
                  </a:txBody>
                  <a:tcPr marT="45712" marB="45712"/>
                </a:tc>
              </a:tr>
              <a:tr h="425022">
                <a:tc>
                  <a:txBody>
                    <a:bodyPr/>
                    <a:lstStyle/>
                    <a:p>
                      <a:r>
                        <a:rPr lang="en-US" sz="1600" dirty="0" smtClean="0"/>
                        <a:t>11-19-1062</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EDCA-FTM Negotiations</a:t>
                      </a:r>
                    </a:p>
                  </a:txBody>
                  <a:tcPr marT="45712" marB="45712"/>
                </a:tc>
                <a:tc>
                  <a:txBody>
                    <a:bodyPr/>
                    <a:lstStyle/>
                    <a:p>
                      <a:r>
                        <a:rPr lang="en-US" sz="1600" dirty="0" smtClean="0"/>
                        <a:t>CR MAC</a:t>
                      </a:r>
                      <a:endParaRPr lang="en-US" sz="1600" dirty="0"/>
                    </a:p>
                  </a:txBody>
                  <a:tcPr marT="45712" marB="45712"/>
                </a:tc>
              </a:tr>
              <a:tr h="425022">
                <a:tc>
                  <a:txBody>
                    <a:bodyPr/>
                    <a:lstStyle/>
                    <a:p>
                      <a:r>
                        <a:rPr lang="en-US" sz="1600" dirty="0" smtClean="0"/>
                        <a:t>11-19-1042</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LTF Repetition in Passive Location Ranging - Amendment text</a:t>
                      </a:r>
                    </a:p>
                  </a:txBody>
                  <a:tcPr marT="45712" marB="45712"/>
                </a:tc>
                <a:tc>
                  <a:txBody>
                    <a:bodyPr/>
                    <a:lstStyle/>
                    <a:p>
                      <a:r>
                        <a:rPr lang="en-US" sz="1600" dirty="0" smtClean="0"/>
                        <a:t>CR PHY(?)</a:t>
                      </a:r>
                      <a:endParaRPr lang="en-US" sz="1600" dirty="0"/>
                    </a:p>
                  </a:txBody>
                  <a:tcPr marT="45712" marB="45712"/>
                </a:tc>
              </a:tr>
            </a:tbl>
          </a:graphicData>
        </a:graphic>
      </p:graphicFrame>
    </p:spTree>
    <p:extLst>
      <p:ext uri="{BB962C8B-B14F-4D97-AF65-F5344CB8AC3E}">
        <p14:creationId xmlns:p14="http://schemas.microsoft.com/office/powerpoint/2010/main" val="37784970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a:t>
            </a:r>
            <a:r>
              <a:rPr lang="en-US" altLang="en-US" dirty="0" smtClean="0">
                <a:solidFill>
                  <a:schemeClr val="tx2"/>
                </a:solidFill>
              </a:rPr>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722941039"/>
              </p:ext>
            </p:extLst>
          </p:nvPr>
        </p:nvGraphicFramePr>
        <p:xfrm>
          <a:off x="914401" y="1340769"/>
          <a:ext cx="10460567" cy="4611556"/>
        </p:xfrm>
        <a:graphic>
          <a:graphicData uri="http://schemas.openxmlformats.org/drawingml/2006/table">
            <a:tbl>
              <a:tblPr firstRow="1" bandRow="1">
                <a:tableStyleId>{21E4AEA4-8DFA-4A89-87EB-49C32662AFE0}</a:tableStyleId>
              </a:tblPr>
              <a:tblGrid>
                <a:gridCol w="1221159"/>
                <a:gridCol w="1728192"/>
                <a:gridCol w="5688632"/>
                <a:gridCol w="1822584"/>
              </a:tblGrid>
              <a:tr h="468053">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684087">
                <a:tc>
                  <a:txBody>
                    <a:bodyPr/>
                    <a:lstStyle/>
                    <a:p>
                      <a:r>
                        <a:rPr lang="en-US" sz="1600" dirty="0" smtClean="0"/>
                        <a:t>11-19-1041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r>
                        <a:rPr lang="en-US" sz="1600" kern="1200" dirty="0" smtClean="0">
                          <a:solidFill>
                            <a:schemeClr val="dk1"/>
                          </a:solidFill>
                          <a:effectLst/>
                          <a:latin typeface="+mn-lt"/>
                          <a:ea typeface="+mn-ea"/>
                          <a:cs typeface="+mn-cs"/>
                        </a:rPr>
                        <a:t>Passive Location Ranging Inheritance of TB Ranging Properties - Amendment text</a:t>
                      </a:r>
                      <a:endParaRPr lang="en-US" sz="1600" kern="1200" dirty="0">
                        <a:solidFill>
                          <a:schemeClr val="dk1"/>
                        </a:solidFill>
                        <a:effectLst/>
                        <a:latin typeface="+mn-lt"/>
                        <a:ea typeface="+mn-ea"/>
                        <a:cs typeface="+mn-cs"/>
                      </a:endParaRPr>
                    </a:p>
                  </a:txBody>
                  <a:tcPr marT="45712" marB="45712"/>
                </a:tc>
                <a:tc>
                  <a:txBody>
                    <a:bodyPr/>
                    <a:lstStyle/>
                    <a:p>
                      <a:r>
                        <a:rPr lang="en-US" sz="1600" dirty="0" smtClean="0"/>
                        <a:t>CR</a:t>
                      </a:r>
                      <a:r>
                        <a:rPr lang="en-US" sz="1600" baseline="0" dirty="0" smtClean="0"/>
                        <a:t> MAC</a:t>
                      </a:r>
                      <a:endParaRPr lang="en-US" sz="1600" dirty="0"/>
                    </a:p>
                  </a:txBody>
                  <a:tcPr marT="45712" marB="45712"/>
                </a:tc>
              </a:tr>
              <a:tr h="396042">
                <a:tc>
                  <a:txBody>
                    <a:bodyPr/>
                    <a:lstStyle/>
                    <a:p>
                      <a:r>
                        <a:rPr lang="en-US" sz="1600" dirty="0" smtClean="0"/>
                        <a:t>11-19-1040</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Fine timing measurement parameters element - Amendment text</a:t>
                      </a:r>
                    </a:p>
                  </a:txBody>
                  <a:tcPr marT="45712" marB="45712"/>
                </a:tc>
                <a:tc>
                  <a:txBody>
                    <a:bodyPr/>
                    <a:lstStyle/>
                    <a:p>
                      <a:r>
                        <a:rPr lang="en-US" sz="1600" dirty="0" smtClean="0"/>
                        <a:t>CR MAC</a:t>
                      </a:r>
                      <a:endParaRPr lang="en-US" sz="1600" dirty="0"/>
                    </a:p>
                  </a:txBody>
                  <a:tcPr marT="45712" marB="45712"/>
                </a:tc>
              </a:tr>
              <a:tr h="396042">
                <a:tc>
                  <a:txBody>
                    <a:bodyPr/>
                    <a:lstStyle/>
                    <a:p>
                      <a:r>
                        <a:rPr lang="en-US" sz="1600" dirty="0" smtClean="0"/>
                        <a:t>11-19-1036</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Ali Raissinia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HE FTM EDCA in</a:t>
                      </a:r>
                      <a:r>
                        <a:rPr lang="en-US" sz="1600" kern="1200" baseline="0" dirty="0" smtClean="0">
                          <a:solidFill>
                            <a:schemeClr val="dk1"/>
                          </a:solidFill>
                          <a:effectLst/>
                          <a:latin typeface="+mn-lt"/>
                          <a:ea typeface="+mn-ea"/>
                          <a:cs typeface="+mn-cs"/>
                        </a:rPr>
                        <a:t> the 6GHz band</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Technical</a:t>
                      </a:r>
                      <a:endParaRPr lang="en-US" sz="1600" dirty="0"/>
                    </a:p>
                  </a:txBody>
                  <a:tcPr marT="45712" marB="45712"/>
                </a:tc>
              </a:tr>
              <a:tr h="432048">
                <a:tc>
                  <a:txBody>
                    <a:bodyPr/>
                    <a:lstStyle/>
                    <a:p>
                      <a:r>
                        <a:rPr lang="en-US" sz="1600" kern="1200" dirty="0" smtClean="0">
                          <a:solidFill>
                            <a:schemeClr val="dk1"/>
                          </a:solidFill>
                          <a:latin typeface="+mn-lt"/>
                          <a:ea typeface="+mn-ea"/>
                          <a:cs typeface="+mn-cs"/>
                        </a:rPr>
                        <a:t>11-19-1234</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Dibakar Das</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CR for Trigger frame format related CIDs</a:t>
                      </a:r>
                    </a:p>
                  </a:txBody>
                  <a:tcPr marT="45712" marB="45712"/>
                </a:tc>
                <a:tc>
                  <a:txBody>
                    <a:bodyPr/>
                    <a:lstStyle/>
                    <a:p>
                      <a:r>
                        <a:rPr lang="en-US" sz="1600" kern="1200" dirty="0" smtClean="0">
                          <a:solidFill>
                            <a:schemeClr val="dk1"/>
                          </a:solidFill>
                          <a:latin typeface="+mn-lt"/>
                          <a:ea typeface="+mn-ea"/>
                          <a:cs typeface="+mn-cs"/>
                        </a:rPr>
                        <a:t>CR MAC</a:t>
                      </a:r>
                      <a:endParaRPr lang="en-US" sz="1600" kern="1200" dirty="0">
                        <a:solidFill>
                          <a:schemeClr val="dk1"/>
                        </a:solidFill>
                        <a:latin typeface="+mn-lt"/>
                        <a:ea typeface="+mn-ea"/>
                        <a:cs typeface="+mn-cs"/>
                      </a:endParaRPr>
                    </a:p>
                  </a:txBody>
                  <a:tcPr marT="45712" marB="45712"/>
                </a:tc>
              </a:tr>
              <a:tr h="432048">
                <a:tc>
                  <a:txBody>
                    <a:bodyPr/>
                    <a:lstStyle/>
                    <a:p>
                      <a:r>
                        <a:rPr lang="en-US" sz="1600" dirty="0" smtClean="0"/>
                        <a:t>11-19-1233</a:t>
                      </a:r>
                      <a:endParaRPr lang="en-US" sz="1600" dirty="0"/>
                    </a:p>
                  </a:txBody>
                  <a:tcPr marT="45712" marB="45712"/>
                </a:tc>
                <a:tc>
                  <a:txBody>
                    <a:bodyPr/>
                    <a:lstStyle/>
                    <a:p>
                      <a:r>
                        <a:rPr lang="en-US" sz="1600" dirty="0" smtClean="0"/>
                        <a:t>Dibakar Das</a:t>
                      </a:r>
                      <a:endParaRPr lang="en-US" sz="1600" dirty="0"/>
                    </a:p>
                  </a:txBody>
                  <a:tcPr marT="45712" marB="45712"/>
                </a:tc>
                <a:tc>
                  <a:txBody>
                    <a:bodyPr/>
                    <a:lstStyle/>
                    <a:p>
                      <a:r>
                        <a:rPr lang="en-US" sz="1800" kern="1200" dirty="0" smtClean="0">
                          <a:solidFill>
                            <a:schemeClr val="dk1"/>
                          </a:solidFill>
                          <a:effectLst/>
                          <a:latin typeface="+mn-lt"/>
                          <a:ea typeface="+mn-ea"/>
                          <a:cs typeface="+mn-cs"/>
                        </a:rPr>
                        <a:t>CR for CIDs on Availability Window field format</a:t>
                      </a:r>
                      <a:endParaRPr lang="en-US" sz="1600" dirty="0"/>
                    </a:p>
                  </a:txBody>
                  <a:tcPr marT="45712" marB="45712"/>
                </a:tc>
                <a:tc>
                  <a:txBody>
                    <a:bodyPr/>
                    <a:lstStyle/>
                    <a:p>
                      <a:r>
                        <a:rPr lang="en-US" sz="1600" dirty="0" smtClean="0"/>
                        <a:t>CR MAC</a:t>
                      </a:r>
                      <a:endParaRPr lang="en-US" sz="1600" dirty="0"/>
                    </a:p>
                  </a:txBody>
                  <a:tcPr marT="45712" marB="45712"/>
                </a:tc>
              </a:tr>
              <a:tr h="432048">
                <a:tc>
                  <a:txBody>
                    <a:bodyPr/>
                    <a:lstStyle/>
                    <a:p>
                      <a:r>
                        <a:rPr lang="en-US" sz="1600" dirty="0" smtClean="0"/>
                        <a:t>11-19-678</a:t>
                      </a:r>
                      <a:endParaRPr lang="en-US" sz="1600" dirty="0"/>
                    </a:p>
                  </a:txBody>
                  <a:tcPr marT="45712" marB="45712"/>
                </a:tc>
                <a:tc>
                  <a:txBody>
                    <a:bodyPr/>
                    <a:lstStyle/>
                    <a:p>
                      <a:r>
                        <a:rPr lang="en-US" sz="1600" dirty="0" smtClean="0"/>
                        <a:t>Dibakar Das</a:t>
                      </a:r>
                      <a:endParaRPr lang="en-US" sz="1600" dirty="0"/>
                    </a:p>
                  </a:txBody>
                  <a:tcPr marT="45712" marB="45712"/>
                </a:tc>
                <a:tc>
                  <a:txBody>
                    <a:bodyPr/>
                    <a:lstStyle/>
                    <a:p>
                      <a:r>
                        <a:rPr lang="en-US" sz="1800" kern="1200" dirty="0" smtClean="0">
                          <a:solidFill>
                            <a:schemeClr val="dk1"/>
                          </a:solidFill>
                          <a:effectLst/>
                          <a:latin typeface="+mn-lt"/>
                          <a:ea typeface="+mn-ea"/>
                          <a:cs typeface="+mn-cs"/>
                        </a:rPr>
                        <a:t>CR for CID 1115</a:t>
                      </a:r>
                      <a:endParaRPr lang="en-US" sz="1600" dirty="0"/>
                    </a:p>
                  </a:txBody>
                  <a:tcPr marT="45712" marB="45712"/>
                </a:tc>
                <a:tc>
                  <a:txBody>
                    <a:bodyPr/>
                    <a:lstStyle/>
                    <a:p>
                      <a:r>
                        <a:rPr lang="en-US" sz="1600" dirty="0" smtClean="0"/>
                        <a:t>CR MAC</a:t>
                      </a:r>
                      <a:endParaRPr lang="en-US" sz="1600" dirty="0"/>
                    </a:p>
                  </a:txBody>
                  <a:tcPr marT="45712" marB="45712"/>
                </a:tc>
              </a:tr>
              <a:tr h="396042">
                <a:tc>
                  <a:txBody>
                    <a:bodyPr/>
                    <a:lstStyle/>
                    <a:p>
                      <a:r>
                        <a:rPr lang="en-US" sz="1600" dirty="0" smtClean="0"/>
                        <a:t>11-19-667</a:t>
                      </a:r>
                      <a:endParaRPr lang="en-US" sz="1600" dirty="0"/>
                    </a:p>
                  </a:txBody>
                  <a:tcPr marT="45712" marB="45712"/>
                </a:tc>
                <a:tc>
                  <a:txBody>
                    <a:bodyPr/>
                    <a:lstStyle/>
                    <a:p>
                      <a:r>
                        <a:rPr lang="en-US" sz="1600" dirty="0" smtClean="0"/>
                        <a:t>Qi Wang</a:t>
                      </a:r>
                      <a:endParaRPr lang="en-US" sz="1600" dirty="0"/>
                    </a:p>
                  </a:txBody>
                  <a:tcPr marT="45712" marB="45712"/>
                </a:tc>
                <a:tc>
                  <a:txBody>
                    <a:bodyPr/>
                    <a:lstStyle/>
                    <a:p>
                      <a:r>
                        <a:rPr lang="en-US" sz="1800" kern="1200" dirty="0" smtClean="0">
                          <a:solidFill>
                            <a:schemeClr val="dk1"/>
                          </a:solidFill>
                          <a:effectLst/>
                          <a:latin typeface="+mn-lt"/>
                          <a:ea typeface="+mn-ea"/>
                          <a:cs typeface="+mn-cs"/>
                        </a:rPr>
                        <a:t>Text proposal to enable </a:t>
                      </a:r>
                      <a:r>
                        <a:rPr lang="en-US" sz="1800" kern="1200" dirty="0" err="1" smtClean="0">
                          <a:solidFill>
                            <a:schemeClr val="dk1"/>
                          </a:solidFill>
                          <a:effectLst/>
                          <a:latin typeface="+mn-lt"/>
                          <a:ea typeface="+mn-ea"/>
                          <a:cs typeface="+mn-cs"/>
                        </a:rPr>
                        <a:t>AoD</a:t>
                      </a:r>
                      <a:r>
                        <a:rPr lang="en-US" sz="1800" kern="1200" dirty="0" smtClean="0">
                          <a:solidFill>
                            <a:schemeClr val="dk1"/>
                          </a:solidFill>
                          <a:effectLst/>
                          <a:latin typeface="+mn-lt"/>
                          <a:ea typeface="+mn-ea"/>
                          <a:cs typeface="+mn-cs"/>
                        </a:rPr>
                        <a:t> for passive ranging</a:t>
                      </a:r>
                      <a:endParaRPr lang="en-US" sz="1600" dirty="0"/>
                    </a:p>
                  </a:txBody>
                  <a:tcPr marT="45712" marB="45712"/>
                </a:tc>
                <a:tc>
                  <a:txBody>
                    <a:bodyPr/>
                    <a:lstStyle/>
                    <a:p>
                      <a:r>
                        <a:rPr lang="en-US" sz="1600" smtClean="0"/>
                        <a:t>CR MAC</a:t>
                      </a:r>
                      <a:endParaRPr lang="en-US" sz="1600" dirty="0"/>
                    </a:p>
                  </a:txBody>
                  <a:tcPr marT="45712" marB="45712"/>
                </a:tc>
              </a:tr>
              <a:tr h="396042">
                <a:tc>
                  <a:txBody>
                    <a:bodyPr/>
                    <a:lstStyle/>
                    <a:p>
                      <a:r>
                        <a:rPr lang="en-US" sz="1600" dirty="0" smtClean="0"/>
                        <a:t>11-19-883</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Qi Wang</a:t>
                      </a:r>
                    </a:p>
                  </a:txBody>
                  <a:tcPr marT="45712" marB="45712"/>
                </a:tc>
                <a:tc>
                  <a:txBody>
                    <a:bodyPr/>
                    <a:lstStyle/>
                    <a:p>
                      <a:r>
                        <a:rPr lang="en-US" sz="1800" kern="1200" dirty="0" smtClean="0">
                          <a:solidFill>
                            <a:schemeClr val="dk1"/>
                          </a:solidFill>
                          <a:effectLst/>
                          <a:latin typeface="+mn-lt"/>
                          <a:ea typeface="+mn-ea"/>
                          <a:cs typeface="+mn-cs"/>
                        </a:rPr>
                        <a:t>Text proposal to add dialog token in ranging trigger frames</a:t>
                      </a:r>
                      <a:endParaRPr lang="en-US" sz="1600" dirty="0"/>
                    </a:p>
                  </a:txBody>
                  <a:tcPr marT="45712" marB="45712"/>
                </a:tc>
                <a:tc>
                  <a:txBody>
                    <a:bodyPr/>
                    <a:lstStyle/>
                    <a:p>
                      <a:r>
                        <a:rPr lang="en-US" sz="1600" smtClean="0"/>
                        <a:t>CR MAC</a:t>
                      </a:r>
                      <a:endParaRPr lang="en-US" sz="1600" dirty="0"/>
                    </a:p>
                  </a:txBody>
                  <a:tcPr marT="45712" marB="45712"/>
                </a:tc>
              </a:tr>
              <a:tr h="396042">
                <a:tc>
                  <a:txBody>
                    <a:bodyPr/>
                    <a:lstStyle/>
                    <a:p>
                      <a:r>
                        <a:rPr lang="en-US" sz="1600" dirty="0" smtClean="0"/>
                        <a:t>11-19-1276</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Ganesh </a:t>
                      </a:r>
                      <a:r>
                        <a:rPr lang="en-US" sz="1600" dirty="0" err="1" smtClean="0"/>
                        <a:t>Venkatesan</a:t>
                      </a: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resolutions to a set of LB240 CIDs </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CR MAC</a:t>
                      </a:r>
                      <a:endParaRPr lang="en-US" sz="1600" dirty="0"/>
                    </a:p>
                  </a:txBody>
                  <a:tcPr marT="45712" marB="45712"/>
                </a:tc>
              </a:tr>
            </a:tbl>
          </a:graphicData>
        </a:graphic>
      </p:graphicFrame>
    </p:spTree>
    <p:extLst>
      <p:ext uri="{BB962C8B-B14F-4D97-AF65-F5344CB8AC3E}">
        <p14:creationId xmlns:p14="http://schemas.microsoft.com/office/powerpoint/2010/main" val="27140050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a:t>
            </a:r>
            <a:r>
              <a:rPr lang="en-US" altLang="en-US" dirty="0" smtClean="0">
                <a:solidFill>
                  <a:schemeClr val="tx2"/>
                </a:solidFill>
              </a:rPr>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288143667"/>
              </p:ext>
            </p:extLst>
          </p:nvPr>
        </p:nvGraphicFramePr>
        <p:xfrm>
          <a:off x="914401" y="1340769"/>
          <a:ext cx="10460567" cy="4866609"/>
        </p:xfrm>
        <a:graphic>
          <a:graphicData uri="http://schemas.openxmlformats.org/drawingml/2006/table">
            <a:tbl>
              <a:tblPr firstRow="1" bandRow="1">
                <a:tableStyleId>{21E4AEA4-8DFA-4A89-87EB-49C32662AFE0}</a:tableStyleId>
              </a:tblPr>
              <a:tblGrid>
                <a:gridCol w="1221159"/>
                <a:gridCol w="1728192"/>
                <a:gridCol w="5688632"/>
                <a:gridCol w="1822584"/>
              </a:tblGrid>
              <a:tr h="468053">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468050">
                <a:tc>
                  <a:txBody>
                    <a:bodyPr/>
                    <a:lstStyle/>
                    <a:p>
                      <a:r>
                        <a:rPr lang="en-US" sz="1600" dirty="0" smtClean="0"/>
                        <a:t>11-19-1277</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Ganesh </a:t>
                      </a:r>
                      <a:r>
                        <a:rPr lang="en-US" sz="1600" dirty="0" err="1" smtClean="0"/>
                        <a:t>Venkatesan</a:t>
                      </a: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smtClean="0">
                          <a:solidFill>
                            <a:schemeClr val="dk1"/>
                          </a:solidFill>
                          <a:effectLst/>
                          <a:latin typeface="+mn-lt"/>
                          <a:ea typeface="+mn-ea"/>
                          <a:cs typeface="+mn-cs"/>
                        </a:rPr>
                        <a:t>LB240 CIDs -- require some direction to resolve</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CR MAC</a:t>
                      </a:r>
                      <a:endParaRPr lang="en-US" sz="1600" dirty="0"/>
                    </a:p>
                  </a:txBody>
                  <a:tcPr marT="45712" marB="45712"/>
                </a:tc>
              </a:tr>
              <a:tr h="396042">
                <a:tc>
                  <a:txBody>
                    <a:bodyPr/>
                    <a:lstStyle/>
                    <a:p>
                      <a:r>
                        <a:rPr lang="en-US" sz="1600" dirty="0" smtClean="0"/>
                        <a:t>11-19-0579</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LB 240</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Secure</a:t>
                      </a:r>
                      <a:r>
                        <a:rPr lang="en-US" sz="1600" kern="1200" baseline="0" dirty="0" smtClean="0">
                          <a:solidFill>
                            <a:schemeClr val="dk1"/>
                          </a:solidFill>
                          <a:effectLst/>
                          <a:latin typeface="+mn-lt"/>
                          <a:ea typeface="+mn-ea"/>
                          <a:cs typeface="+mn-cs"/>
                        </a:rPr>
                        <a:t> TRNs CIDs</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CR</a:t>
                      </a:r>
                      <a:r>
                        <a:rPr lang="en-US" sz="1600" baseline="0" dirty="0" smtClean="0"/>
                        <a:t> PHY</a:t>
                      </a:r>
                      <a:endParaRPr lang="en-US" sz="1600" dirty="0"/>
                    </a:p>
                  </a:txBody>
                  <a:tcPr marT="45712" marB="45712"/>
                </a:tc>
              </a:tr>
              <a:tr h="396042">
                <a:tc>
                  <a:txBody>
                    <a:bodyPr/>
                    <a:lstStyle/>
                    <a:p>
                      <a:r>
                        <a:rPr lang="en-US" sz="1600" dirty="0" smtClean="0"/>
                        <a:t>11-19-0842</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Clause</a:t>
                      </a:r>
                      <a:r>
                        <a:rPr lang="en-US" sz="1600" kern="1200" baseline="0" dirty="0" smtClean="0">
                          <a:solidFill>
                            <a:schemeClr val="dk1"/>
                          </a:solidFill>
                          <a:effectLst/>
                          <a:latin typeface="+mn-lt"/>
                          <a:ea typeface="+mn-ea"/>
                          <a:cs typeface="+mn-cs"/>
                        </a:rPr>
                        <a:t> 11 PEDMG CIDs</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CR</a:t>
                      </a:r>
                      <a:r>
                        <a:rPr lang="en-US" sz="1600" baseline="0" dirty="0" smtClean="0"/>
                        <a:t> MAC</a:t>
                      </a:r>
                      <a:endParaRPr lang="en-US" sz="1600" dirty="0"/>
                    </a:p>
                  </a:txBody>
                  <a:tcPr marT="45712" marB="45712"/>
                </a:tc>
              </a:tr>
              <a:tr h="432048">
                <a:tc>
                  <a:txBody>
                    <a:bodyPr/>
                    <a:lstStyle/>
                    <a:p>
                      <a:r>
                        <a:rPr lang="en-US" sz="1600" kern="1200" dirty="0" smtClean="0">
                          <a:solidFill>
                            <a:schemeClr val="dk1"/>
                          </a:solidFill>
                          <a:latin typeface="+mn-lt"/>
                          <a:ea typeface="+mn-ea"/>
                          <a:cs typeface="+mn-cs"/>
                        </a:rPr>
                        <a:t>11-19-1074</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Assaf</a:t>
                      </a:r>
                      <a:r>
                        <a:rPr lang="en-US" sz="1600" kern="1200" baseline="0" dirty="0" smtClean="0">
                          <a:solidFill>
                            <a:schemeClr val="dk1"/>
                          </a:solidFill>
                          <a:latin typeface="+mn-lt"/>
                          <a:ea typeface="+mn-ea"/>
                          <a:cs typeface="+mn-cs"/>
                        </a:rPr>
                        <a:t> Kasher </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First path indication CIDs</a:t>
                      </a:r>
                    </a:p>
                  </a:txBody>
                  <a:tcPr marT="45712" marB="45712"/>
                </a:tc>
                <a:tc>
                  <a:txBody>
                    <a:bodyPr/>
                    <a:lstStyle/>
                    <a:p>
                      <a:r>
                        <a:rPr lang="en-US" sz="1600" kern="1200" dirty="0" smtClean="0">
                          <a:solidFill>
                            <a:schemeClr val="dk1"/>
                          </a:solidFill>
                          <a:latin typeface="+mn-lt"/>
                          <a:ea typeface="+mn-ea"/>
                          <a:cs typeface="+mn-cs"/>
                        </a:rPr>
                        <a:t>CR MAC</a:t>
                      </a:r>
                      <a:endParaRPr lang="en-US" sz="1600" kern="1200" dirty="0">
                        <a:solidFill>
                          <a:schemeClr val="dk1"/>
                        </a:solidFill>
                        <a:latin typeface="+mn-lt"/>
                        <a:ea typeface="+mn-ea"/>
                        <a:cs typeface="+mn-cs"/>
                      </a:endParaRPr>
                    </a:p>
                  </a:txBody>
                  <a:tcPr marT="45712" marB="45712"/>
                </a:tc>
              </a:tr>
              <a:tr h="432048">
                <a:tc>
                  <a:txBody>
                    <a:bodyPr/>
                    <a:lstStyle/>
                    <a:p>
                      <a:r>
                        <a:rPr lang="en-US" sz="1600" dirty="0" smtClean="0"/>
                        <a:t>11-19-1192</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kern="1200" dirty="0" smtClean="0">
                          <a:solidFill>
                            <a:schemeClr val="dk1"/>
                          </a:solidFill>
                          <a:effectLst/>
                          <a:latin typeface="+mn-lt"/>
                          <a:ea typeface="+mn-ea"/>
                          <a:cs typeface="+mn-cs"/>
                        </a:rPr>
                        <a:t>Passive Location Ranging Availability Window</a:t>
                      </a:r>
                      <a:endParaRPr lang="en-US" sz="1600" dirty="0"/>
                    </a:p>
                  </a:txBody>
                  <a:tcPr marT="45712" marB="45712"/>
                </a:tc>
                <a:tc>
                  <a:txBody>
                    <a:bodyPr/>
                    <a:lstStyle/>
                    <a:p>
                      <a:r>
                        <a:rPr lang="en-US" sz="1600" dirty="0" smtClean="0"/>
                        <a:t>CR MAC (if</a:t>
                      </a:r>
                      <a:r>
                        <a:rPr lang="en-US" sz="1600" baseline="0" dirty="0" smtClean="0"/>
                        <a:t> needed</a:t>
                      </a:r>
                      <a:r>
                        <a:rPr lang="en-US" sz="1600" dirty="0" smtClean="0"/>
                        <a:t>)</a:t>
                      </a:r>
                      <a:endParaRPr lang="en-US" sz="1600" dirty="0"/>
                    </a:p>
                  </a:txBody>
                  <a:tcPr marT="45712" marB="45712"/>
                </a:tc>
              </a:tr>
              <a:tr h="432048">
                <a:tc>
                  <a:txBody>
                    <a:bodyPr/>
                    <a:lstStyle/>
                    <a:p>
                      <a:r>
                        <a:rPr lang="en-US" sz="1600" dirty="0" smtClean="0"/>
                        <a:t>11-19-1043</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dirty="0" smtClean="0"/>
                        <a:t>Phase shift TOA for passive location</a:t>
                      </a:r>
                      <a:endParaRPr lang="en-US" sz="1600" dirty="0"/>
                    </a:p>
                  </a:txBody>
                  <a:tcPr marT="45712" marB="45712"/>
                </a:tc>
                <a:tc>
                  <a:txBody>
                    <a:bodyPr/>
                    <a:lstStyle/>
                    <a:p>
                      <a:r>
                        <a:rPr lang="en-US" sz="1600" dirty="0" smtClean="0"/>
                        <a:t>CR MAC</a:t>
                      </a:r>
                      <a:endParaRPr lang="en-US" sz="1600" dirty="0"/>
                    </a:p>
                  </a:txBody>
                  <a:tcPr marT="45712" marB="45712"/>
                </a:tc>
              </a:tr>
              <a:tr h="396042">
                <a:tc>
                  <a:txBody>
                    <a:bodyPr/>
                    <a:lstStyle/>
                    <a:p>
                      <a:r>
                        <a:rPr lang="en-US" sz="1600" dirty="0" smtClean="0"/>
                        <a:t>11-19-1282</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dirty="0" smtClean="0"/>
                        <a:t>RSTA Passive Location LMR Element</a:t>
                      </a:r>
                      <a:endParaRPr lang="en-US" sz="1600" dirty="0"/>
                    </a:p>
                  </a:txBody>
                  <a:tcPr marT="45712" marB="45712"/>
                </a:tc>
                <a:tc>
                  <a:txBody>
                    <a:bodyPr/>
                    <a:lstStyle/>
                    <a:p>
                      <a:r>
                        <a:rPr lang="en-US" sz="1600" dirty="0" smtClean="0"/>
                        <a:t>CR MAC</a:t>
                      </a:r>
                      <a:endParaRPr lang="en-US" sz="1600" dirty="0"/>
                    </a:p>
                  </a:txBody>
                  <a:tcPr marT="45712" marB="45712"/>
                </a:tc>
              </a:tr>
              <a:tr h="396042">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600" dirty="0"/>
                    </a:p>
                  </a:txBody>
                  <a:tcPr marT="45712" marB="45712"/>
                </a:tc>
                <a:tc>
                  <a:txBody>
                    <a:bodyPr/>
                    <a:lstStyle/>
                    <a:p>
                      <a:endParaRPr lang="en-US" sz="1600" dirty="0"/>
                    </a:p>
                  </a:txBody>
                  <a:tcPr marT="45712" marB="45712"/>
                </a:tc>
              </a:tr>
              <a:tr h="396042">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effectLst/>
                        <a:latin typeface="+mn-lt"/>
                        <a:ea typeface="+mn-ea"/>
                        <a:cs typeface="+mn-cs"/>
                      </a:endParaRPr>
                    </a:p>
                  </a:txBody>
                  <a:tcPr marT="45712" marB="45712"/>
                </a:tc>
                <a:tc>
                  <a:txBody>
                    <a:bodyPr/>
                    <a:lstStyle/>
                    <a:p>
                      <a:endParaRPr lang="en-US" sz="1600" dirty="0"/>
                    </a:p>
                  </a:txBody>
                  <a:tcPr marT="45712" marB="45712"/>
                </a:tc>
              </a:tr>
              <a:tr h="396042">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effectLst/>
                        <a:latin typeface="+mn-lt"/>
                        <a:ea typeface="+mn-ea"/>
                        <a:cs typeface="+mn-cs"/>
                      </a:endParaRPr>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34956445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smtClean="0">
                <a:cs typeface="Times New Roman" panose="02020603050405020304" pitchFamily="18" charset="0"/>
              </a:rPr>
              <a:t>Vienna, Austria</a:t>
            </a:r>
          </a:p>
          <a:p>
            <a:pPr algn="ctr">
              <a:lnSpc>
                <a:spcPct val="90000"/>
              </a:lnSpc>
              <a:buFontTx/>
              <a:buNone/>
            </a:pPr>
            <a:r>
              <a:rPr lang="en-US" altLang="en-US" sz="4400" dirty="0" smtClean="0">
                <a:cs typeface="Times New Roman" panose="02020603050405020304" pitchFamily="18" charset="0"/>
              </a:rPr>
              <a:t>July 14</a:t>
            </a:r>
            <a:r>
              <a:rPr lang="en-US" altLang="en-US" sz="4400" baseline="30000" dirty="0" smtClean="0">
                <a:cs typeface="Times New Roman" panose="02020603050405020304" pitchFamily="18" charset="0"/>
              </a:rPr>
              <a:t>th</a:t>
            </a:r>
            <a:r>
              <a:rPr lang="en-US" altLang="en-US" sz="4400" dirty="0" smtClean="0">
                <a:cs typeface="Times New Roman" panose="02020603050405020304" pitchFamily="18" charset="0"/>
              </a:rPr>
              <a:t> - 19</a:t>
            </a:r>
            <a:r>
              <a:rPr lang="en-US" altLang="en-US" sz="4400" baseline="30000" dirty="0" smtClean="0">
                <a:cs typeface="Times New Roman" panose="02020603050405020304" pitchFamily="18" charset="0"/>
              </a:rPr>
              <a:t>th</a:t>
            </a:r>
            <a:r>
              <a:rPr lang="en-US" altLang="en-US" sz="4400" dirty="0">
                <a:cs typeface="Times New Roman" panose="02020603050405020304" pitchFamily="18" charset="0"/>
              </a:rPr>
              <a:t>, </a:t>
            </a:r>
            <a:r>
              <a:rPr lang="en-US" altLang="en-US" sz="4400" dirty="0" smtClean="0">
                <a:cs typeface="Times New Roman" panose="02020603050405020304" pitchFamily="18" charset="0"/>
              </a:rPr>
              <a:t>2019</a:t>
            </a:r>
            <a:endParaRPr lang="en-US" altLang="en-US" sz="44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Editors: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smtClean="0">
                <a:cs typeface="Times New Roman" panose="02020603050405020304" pitchFamily="18" charset="0"/>
              </a:rPr>
              <a:t>), </a:t>
            </a:r>
            <a:r>
              <a:rPr lang="en-US" altLang="en-US" b="0" dirty="0">
                <a:cs typeface="Times New Roman" panose="02020603050405020304" pitchFamily="18" charset="0"/>
              </a:rPr>
              <a:t>Roy Want </a:t>
            </a:r>
            <a:r>
              <a:rPr lang="en-US" altLang="en-US" sz="1800" b="0" dirty="0" smtClean="0">
                <a:cs typeface="Times New Roman" panose="02020603050405020304" pitchFamily="18" charset="0"/>
              </a:rPr>
              <a:t>(Google)</a:t>
            </a:r>
            <a:endParaRPr lang="en-US" altLang="en-US" sz="1800" b="0"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(acting) </a:t>
            </a:r>
            <a:endParaRPr lang="en-US" altLang="en-US" sz="1800" b="0" dirty="0">
              <a:cs typeface="Times New Roman" panose="02020603050405020304" pitchFamily="18"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and review submissions ordering for the week (23 min)</a:t>
            </a:r>
          </a:p>
          <a:p>
            <a:pPr algn="just">
              <a:spcBef>
                <a:spcPct val="20000"/>
              </a:spcBef>
              <a:buFontTx/>
              <a:buChar char="•"/>
            </a:pPr>
            <a:r>
              <a:rPr lang="en-US" altLang="en-US" sz="2000" b="0" dirty="0" smtClean="0"/>
              <a:t>Approve </a:t>
            </a:r>
            <a:r>
              <a:rPr lang="en-US" altLang="en-US" sz="2000" b="0" dirty="0"/>
              <a:t>previous </a:t>
            </a:r>
            <a:r>
              <a:rPr lang="en-US" altLang="en-US" sz="2000" b="0" dirty="0" smtClean="0"/>
              <a:t>meetings minutes (10 min)</a:t>
            </a:r>
            <a:endParaRPr lang="en-US" altLang="en-US" sz="2000" b="0" dirty="0"/>
          </a:p>
          <a:p>
            <a:pPr algn="just">
              <a:spcBef>
                <a:spcPct val="20000"/>
              </a:spcBef>
              <a:buFontTx/>
              <a:buChar char="•"/>
            </a:pPr>
            <a:r>
              <a:rPr lang="en-US" altLang="en-US" sz="2000" b="0" dirty="0"/>
              <a:t>Consider adoption of CR </a:t>
            </a:r>
            <a:r>
              <a:rPr lang="en-US" altLang="en-US" sz="2000" b="0" dirty="0" smtClean="0"/>
              <a:t>that meet approval threshold </a:t>
            </a:r>
            <a:r>
              <a:rPr lang="en-US" altLang="en-US" sz="2000" b="0" dirty="0"/>
              <a:t>during ad hoc and </a:t>
            </a:r>
            <a:r>
              <a:rPr lang="en-US" altLang="en-US" sz="2000" b="0" dirty="0" err="1"/>
              <a:t>telecons</a:t>
            </a:r>
            <a:r>
              <a:rPr lang="en-US" altLang="en-US" sz="2000" b="0" dirty="0"/>
              <a:t> </a:t>
            </a:r>
            <a:r>
              <a:rPr lang="en-US" altLang="en-US" sz="2000" b="0" dirty="0" smtClean="0"/>
              <a:t>(50min</a:t>
            </a:r>
            <a:r>
              <a:rPr lang="en-US" altLang="en-US" sz="2000" b="0" dirty="0"/>
              <a:t>)</a:t>
            </a:r>
            <a:endParaRPr lang="en-US" altLang="en-US" sz="2000" b="0" dirty="0" smtClean="0"/>
          </a:p>
          <a:p>
            <a:pPr algn="just">
              <a:spcBef>
                <a:spcPct val="20000"/>
              </a:spcBef>
              <a:buFontTx/>
              <a:buChar char="•"/>
            </a:pPr>
            <a:r>
              <a:rPr lang="en-US" altLang="en-US" sz="2000" b="0" dirty="0" smtClean="0"/>
              <a:t>CR assignment and current status of open call for CR volunteers</a:t>
            </a:r>
            <a:r>
              <a:rPr lang="en-US" altLang="en-US" sz="2000" b="0" dirty="0"/>
              <a:t> </a:t>
            </a:r>
            <a:r>
              <a:rPr lang="en-US" altLang="en-US" sz="2000" b="0" dirty="0" smtClean="0"/>
              <a:t>(11-19-431) (15min)</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a:t>
            </a:r>
            <a:r>
              <a:rPr lang="en-US" altLang="en-US" sz="2000" b="0" dirty="0"/>
              <a:t> </a:t>
            </a:r>
            <a:r>
              <a:rPr lang="en-US" altLang="en-US" sz="2000" b="0" dirty="0" smtClean="0"/>
              <a:t>(as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7010943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02991711"/>
              </p:ext>
            </p:extLst>
          </p:nvPr>
        </p:nvGraphicFramePr>
        <p:xfrm>
          <a:off x="929215" y="1484786"/>
          <a:ext cx="10460568" cy="4460059"/>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70min</a:t>
                      </a:r>
                      <a:endParaRPr lang="en-US" sz="1600" kern="1200" dirty="0">
                        <a:solidFill>
                          <a:schemeClr val="dk1"/>
                        </a:solidFill>
                        <a:latin typeface="+mn-lt"/>
                        <a:ea typeface="+mn-ea"/>
                        <a:cs typeface="+mn-cs"/>
                      </a:endParaRPr>
                    </a:p>
                  </a:txBody>
                  <a:tcPr marT="45712" marB="45712"/>
                </a:tc>
              </a:tr>
              <a:tr h="376545">
                <a:tc>
                  <a:txBody>
                    <a:bodyPr/>
                    <a:lstStyle/>
                    <a:p>
                      <a:r>
                        <a:rPr lang="en-US" sz="1600" dirty="0" smtClean="0"/>
                        <a:t>11-19-706</a:t>
                      </a:r>
                      <a:endParaRPr lang="en-US" sz="1600" dirty="0"/>
                    </a:p>
                  </a:txBody>
                  <a:tcPr marT="45712" marB="45712"/>
                </a:tc>
                <a:tc>
                  <a:txBody>
                    <a:bodyPr/>
                    <a:lstStyle/>
                    <a:p>
                      <a:r>
                        <a:rPr lang="en-US" sz="1600" dirty="0" smtClean="0"/>
                        <a:t>Roy Want</a:t>
                      </a:r>
                      <a:endParaRPr lang="en-US" sz="1600" dirty="0"/>
                    </a:p>
                  </a:txBody>
                  <a:tcPr marT="45712" marB="45712"/>
                </a:tc>
                <a:tc>
                  <a:txBody>
                    <a:bodyPr/>
                    <a:lstStyle/>
                    <a:p>
                      <a:r>
                        <a:rPr lang="en-US" sz="1600" dirty="0" err="1" smtClean="0"/>
                        <a:t>TGaz</a:t>
                      </a:r>
                      <a:r>
                        <a:rPr lang="en-US" sz="1600" dirty="0" smtClean="0"/>
                        <a:t> May ad hoc meeting minutes</a:t>
                      </a:r>
                      <a:endParaRPr lang="en-US" sz="1600" dirty="0"/>
                    </a:p>
                  </a:txBody>
                  <a:tcPr marT="45712" marB="45712"/>
                </a:tc>
                <a:tc>
                  <a:txBody>
                    <a:bodyPr/>
                    <a:lstStyle/>
                    <a:p>
                      <a:r>
                        <a:rPr lang="en-US" sz="1600" dirty="0" smtClean="0"/>
                        <a:t>Minutes</a:t>
                      </a:r>
                      <a:endParaRPr lang="en-US" sz="1600" dirty="0"/>
                    </a:p>
                  </a:txBody>
                  <a:tcPr marT="45712" marB="45712"/>
                </a:tc>
                <a:tc>
                  <a:txBody>
                    <a:bodyPr/>
                    <a:lstStyle/>
                    <a:p>
                      <a:r>
                        <a:rPr lang="en-US" sz="1600" kern="1200" dirty="0" smtClean="0">
                          <a:solidFill>
                            <a:schemeClr val="dk1"/>
                          </a:solidFill>
                          <a:latin typeface="+mn-lt"/>
                          <a:ea typeface="+mn-ea"/>
                          <a:cs typeface="+mn-cs"/>
                        </a:rPr>
                        <a:t>2min</a:t>
                      </a:r>
                      <a:endParaRPr lang="en-US" sz="1600" kern="1200" dirty="0">
                        <a:solidFill>
                          <a:schemeClr val="dk1"/>
                        </a:solidFill>
                        <a:latin typeface="+mn-lt"/>
                        <a:ea typeface="+mn-ea"/>
                        <a:cs typeface="+mn-cs"/>
                      </a:endParaRPr>
                    </a:p>
                  </a:txBody>
                  <a:tcPr marT="45712" marB="45712"/>
                </a:tc>
              </a:tr>
              <a:tr h="376545">
                <a:tc>
                  <a:txBody>
                    <a:bodyPr/>
                    <a:lstStyle/>
                    <a:p>
                      <a:r>
                        <a:rPr lang="en-US" sz="1600" kern="1200" dirty="0" smtClean="0">
                          <a:solidFill>
                            <a:schemeClr val="dk1"/>
                          </a:solidFill>
                          <a:latin typeface="+mn-lt"/>
                          <a:ea typeface="+mn-ea"/>
                          <a:cs typeface="+mn-cs"/>
                        </a:rPr>
                        <a:t>11-19-882</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Roy Want</a:t>
                      </a:r>
                      <a:endParaRPr lang="en-US" sz="1600" kern="1200" dirty="0">
                        <a:solidFill>
                          <a:schemeClr val="dk1"/>
                        </a:solidFill>
                        <a:latin typeface="+mn-lt"/>
                        <a:ea typeface="+mn-ea"/>
                        <a:cs typeface="+mn-cs"/>
                      </a:endParaRPr>
                    </a:p>
                  </a:txBody>
                  <a:tcPr marT="45712" marB="45712"/>
                </a:tc>
                <a:tc>
                  <a:txBody>
                    <a:bodyPr/>
                    <a:lstStyle/>
                    <a:p>
                      <a:r>
                        <a:rPr lang="en-US" sz="1600" b="0" i="0" kern="1200" dirty="0" smtClean="0">
                          <a:solidFill>
                            <a:schemeClr val="dk1"/>
                          </a:solidFill>
                          <a:effectLst/>
                          <a:latin typeface="+mn-lt"/>
                          <a:ea typeface="+mn-ea"/>
                          <a:cs typeface="+mn-cs"/>
                        </a:rPr>
                        <a:t>Meeting Minutes May 2019 Session</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Minutes</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3min</a:t>
                      </a:r>
                    </a:p>
                  </a:txBody>
                  <a:tcPr marT="45712" marB="45712"/>
                </a:tc>
              </a:tr>
              <a:tr h="376545">
                <a:tc>
                  <a:txBody>
                    <a:bodyPr/>
                    <a:lstStyle/>
                    <a:p>
                      <a:r>
                        <a:rPr lang="en-US" sz="1600" kern="1200" dirty="0" smtClean="0">
                          <a:solidFill>
                            <a:schemeClr val="dk1"/>
                          </a:solidFill>
                          <a:latin typeface="+mn-lt"/>
                          <a:ea typeface="+mn-ea"/>
                          <a:cs typeface="+mn-cs"/>
                        </a:rPr>
                        <a:t>11-19-981</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Roy Want</a:t>
                      </a:r>
                      <a:endParaRPr lang="en-US" sz="1600" kern="1200" dirty="0">
                        <a:solidFill>
                          <a:schemeClr val="dk1"/>
                        </a:solidFill>
                        <a:latin typeface="+mn-lt"/>
                        <a:ea typeface="+mn-ea"/>
                        <a:cs typeface="+mn-cs"/>
                      </a:endParaRPr>
                    </a:p>
                  </a:txBody>
                  <a:tcPr marT="45712" marB="45712"/>
                </a:tc>
                <a:tc>
                  <a:txBody>
                    <a:bodyPr/>
                    <a:lstStyle/>
                    <a:p>
                      <a:r>
                        <a:rPr lang="en-US" sz="1600" kern="1200" dirty="0" err="1" smtClean="0">
                          <a:solidFill>
                            <a:schemeClr val="dk1"/>
                          </a:solidFill>
                          <a:latin typeface="+mn-lt"/>
                          <a:ea typeface="+mn-ea"/>
                          <a:cs typeface="+mn-cs"/>
                        </a:rPr>
                        <a:t>Telecon</a:t>
                      </a:r>
                      <a:r>
                        <a:rPr lang="en-US" sz="1600" kern="1200" dirty="0" smtClean="0">
                          <a:solidFill>
                            <a:schemeClr val="dk1"/>
                          </a:solidFill>
                          <a:latin typeface="+mn-lt"/>
                          <a:ea typeface="+mn-ea"/>
                          <a:cs typeface="+mn-cs"/>
                        </a:rPr>
                        <a:t> Minutes May 29th, 2019</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Minutes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3min</a:t>
                      </a:r>
                      <a:endParaRPr lang="en-US" sz="1600" kern="1200" dirty="0">
                        <a:solidFill>
                          <a:schemeClr val="dk1"/>
                        </a:solidFill>
                        <a:latin typeface="+mn-lt"/>
                        <a:ea typeface="+mn-ea"/>
                        <a:cs typeface="+mn-cs"/>
                      </a:endParaRPr>
                    </a:p>
                  </a:txBody>
                  <a:tcPr marT="45712" marB="45712"/>
                </a:tc>
              </a:tr>
              <a:tr h="376553">
                <a:tc>
                  <a:txBody>
                    <a:bodyPr/>
                    <a:lstStyle/>
                    <a:p>
                      <a:r>
                        <a:rPr lang="en-US" sz="1600" dirty="0" smtClean="0"/>
                        <a:t>11-19-1046</a:t>
                      </a:r>
                      <a:endParaRPr lang="en-US" sz="1600" dirty="0"/>
                    </a:p>
                  </a:txBody>
                  <a:tcPr marT="45712" marB="45712"/>
                </a:tc>
                <a:tc>
                  <a:txBody>
                    <a:bodyPr/>
                    <a:lstStyle/>
                    <a:p>
                      <a:r>
                        <a:rPr lang="en-US" sz="1600" dirty="0" smtClean="0"/>
                        <a:t>Roy Want</a:t>
                      </a:r>
                      <a:endParaRPr lang="en-US" sz="1600" dirty="0"/>
                    </a:p>
                  </a:txBody>
                  <a:tcPr marT="45712" marB="45712"/>
                </a:tc>
                <a:tc>
                  <a:txBody>
                    <a:bodyPr/>
                    <a:lstStyle/>
                    <a:p>
                      <a:r>
                        <a:rPr lang="en-US" sz="1600" dirty="0" err="1" smtClean="0"/>
                        <a:t>TGaz</a:t>
                      </a:r>
                      <a:r>
                        <a:rPr lang="en-US" sz="1600" baseline="0" dirty="0" smtClean="0"/>
                        <a:t> June ad hoc meeting minutes</a:t>
                      </a:r>
                      <a:endParaRPr lang="en-US" sz="1600" dirty="0"/>
                    </a:p>
                  </a:txBody>
                  <a:tcPr marT="45712" marB="45712"/>
                </a:tc>
                <a:tc>
                  <a:txBody>
                    <a:bodyPr/>
                    <a:lstStyle/>
                    <a:p>
                      <a:r>
                        <a:rPr lang="en-US" sz="1600" dirty="0" smtClean="0"/>
                        <a:t>Minutes</a:t>
                      </a:r>
                      <a:endParaRPr lang="en-US" sz="1600" dirty="0"/>
                    </a:p>
                  </a:txBody>
                  <a:tcPr marT="45712" marB="45712"/>
                </a:tc>
                <a:tc>
                  <a:txBody>
                    <a:bodyPr/>
                    <a:lstStyle/>
                    <a:p>
                      <a:r>
                        <a:rPr lang="en-US" sz="1600" kern="1200" dirty="0" smtClean="0">
                          <a:solidFill>
                            <a:schemeClr val="dk1"/>
                          </a:solidFill>
                          <a:latin typeface="+mn-lt"/>
                          <a:ea typeface="+mn-ea"/>
                          <a:cs typeface="+mn-cs"/>
                        </a:rPr>
                        <a:t>2min</a:t>
                      </a:r>
                      <a:endParaRPr lang="en-US" sz="1600" kern="1200" dirty="0">
                        <a:solidFill>
                          <a:schemeClr val="dk1"/>
                        </a:solidFill>
                        <a:latin typeface="+mn-lt"/>
                        <a:ea typeface="+mn-ea"/>
                        <a:cs typeface="+mn-cs"/>
                      </a:endParaRPr>
                    </a:p>
                  </a:txBody>
                  <a:tcPr marT="45712" marB="45712"/>
                </a:tc>
              </a:tr>
              <a:tr h="182872">
                <a:tc>
                  <a:txBody>
                    <a:bodyPr/>
                    <a:lstStyle/>
                    <a:p>
                      <a:r>
                        <a:rPr lang="en-US" dirty="0" smtClean="0"/>
                        <a:t>11-19-1197</a:t>
                      </a:r>
                      <a:endParaRPr lang="en-US" dirty="0"/>
                    </a:p>
                  </a:txBody>
                  <a:tcPr marT="45712" marB="45712"/>
                </a:tc>
                <a:tc>
                  <a:txBody>
                    <a:bodyPr/>
                    <a:lstStyle/>
                    <a:p>
                      <a:r>
                        <a:rPr lang="en-US" dirty="0" smtClean="0"/>
                        <a:t>Assaf Kasher</a:t>
                      </a:r>
                      <a:endParaRPr lang="en-US" dirty="0"/>
                    </a:p>
                  </a:txBody>
                  <a:tcPr marT="45712" marB="45712"/>
                </a:tc>
                <a:tc>
                  <a:txBody>
                    <a:bodyPr/>
                    <a:lstStyle/>
                    <a:p>
                      <a:r>
                        <a:rPr lang="en-US" dirty="0" err="1" smtClean="0"/>
                        <a:t>Telecon</a:t>
                      </a:r>
                      <a:r>
                        <a:rPr lang="en-US" dirty="0" smtClean="0"/>
                        <a:t> minutes</a:t>
                      </a:r>
                      <a:r>
                        <a:rPr lang="en-US" baseline="0" dirty="0" smtClean="0"/>
                        <a:t> July 10</a:t>
                      </a:r>
                      <a:r>
                        <a:rPr lang="en-US" baseline="30000" dirty="0" smtClean="0"/>
                        <a:t>th</a:t>
                      </a:r>
                      <a:endParaRPr lang="en-US" dirty="0"/>
                    </a:p>
                  </a:txBody>
                  <a:tcPr marT="45712" marB="45712"/>
                </a:tc>
                <a:tc>
                  <a:txBody>
                    <a:bodyPr/>
                    <a:lstStyle/>
                    <a:p>
                      <a:r>
                        <a:rPr lang="en-US" dirty="0" smtClean="0"/>
                        <a:t>Minutes</a:t>
                      </a:r>
                      <a:endParaRPr lang="en-US" dirty="0"/>
                    </a:p>
                  </a:txBody>
                  <a:tcPr marT="45712" marB="45712"/>
                </a:tc>
                <a:tc>
                  <a:txBody>
                    <a:bodyPr/>
                    <a:lstStyle/>
                    <a:p>
                      <a:r>
                        <a:rPr lang="en-US" dirty="0" smtClean="0"/>
                        <a:t>3min</a:t>
                      </a:r>
                      <a:endParaRPr lang="en-US" dirty="0"/>
                    </a:p>
                  </a:txBody>
                  <a:tcPr marT="45712" marB="45712"/>
                </a:tc>
              </a:tr>
              <a:tr h="182872">
                <a:tc>
                  <a:txBody>
                    <a:bodyPr/>
                    <a:lstStyle/>
                    <a:p>
                      <a:r>
                        <a:rPr lang="en-US" sz="1600" dirty="0" smtClean="0"/>
                        <a:t>11-19-1198</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dirty="0" err="1" smtClean="0"/>
                        <a:t>Telecon</a:t>
                      </a:r>
                      <a:r>
                        <a:rPr lang="en-US" sz="1600" baseline="0" dirty="0" smtClean="0"/>
                        <a:t> minutes June 5</a:t>
                      </a:r>
                      <a:r>
                        <a:rPr lang="en-US" sz="1600" baseline="30000" dirty="0" smtClean="0"/>
                        <a:t>th</a:t>
                      </a:r>
                      <a:endParaRPr lang="en-US" sz="1600" dirty="0"/>
                    </a:p>
                  </a:txBody>
                  <a:tcPr marT="45712" marB="45712"/>
                </a:tc>
                <a:tc>
                  <a:txBody>
                    <a:bodyPr/>
                    <a:lstStyle/>
                    <a:p>
                      <a:r>
                        <a:rPr lang="en-US" sz="1600" dirty="0" smtClean="0"/>
                        <a:t>Minutes</a:t>
                      </a:r>
                      <a:endParaRPr lang="en-US" sz="1600" dirty="0"/>
                    </a:p>
                  </a:txBody>
                  <a:tcPr marT="45712" marB="45712"/>
                </a:tc>
                <a:tc>
                  <a:txBody>
                    <a:bodyPr/>
                    <a:lstStyle/>
                    <a:p>
                      <a:r>
                        <a:rPr lang="en-US" dirty="0" smtClean="0"/>
                        <a:t>2min</a:t>
                      </a:r>
                      <a:endParaRPr lang="en-US" dirty="0"/>
                    </a:p>
                  </a:txBody>
                  <a:tcPr marT="45712" marB="45712"/>
                </a:tc>
              </a:tr>
              <a:tr h="167632">
                <a:tc>
                  <a:txBody>
                    <a:bodyPr/>
                    <a:lstStyle/>
                    <a:p>
                      <a:r>
                        <a:rPr lang="en-US" sz="1600" dirty="0" smtClean="0"/>
                        <a:t>11-19-1205</a:t>
                      </a:r>
                      <a:endParaRPr lang="en-US" sz="1600" dirty="0"/>
                    </a:p>
                  </a:txBody>
                  <a:tcPr marT="45712" marB="45712"/>
                </a:tc>
                <a:tc>
                  <a:txBody>
                    <a:bodyPr/>
                    <a:lstStyle/>
                    <a:p>
                      <a:r>
                        <a:rPr lang="en-US" sz="1600" dirty="0" smtClean="0"/>
                        <a:t>Assaf</a:t>
                      </a:r>
                      <a:r>
                        <a:rPr lang="en-US" sz="1600" baseline="0" dirty="0" smtClean="0"/>
                        <a:t> Kasher</a:t>
                      </a:r>
                      <a:endParaRPr lang="en-US" sz="1600" dirty="0"/>
                    </a:p>
                  </a:txBody>
                  <a:tcPr marT="45712" marB="45712"/>
                </a:tc>
                <a:tc>
                  <a:txBody>
                    <a:bodyPr/>
                    <a:lstStyle/>
                    <a:p>
                      <a:r>
                        <a:rPr lang="en-US" sz="1600" dirty="0" err="1" smtClean="0"/>
                        <a:t>Telecon</a:t>
                      </a:r>
                      <a:r>
                        <a:rPr lang="en-US" sz="1600" dirty="0" smtClean="0"/>
                        <a:t> minutes June 19</a:t>
                      </a:r>
                      <a:r>
                        <a:rPr lang="en-US" sz="1600" baseline="30000" dirty="0" smtClean="0"/>
                        <a:t>th</a:t>
                      </a:r>
                      <a:endParaRPr lang="en-US" sz="1600" dirty="0"/>
                    </a:p>
                  </a:txBody>
                  <a:tcPr marT="45712" marB="45712"/>
                </a:tc>
                <a:tc>
                  <a:txBody>
                    <a:bodyPr/>
                    <a:lstStyle/>
                    <a:p>
                      <a:r>
                        <a:rPr lang="en-US" sz="1600" dirty="0" smtClean="0"/>
                        <a:t>Minutes</a:t>
                      </a:r>
                      <a:endParaRPr lang="en-US" sz="1600" dirty="0"/>
                    </a:p>
                  </a:txBody>
                  <a:tcPr marT="45712" marB="45712"/>
                </a:tc>
                <a:tc>
                  <a:txBody>
                    <a:bodyPr/>
                    <a:lstStyle/>
                    <a:p>
                      <a:r>
                        <a:rPr lang="en-US" sz="1600" dirty="0" smtClean="0"/>
                        <a:t>5min</a:t>
                      </a:r>
                      <a:endParaRPr lang="en-US" sz="1600" dirty="0"/>
                    </a:p>
                  </a:txBody>
                  <a:tcPr marT="45712" marB="45712"/>
                </a:tc>
              </a:tr>
              <a:tr h="167632">
                <a:tc>
                  <a:txBody>
                    <a:bodyPr/>
                    <a:lstStyle/>
                    <a:p>
                      <a:r>
                        <a:rPr lang="en-US" sz="1600" dirty="0" smtClean="0"/>
                        <a:t>11-19-431</a:t>
                      </a:r>
                      <a:endParaRPr lang="en-US" sz="1600" dirty="0"/>
                    </a:p>
                  </a:txBody>
                  <a:tcPr marT="45712" marB="45712"/>
                </a:tc>
                <a:tc>
                  <a:txBody>
                    <a:bodyPr/>
                    <a:lstStyle/>
                    <a:p>
                      <a:r>
                        <a:rPr lang="en-US" sz="1600" dirty="0" smtClean="0"/>
                        <a:t>Technical editor</a:t>
                      </a:r>
                      <a:endParaRPr lang="en-US" sz="1600" dirty="0"/>
                    </a:p>
                  </a:txBody>
                  <a:tcPr marT="45712" marB="45712"/>
                </a:tc>
                <a:tc>
                  <a:txBody>
                    <a:bodyPr/>
                    <a:lstStyle/>
                    <a:p>
                      <a:r>
                        <a:rPr lang="en-US" sz="1600" dirty="0" smtClean="0"/>
                        <a:t>LB240</a:t>
                      </a:r>
                      <a:r>
                        <a:rPr lang="en-US" sz="1600" baseline="0" dirty="0" smtClean="0"/>
                        <a:t> comment resolution and assignment status</a:t>
                      </a:r>
                      <a:endParaRPr lang="en-US" sz="1600" dirty="0"/>
                    </a:p>
                  </a:txBody>
                  <a:tcPr marT="45712" marB="45712"/>
                </a:tc>
                <a:tc>
                  <a:txBody>
                    <a:bodyPr/>
                    <a:lstStyle/>
                    <a:p>
                      <a:r>
                        <a:rPr lang="en-US" sz="1600" dirty="0" smtClean="0"/>
                        <a:t>CR</a:t>
                      </a:r>
                      <a:endParaRPr lang="en-US" sz="1600" dirty="0"/>
                    </a:p>
                  </a:txBody>
                  <a:tcPr marT="45712" marB="45712"/>
                </a:tc>
                <a:tc>
                  <a:txBody>
                    <a:bodyPr/>
                    <a:lstStyle/>
                    <a:p>
                      <a:r>
                        <a:rPr lang="en-US" sz="1600" dirty="0" smtClean="0"/>
                        <a:t>15min</a:t>
                      </a:r>
                      <a:endParaRPr lang="en-US" sz="1600" dirty="0"/>
                    </a:p>
                  </a:txBody>
                  <a:tcPr marT="45712" marB="45712"/>
                </a:tc>
              </a:tr>
              <a:tr h="188277">
                <a:tc>
                  <a:txBody>
                    <a:bodyPr/>
                    <a:lstStyle/>
                    <a:p>
                      <a:r>
                        <a:rPr lang="en-US" sz="1600" dirty="0" smtClean="0"/>
                        <a:t>11-19-970</a:t>
                      </a:r>
                      <a:endParaRPr lang="en-US" sz="1600" dirty="0"/>
                    </a:p>
                  </a:txBody>
                  <a:tcPr marT="45712" marB="45712"/>
                </a:tc>
                <a:tc>
                  <a:txBody>
                    <a:bodyPr/>
                    <a:lstStyle/>
                    <a:p>
                      <a:r>
                        <a:rPr lang="en-US" sz="1600" dirty="0" smtClean="0"/>
                        <a:t>Nehru</a:t>
                      </a:r>
                      <a:r>
                        <a:rPr lang="en-US" sz="1600" baseline="0" dirty="0" smtClean="0"/>
                        <a:t> Bhandaru</a:t>
                      </a:r>
                      <a:endParaRPr lang="en-US" sz="1600" dirty="0"/>
                    </a:p>
                  </a:txBody>
                  <a:tcPr marT="45712" marB="45712"/>
                </a:tc>
                <a:tc>
                  <a:txBody>
                    <a:bodyPr/>
                    <a:lstStyle/>
                    <a:p>
                      <a:r>
                        <a:rPr lang="en-US" sz="1600" dirty="0" smtClean="0"/>
                        <a:t>PASN</a:t>
                      </a:r>
                      <a:r>
                        <a:rPr lang="en-US" sz="1600" baseline="0" dirty="0" smtClean="0"/>
                        <a:t> State 1a related text</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sz="1600" dirty="0" smtClean="0"/>
                        <a:t>25min – as time permits</a:t>
                      </a:r>
                      <a:endParaRPr lang="en-US" sz="1600" dirty="0"/>
                    </a:p>
                  </a:txBody>
                  <a:tcPr marT="45712" marB="45712"/>
                </a:tc>
              </a:tr>
            </a:tbl>
          </a:graphicData>
        </a:graphic>
      </p:graphicFrame>
    </p:spTree>
    <p:extLst>
      <p:ext uri="{BB962C8B-B14F-4D97-AF65-F5344CB8AC3E}">
        <p14:creationId xmlns:p14="http://schemas.microsoft.com/office/powerpoint/2010/main" val="40300459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981201"/>
            <a:ext cx="11449272" cy="4113213"/>
          </a:xfrm>
        </p:spPr>
        <p:txBody>
          <a:bodyPr/>
          <a:lstStyle/>
          <a:p>
            <a:pPr marL="0" indent="0"/>
            <a:r>
              <a:rPr lang="en-US" sz="2000" b="0" dirty="0"/>
              <a:t>Document </a:t>
            </a:r>
            <a:r>
              <a:rPr lang="en-US" sz="2000" b="0" dirty="0" smtClean="0"/>
              <a:t>11-19/706 “</a:t>
            </a:r>
            <a:r>
              <a:rPr lang="en-US" sz="2000" b="0" dirty="0"/>
              <a:t>Meeting Minutes Ad Hoc May 2019 Session</a:t>
            </a:r>
            <a:r>
              <a:rPr lang="en-US" sz="2000" b="0" dirty="0" smtClean="0"/>
              <a:t>” </a:t>
            </a:r>
            <a:r>
              <a:rPr lang="en-US" sz="2000" b="0" dirty="0"/>
              <a:t>posted to Mentor on </a:t>
            </a:r>
            <a:r>
              <a:rPr lang="en-US" sz="2000" b="0" dirty="0" smtClean="0"/>
              <a:t>May 12</a:t>
            </a:r>
            <a:r>
              <a:rPr lang="en-US" sz="2000" b="0" baseline="30000" dirty="0" smtClean="0"/>
              <a:t>th</a:t>
            </a:r>
            <a:r>
              <a:rPr lang="en-US" sz="2000" b="0" dirty="0" smtClean="0"/>
              <a:t>  2019. </a:t>
            </a:r>
            <a:endParaRPr lang="en-US" sz="2000" b="0" dirty="0"/>
          </a:p>
          <a:p>
            <a:endParaRPr lang="en-US" sz="2000" dirty="0"/>
          </a:p>
          <a:p>
            <a:r>
              <a:rPr lang="en-US" sz="2000" dirty="0"/>
              <a:t>Motion:</a:t>
            </a:r>
          </a:p>
          <a:p>
            <a:pPr marL="0" indent="0"/>
            <a:r>
              <a:rPr lang="en-US" sz="2000" b="0" dirty="0"/>
              <a:t>Move to approve document </a:t>
            </a:r>
            <a:r>
              <a:rPr lang="en-US" sz="2000" b="0" dirty="0" smtClean="0"/>
              <a:t>11-19/706 r0 </a:t>
            </a:r>
            <a:r>
              <a:rPr lang="en-US" sz="2000" b="0" dirty="0"/>
              <a:t>as </a:t>
            </a:r>
            <a:r>
              <a:rPr lang="en-US" sz="2000" b="0" dirty="0" err="1"/>
              <a:t>TGaz</a:t>
            </a:r>
            <a:r>
              <a:rPr lang="en-US" sz="2000" b="0" dirty="0"/>
              <a:t> meeting minutes for the </a:t>
            </a:r>
            <a:r>
              <a:rPr lang="en-US" sz="2000" b="0" dirty="0" smtClean="0"/>
              <a:t>May Ad hoc meeting</a:t>
            </a:r>
            <a:r>
              <a:rPr lang="en-US" sz="2000" b="0" dirty="0"/>
              <a:t>. </a:t>
            </a:r>
            <a:endParaRPr lang="en-US" sz="2000" b="0" dirty="0" smtClean="0"/>
          </a:p>
          <a:p>
            <a:pPr marL="0" indent="0"/>
            <a:endParaRPr lang="en-US" sz="2000" b="0" dirty="0"/>
          </a:p>
          <a:p>
            <a:r>
              <a:rPr lang="en-US" sz="2000" b="0" dirty="0"/>
              <a:t>Moved by</a:t>
            </a:r>
            <a:r>
              <a:rPr lang="en-US" sz="2000" b="0" dirty="0" smtClean="0"/>
              <a:t>: Assaf Kasher</a:t>
            </a:r>
            <a:endParaRPr lang="en-US" sz="2000" b="0" dirty="0" smtClean="0"/>
          </a:p>
          <a:p>
            <a:r>
              <a:rPr lang="en-US" sz="2000" b="0" dirty="0" smtClean="0"/>
              <a:t>Seconded </a:t>
            </a:r>
            <a:r>
              <a:rPr lang="en-US" sz="2000" b="0" dirty="0"/>
              <a:t>by</a:t>
            </a:r>
            <a:r>
              <a:rPr lang="en-US" sz="2000" b="0" dirty="0" smtClean="0"/>
              <a:t>: Qinghua Li </a:t>
            </a:r>
            <a:endParaRPr lang="en-US" sz="2000" b="0" dirty="0"/>
          </a:p>
          <a:p>
            <a:r>
              <a:rPr lang="en-US" sz="2000" b="0" dirty="0"/>
              <a:t>Results (Y/N/A</a:t>
            </a:r>
            <a:r>
              <a:rPr lang="en-US" sz="2000" b="0" dirty="0" smtClean="0"/>
              <a:t>): 17/0/0</a:t>
            </a:r>
          </a:p>
          <a:p>
            <a:r>
              <a:rPr lang="en-US" sz="2000" b="0" dirty="0" smtClean="0"/>
              <a:t>Motion passes</a:t>
            </a:r>
            <a:endParaRPr lang="en-US" sz="2000"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3800727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830391"/>
            <a:ext cx="11449272" cy="4264024"/>
          </a:xfrm>
        </p:spPr>
        <p:txBody>
          <a:bodyPr/>
          <a:lstStyle/>
          <a:p>
            <a:pPr marL="0" indent="0"/>
            <a:r>
              <a:rPr lang="en-US" sz="2000" b="0" dirty="0"/>
              <a:t>Document </a:t>
            </a:r>
            <a:r>
              <a:rPr lang="en-US" sz="2000" b="0" dirty="0" smtClean="0"/>
              <a:t>11-19/981r0 “</a:t>
            </a:r>
            <a:r>
              <a:rPr lang="en-US" sz="2000" b="0" dirty="0" err="1"/>
              <a:t>Telecon</a:t>
            </a:r>
            <a:r>
              <a:rPr lang="en-US" sz="2000" b="0" dirty="0"/>
              <a:t> Minutes </a:t>
            </a:r>
            <a:r>
              <a:rPr lang="en-US" sz="2000" b="0" dirty="0" smtClean="0"/>
              <a:t>May 29</a:t>
            </a:r>
            <a:r>
              <a:rPr lang="en-US" sz="2000" b="0" baseline="30000" dirty="0" smtClean="0"/>
              <a:t>th	</a:t>
            </a:r>
            <a:r>
              <a:rPr lang="en-US" sz="2000" b="0" dirty="0" smtClean="0"/>
              <a:t>, </a:t>
            </a:r>
            <a:r>
              <a:rPr lang="en-US" sz="2000" b="0" dirty="0"/>
              <a:t>2019</a:t>
            </a:r>
            <a:r>
              <a:rPr lang="en-US" sz="2000" b="0" dirty="0" smtClean="0"/>
              <a:t>” </a:t>
            </a:r>
            <a:r>
              <a:rPr lang="en-US" sz="2000" b="0" dirty="0"/>
              <a:t>posted to Mentor on </a:t>
            </a:r>
            <a:r>
              <a:rPr lang="en-US" sz="2000" b="0" dirty="0" smtClean="0"/>
              <a:t>June 6</a:t>
            </a:r>
            <a:r>
              <a:rPr lang="en-US" sz="2000" b="0" baseline="30000" dirty="0" smtClean="0"/>
              <a:t>th</a:t>
            </a:r>
            <a:r>
              <a:rPr lang="en-US" sz="2000" b="0" dirty="0" smtClean="0"/>
              <a:t>  2019.</a:t>
            </a:r>
            <a:endParaRPr lang="en-US" sz="2000" b="0" dirty="0"/>
          </a:p>
          <a:p>
            <a:endParaRPr lang="en-US" sz="2000" dirty="0"/>
          </a:p>
          <a:p>
            <a:r>
              <a:rPr lang="en-US" sz="2000" dirty="0"/>
              <a:t>Motion:</a:t>
            </a:r>
          </a:p>
          <a:p>
            <a:pPr marL="0" indent="0"/>
            <a:r>
              <a:rPr lang="en-US" sz="2000" b="0" dirty="0"/>
              <a:t>Move to approve document </a:t>
            </a:r>
            <a:r>
              <a:rPr lang="en-US" sz="2000" b="0" dirty="0" smtClean="0"/>
              <a:t>11-19/981r0 </a:t>
            </a:r>
            <a:r>
              <a:rPr lang="en-US" sz="2000" b="0" dirty="0"/>
              <a:t>as </a:t>
            </a:r>
            <a:r>
              <a:rPr lang="en-US" sz="2000" b="0" dirty="0" err="1"/>
              <a:t>TGaz</a:t>
            </a:r>
            <a:r>
              <a:rPr lang="en-US" sz="2000" b="0" dirty="0"/>
              <a:t> </a:t>
            </a:r>
            <a:r>
              <a:rPr lang="en-US" sz="2000" b="0" dirty="0" smtClean="0"/>
              <a:t>meeting minutes </a:t>
            </a:r>
            <a:r>
              <a:rPr lang="en-US" sz="2000" b="0" dirty="0"/>
              <a:t>for the </a:t>
            </a:r>
            <a:r>
              <a:rPr lang="en-US" sz="2000" b="0" dirty="0" smtClean="0"/>
              <a:t>May 29</a:t>
            </a:r>
            <a:r>
              <a:rPr lang="en-US" sz="2000" b="0" baseline="30000" dirty="0" smtClean="0"/>
              <a:t>th</a:t>
            </a:r>
            <a:r>
              <a:rPr lang="en-US" sz="2000" b="0" dirty="0" smtClean="0"/>
              <a:t> </a:t>
            </a:r>
            <a:r>
              <a:rPr lang="en-US" sz="2000" b="0" dirty="0" err="1" smtClean="0"/>
              <a:t>Telecon</a:t>
            </a:r>
            <a:r>
              <a:rPr lang="en-US" sz="2000" b="0" dirty="0" smtClean="0"/>
              <a:t>. </a:t>
            </a:r>
          </a:p>
          <a:p>
            <a:pPr marL="0" indent="0"/>
            <a:endParaRPr lang="en-US" sz="2000" b="0" dirty="0"/>
          </a:p>
          <a:p>
            <a:r>
              <a:rPr lang="en-US" sz="2000" b="0" dirty="0"/>
              <a:t>Moved by</a:t>
            </a:r>
            <a:r>
              <a:rPr lang="en-US" sz="2000" b="0" dirty="0" smtClean="0"/>
              <a:t>: Ganesh </a:t>
            </a:r>
            <a:r>
              <a:rPr lang="en-US" sz="2000" b="0" dirty="0" err="1" smtClean="0"/>
              <a:t>Venkatesan</a:t>
            </a:r>
            <a:endParaRPr lang="en-US" sz="2000" b="0" dirty="0"/>
          </a:p>
          <a:p>
            <a:r>
              <a:rPr lang="en-US" sz="2000" b="0" dirty="0" smtClean="0"/>
              <a:t>Seconded </a:t>
            </a:r>
            <a:r>
              <a:rPr lang="en-US" sz="2000" b="0" dirty="0"/>
              <a:t>by</a:t>
            </a:r>
            <a:r>
              <a:rPr lang="en-US" sz="2000" b="0" dirty="0" smtClean="0"/>
              <a:t>: Jerome Henry</a:t>
            </a:r>
            <a:endParaRPr lang="en-US" sz="2000" b="0" dirty="0"/>
          </a:p>
          <a:p>
            <a:r>
              <a:rPr lang="en-US" sz="2000" b="0" dirty="0"/>
              <a:t>Results (Y/N/A</a:t>
            </a:r>
            <a:r>
              <a:rPr lang="en-US" sz="2000" b="0" dirty="0" smtClean="0"/>
              <a:t>): 17/0/1</a:t>
            </a:r>
          </a:p>
          <a:p>
            <a:r>
              <a:rPr lang="en-US" sz="2000" b="0" dirty="0" smtClean="0"/>
              <a:t>Motion passes</a:t>
            </a:r>
            <a:endParaRPr lang="en-US" sz="2000"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2283092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a:t>
            </a:r>
            <a:r>
              <a:rPr lang="en-US" sz="2000" b="0" dirty="0" smtClean="0"/>
              <a:t>11-19/1046 “</a:t>
            </a:r>
            <a:r>
              <a:rPr lang="en-US" sz="2000" b="0" dirty="0"/>
              <a:t>Ad Hoc Meeting Minutes June 2019 </a:t>
            </a:r>
            <a:r>
              <a:rPr lang="en-US" sz="2000" b="0" dirty="0" smtClean="0"/>
              <a:t>Session” </a:t>
            </a:r>
            <a:r>
              <a:rPr lang="en-US" sz="2000" b="0" dirty="0"/>
              <a:t>posted to Mentor on </a:t>
            </a:r>
            <a:r>
              <a:rPr lang="en-US" sz="2000" b="0" dirty="0" smtClean="0"/>
              <a:t>July 2</a:t>
            </a:r>
            <a:r>
              <a:rPr lang="en-US" sz="2000" b="0" baseline="30000" dirty="0" smtClean="0"/>
              <a:t>nd</a:t>
            </a:r>
            <a:r>
              <a:rPr lang="en-US" sz="2000" b="0" dirty="0" smtClean="0"/>
              <a:t> 2019</a:t>
            </a:r>
            <a:r>
              <a:rPr lang="en-US" sz="2000" b="0" dirty="0"/>
              <a:t>. </a:t>
            </a:r>
          </a:p>
          <a:p>
            <a:endParaRPr lang="en-US" sz="2000" dirty="0"/>
          </a:p>
          <a:p>
            <a:r>
              <a:rPr lang="en-US" sz="2000" dirty="0"/>
              <a:t>Motion:</a:t>
            </a:r>
          </a:p>
          <a:p>
            <a:pPr marL="0" indent="0"/>
            <a:r>
              <a:rPr lang="en-US" sz="2000" b="0" dirty="0"/>
              <a:t>Move to approve document </a:t>
            </a:r>
            <a:r>
              <a:rPr lang="en-US" sz="2000" b="0" dirty="0" smtClean="0"/>
              <a:t>11-19/1046r1 </a:t>
            </a:r>
            <a:r>
              <a:rPr lang="en-US" sz="2000" b="0" dirty="0"/>
              <a:t>as </a:t>
            </a:r>
            <a:r>
              <a:rPr lang="en-US" sz="2000" b="0" dirty="0" err="1"/>
              <a:t>TGaz</a:t>
            </a:r>
            <a:r>
              <a:rPr lang="en-US" sz="2000" b="0" dirty="0"/>
              <a:t> meeting minutes for the </a:t>
            </a:r>
            <a:r>
              <a:rPr lang="en-US" sz="2000" b="0" dirty="0" smtClean="0"/>
              <a:t>June Ad </a:t>
            </a:r>
            <a:r>
              <a:rPr lang="en-US" sz="2000" b="0" dirty="0"/>
              <a:t>hoc meeting. </a:t>
            </a:r>
          </a:p>
          <a:p>
            <a:pPr marL="0" indent="0"/>
            <a:endParaRPr lang="en-US" sz="2000" b="0" dirty="0"/>
          </a:p>
          <a:p>
            <a:r>
              <a:rPr lang="en-US" sz="2000" b="0" dirty="0"/>
              <a:t>Moved by</a:t>
            </a:r>
            <a:r>
              <a:rPr lang="en-US" sz="2000" b="0" dirty="0" smtClean="0"/>
              <a:t>: Ganesh </a:t>
            </a:r>
            <a:r>
              <a:rPr lang="en-US" sz="2000" b="0" dirty="0" err="1" smtClean="0"/>
              <a:t>Venkatesan</a:t>
            </a:r>
            <a:endParaRPr lang="en-US" sz="2000" b="0" dirty="0"/>
          </a:p>
          <a:p>
            <a:r>
              <a:rPr lang="en-US" sz="2000" b="0" dirty="0"/>
              <a:t>Seconded by</a:t>
            </a:r>
            <a:r>
              <a:rPr lang="en-US" sz="2000" b="0" dirty="0" smtClean="0"/>
              <a:t>: Roy Want</a:t>
            </a:r>
            <a:endParaRPr lang="en-US" sz="2000" b="0" dirty="0"/>
          </a:p>
          <a:p>
            <a:r>
              <a:rPr lang="en-US" sz="2000" b="0" dirty="0"/>
              <a:t>Results (Y/N/A</a:t>
            </a:r>
            <a:r>
              <a:rPr lang="en-US" sz="2000" b="0" dirty="0" smtClean="0"/>
              <a:t>): 15/0/2</a:t>
            </a:r>
          </a:p>
          <a:p>
            <a:r>
              <a:rPr lang="en-US" sz="2000" b="0" dirty="0" smtClean="0"/>
              <a:t>Motion passes</a:t>
            </a:r>
            <a:endParaRPr lang="en-US" sz="2000" b="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9986121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830391"/>
            <a:ext cx="11449272" cy="4264024"/>
          </a:xfrm>
        </p:spPr>
        <p:txBody>
          <a:bodyPr/>
          <a:lstStyle/>
          <a:p>
            <a:pPr marL="0" indent="0"/>
            <a:r>
              <a:rPr lang="en-US" sz="2000" b="0" dirty="0"/>
              <a:t>Document </a:t>
            </a:r>
            <a:r>
              <a:rPr lang="en-US" sz="2000" b="0" dirty="0" smtClean="0"/>
              <a:t>11-19/1197r0 “</a:t>
            </a:r>
            <a:r>
              <a:rPr lang="en-US" sz="2000" b="0" dirty="0" err="1"/>
              <a:t>Telecon</a:t>
            </a:r>
            <a:r>
              <a:rPr lang="en-US" sz="2000" b="0" dirty="0"/>
              <a:t> Minutes </a:t>
            </a:r>
            <a:r>
              <a:rPr lang="en-US" sz="2000" b="0" dirty="0" smtClean="0"/>
              <a:t>July 10</a:t>
            </a:r>
            <a:r>
              <a:rPr lang="en-US" sz="2000" b="0" baseline="30000" dirty="0" smtClean="0"/>
              <a:t>th	</a:t>
            </a:r>
            <a:r>
              <a:rPr lang="en-US" sz="2000" b="0" dirty="0" smtClean="0"/>
              <a:t>, </a:t>
            </a:r>
            <a:r>
              <a:rPr lang="en-US" sz="2000" b="0" dirty="0"/>
              <a:t>2019</a:t>
            </a:r>
            <a:r>
              <a:rPr lang="en-US" sz="2000" b="0" dirty="0" smtClean="0"/>
              <a:t>” </a:t>
            </a:r>
            <a:r>
              <a:rPr lang="en-US" sz="2000" b="0" dirty="0"/>
              <a:t>posted to Mentor on </a:t>
            </a:r>
            <a:r>
              <a:rPr lang="en-US" sz="2000" b="0" dirty="0" smtClean="0"/>
              <a:t>July 10</a:t>
            </a:r>
            <a:r>
              <a:rPr lang="en-US" sz="2000" b="0" baseline="30000" dirty="0" smtClean="0"/>
              <a:t>th</a:t>
            </a:r>
            <a:r>
              <a:rPr lang="en-US" sz="2000" b="0" dirty="0" smtClean="0"/>
              <a:t>  2019.</a:t>
            </a:r>
            <a:endParaRPr lang="en-US" sz="2000" b="0" dirty="0"/>
          </a:p>
          <a:p>
            <a:endParaRPr lang="en-US" sz="2000" dirty="0"/>
          </a:p>
          <a:p>
            <a:r>
              <a:rPr lang="en-US" sz="2000" dirty="0"/>
              <a:t>Motion:</a:t>
            </a:r>
          </a:p>
          <a:p>
            <a:pPr marL="0" indent="0"/>
            <a:r>
              <a:rPr lang="en-US" sz="2000" b="0" dirty="0"/>
              <a:t>Move to approve document </a:t>
            </a:r>
            <a:r>
              <a:rPr lang="en-US" sz="2000" b="0" dirty="0" smtClean="0"/>
              <a:t>11-19/1197r0 </a:t>
            </a:r>
            <a:r>
              <a:rPr lang="en-US" sz="2000" b="0" dirty="0"/>
              <a:t>as </a:t>
            </a:r>
            <a:r>
              <a:rPr lang="en-US" sz="2000" b="0" dirty="0" err="1"/>
              <a:t>TGaz</a:t>
            </a:r>
            <a:r>
              <a:rPr lang="en-US" sz="2000" b="0" dirty="0"/>
              <a:t> </a:t>
            </a:r>
            <a:r>
              <a:rPr lang="en-US" sz="2000" b="0" dirty="0" smtClean="0"/>
              <a:t>meeting minutes </a:t>
            </a:r>
            <a:r>
              <a:rPr lang="en-US" sz="2000" b="0" dirty="0"/>
              <a:t>for the </a:t>
            </a:r>
            <a:r>
              <a:rPr lang="en-US" sz="2000" b="0" dirty="0" smtClean="0"/>
              <a:t>July 10</a:t>
            </a:r>
            <a:r>
              <a:rPr lang="en-US" sz="2000" b="0" baseline="30000" dirty="0" smtClean="0"/>
              <a:t>th</a:t>
            </a:r>
            <a:r>
              <a:rPr lang="en-US" sz="2000" b="0" dirty="0" smtClean="0"/>
              <a:t> </a:t>
            </a:r>
            <a:r>
              <a:rPr lang="en-US" sz="2000" b="0" dirty="0" err="1" smtClean="0"/>
              <a:t>Telecon</a:t>
            </a:r>
            <a:r>
              <a:rPr lang="en-US" sz="2000" b="0" dirty="0" smtClean="0"/>
              <a:t>. </a:t>
            </a:r>
          </a:p>
          <a:p>
            <a:pPr marL="0" indent="0"/>
            <a:endParaRPr lang="en-US" sz="2000" b="0" dirty="0"/>
          </a:p>
          <a:p>
            <a:r>
              <a:rPr lang="en-US" sz="2000" b="0" dirty="0"/>
              <a:t>Moved by</a:t>
            </a:r>
            <a:r>
              <a:rPr lang="en-US" sz="2000" b="0" dirty="0" smtClean="0"/>
              <a:t>: Jerome Henry</a:t>
            </a:r>
            <a:endParaRPr lang="en-US" sz="2000" b="0" dirty="0"/>
          </a:p>
          <a:p>
            <a:r>
              <a:rPr lang="en-US" sz="2000" b="0" dirty="0"/>
              <a:t>Seconded by</a:t>
            </a:r>
            <a:r>
              <a:rPr lang="en-US" sz="2000" b="0" dirty="0" smtClean="0"/>
              <a:t>: Assaf Kasher</a:t>
            </a:r>
            <a:endParaRPr lang="en-US" sz="2000" b="0" dirty="0"/>
          </a:p>
          <a:p>
            <a:r>
              <a:rPr lang="en-US" sz="2000" b="0" dirty="0"/>
              <a:t>Results (Y/N/A</a:t>
            </a:r>
            <a:r>
              <a:rPr lang="en-US" sz="2000" b="0" dirty="0" smtClean="0"/>
              <a:t>): 16/0/1</a:t>
            </a:r>
          </a:p>
          <a:p>
            <a:r>
              <a:rPr lang="en-US" sz="2000" b="0" dirty="0" smtClean="0"/>
              <a:t>Motion passes</a:t>
            </a:r>
            <a:endParaRPr lang="en-US" sz="2000"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7194204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830391"/>
            <a:ext cx="11449272" cy="4264024"/>
          </a:xfrm>
        </p:spPr>
        <p:txBody>
          <a:bodyPr/>
          <a:lstStyle/>
          <a:p>
            <a:pPr marL="0" indent="0"/>
            <a:r>
              <a:rPr lang="en-US" sz="2000" b="0" dirty="0"/>
              <a:t>Document </a:t>
            </a:r>
            <a:r>
              <a:rPr lang="en-US" sz="2000" b="0" dirty="0" smtClean="0"/>
              <a:t>11-19/1198r0 “</a:t>
            </a:r>
            <a:r>
              <a:rPr lang="en-US" sz="2000" b="0" dirty="0" err="1"/>
              <a:t>Telecon</a:t>
            </a:r>
            <a:r>
              <a:rPr lang="en-US" sz="2000" b="0" dirty="0"/>
              <a:t> Minutes </a:t>
            </a:r>
            <a:r>
              <a:rPr lang="en-US" sz="2000" b="0" dirty="0" smtClean="0"/>
              <a:t>June 5</a:t>
            </a:r>
            <a:r>
              <a:rPr lang="en-US" sz="2000" b="0" baseline="30000" dirty="0" smtClean="0"/>
              <a:t>th</a:t>
            </a:r>
            <a:r>
              <a:rPr lang="en-US" sz="2000" b="0" dirty="0" smtClean="0"/>
              <a:t> , </a:t>
            </a:r>
            <a:r>
              <a:rPr lang="en-US" sz="2000" b="0" dirty="0"/>
              <a:t>2019</a:t>
            </a:r>
            <a:r>
              <a:rPr lang="en-US" sz="2000" b="0" dirty="0" smtClean="0"/>
              <a:t>” </a:t>
            </a:r>
            <a:r>
              <a:rPr lang="en-US" sz="2000" b="0" dirty="0"/>
              <a:t>posted to Mentor on </a:t>
            </a:r>
            <a:r>
              <a:rPr lang="en-US" sz="2000" b="0" dirty="0" smtClean="0"/>
              <a:t>July 10</a:t>
            </a:r>
            <a:r>
              <a:rPr lang="en-US" sz="2000" b="0" baseline="30000" dirty="0" smtClean="0"/>
              <a:t>th</a:t>
            </a:r>
            <a:r>
              <a:rPr lang="en-US" sz="2000" b="0" dirty="0" smtClean="0"/>
              <a:t>  2019.</a:t>
            </a:r>
            <a:endParaRPr lang="en-US" sz="2000" b="0" dirty="0"/>
          </a:p>
          <a:p>
            <a:endParaRPr lang="en-US" sz="2000" dirty="0"/>
          </a:p>
          <a:p>
            <a:r>
              <a:rPr lang="en-US" sz="2000" dirty="0"/>
              <a:t>Motion:</a:t>
            </a:r>
          </a:p>
          <a:p>
            <a:pPr marL="0" indent="0"/>
            <a:r>
              <a:rPr lang="en-US" sz="2000" b="0" dirty="0"/>
              <a:t>Move to approve document </a:t>
            </a:r>
            <a:r>
              <a:rPr lang="en-US" sz="2000" b="0" dirty="0" smtClean="0"/>
              <a:t>11-19/1198r0 </a:t>
            </a:r>
            <a:r>
              <a:rPr lang="en-US" sz="2000" b="0" dirty="0"/>
              <a:t>as </a:t>
            </a:r>
            <a:r>
              <a:rPr lang="en-US" sz="2000" b="0" dirty="0" err="1"/>
              <a:t>TGaz</a:t>
            </a:r>
            <a:r>
              <a:rPr lang="en-US" sz="2000" b="0" dirty="0"/>
              <a:t> </a:t>
            </a:r>
            <a:r>
              <a:rPr lang="en-US" sz="2000" b="0" dirty="0" smtClean="0"/>
              <a:t>meeting minutes </a:t>
            </a:r>
            <a:r>
              <a:rPr lang="en-US" sz="2000" b="0" dirty="0"/>
              <a:t>for the </a:t>
            </a:r>
            <a:r>
              <a:rPr lang="en-US" sz="2000" b="0" dirty="0" smtClean="0"/>
              <a:t>June 5</a:t>
            </a:r>
            <a:r>
              <a:rPr lang="en-US" sz="2000" b="0" baseline="30000" dirty="0" smtClean="0"/>
              <a:t>th</a:t>
            </a:r>
            <a:r>
              <a:rPr lang="en-US" sz="2000" b="0" dirty="0" smtClean="0"/>
              <a:t> </a:t>
            </a:r>
            <a:r>
              <a:rPr lang="en-US" sz="2000" b="0" dirty="0" err="1" smtClean="0"/>
              <a:t>Telecon</a:t>
            </a:r>
            <a:r>
              <a:rPr lang="en-US" sz="2000" b="0" dirty="0" smtClean="0"/>
              <a:t>. </a:t>
            </a:r>
          </a:p>
          <a:p>
            <a:pPr marL="0" indent="0"/>
            <a:endParaRPr lang="en-US" sz="2000" b="0" dirty="0"/>
          </a:p>
          <a:p>
            <a:r>
              <a:rPr lang="en-US" sz="2000" b="0" dirty="0"/>
              <a:t>Moved by</a:t>
            </a:r>
            <a:r>
              <a:rPr lang="en-US" sz="2000" b="0" dirty="0" smtClean="0"/>
              <a:t>: Assaf Kasher</a:t>
            </a:r>
            <a:endParaRPr lang="en-US" sz="2000" b="0" dirty="0"/>
          </a:p>
          <a:p>
            <a:r>
              <a:rPr lang="en-US" sz="2000" b="0" dirty="0"/>
              <a:t>Seconded by</a:t>
            </a:r>
            <a:r>
              <a:rPr lang="en-US" sz="2000" b="0" dirty="0" smtClean="0"/>
              <a:t>: Roy Want</a:t>
            </a:r>
            <a:endParaRPr lang="en-US" sz="2000" b="0" dirty="0"/>
          </a:p>
          <a:p>
            <a:r>
              <a:rPr lang="en-US" sz="2000" b="0" dirty="0"/>
              <a:t>Results (Y/N/A</a:t>
            </a:r>
            <a:r>
              <a:rPr lang="en-US" sz="2000" b="0" dirty="0" smtClean="0"/>
              <a:t>): 14/0/0</a:t>
            </a:r>
          </a:p>
          <a:p>
            <a:r>
              <a:rPr lang="en-US" sz="2000" b="0" dirty="0" smtClean="0"/>
              <a:t>Motion passes</a:t>
            </a:r>
            <a:endParaRPr lang="en-US" sz="2000"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6380838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830391"/>
            <a:ext cx="11449272" cy="4264024"/>
          </a:xfrm>
        </p:spPr>
        <p:txBody>
          <a:bodyPr/>
          <a:lstStyle/>
          <a:p>
            <a:pPr marL="0" indent="0"/>
            <a:r>
              <a:rPr lang="en-US" sz="2000" b="0" dirty="0"/>
              <a:t>Document </a:t>
            </a:r>
            <a:r>
              <a:rPr lang="en-US" sz="2000" b="0" dirty="0" smtClean="0"/>
              <a:t>11-19/1205r0 “</a:t>
            </a:r>
            <a:r>
              <a:rPr lang="en-US" sz="2000" b="0" dirty="0" err="1"/>
              <a:t>Telecon</a:t>
            </a:r>
            <a:r>
              <a:rPr lang="en-US" sz="2000" b="0" dirty="0"/>
              <a:t> Minutes </a:t>
            </a:r>
            <a:r>
              <a:rPr lang="en-US" sz="2000" b="0" dirty="0" smtClean="0"/>
              <a:t>June 19</a:t>
            </a:r>
            <a:r>
              <a:rPr lang="en-US" sz="2000" b="0" baseline="30000" dirty="0" smtClean="0"/>
              <a:t>th</a:t>
            </a:r>
            <a:r>
              <a:rPr lang="en-US" sz="2000" b="0" dirty="0" smtClean="0"/>
              <a:t>, </a:t>
            </a:r>
            <a:r>
              <a:rPr lang="en-US" sz="2000" b="0" dirty="0"/>
              <a:t>2019</a:t>
            </a:r>
            <a:r>
              <a:rPr lang="en-US" sz="2000" b="0" dirty="0" smtClean="0"/>
              <a:t>” </a:t>
            </a:r>
            <a:r>
              <a:rPr lang="en-US" sz="2000" b="0" dirty="0"/>
              <a:t>posted to Mentor on </a:t>
            </a:r>
            <a:r>
              <a:rPr lang="en-US" sz="2000" b="0" dirty="0" smtClean="0"/>
              <a:t>July 11</a:t>
            </a:r>
            <a:r>
              <a:rPr lang="en-US" sz="2000" b="0" baseline="30000" dirty="0" smtClean="0"/>
              <a:t>th</a:t>
            </a:r>
            <a:r>
              <a:rPr lang="en-US" sz="2000" b="0" dirty="0" smtClean="0"/>
              <a:t>  2019.</a:t>
            </a:r>
            <a:endParaRPr lang="en-US" sz="2000" b="0" dirty="0"/>
          </a:p>
          <a:p>
            <a:endParaRPr lang="en-US" sz="2000" dirty="0"/>
          </a:p>
          <a:p>
            <a:r>
              <a:rPr lang="en-US" sz="2000" dirty="0"/>
              <a:t>Motion:</a:t>
            </a:r>
          </a:p>
          <a:p>
            <a:pPr marL="0" indent="0"/>
            <a:r>
              <a:rPr lang="en-US" sz="2000" b="0" dirty="0"/>
              <a:t>Move to approve document </a:t>
            </a:r>
            <a:r>
              <a:rPr lang="en-US" sz="2000" b="0" dirty="0" smtClean="0"/>
              <a:t>11-19/1205r0 </a:t>
            </a:r>
            <a:r>
              <a:rPr lang="en-US" sz="2000" b="0" dirty="0"/>
              <a:t>as </a:t>
            </a:r>
            <a:r>
              <a:rPr lang="en-US" sz="2000" b="0" dirty="0" err="1"/>
              <a:t>TGaz</a:t>
            </a:r>
            <a:r>
              <a:rPr lang="en-US" sz="2000" b="0" dirty="0"/>
              <a:t> </a:t>
            </a:r>
            <a:r>
              <a:rPr lang="en-US" sz="2000" b="0" dirty="0" smtClean="0"/>
              <a:t>meeting minutes </a:t>
            </a:r>
            <a:r>
              <a:rPr lang="en-US" sz="2000" b="0" dirty="0"/>
              <a:t>for the </a:t>
            </a:r>
            <a:r>
              <a:rPr lang="en-US" sz="2000" b="0" dirty="0" smtClean="0"/>
              <a:t>June 19</a:t>
            </a:r>
            <a:r>
              <a:rPr lang="en-US" sz="2000" b="0" baseline="30000" dirty="0" smtClean="0"/>
              <a:t>th</a:t>
            </a:r>
            <a:r>
              <a:rPr lang="en-US" sz="2000" b="0" dirty="0" smtClean="0"/>
              <a:t> </a:t>
            </a:r>
            <a:r>
              <a:rPr lang="en-US" sz="2000" b="0" dirty="0" err="1" smtClean="0"/>
              <a:t>Telecon</a:t>
            </a:r>
            <a:r>
              <a:rPr lang="en-US" sz="2000" b="0" dirty="0" smtClean="0"/>
              <a:t>. </a:t>
            </a:r>
          </a:p>
          <a:p>
            <a:pPr marL="0" indent="0"/>
            <a:endParaRPr lang="en-US" sz="2000" b="0" dirty="0"/>
          </a:p>
          <a:p>
            <a:r>
              <a:rPr lang="en-US" sz="2000" b="0" dirty="0"/>
              <a:t>Moved by</a:t>
            </a:r>
            <a:r>
              <a:rPr lang="en-US" sz="2000" b="0" dirty="0" smtClean="0"/>
              <a:t>: Roy Want</a:t>
            </a:r>
            <a:endParaRPr lang="en-US" sz="2000" b="0" dirty="0"/>
          </a:p>
          <a:p>
            <a:r>
              <a:rPr lang="en-US" sz="2000" b="0" dirty="0"/>
              <a:t>Seconded </a:t>
            </a:r>
            <a:r>
              <a:rPr lang="en-US" sz="2000" b="0" dirty="0" smtClean="0"/>
              <a:t>by: Qinghua Li </a:t>
            </a:r>
            <a:endParaRPr lang="en-US" sz="2000" b="0" dirty="0"/>
          </a:p>
          <a:p>
            <a:r>
              <a:rPr lang="en-US" sz="2000" b="0" dirty="0"/>
              <a:t>Results (Y/N/A</a:t>
            </a:r>
            <a:r>
              <a:rPr lang="en-US" sz="2000" b="0" dirty="0" smtClean="0"/>
              <a:t>): 14/0/1</a:t>
            </a:r>
          </a:p>
          <a:p>
            <a:r>
              <a:rPr lang="en-US" sz="2000" b="0" dirty="0" smtClean="0"/>
              <a:t>Motion passes</a:t>
            </a:r>
            <a:endParaRPr lang="en-US" sz="2000"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4784216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628800"/>
            <a:ext cx="10361084" cy="4465615"/>
          </a:xfrm>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11-19-579r3 for CIDs 1097</a:t>
            </a:r>
            <a:r>
              <a:rPr lang="en-US" b="0" dirty="0"/>
              <a:t>, 2382, 1000, 1304, 1001, 1173, 1174, 3290, 3272, 2383, 1422, 1175, 1176, 1177, 2374, 2375, 2376, 1304, 1307, 1008, 1004, 1006, 1048, 1009, 1010, 1041, 1054, </a:t>
            </a:r>
            <a:r>
              <a:rPr lang="en-US" b="0" dirty="0" smtClean="0"/>
              <a:t>1004 and 1041,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a:t>
            </a:r>
            <a:r>
              <a:rPr lang="en-US" b="0" dirty="0" smtClean="0"/>
              <a:t>: Assaf Kasher</a:t>
            </a:r>
            <a:endParaRPr lang="en-US" b="0" dirty="0" smtClean="0"/>
          </a:p>
          <a:p>
            <a:pPr marL="0" indent="0"/>
            <a:r>
              <a:rPr lang="en-US" b="0" dirty="0" smtClean="0"/>
              <a:t>Second</a:t>
            </a:r>
            <a:r>
              <a:rPr lang="en-US" b="0" dirty="0" smtClean="0"/>
              <a:t>: Qinghua Li</a:t>
            </a:r>
            <a:endParaRPr lang="en-US" b="0" dirty="0"/>
          </a:p>
          <a:p>
            <a:pPr marL="0" indent="0"/>
            <a:r>
              <a:rPr lang="en-US" b="0" dirty="0"/>
              <a:t>Results (Y/N/A</a:t>
            </a:r>
            <a:r>
              <a:rPr lang="en-US" b="0" dirty="0" smtClean="0"/>
              <a:t>):14/0/2</a:t>
            </a:r>
          </a:p>
          <a:p>
            <a:pPr marL="0" indent="0"/>
            <a:r>
              <a:rPr lang="en-US" b="0" dirty="0" smtClean="0"/>
              <a:t>Motion passes.</a:t>
            </a:r>
            <a:endParaRPr lang="en-US" sz="1600" b="0" dirty="0" smtClean="0"/>
          </a:p>
          <a:p>
            <a:pPr marL="0" indent="0"/>
            <a:r>
              <a:rPr lang="en-US" sz="1800" b="0" dirty="0" smtClean="0"/>
              <a:t>Results in the Apr. 3</a:t>
            </a:r>
            <a:r>
              <a:rPr lang="en-US" sz="1800" b="0" baseline="30000" dirty="0" smtClean="0"/>
              <a:t>rd</a:t>
            </a:r>
            <a:r>
              <a:rPr lang="en-US" sz="1800" b="0" dirty="0" smtClean="0"/>
              <a:t> </a:t>
            </a:r>
            <a:r>
              <a:rPr lang="en-US" sz="1800" b="0" dirty="0" err="1" smtClean="0"/>
              <a:t>telecon</a:t>
            </a:r>
            <a:r>
              <a:rPr lang="en-US" sz="1800" b="0" dirty="0" smtClean="0"/>
              <a:t> (Y/N/A): 11/0/0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5490743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11-19-886r1 for CIDs 2337 and 2338,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a:t>
            </a:r>
            <a:r>
              <a:rPr lang="en-US" b="0" dirty="0" smtClean="0"/>
              <a:t>: Jerome Henry</a:t>
            </a:r>
            <a:endParaRPr lang="en-US" b="0" dirty="0" smtClean="0"/>
          </a:p>
          <a:p>
            <a:pPr marL="0" indent="0"/>
            <a:r>
              <a:rPr lang="en-US" b="0" dirty="0" smtClean="0"/>
              <a:t>Second</a:t>
            </a:r>
            <a:r>
              <a:rPr lang="en-US" b="0" dirty="0" smtClean="0"/>
              <a:t>: Qinghua Li </a:t>
            </a:r>
            <a:endParaRPr lang="en-US" b="0" dirty="0"/>
          </a:p>
          <a:p>
            <a:pPr marL="0" indent="0"/>
            <a:r>
              <a:rPr lang="en-US" b="0" dirty="0"/>
              <a:t>Results (Y/N/A</a:t>
            </a:r>
            <a:r>
              <a:rPr lang="en-US" b="0" dirty="0" smtClean="0"/>
              <a:t>): 14/0/0</a:t>
            </a:r>
          </a:p>
          <a:p>
            <a:pPr marL="0" indent="0"/>
            <a:r>
              <a:rPr lang="en-US" b="0" dirty="0" smtClean="0"/>
              <a:t>Motion passes.</a:t>
            </a:r>
            <a:endParaRPr lang="en-US" sz="1600" b="0" dirty="0" smtClean="0"/>
          </a:p>
          <a:p>
            <a:pPr marL="0" indent="0"/>
            <a:r>
              <a:rPr lang="en-US" sz="1800" b="0" dirty="0" smtClean="0"/>
              <a:t>Results in the June 5</a:t>
            </a:r>
            <a:r>
              <a:rPr lang="en-US" sz="1800" b="0" baseline="30000" dirty="0" smtClean="0"/>
              <a:t>th</a:t>
            </a:r>
            <a:r>
              <a:rPr lang="en-US" sz="1800" b="0" dirty="0" smtClean="0"/>
              <a:t> </a:t>
            </a:r>
            <a:r>
              <a:rPr lang="en-US" sz="1800" b="0" dirty="0" err="1" smtClean="0"/>
              <a:t>telecon</a:t>
            </a:r>
            <a:r>
              <a:rPr lang="en-US" sz="1800" b="0" dirty="0" smtClean="0"/>
              <a:t> (Y/N/A): 10/0/0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2065704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IEEE 802.11 </a:t>
            </a:r>
            <a:r>
              <a:rPr lang="en-US" altLang="en-US" dirty="0" err="1"/>
              <a:t>TGaz</a:t>
            </a:r>
            <a:r>
              <a:rPr lang="en-US" altLang="en-US" dirty="0"/>
              <a:t> Next Generation Positioning agenda for the </a:t>
            </a:r>
            <a:r>
              <a:rPr lang="en-US" altLang="en-US" dirty="0" smtClean="0"/>
              <a:t>July meeting.</a:t>
            </a: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11-19-466r4 for CIDs </a:t>
            </a:r>
            <a:r>
              <a:rPr lang="en-GB" b="0" dirty="0"/>
              <a:t>1026, 1099, 1235, 1883, 1923, 2223, 2235, 2253, 2335, 2339, 2451, 2524 and 2523</a:t>
            </a:r>
            <a:r>
              <a:rPr lang="en-US" b="0" dirty="0" smtClean="0"/>
              <a:t>,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a:t>
            </a:r>
            <a:r>
              <a:rPr lang="en-US" b="0" dirty="0" smtClean="0"/>
              <a:t>: Ganesh </a:t>
            </a:r>
            <a:r>
              <a:rPr lang="en-US" b="0" dirty="0" err="1" smtClean="0"/>
              <a:t>Venkatesan</a:t>
            </a:r>
            <a:endParaRPr lang="en-US" b="0" dirty="0" smtClean="0"/>
          </a:p>
          <a:p>
            <a:pPr marL="0" indent="0"/>
            <a:r>
              <a:rPr lang="en-US" b="0" dirty="0" smtClean="0"/>
              <a:t>Second</a:t>
            </a:r>
            <a:r>
              <a:rPr lang="en-US" b="0" dirty="0" smtClean="0"/>
              <a:t>: Assaf Kasher</a:t>
            </a:r>
            <a:endParaRPr lang="en-US" b="0" dirty="0"/>
          </a:p>
          <a:p>
            <a:pPr marL="0" indent="0"/>
            <a:r>
              <a:rPr lang="en-US" b="0" dirty="0"/>
              <a:t>Results (Y/N/A</a:t>
            </a:r>
            <a:r>
              <a:rPr lang="en-US" b="0" dirty="0" smtClean="0"/>
              <a:t>): 14/0/1</a:t>
            </a:r>
          </a:p>
          <a:p>
            <a:pPr marL="0" indent="0"/>
            <a:r>
              <a:rPr lang="en-US" b="0" dirty="0" smtClean="0"/>
              <a:t>Motion passes.</a:t>
            </a:r>
            <a:endParaRPr lang="en-US" sz="1600" b="0" dirty="0" smtClean="0"/>
          </a:p>
          <a:p>
            <a:pPr marL="0" indent="0"/>
            <a:r>
              <a:rPr lang="en-US" sz="1800" b="0" dirty="0" smtClean="0"/>
              <a:t>Results in the June 19</a:t>
            </a:r>
            <a:r>
              <a:rPr lang="en-US" sz="1800" b="0" baseline="30000" dirty="0" smtClean="0"/>
              <a:t>th</a:t>
            </a:r>
            <a:r>
              <a:rPr lang="en-US" sz="1800" b="0" dirty="0" smtClean="0"/>
              <a:t> </a:t>
            </a:r>
            <a:r>
              <a:rPr lang="en-US" sz="1800" b="0" dirty="0" err="1" smtClean="0"/>
              <a:t>telecon</a:t>
            </a:r>
            <a:r>
              <a:rPr lang="en-US" sz="1800" b="0" dirty="0" smtClean="0"/>
              <a:t> (Y/N/A): 13/0/0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2860556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11-19-1026r2 for CIDs 1335, 1368, 1370, </a:t>
            </a:r>
            <a:r>
              <a:rPr lang="en-US" b="0" dirty="0" smtClean="0"/>
              <a:t>2517,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a:t>
            </a:r>
            <a:r>
              <a:rPr lang="en-US" b="0" dirty="0" smtClean="0"/>
              <a:t>: Ganesh </a:t>
            </a:r>
            <a:r>
              <a:rPr lang="en-US" b="0" dirty="0" err="1" smtClean="0"/>
              <a:t>Venkatesan</a:t>
            </a:r>
            <a:endParaRPr lang="en-US" b="0" dirty="0" smtClean="0"/>
          </a:p>
          <a:p>
            <a:pPr marL="0" indent="0"/>
            <a:r>
              <a:rPr lang="en-US" b="0" dirty="0" smtClean="0"/>
              <a:t>Second</a:t>
            </a:r>
            <a:r>
              <a:rPr lang="en-US" b="0" dirty="0" smtClean="0"/>
              <a:t>: Jerome Henry</a:t>
            </a:r>
            <a:endParaRPr lang="en-US" b="0" dirty="0"/>
          </a:p>
          <a:p>
            <a:pPr marL="0" indent="0"/>
            <a:r>
              <a:rPr lang="en-US" b="0" dirty="0"/>
              <a:t>Results (Y/N/A</a:t>
            </a:r>
            <a:r>
              <a:rPr lang="en-US" b="0" dirty="0" smtClean="0"/>
              <a:t>): 11/0/2</a:t>
            </a:r>
          </a:p>
          <a:p>
            <a:pPr marL="0" indent="0"/>
            <a:r>
              <a:rPr lang="en-US" b="0" dirty="0" smtClean="0"/>
              <a:t>Motion passes.</a:t>
            </a:r>
            <a:endParaRPr lang="en-US" sz="1600" b="0" dirty="0" smtClean="0"/>
          </a:p>
          <a:p>
            <a:pPr marL="0" indent="0"/>
            <a:r>
              <a:rPr lang="en-US" sz="1800" b="0" dirty="0" smtClean="0"/>
              <a:t>Results in the June ad hoc (Y/N/A): 9/0/0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0600636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11-19-1028r1 for CIDs 2104, 2140, 1970, 2304, 2157, 2179, 2334, </a:t>
            </a:r>
            <a:r>
              <a:rPr lang="en-US" b="0" dirty="0" smtClean="0"/>
              <a:t>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a:t>
            </a:r>
            <a:r>
              <a:rPr lang="en-US" b="0" dirty="0" smtClean="0"/>
              <a:t>: Qinghua Li </a:t>
            </a:r>
          </a:p>
          <a:p>
            <a:pPr marL="0" indent="0"/>
            <a:r>
              <a:rPr lang="en-US" b="0" dirty="0" smtClean="0"/>
              <a:t>Second: Jerome Henry</a:t>
            </a:r>
          </a:p>
          <a:p>
            <a:pPr marL="0" indent="0"/>
            <a:r>
              <a:rPr lang="en-US" b="0" dirty="0" smtClean="0"/>
              <a:t>Results </a:t>
            </a:r>
            <a:r>
              <a:rPr lang="en-US" b="0" dirty="0"/>
              <a:t>(Y/N/A</a:t>
            </a:r>
            <a:r>
              <a:rPr lang="en-US" b="0" dirty="0" smtClean="0"/>
              <a:t>): 14/0/1</a:t>
            </a:r>
          </a:p>
          <a:p>
            <a:pPr marL="0" indent="0"/>
            <a:r>
              <a:rPr lang="en-US" b="0" dirty="0" err="1" smtClean="0"/>
              <a:t>Motio</a:t>
            </a:r>
            <a:r>
              <a:rPr lang="en-US" b="0" dirty="0" smtClean="0"/>
              <a:t> passes</a:t>
            </a:r>
            <a:endParaRPr lang="en-US" sz="1600" b="0" dirty="0" smtClean="0"/>
          </a:p>
          <a:p>
            <a:pPr marL="0" indent="0"/>
            <a:r>
              <a:rPr lang="en-US" sz="1800" b="0" dirty="0" smtClean="0"/>
              <a:t>Results in the June ad hoc (Y/N/A): 8/0/0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6417786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solidFill>
                  <a:schemeClr val="tx1"/>
                </a:solidFill>
              </a:rPr>
              <a:t>11-19-470r1 </a:t>
            </a:r>
            <a:r>
              <a:rPr lang="en-US" b="0" dirty="0" smtClean="0"/>
              <a:t>for CID 1888,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a:t>
            </a:r>
            <a:r>
              <a:rPr lang="en-US" b="0" dirty="0" smtClean="0"/>
              <a:t>: Jerome Henry</a:t>
            </a:r>
            <a:endParaRPr lang="en-US" b="0" dirty="0" smtClean="0"/>
          </a:p>
          <a:p>
            <a:pPr marL="0" indent="0"/>
            <a:r>
              <a:rPr lang="en-US" b="0" dirty="0" smtClean="0"/>
              <a:t>Second</a:t>
            </a:r>
            <a:r>
              <a:rPr lang="en-US" b="0" dirty="0" smtClean="0"/>
              <a:t>: Ganesh </a:t>
            </a:r>
            <a:r>
              <a:rPr lang="en-US" b="0" dirty="0" err="1" smtClean="0"/>
              <a:t>Venkatesan</a:t>
            </a:r>
            <a:r>
              <a:rPr lang="en-US" b="0" dirty="0" smtClean="0"/>
              <a:t> </a:t>
            </a:r>
            <a:endParaRPr lang="en-US" b="0" dirty="0"/>
          </a:p>
          <a:p>
            <a:pPr marL="0" indent="0"/>
            <a:r>
              <a:rPr lang="en-US" b="0" dirty="0"/>
              <a:t>Results (Y/N/A</a:t>
            </a:r>
            <a:r>
              <a:rPr lang="en-US" b="0" dirty="0" smtClean="0"/>
              <a:t>):</a:t>
            </a:r>
          </a:p>
          <a:p>
            <a:pPr marL="0" indent="0"/>
            <a:endParaRPr lang="en-US" sz="1600" b="0" dirty="0" smtClean="0"/>
          </a:p>
          <a:p>
            <a:pPr marL="0" indent="0"/>
            <a:r>
              <a:rPr lang="en-US" sz="1800" b="0" dirty="0" smtClean="0"/>
              <a:t>Results in the June ad hoc (Y/N/A): 10/0/1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06977952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 to defer – 11-19-470</a:t>
            </a:r>
          </a:p>
          <a:p>
            <a:pPr marL="0" indent="0"/>
            <a:endParaRPr lang="en-US" dirty="0" smtClean="0"/>
          </a:p>
          <a:p>
            <a:pPr marL="0" indent="0"/>
            <a:r>
              <a:rPr lang="en-US" dirty="0" smtClean="0"/>
              <a:t>Motion </a:t>
            </a:r>
            <a:endParaRPr lang="en-US" dirty="0" smtClean="0"/>
          </a:p>
          <a:p>
            <a:pPr marL="0" indent="0"/>
            <a:r>
              <a:rPr lang="en-US" b="0" dirty="0" smtClean="0"/>
              <a:t>Move to </a:t>
            </a:r>
            <a:r>
              <a:rPr lang="en-US" b="0" dirty="0" smtClean="0"/>
              <a:t>defer motion </a:t>
            </a:r>
            <a:r>
              <a:rPr lang="en-US" b="0" dirty="0" smtClean="0"/>
              <a:t>of slide 33 of 11-19-946 to slot 7 of this week.</a:t>
            </a:r>
            <a:r>
              <a:rPr lang="en-US" b="0" dirty="0" smtClean="0"/>
              <a:t> </a:t>
            </a:r>
            <a:endParaRPr lang="en-US" b="0" dirty="0"/>
          </a:p>
          <a:p>
            <a:pPr marL="0" indent="0"/>
            <a:endParaRPr lang="en-US" b="0" dirty="0" smtClean="0"/>
          </a:p>
          <a:p>
            <a:pPr marL="0" indent="0"/>
            <a:r>
              <a:rPr lang="en-US" b="0" dirty="0" smtClean="0"/>
              <a:t>Moved</a:t>
            </a:r>
            <a:r>
              <a:rPr lang="en-US" b="0" dirty="0" smtClean="0"/>
              <a:t>: Qi Wang</a:t>
            </a:r>
            <a:endParaRPr lang="en-US" b="0" dirty="0" smtClean="0"/>
          </a:p>
          <a:p>
            <a:pPr marL="0" indent="0"/>
            <a:r>
              <a:rPr lang="en-US" b="0" dirty="0" smtClean="0"/>
              <a:t>Second</a:t>
            </a:r>
            <a:r>
              <a:rPr lang="en-US" b="0" dirty="0" smtClean="0"/>
              <a:t>: Nehru Bhandaru </a:t>
            </a:r>
            <a:endParaRPr lang="en-US" b="0" dirty="0"/>
          </a:p>
          <a:p>
            <a:pPr marL="0" indent="0"/>
            <a:r>
              <a:rPr lang="en-US" b="0" dirty="0"/>
              <a:t>Results (Y/N/A</a:t>
            </a:r>
            <a:r>
              <a:rPr lang="en-US" b="0" dirty="0" smtClean="0"/>
              <a:t>): 6/0/7</a:t>
            </a:r>
          </a:p>
          <a:p>
            <a:pPr marL="0" indent="0"/>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52864254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11-19-659r7 </a:t>
            </a:r>
            <a:r>
              <a:rPr lang="en-US" b="0" dirty="0" smtClean="0"/>
              <a:t>for CIDs </a:t>
            </a:r>
            <a:r>
              <a:rPr lang="en-US" b="0" dirty="0"/>
              <a:t>2275, 2276, 2277, 2778, 2279, 2280, 1654, 1220, 2431, </a:t>
            </a:r>
            <a:r>
              <a:rPr lang="en-US" b="0" dirty="0" smtClean="0"/>
              <a:t>1126,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a:t>
            </a:r>
            <a:r>
              <a:rPr lang="en-US" b="0" dirty="0" smtClean="0"/>
              <a:t>: Qi Wang</a:t>
            </a:r>
            <a:endParaRPr lang="en-US" b="0" dirty="0" smtClean="0"/>
          </a:p>
          <a:p>
            <a:pPr marL="0" indent="0"/>
            <a:r>
              <a:rPr lang="en-US" b="0" dirty="0" smtClean="0"/>
              <a:t>Second</a:t>
            </a:r>
            <a:r>
              <a:rPr lang="en-US" b="0" dirty="0" smtClean="0"/>
              <a:t>: Qinghua Li </a:t>
            </a:r>
            <a:endParaRPr lang="en-US" b="0" dirty="0"/>
          </a:p>
          <a:p>
            <a:pPr marL="0" indent="0"/>
            <a:r>
              <a:rPr lang="en-US" b="0" dirty="0"/>
              <a:t>Results (Y/N/A</a:t>
            </a:r>
            <a:r>
              <a:rPr lang="en-US" b="0" dirty="0" smtClean="0"/>
              <a:t>): 15/0/2</a:t>
            </a:r>
          </a:p>
          <a:p>
            <a:pPr marL="0" indent="0"/>
            <a:r>
              <a:rPr lang="en-US" b="0" dirty="0" smtClean="0"/>
              <a:t>Motion passes.</a:t>
            </a:r>
            <a:endParaRPr lang="en-US" sz="1600" b="0" dirty="0" smtClean="0"/>
          </a:p>
          <a:p>
            <a:pPr marL="0" indent="0"/>
            <a:r>
              <a:rPr lang="en-US" sz="1800" b="0" dirty="0" smtClean="0"/>
              <a:t>Results in the June ad hoc (Y/N/A): </a:t>
            </a:r>
            <a:r>
              <a:rPr lang="en-US" sz="1800" b="0" dirty="0" smtClean="0"/>
              <a:t>9/0/1 *of 11-19-659r5. </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2846077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11-19-1044r1 for CIDs 1142,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a:t>
            </a:r>
            <a:r>
              <a:rPr lang="en-US" b="0" dirty="0" smtClean="0"/>
              <a:t>: Jerome Henry</a:t>
            </a:r>
            <a:endParaRPr lang="en-US" b="0" dirty="0" smtClean="0"/>
          </a:p>
          <a:p>
            <a:pPr marL="0" indent="0"/>
            <a:r>
              <a:rPr lang="en-US" b="0" dirty="0" smtClean="0"/>
              <a:t>Second</a:t>
            </a:r>
            <a:r>
              <a:rPr lang="en-US" b="0" dirty="0" smtClean="0"/>
              <a:t>: Ganesh </a:t>
            </a:r>
            <a:r>
              <a:rPr lang="en-US" b="0" dirty="0" err="1" smtClean="0"/>
              <a:t>Venkatesan</a:t>
            </a:r>
            <a:endParaRPr lang="en-US" b="0" dirty="0"/>
          </a:p>
          <a:p>
            <a:pPr marL="0" indent="0"/>
            <a:r>
              <a:rPr lang="en-US" b="0" dirty="0"/>
              <a:t>Results (Y/N/A</a:t>
            </a:r>
            <a:r>
              <a:rPr lang="en-US" b="0" dirty="0" smtClean="0"/>
              <a:t>): 14/0/3</a:t>
            </a:r>
          </a:p>
          <a:p>
            <a:pPr marL="0" indent="0"/>
            <a:r>
              <a:rPr lang="en-US" b="0" dirty="0" smtClean="0"/>
              <a:t>Motion passes.</a:t>
            </a:r>
            <a:endParaRPr lang="en-US" sz="1600" b="0" dirty="0" smtClean="0"/>
          </a:p>
          <a:p>
            <a:pPr marL="0" indent="0"/>
            <a:r>
              <a:rPr lang="en-US" sz="1800" b="0" dirty="0" smtClean="0"/>
              <a:t>Results in the June ad hoc (Y/N/A): 8/0/0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16011113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11-19-1047r3 for CIDs 1161,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a:t>
            </a:r>
            <a:r>
              <a:rPr lang="en-US" b="0" dirty="0" smtClean="0"/>
              <a:t>: Ganesh </a:t>
            </a:r>
            <a:r>
              <a:rPr lang="en-US" b="0" dirty="0" err="1" smtClean="0"/>
              <a:t>Venkatesan</a:t>
            </a:r>
            <a:endParaRPr lang="en-US" b="0" dirty="0" smtClean="0"/>
          </a:p>
          <a:p>
            <a:pPr marL="0" indent="0"/>
            <a:r>
              <a:rPr lang="en-US" b="0" dirty="0" smtClean="0"/>
              <a:t>Second</a:t>
            </a:r>
            <a:r>
              <a:rPr lang="en-US" b="0" dirty="0" smtClean="0"/>
              <a:t>: Qinghua Li</a:t>
            </a:r>
            <a:endParaRPr lang="en-US" b="0" dirty="0"/>
          </a:p>
          <a:p>
            <a:pPr marL="0" indent="0"/>
            <a:r>
              <a:rPr lang="en-US" b="0" dirty="0"/>
              <a:t>Results (Y/N/A</a:t>
            </a:r>
            <a:r>
              <a:rPr lang="en-US" b="0" dirty="0" smtClean="0"/>
              <a:t>): 16/0/2</a:t>
            </a:r>
          </a:p>
          <a:p>
            <a:pPr marL="0" indent="0"/>
            <a:r>
              <a:rPr lang="en-US" b="0" dirty="0" smtClean="0"/>
              <a:t>Motion passes</a:t>
            </a:r>
            <a:endParaRPr lang="en-US" sz="1600" b="0" dirty="0" smtClean="0"/>
          </a:p>
          <a:p>
            <a:pPr marL="0" indent="0"/>
            <a:r>
              <a:rPr lang="en-US" sz="1800" b="0" dirty="0" smtClean="0"/>
              <a:t>Results in the June ad hoc (Y/N/A): 11/0/0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54521923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11-19-1107r1 for CIDs </a:t>
            </a:r>
            <a:r>
              <a:rPr lang="en-GB" b="0" dirty="0"/>
              <a:t>2512, 2508, 2511, 2509, 2506, 2505 and 2507</a:t>
            </a:r>
            <a:r>
              <a:rPr lang="en-US" b="0" dirty="0" smtClean="0"/>
              <a:t>,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a:t>
            </a:r>
            <a:r>
              <a:rPr lang="en-US" b="0" dirty="0" smtClean="0"/>
              <a:t>: Jerome Henry</a:t>
            </a:r>
            <a:endParaRPr lang="en-US" b="0" dirty="0" smtClean="0"/>
          </a:p>
          <a:p>
            <a:pPr marL="0" indent="0"/>
            <a:r>
              <a:rPr lang="en-US" b="0" dirty="0" smtClean="0"/>
              <a:t>Second</a:t>
            </a:r>
            <a:r>
              <a:rPr lang="en-US" b="0" dirty="0" smtClean="0"/>
              <a:t>: Qinghua Li</a:t>
            </a:r>
            <a:endParaRPr lang="en-US" b="0" dirty="0"/>
          </a:p>
          <a:p>
            <a:pPr marL="0" indent="0"/>
            <a:r>
              <a:rPr lang="en-US" b="0" dirty="0"/>
              <a:t>Results (Y/N/A</a:t>
            </a:r>
            <a:r>
              <a:rPr lang="en-US" b="0" dirty="0" smtClean="0"/>
              <a:t>): 16/0/1 </a:t>
            </a:r>
          </a:p>
          <a:p>
            <a:pPr marL="0" indent="0"/>
            <a:r>
              <a:rPr lang="en-US" b="0" dirty="0" smtClean="0"/>
              <a:t>Motion passes</a:t>
            </a:r>
            <a:endParaRPr lang="en-US" sz="1600" b="0" dirty="0" smtClean="0"/>
          </a:p>
          <a:p>
            <a:pPr marL="0" indent="0"/>
            <a:r>
              <a:rPr lang="en-US" sz="1800" b="0" dirty="0" smtClean="0"/>
              <a:t>Results in the July 10</a:t>
            </a:r>
            <a:r>
              <a:rPr lang="en-US" sz="1800" b="0" baseline="30000" dirty="0" smtClean="0"/>
              <a:t>th</a:t>
            </a:r>
            <a:r>
              <a:rPr lang="en-US" sz="1800" b="0" dirty="0" smtClean="0"/>
              <a:t> </a:t>
            </a:r>
            <a:r>
              <a:rPr lang="en-US" sz="1800" b="0" dirty="0" err="1" smtClean="0"/>
              <a:t>telecon</a:t>
            </a:r>
            <a:r>
              <a:rPr lang="en-US" sz="1800" b="0" dirty="0" smtClean="0"/>
              <a:t> (Y/N/A): 9/0/0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64412498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0830400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133911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(8 min)</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submissions (as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9768901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2</a:t>
            </a:r>
            <a:r>
              <a:rPr lang="en-US" altLang="en-US" dirty="0" smtClean="0">
                <a:solidFill>
                  <a:schemeClr val="tx2"/>
                </a:solidFill>
              </a:rPr>
              <a:t>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243230060"/>
              </p:ext>
            </p:extLst>
          </p:nvPr>
        </p:nvGraphicFramePr>
        <p:xfrm>
          <a:off x="929215" y="1484786"/>
          <a:ext cx="10460568" cy="3147568"/>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r h="376545">
                <a:tc>
                  <a:txBody>
                    <a:bodyPr/>
                    <a:lstStyle/>
                    <a:p>
                      <a:r>
                        <a:rPr lang="en-US" sz="1600" dirty="0" smtClean="0"/>
                        <a:t>11-19-970</a:t>
                      </a:r>
                      <a:endParaRPr lang="en-US" sz="1600" dirty="0"/>
                    </a:p>
                  </a:txBody>
                  <a:tcPr marT="45712" marB="45712"/>
                </a:tc>
                <a:tc>
                  <a:txBody>
                    <a:bodyPr/>
                    <a:lstStyle/>
                    <a:p>
                      <a:r>
                        <a:rPr lang="en-US" sz="1600" dirty="0" smtClean="0"/>
                        <a:t>Nehru</a:t>
                      </a:r>
                      <a:r>
                        <a:rPr lang="en-US" sz="1600" baseline="0" dirty="0" smtClean="0"/>
                        <a:t> Bhandaru</a:t>
                      </a:r>
                      <a:endParaRPr lang="en-US" sz="1600" dirty="0"/>
                    </a:p>
                  </a:txBody>
                  <a:tcPr marT="45712" marB="45712"/>
                </a:tc>
                <a:tc>
                  <a:txBody>
                    <a:bodyPr/>
                    <a:lstStyle/>
                    <a:p>
                      <a:r>
                        <a:rPr lang="en-US" sz="1600" dirty="0" smtClean="0"/>
                        <a:t>PASN</a:t>
                      </a:r>
                      <a:r>
                        <a:rPr lang="en-US" sz="1600" baseline="0" dirty="0" smtClean="0"/>
                        <a:t> State 1a related text</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sz="1600" dirty="0" smtClean="0"/>
                        <a:t>25min – as needed</a:t>
                      </a:r>
                      <a:endParaRPr lang="en-US" sz="1600" dirty="0"/>
                    </a:p>
                  </a:txBody>
                  <a:tcPr marT="45712" marB="45712"/>
                </a:tc>
              </a:tr>
              <a:tr h="376545">
                <a:tc>
                  <a:txBody>
                    <a:bodyPr/>
                    <a:lstStyle/>
                    <a:p>
                      <a:r>
                        <a:rPr lang="en-US" sz="1600" dirty="0" smtClean="0"/>
                        <a:t>11-19-1062</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EDCA-FTM Negotiations</a:t>
                      </a:r>
                    </a:p>
                  </a:txBody>
                  <a:tcPr marT="45712" marB="45712"/>
                </a:tc>
                <a:tc>
                  <a:txBody>
                    <a:bodyPr/>
                    <a:lstStyle/>
                    <a:p>
                      <a:r>
                        <a:rPr lang="en-US" sz="1600" dirty="0" smtClean="0"/>
                        <a:t>CR MAC</a:t>
                      </a:r>
                      <a:endParaRPr lang="en-US" sz="1600" dirty="0"/>
                    </a:p>
                  </a:txBody>
                  <a:tcPr marT="45712" marB="45712"/>
                </a:tc>
                <a:tc>
                  <a:txBody>
                    <a:bodyPr/>
                    <a:lstStyle/>
                    <a:p>
                      <a:r>
                        <a:rPr lang="en-US" dirty="0" smtClean="0"/>
                        <a:t>25min</a:t>
                      </a:r>
                      <a:endParaRPr lang="en-US" dirty="0"/>
                    </a:p>
                  </a:txBody>
                  <a:tcPr marT="45712" marB="45712"/>
                </a:tc>
              </a:tr>
              <a:tr h="376553">
                <a:tc>
                  <a:txBody>
                    <a:bodyPr/>
                    <a:lstStyle/>
                    <a:p>
                      <a:r>
                        <a:rPr lang="en-US" sz="1600" dirty="0" smtClean="0"/>
                        <a:t>11-19-1040</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Fine timing measurement parameters element - Amendment text</a:t>
                      </a:r>
                    </a:p>
                  </a:txBody>
                  <a:tcPr marT="45712" marB="45712"/>
                </a:tc>
                <a:tc>
                  <a:txBody>
                    <a:bodyPr/>
                    <a:lstStyle/>
                    <a:p>
                      <a:r>
                        <a:rPr lang="en-US" sz="1600" dirty="0" smtClean="0"/>
                        <a:t>CR MAC</a:t>
                      </a:r>
                      <a:endParaRPr lang="en-US" sz="1600" dirty="0"/>
                    </a:p>
                  </a:txBody>
                  <a:tcPr marT="45712" marB="45712"/>
                </a:tc>
                <a:tc>
                  <a:txBody>
                    <a:bodyPr/>
                    <a:lstStyle/>
                    <a:p>
                      <a:r>
                        <a:rPr lang="en-US" dirty="0" smtClean="0"/>
                        <a:t>35min</a:t>
                      </a:r>
                      <a:endParaRPr lang="en-US" dirty="0"/>
                    </a:p>
                  </a:txBody>
                  <a:tcPr marT="45712" marB="45712"/>
                </a:tc>
              </a:tr>
              <a:tr h="188277">
                <a:tc>
                  <a:txBody>
                    <a:bodyPr/>
                    <a:lstStyle/>
                    <a:p>
                      <a:r>
                        <a:rPr lang="en-US" sz="1600" dirty="0" smtClean="0"/>
                        <a:t>11-19-1233</a:t>
                      </a:r>
                      <a:endParaRPr lang="en-US" sz="1600" dirty="0"/>
                    </a:p>
                  </a:txBody>
                  <a:tcPr marT="45712" marB="45712"/>
                </a:tc>
                <a:tc>
                  <a:txBody>
                    <a:bodyPr/>
                    <a:lstStyle/>
                    <a:p>
                      <a:r>
                        <a:rPr lang="en-US" sz="1600" dirty="0" smtClean="0"/>
                        <a:t>Dibakar Das</a:t>
                      </a:r>
                      <a:endParaRPr lang="en-US" sz="1600" dirty="0"/>
                    </a:p>
                  </a:txBody>
                  <a:tcPr marT="45712" marB="45712"/>
                </a:tc>
                <a:tc>
                  <a:txBody>
                    <a:bodyPr/>
                    <a:lstStyle/>
                    <a:p>
                      <a:r>
                        <a:rPr lang="en-US" sz="1800" kern="1200" dirty="0" smtClean="0">
                          <a:solidFill>
                            <a:schemeClr val="dk1"/>
                          </a:solidFill>
                          <a:effectLst/>
                          <a:latin typeface="+mn-lt"/>
                          <a:ea typeface="+mn-ea"/>
                          <a:cs typeface="+mn-cs"/>
                        </a:rPr>
                        <a:t>CR for CIDs on Availability Window field format</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dirty="0" smtClean="0"/>
                        <a:t>30min</a:t>
                      </a:r>
                      <a:endParaRPr lang="en-US" dirty="0"/>
                    </a:p>
                  </a:txBody>
                  <a:tcPr marT="45712" marB="45712"/>
                </a:tc>
              </a:tr>
            </a:tbl>
          </a:graphicData>
        </a:graphic>
      </p:graphicFrame>
    </p:spTree>
    <p:extLst>
      <p:ext uri="{BB962C8B-B14F-4D97-AF65-F5344CB8AC3E}">
        <p14:creationId xmlns:p14="http://schemas.microsoft.com/office/powerpoint/2010/main" val="44862653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5437014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7781327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a:t>
            </a:r>
            <a:r>
              <a:rPr lang="en-US" altLang="en-US">
                <a:solidFill>
                  <a:schemeClr val="tx2"/>
                </a:solidFill>
              </a:rPr>
              <a:t># </a:t>
            </a:r>
            <a:r>
              <a:rPr lang="en-US" altLang="en-US" smtClean="0">
                <a:solidFill>
                  <a:schemeClr val="tx2"/>
                </a:solidFill>
              </a:rPr>
              <a:t>3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(8 min)</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submissions (as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58665493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a:t>
            </a:r>
            <a:r>
              <a:rPr lang="en-US" altLang="en-US">
                <a:solidFill>
                  <a:schemeClr val="tx2"/>
                </a:solidFill>
              </a:rPr>
              <a:t># </a:t>
            </a:r>
            <a:r>
              <a:rPr lang="en-US" altLang="en-US" smtClean="0">
                <a:solidFill>
                  <a:schemeClr val="tx2"/>
                </a:solidFill>
              </a:rPr>
              <a:t>3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953587737"/>
              </p:ext>
            </p:extLst>
          </p:nvPr>
        </p:nvGraphicFramePr>
        <p:xfrm>
          <a:off x="929215" y="1484786"/>
          <a:ext cx="10460568" cy="3014855"/>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r h="213355">
                <a:tc>
                  <a:txBody>
                    <a:bodyPr/>
                    <a:lstStyle/>
                    <a:p>
                      <a:r>
                        <a:rPr lang="en-US" sz="1600" dirty="0" smtClean="0"/>
                        <a:t>11-19-1043</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dirty="0" smtClean="0"/>
                        <a:t>Phase shift TOA for passive location</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dirty="0" smtClean="0"/>
                        <a:t>30min</a:t>
                      </a:r>
                      <a:endParaRPr lang="en-US" dirty="0"/>
                    </a:p>
                  </a:txBody>
                  <a:tcPr marT="45712" marB="45712"/>
                </a:tc>
              </a:tr>
              <a:tr h="457192">
                <a:tc>
                  <a:txBody>
                    <a:bodyPr/>
                    <a:lstStyle/>
                    <a:p>
                      <a:r>
                        <a:rPr lang="en-US" sz="1600" dirty="0" smtClean="0"/>
                        <a:t>11-19-1277</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Ganesh </a:t>
                      </a:r>
                      <a:r>
                        <a:rPr lang="en-US" sz="1600" dirty="0" err="1" smtClean="0"/>
                        <a:t>Venkatesan</a:t>
                      </a: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smtClean="0">
                          <a:solidFill>
                            <a:schemeClr val="dk1"/>
                          </a:solidFill>
                          <a:effectLst/>
                          <a:latin typeface="+mn-lt"/>
                          <a:ea typeface="+mn-ea"/>
                          <a:cs typeface="+mn-cs"/>
                        </a:rPr>
                        <a:t>LB240 CIDs -- require some direction to resolve</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CR MAC</a:t>
                      </a:r>
                      <a:endParaRPr lang="en-US" sz="1600" dirty="0"/>
                    </a:p>
                  </a:txBody>
                  <a:tcPr marT="45712" marB="45712"/>
                </a:tc>
                <a:tc>
                  <a:txBody>
                    <a:bodyPr/>
                    <a:lstStyle/>
                    <a:p>
                      <a:r>
                        <a:rPr lang="en-US" dirty="0" smtClean="0"/>
                        <a:t>25min</a:t>
                      </a:r>
                      <a:endParaRPr lang="en-US" dirty="0"/>
                    </a:p>
                  </a:txBody>
                  <a:tcPr marT="45712" marB="45712"/>
                </a:tc>
              </a:tr>
              <a:tr h="457192">
                <a:tc>
                  <a:txBody>
                    <a:bodyPr/>
                    <a:lstStyle/>
                    <a:p>
                      <a:r>
                        <a:rPr lang="en-US" sz="1600" dirty="0" smtClean="0"/>
                        <a:t>11-19-1036</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Ali Raissinia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HE FTM EDCA in</a:t>
                      </a:r>
                      <a:r>
                        <a:rPr lang="en-US" sz="1600" kern="1200" baseline="0" dirty="0" smtClean="0">
                          <a:solidFill>
                            <a:schemeClr val="dk1"/>
                          </a:solidFill>
                          <a:effectLst/>
                          <a:latin typeface="+mn-lt"/>
                          <a:ea typeface="+mn-ea"/>
                          <a:cs typeface="+mn-cs"/>
                        </a:rPr>
                        <a:t> the 6GHz band</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Technical</a:t>
                      </a:r>
                      <a:endParaRPr lang="en-US" sz="1600" dirty="0"/>
                    </a:p>
                  </a:txBody>
                  <a:tcPr marT="45712" marB="45712"/>
                </a:tc>
                <a:tc>
                  <a:txBody>
                    <a:bodyPr/>
                    <a:lstStyle/>
                    <a:p>
                      <a:r>
                        <a:rPr lang="en-US" dirty="0" smtClean="0"/>
                        <a:t>30min</a:t>
                      </a:r>
                      <a:endParaRPr lang="en-US" dirty="0"/>
                    </a:p>
                  </a:txBody>
                  <a:tcPr marT="45712" marB="45712"/>
                </a:tc>
              </a:tr>
              <a:tr h="188277">
                <a:tc>
                  <a:txBody>
                    <a:bodyPr/>
                    <a:lstStyle/>
                    <a:p>
                      <a:r>
                        <a:rPr lang="en-US" sz="1600" kern="1200" dirty="0" smtClean="0">
                          <a:solidFill>
                            <a:schemeClr val="dk1"/>
                          </a:solidFill>
                          <a:latin typeface="+mn-lt"/>
                          <a:ea typeface="+mn-ea"/>
                          <a:cs typeface="+mn-cs"/>
                        </a:rPr>
                        <a:t>11-19-1234</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Dibakar Das</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CR for Trigger frame format related CIDs</a:t>
                      </a:r>
                    </a:p>
                  </a:txBody>
                  <a:tcPr marT="45712" marB="45712"/>
                </a:tc>
                <a:tc>
                  <a:txBody>
                    <a:bodyPr/>
                    <a:lstStyle/>
                    <a:p>
                      <a:r>
                        <a:rPr lang="en-US" sz="1600" kern="1200" dirty="0" smtClean="0">
                          <a:solidFill>
                            <a:schemeClr val="dk1"/>
                          </a:solidFill>
                          <a:latin typeface="+mn-lt"/>
                          <a:ea typeface="+mn-ea"/>
                          <a:cs typeface="+mn-cs"/>
                        </a:rPr>
                        <a:t>CR MAC</a:t>
                      </a:r>
                      <a:endParaRPr lang="en-US" sz="1600" kern="1200" dirty="0">
                        <a:solidFill>
                          <a:schemeClr val="dk1"/>
                        </a:solidFill>
                        <a:latin typeface="+mn-lt"/>
                        <a:ea typeface="+mn-ea"/>
                        <a:cs typeface="+mn-cs"/>
                      </a:endParaRPr>
                    </a:p>
                  </a:txBody>
                  <a:tcPr marT="45712" marB="45712"/>
                </a:tc>
                <a:tc>
                  <a:txBody>
                    <a:bodyPr/>
                    <a:lstStyle/>
                    <a:p>
                      <a:r>
                        <a:rPr lang="en-US" dirty="0" smtClean="0"/>
                        <a:t>As time permits</a:t>
                      </a:r>
                      <a:endParaRPr lang="en-US" dirty="0"/>
                    </a:p>
                  </a:txBody>
                  <a:tcPr marT="45712" marB="45712"/>
                </a:tc>
              </a:tr>
            </a:tbl>
          </a:graphicData>
        </a:graphic>
      </p:graphicFrame>
    </p:spTree>
    <p:extLst>
      <p:ext uri="{BB962C8B-B14F-4D97-AF65-F5344CB8AC3E}">
        <p14:creationId xmlns:p14="http://schemas.microsoft.com/office/powerpoint/2010/main" val="375123274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4849529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2174330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a:t>
            </a:r>
            <a:r>
              <a:rPr lang="en-US" altLang="en-US">
                <a:solidFill>
                  <a:schemeClr val="tx2"/>
                </a:solidFill>
              </a:rPr>
              <a:t># 4</a:t>
            </a:r>
            <a:r>
              <a:rPr lang="en-US" altLang="en-US" smtClean="0">
                <a:solidFill>
                  <a:schemeClr val="tx2"/>
                </a:solidFill>
              </a:rPr>
              <a:t>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(8 min)</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submissions (as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6598708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a:t>
            </a:r>
            <a:r>
              <a:rPr lang="en-US" altLang="en-US">
                <a:solidFill>
                  <a:schemeClr val="tx2"/>
                </a:solidFill>
              </a:rPr>
              <a:t># </a:t>
            </a:r>
            <a:r>
              <a:rPr lang="en-US" altLang="en-US" smtClean="0">
                <a:solidFill>
                  <a:schemeClr val="tx2"/>
                </a:solidFill>
              </a:rPr>
              <a:t>4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478113161"/>
              </p:ext>
            </p:extLst>
          </p:nvPr>
        </p:nvGraphicFramePr>
        <p:xfrm>
          <a:off x="929215" y="1484786"/>
          <a:ext cx="10460568" cy="5150322"/>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r h="376545">
                <a:tc>
                  <a:txBody>
                    <a:bodyPr/>
                    <a:lstStyle/>
                    <a:p>
                      <a:r>
                        <a:rPr lang="en-US" sz="1600" dirty="0" smtClean="0"/>
                        <a:t>11-19-1036</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Ali Raissinia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HE FTM EDCA in</a:t>
                      </a:r>
                      <a:r>
                        <a:rPr lang="en-US" sz="1600" kern="1200" baseline="0" dirty="0" smtClean="0">
                          <a:solidFill>
                            <a:schemeClr val="dk1"/>
                          </a:solidFill>
                          <a:effectLst/>
                          <a:latin typeface="+mn-lt"/>
                          <a:ea typeface="+mn-ea"/>
                          <a:cs typeface="+mn-cs"/>
                        </a:rPr>
                        <a:t> the 6GHz band</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Technical</a:t>
                      </a:r>
                      <a:endParaRPr lang="en-US" sz="1600" dirty="0"/>
                    </a:p>
                  </a:txBody>
                  <a:tcPr marT="45712" marB="45712"/>
                </a:tc>
                <a:tc>
                  <a:txBody>
                    <a:bodyPr/>
                    <a:lstStyle/>
                    <a:p>
                      <a:r>
                        <a:rPr lang="en-US" dirty="0" smtClean="0"/>
                        <a:t>30min</a:t>
                      </a:r>
                      <a:endParaRPr lang="en-US" dirty="0"/>
                    </a:p>
                  </a:txBody>
                  <a:tcPr marT="45712" marB="45712"/>
                </a:tc>
              </a:tr>
              <a:tr h="376545">
                <a:tc>
                  <a:txBody>
                    <a:bodyPr/>
                    <a:lstStyle/>
                    <a:p>
                      <a:r>
                        <a:rPr lang="en-US" sz="1600" kern="1200" dirty="0" smtClean="0">
                          <a:solidFill>
                            <a:schemeClr val="dk1"/>
                          </a:solidFill>
                          <a:latin typeface="+mn-lt"/>
                          <a:ea typeface="+mn-ea"/>
                          <a:cs typeface="+mn-cs"/>
                        </a:rPr>
                        <a:t>11-19-1234</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Dibakar Das</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CR for Trigger frame format related CIDs</a:t>
                      </a:r>
                    </a:p>
                  </a:txBody>
                  <a:tcPr marT="45712" marB="45712"/>
                </a:tc>
                <a:tc>
                  <a:txBody>
                    <a:bodyPr/>
                    <a:lstStyle/>
                    <a:p>
                      <a:r>
                        <a:rPr lang="en-US" sz="1600" kern="1200" dirty="0" smtClean="0">
                          <a:solidFill>
                            <a:schemeClr val="dk1"/>
                          </a:solidFill>
                          <a:latin typeface="+mn-lt"/>
                          <a:ea typeface="+mn-ea"/>
                          <a:cs typeface="+mn-cs"/>
                        </a:rPr>
                        <a:t>CR MAC</a:t>
                      </a:r>
                      <a:endParaRPr lang="en-US" sz="1600" kern="1200" dirty="0">
                        <a:solidFill>
                          <a:schemeClr val="dk1"/>
                        </a:solidFill>
                        <a:latin typeface="+mn-lt"/>
                        <a:ea typeface="+mn-ea"/>
                        <a:cs typeface="+mn-cs"/>
                      </a:endParaRPr>
                    </a:p>
                  </a:txBody>
                  <a:tcPr marT="45712" marB="45712"/>
                </a:tc>
                <a:tc>
                  <a:txBody>
                    <a:bodyPr/>
                    <a:lstStyle/>
                    <a:p>
                      <a:r>
                        <a:rPr lang="en-US" dirty="0" smtClean="0"/>
                        <a:t>30min</a:t>
                      </a:r>
                      <a:endParaRPr lang="en-US" dirty="0"/>
                    </a:p>
                  </a:txBody>
                  <a:tcPr marT="45712" marB="45712"/>
                </a:tc>
              </a:tr>
              <a:tr h="376545">
                <a:tc>
                  <a:txBody>
                    <a:bodyPr/>
                    <a:lstStyle/>
                    <a:p>
                      <a:r>
                        <a:rPr lang="en-US" sz="1600" dirty="0" smtClean="0"/>
                        <a:t>11-19-1041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r>
                        <a:rPr lang="en-US" sz="1600" kern="1200" dirty="0" smtClean="0">
                          <a:solidFill>
                            <a:schemeClr val="dk1"/>
                          </a:solidFill>
                          <a:effectLst/>
                          <a:latin typeface="+mn-lt"/>
                          <a:ea typeface="+mn-ea"/>
                          <a:cs typeface="+mn-cs"/>
                        </a:rPr>
                        <a:t>Passive Location Ranging Inheritance of TB Ranging Properties - Amendment text</a:t>
                      </a:r>
                      <a:endParaRPr lang="en-US" sz="1600" kern="1200" dirty="0">
                        <a:solidFill>
                          <a:schemeClr val="dk1"/>
                        </a:solidFill>
                        <a:effectLst/>
                        <a:latin typeface="+mn-lt"/>
                        <a:ea typeface="+mn-ea"/>
                        <a:cs typeface="+mn-cs"/>
                      </a:endParaRPr>
                    </a:p>
                  </a:txBody>
                  <a:tcPr marT="45712" marB="45712"/>
                </a:tc>
                <a:tc>
                  <a:txBody>
                    <a:bodyPr/>
                    <a:lstStyle/>
                    <a:p>
                      <a:r>
                        <a:rPr lang="en-US" sz="1600" dirty="0" smtClean="0"/>
                        <a:t>CR</a:t>
                      </a:r>
                      <a:r>
                        <a:rPr lang="en-US" sz="1600" baseline="0" dirty="0" smtClean="0"/>
                        <a:t> MAC</a:t>
                      </a:r>
                      <a:endParaRPr lang="en-US" sz="1600" dirty="0"/>
                    </a:p>
                  </a:txBody>
                  <a:tcPr marT="45712" marB="45712"/>
                </a:tc>
                <a:tc>
                  <a:txBody>
                    <a:bodyPr/>
                    <a:lstStyle/>
                    <a:p>
                      <a:r>
                        <a:rPr lang="en-US" dirty="0" smtClean="0"/>
                        <a:t>45min – as time permits</a:t>
                      </a:r>
                      <a:endParaRPr lang="en-US" dirty="0"/>
                    </a:p>
                  </a:txBody>
                  <a:tcPr marT="45712" marB="45712"/>
                </a:tc>
              </a:tr>
              <a:tr h="376553">
                <a:tc>
                  <a:txBody>
                    <a:bodyPr/>
                    <a:lstStyle/>
                    <a:p>
                      <a:r>
                        <a:rPr lang="en-US" sz="1600" dirty="0" smtClean="0"/>
                        <a:t>11-19-678</a:t>
                      </a:r>
                      <a:endParaRPr lang="en-US" sz="1600" dirty="0"/>
                    </a:p>
                  </a:txBody>
                  <a:tcPr marT="45712" marB="45712"/>
                </a:tc>
                <a:tc>
                  <a:txBody>
                    <a:bodyPr/>
                    <a:lstStyle/>
                    <a:p>
                      <a:r>
                        <a:rPr lang="en-US" sz="1600" dirty="0" smtClean="0"/>
                        <a:t>Dibakar Das</a:t>
                      </a:r>
                      <a:endParaRPr lang="en-US" sz="1600" dirty="0"/>
                    </a:p>
                  </a:txBody>
                  <a:tcPr marT="45712" marB="45712"/>
                </a:tc>
                <a:tc>
                  <a:txBody>
                    <a:bodyPr/>
                    <a:lstStyle/>
                    <a:p>
                      <a:r>
                        <a:rPr lang="en-US" sz="1800" kern="1200" dirty="0" smtClean="0">
                          <a:solidFill>
                            <a:schemeClr val="dk1"/>
                          </a:solidFill>
                          <a:effectLst/>
                          <a:latin typeface="+mn-lt"/>
                          <a:ea typeface="+mn-ea"/>
                          <a:cs typeface="+mn-cs"/>
                        </a:rPr>
                        <a:t>CR for CID 1115</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dirty="0" smtClean="0"/>
                        <a:t>25min – as time permits</a:t>
                      </a:r>
                      <a:endParaRPr lang="en-US" dirty="0"/>
                    </a:p>
                  </a:txBody>
                  <a:tcPr marT="45712" marB="45712"/>
                </a:tc>
              </a:tr>
              <a:tr h="188277">
                <a:tc>
                  <a:txBody>
                    <a:bodyPr/>
                    <a:lstStyle/>
                    <a:p>
                      <a:r>
                        <a:rPr lang="en-US" sz="1600" smtClean="0"/>
                        <a:t>11-19-667</a:t>
                      </a:r>
                      <a:endParaRPr lang="en-US" sz="1600" dirty="0"/>
                    </a:p>
                  </a:txBody>
                  <a:tcPr marT="45712" marB="45712"/>
                </a:tc>
                <a:tc>
                  <a:txBody>
                    <a:bodyPr/>
                    <a:lstStyle/>
                    <a:p>
                      <a:r>
                        <a:rPr lang="en-US" sz="1600" smtClean="0"/>
                        <a:t>Qi Wang</a:t>
                      </a:r>
                      <a:endParaRPr lang="en-US" sz="1600" dirty="0"/>
                    </a:p>
                  </a:txBody>
                  <a:tcPr marT="45712" marB="45712"/>
                </a:tc>
                <a:tc>
                  <a:txBody>
                    <a:bodyPr/>
                    <a:lstStyle/>
                    <a:p>
                      <a:r>
                        <a:rPr lang="en-US" sz="1800" kern="1200" smtClean="0">
                          <a:solidFill>
                            <a:schemeClr val="dk1"/>
                          </a:solidFill>
                          <a:effectLst/>
                          <a:latin typeface="+mn-lt"/>
                          <a:ea typeface="+mn-ea"/>
                          <a:cs typeface="+mn-cs"/>
                        </a:rPr>
                        <a:t>Text proposal to enable AoD for passive ranging</a:t>
                      </a:r>
                      <a:endParaRPr lang="en-US" sz="1600" dirty="0"/>
                    </a:p>
                  </a:txBody>
                  <a:tcPr marT="45712" marB="45712"/>
                </a:tc>
                <a:tc>
                  <a:txBody>
                    <a:bodyPr/>
                    <a:lstStyle/>
                    <a:p>
                      <a:r>
                        <a:rPr lang="en-US" sz="1600" smtClean="0"/>
                        <a:t>CR MAC</a:t>
                      </a:r>
                      <a:endParaRPr lang="en-US" sz="1600" dirty="0"/>
                    </a:p>
                  </a:txBody>
                  <a:tcPr marT="45712" marB="45712"/>
                </a:tc>
                <a:tc>
                  <a:txBody>
                    <a:bodyPr/>
                    <a:lstStyle/>
                    <a:p>
                      <a:r>
                        <a:rPr lang="en-US" sz="1600" smtClean="0"/>
                        <a:t>As time</a:t>
                      </a:r>
                      <a:r>
                        <a:rPr lang="en-US" sz="1600" baseline="0" smtClean="0"/>
                        <a:t> permits</a:t>
                      </a:r>
                      <a:endParaRPr lang="en-US" sz="1600" dirty="0"/>
                    </a:p>
                  </a:txBody>
                  <a:tcPr marT="45712" marB="45712"/>
                </a:tc>
              </a:tr>
              <a:tr h="188277">
                <a:tc>
                  <a:txBody>
                    <a:bodyPr/>
                    <a:lstStyle/>
                    <a:p>
                      <a:r>
                        <a:rPr lang="en-US" sz="1600" dirty="0" smtClean="0"/>
                        <a:t>11-19-1233</a:t>
                      </a:r>
                      <a:endParaRPr lang="en-US" sz="1600" dirty="0"/>
                    </a:p>
                  </a:txBody>
                  <a:tcPr marT="45712" marB="45712"/>
                </a:tc>
                <a:tc>
                  <a:txBody>
                    <a:bodyPr/>
                    <a:lstStyle/>
                    <a:p>
                      <a:r>
                        <a:rPr lang="en-US" sz="1600" dirty="0" smtClean="0"/>
                        <a:t>Dibakar Das</a:t>
                      </a:r>
                      <a:endParaRPr lang="en-US" sz="1600" dirty="0"/>
                    </a:p>
                  </a:txBody>
                  <a:tcPr marT="45712" marB="45712"/>
                </a:tc>
                <a:tc>
                  <a:txBody>
                    <a:bodyPr/>
                    <a:lstStyle/>
                    <a:p>
                      <a:r>
                        <a:rPr lang="en-US" sz="1800" kern="1200" dirty="0" smtClean="0">
                          <a:solidFill>
                            <a:schemeClr val="dk1"/>
                          </a:solidFill>
                          <a:effectLst/>
                          <a:latin typeface="+mn-lt"/>
                          <a:ea typeface="+mn-ea"/>
                          <a:cs typeface="+mn-cs"/>
                        </a:rPr>
                        <a:t>CR for CIDs on Availability Window field format</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dirty="0" smtClean="0"/>
                        <a:t>30min</a:t>
                      </a:r>
                      <a:endParaRPr lang="en-US" dirty="0"/>
                    </a:p>
                  </a:txBody>
                  <a:tcPr marT="45712" marB="45712"/>
                </a:tc>
              </a:tr>
              <a:tr h="376545">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r>
            </a:tbl>
          </a:graphicData>
        </a:graphic>
      </p:graphicFrame>
    </p:spTree>
    <p:extLst>
      <p:ext uri="{BB962C8B-B14F-4D97-AF65-F5344CB8AC3E}">
        <p14:creationId xmlns:p14="http://schemas.microsoft.com/office/powerpoint/2010/main" val="4240076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0011969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2472077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a:t>
            </a:r>
            <a:r>
              <a:rPr lang="en-US" altLang="en-US">
                <a:solidFill>
                  <a:schemeClr val="tx2"/>
                </a:solidFill>
              </a:rPr>
              <a:t># </a:t>
            </a:r>
            <a:r>
              <a:rPr lang="en-US" altLang="en-US" smtClean="0">
                <a:solidFill>
                  <a:schemeClr val="tx2"/>
                </a:solidFill>
              </a:rPr>
              <a:t>5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(8 </a:t>
            </a:r>
            <a:r>
              <a:rPr lang="en-US" altLang="en-US" sz="2000" b="0" smtClean="0"/>
              <a:t>min)</a:t>
            </a:r>
          </a:p>
          <a:p>
            <a:pPr algn="just">
              <a:spcBef>
                <a:spcPct val="20000"/>
              </a:spcBef>
              <a:buFontTx/>
              <a:buChar char="•"/>
            </a:pPr>
            <a:r>
              <a:rPr lang="en-US" altLang="en-US" sz="2000" b="0" smtClean="0"/>
              <a:t>Set targets for the Sep. meeting. (5min)</a:t>
            </a:r>
          </a:p>
          <a:p>
            <a:pPr algn="just">
              <a:spcBef>
                <a:spcPct val="20000"/>
              </a:spcBef>
              <a:buFontTx/>
              <a:buChar char="•"/>
            </a:pPr>
            <a:r>
              <a:rPr lang="en-US" altLang="en-US" sz="2000" b="0" smtClean="0"/>
              <a:t>Set conference calls till the Sep. meeting. (5min)</a:t>
            </a:r>
          </a:p>
          <a:p>
            <a:pPr algn="just">
              <a:spcBef>
                <a:spcPct val="20000"/>
              </a:spcBef>
              <a:buFontTx/>
              <a:buChar char="•"/>
            </a:pPr>
            <a:r>
              <a:rPr lang="en-US" altLang="en-US" sz="2000" b="0" smtClean="0"/>
              <a:t>Consider July-Sep. 3day ad hoc. (10min)</a:t>
            </a:r>
            <a:endParaRPr lang="en-US" altLang="en-US" sz="2000" b="0" dirty="0" smtClean="0"/>
          </a:p>
          <a:p>
            <a:pPr algn="just">
              <a:spcBef>
                <a:spcPct val="20000"/>
              </a:spcBef>
              <a:buFontTx/>
              <a:buChar char="•"/>
            </a:pPr>
            <a:r>
              <a:rPr lang="en-US" altLang="en-US" sz="2000" b="0" dirty="0" smtClean="0"/>
              <a:t>Consider </a:t>
            </a:r>
            <a:r>
              <a:rPr lang="en-US" altLang="en-US" sz="2000" b="0" dirty="0"/>
              <a:t>comment resolution </a:t>
            </a:r>
            <a:r>
              <a:rPr lang="en-US" altLang="en-US" sz="2000" b="0" smtClean="0"/>
              <a:t>submissions (95min - as </a:t>
            </a:r>
            <a:r>
              <a:rPr lang="en-US" altLang="en-US" sz="2000" b="0" dirty="0" smtClean="0"/>
              <a:t>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20601199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a:t>
            </a:r>
            <a:r>
              <a:rPr lang="en-US" altLang="en-US">
                <a:solidFill>
                  <a:schemeClr val="tx2"/>
                </a:solidFill>
              </a:rPr>
              <a:t># </a:t>
            </a:r>
            <a:r>
              <a:rPr lang="en-US" altLang="en-US" smtClean="0">
                <a:solidFill>
                  <a:schemeClr val="tx2"/>
                </a:solidFill>
              </a:rPr>
              <a:t>5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4235963180"/>
              </p:ext>
            </p:extLst>
          </p:nvPr>
        </p:nvGraphicFramePr>
        <p:xfrm>
          <a:off x="929215" y="1484786"/>
          <a:ext cx="10460568" cy="3646033"/>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r h="376553">
                <a:tc>
                  <a:txBody>
                    <a:bodyPr/>
                    <a:lstStyle/>
                    <a:p>
                      <a:r>
                        <a:rPr lang="en-US" sz="1600" dirty="0" smtClean="0"/>
                        <a:t>11-19-678</a:t>
                      </a:r>
                      <a:endParaRPr lang="en-US" sz="1600" dirty="0"/>
                    </a:p>
                  </a:txBody>
                  <a:tcPr marT="45712" marB="45712"/>
                </a:tc>
                <a:tc>
                  <a:txBody>
                    <a:bodyPr/>
                    <a:lstStyle/>
                    <a:p>
                      <a:r>
                        <a:rPr lang="en-US" sz="1600" dirty="0" smtClean="0"/>
                        <a:t>Dibakar Das</a:t>
                      </a:r>
                      <a:endParaRPr lang="en-US" sz="1600" dirty="0"/>
                    </a:p>
                  </a:txBody>
                  <a:tcPr marT="45712" marB="45712"/>
                </a:tc>
                <a:tc>
                  <a:txBody>
                    <a:bodyPr/>
                    <a:lstStyle/>
                    <a:p>
                      <a:r>
                        <a:rPr lang="en-US" sz="1800" kern="1200" dirty="0" smtClean="0">
                          <a:solidFill>
                            <a:schemeClr val="dk1"/>
                          </a:solidFill>
                          <a:effectLst/>
                          <a:latin typeface="+mn-lt"/>
                          <a:ea typeface="+mn-ea"/>
                          <a:cs typeface="+mn-cs"/>
                        </a:rPr>
                        <a:t>CR for CID 1115</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dirty="0" smtClean="0"/>
                        <a:t>25min – as needed</a:t>
                      </a:r>
                      <a:endParaRPr lang="en-US" dirty="0"/>
                    </a:p>
                  </a:txBody>
                  <a:tcPr marT="45712" marB="45712"/>
                </a:tc>
              </a:tr>
              <a:tr h="188277">
                <a:tc>
                  <a:txBody>
                    <a:bodyPr/>
                    <a:lstStyle/>
                    <a:p>
                      <a:r>
                        <a:rPr lang="en-US" sz="1600" dirty="0" smtClean="0"/>
                        <a:t>11-19-667</a:t>
                      </a:r>
                      <a:endParaRPr lang="en-US" sz="1600" dirty="0"/>
                    </a:p>
                  </a:txBody>
                  <a:tcPr marT="45712" marB="45712"/>
                </a:tc>
                <a:tc>
                  <a:txBody>
                    <a:bodyPr/>
                    <a:lstStyle/>
                    <a:p>
                      <a:r>
                        <a:rPr lang="en-US" sz="1600" dirty="0" smtClean="0"/>
                        <a:t>Qi Wang</a:t>
                      </a:r>
                      <a:endParaRPr lang="en-US" sz="1600" dirty="0"/>
                    </a:p>
                  </a:txBody>
                  <a:tcPr marT="45712" marB="45712"/>
                </a:tc>
                <a:tc>
                  <a:txBody>
                    <a:bodyPr/>
                    <a:lstStyle/>
                    <a:p>
                      <a:r>
                        <a:rPr lang="en-US" sz="1800" kern="1200" dirty="0" smtClean="0">
                          <a:solidFill>
                            <a:schemeClr val="dk1"/>
                          </a:solidFill>
                          <a:effectLst/>
                          <a:latin typeface="+mn-lt"/>
                          <a:ea typeface="+mn-ea"/>
                          <a:cs typeface="+mn-cs"/>
                        </a:rPr>
                        <a:t>Text proposal to enable </a:t>
                      </a:r>
                      <a:r>
                        <a:rPr lang="en-US" sz="1800" kern="1200" dirty="0" err="1" smtClean="0">
                          <a:solidFill>
                            <a:schemeClr val="dk1"/>
                          </a:solidFill>
                          <a:effectLst/>
                          <a:latin typeface="+mn-lt"/>
                          <a:ea typeface="+mn-ea"/>
                          <a:cs typeface="+mn-cs"/>
                        </a:rPr>
                        <a:t>AoD</a:t>
                      </a:r>
                      <a:r>
                        <a:rPr lang="en-US" sz="1800" kern="1200" dirty="0" smtClean="0">
                          <a:solidFill>
                            <a:schemeClr val="dk1"/>
                          </a:solidFill>
                          <a:effectLst/>
                          <a:latin typeface="+mn-lt"/>
                          <a:ea typeface="+mn-ea"/>
                          <a:cs typeface="+mn-cs"/>
                        </a:rPr>
                        <a:t> for passive ranging</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sz="1600" dirty="0" smtClean="0"/>
                        <a:t>35min</a:t>
                      </a:r>
                      <a:endParaRPr lang="en-US" sz="1600" dirty="0"/>
                    </a:p>
                  </a:txBody>
                  <a:tcPr marT="45712" marB="45712"/>
                </a:tc>
              </a:tr>
              <a:tr h="376545">
                <a:tc>
                  <a:txBody>
                    <a:bodyPr/>
                    <a:lstStyle/>
                    <a:p>
                      <a:r>
                        <a:rPr lang="en-US" sz="1600" dirty="0" smtClean="0"/>
                        <a:t>11-19-1191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r>
                        <a:rPr lang="en-US" sz="1600" kern="1200" dirty="0" smtClean="0">
                          <a:solidFill>
                            <a:schemeClr val="dk1"/>
                          </a:solidFill>
                          <a:effectLst/>
                          <a:latin typeface="+mn-lt"/>
                          <a:ea typeface="+mn-ea"/>
                          <a:cs typeface="+mn-cs"/>
                        </a:rPr>
                        <a:t>ISTA Passive </a:t>
                      </a:r>
                      <a:r>
                        <a:rPr lang="en-US" sz="1600" kern="1200" dirty="0" smtClean="0">
                          <a:solidFill>
                            <a:schemeClr val="dk1"/>
                          </a:solidFill>
                          <a:effectLst/>
                          <a:latin typeface="+mn-lt"/>
                          <a:ea typeface="+mn-ea"/>
                          <a:cs typeface="+mn-cs"/>
                        </a:rPr>
                        <a:t>Location Measurement Report Element</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dirty="0" smtClean="0"/>
                        <a:t>25min</a:t>
                      </a:r>
                      <a:endParaRPr lang="en-US" dirty="0"/>
                    </a:p>
                  </a:txBody>
                  <a:tcPr marT="45712" marB="45712"/>
                </a:tc>
              </a:tr>
              <a:tr h="376545">
                <a:tc>
                  <a:txBody>
                    <a:bodyPr/>
                    <a:lstStyle/>
                    <a:p>
                      <a:r>
                        <a:rPr lang="en-US" sz="1600" dirty="0" smtClean="0"/>
                        <a:t>11-19-1276</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Ganesh </a:t>
                      </a:r>
                      <a:r>
                        <a:rPr lang="en-US" sz="1600" dirty="0" err="1" smtClean="0"/>
                        <a:t>Venkatesan</a:t>
                      </a: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resolutions to a set of LB240 CIDs </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CR MAC</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25min– as time permits</a:t>
                      </a:r>
                    </a:p>
                  </a:txBody>
                  <a:tcPr marT="45712" marB="45712"/>
                </a:tc>
              </a:tr>
              <a:tr h="376545">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r>
            </a:tbl>
          </a:graphicData>
        </a:graphic>
      </p:graphicFrame>
    </p:spTree>
    <p:extLst>
      <p:ext uri="{BB962C8B-B14F-4D97-AF65-F5344CB8AC3E}">
        <p14:creationId xmlns:p14="http://schemas.microsoft.com/office/powerpoint/2010/main" val="128953838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Achievements for the week</a:t>
            </a:r>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413008946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Targets for the Sep. meeting</a:t>
            </a:r>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392900268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3 Day Ad Hoc</a:t>
            </a:r>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42087585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421267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6471034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23753097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a:t>
            </a:r>
            <a:r>
              <a:rPr lang="en-US" altLang="en-US">
                <a:solidFill>
                  <a:schemeClr val="tx2"/>
                </a:solidFill>
              </a:rPr>
              <a:t># </a:t>
            </a:r>
            <a:r>
              <a:rPr lang="en-US" altLang="en-US" smtClean="0">
                <a:solidFill>
                  <a:schemeClr val="tx2"/>
                </a:solidFill>
              </a:rPr>
              <a:t>6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(8 min)</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submissions (as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10942267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a:t>
            </a:r>
            <a:r>
              <a:rPr lang="en-US" altLang="en-US">
                <a:solidFill>
                  <a:schemeClr val="tx2"/>
                </a:solidFill>
              </a:rPr>
              <a:t># </a:t>
            </a:r>
            <a:r>
              <a:rPr lang="en-US" altLang="en-US" smtClean="0">
                <a:solidFill>
                  <a:schemeClr val="tx2"/>
                </a:solidFill>
              </a:rPr>
              <a:t>6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658701272"/>
              </p:ext>
            </p:extLst>
          </p:nvPr>
        </p:nvGraphicFramePr>
        <p:xfrm>
          <a:off x="929215" y="1484786"/>
          <a:ext cx="10460568" cy="3321554"/>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r h="376545">
                <a:tc>
                  <a:txBody>
                    <a:bodyPr/>
                    <a:lstStyle/>
                    <a:p>
                      <a:r>
                        <a:rPr lang="en-US" sz="1600" dirty="0" smtClean="0"/>
                        <a:t>11-19-1276</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Ganesh </a:t>
                      </a:r>
                      <a:r>
                        <a:rPr lang="en-US" sz="1600" dirty="0" err="1" smtClean="0"/>
                        <a:t>Venkatesan</a:t>
                      </a: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resolutions to a set of LB240 CIDs </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CR MAC</a:t>
                      </a:r>
                      <a:endParaRPr lang="en-US" sz="1600" dirty="0"/>
                    </a:p>
                  </a:txBody>
                  <a:tcPr marT="45712" marB="45712"/>
                </a:tc>
                <a:tc>
                  <a:txBody>
                    <a:bodyPr/>
                    <a:lstStyle/>
                    <a:p>
                      <a:r>
                        <a:rPr lang="en-US" dirty="0" smtClean="0"/>
                        <a:t>25min – as needed</a:t>
                      </a:r>
                      <a:endParaRPr lang="en-US" dirty="0"/>
                    </a:p>
                  </a:txBody>
                  <a:tcPr marT="45712" marB="45712"/>
                </a:tc>
              </a:tr>
              <a:tr h="376545">
                <a:tc>
                  <a:txBody>
                    <a:bodyPr/>
                    <a:lstStyle/>
                    <a:p>
                      <a:r>
                        <a:rPr lang="en-US" sz="1600" dirty="0" smtClean="0"/>
                        <a:t>11-19-0579</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LB 240</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Secure</a:t>
                      </a:r>
                      <a:r>
                        <a:rPr lang="en-US" sz="1600" kern="1200" baseline="0" dirty="0" smtClean="0">
                          <a:solidFill>
                            <a:schemeClr val="dk1"/>
                          </a:solidFill>
                          <a:effectLst/>
                          <a:latin typeface="+mn-lt"/>
                          <a:ea typeface="+mn-ea"/>
                          <a:cs typeface="+mn-cs"/>
                        </a:rPr>
                        <a:t> TRNs CIDs</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CR</a:t>
                      </a:r>
                      <a:r>
                        <a:rPr lang="en-US" sz="1600" baseline="0" dirty="0" smtClean="0"/>
                        <a:t> PHY</a:t>
                      </a:r>
                      <a:endParaRPr lang="en-US" sz="1600" dirty="0"/>
                    </a:p>
                  </a:txBody>
                  <a:tcPr marT="45712" marB="45712"/>
                </a:tc>
                <a:tc>
                  <a:txBody>
                    <a:bodyPr/>
                    <a:lstStyle/>
                    <a:p>
                      <a:r>
                        <a:rPr lang="en-US" dirty="0" smtClean="0"/>
                        <a:t>10min</a:t>
                      </a:r>
                      <a:endParaRPr lang="en-US" dirty="0"/>
                    </a:p>
                  </a:txBody>
                  <a:tcPr marT="45712" marB="45712"/>
                </a:tc>
              </a:tr>
              <a:tr h="376545">
                <a:tc>
                  <a:txBody>
                    <a:bodyPr/>
                    <a:lstStyle/>
                    <a:p>
                      <a:r>
                        <a:rPr lang="en-US" sz="1600" dirty="0" smtClean="0"/>
                        <a:t>11-19-0842</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Clause</a:t>
                      </a:r>
                      <a:r>
                        <a:rPr lang="en-US" sz="1600" kern="1200" baseline="0" dirty="0" smtClean="0">
                          <a:solidFill>
                            <a:schemeClr val="dk1"/>
                          </a:solidFill>
                          <a:effectLst/>
                          <a:latin typeface="+mn-lt"/>
                          <a:ea typeface="+mn-ea"/>
                          <a:cs typeface="+mn-cs"/>
                        </a:rPr>
                        <a:t> 11 PEDMG CIDs</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CR</a:t>
                      </a:r>
                      <a:r>
                        <a:rPr lang="en-US" sz="1600" baseline="0" dirty="0" smtClean="0"/>
                        <a:t> MAC</a:t>
                      </a:r>
                      <a:endParaRPr lang="en-US" sz="1600" dirty="0"/>
                    </a:p>
                  </a:txBody>
                  <a:tcPr marT="45712" marB="45712"/>
                </a:tc>
                <a:tc>
                  <a:txBody>
                    <a:bodyPr/>
                    <a:lstStyle/>
                    <a:p>
                      <a:r>
                        <a:rPr lang="en-US" dirty="0" smtClean="0"/>
                        <a:t>30min</a:t>
                      </a:r>
                      <a:endParaRPr lang="en-US" dirty="0"/>
                    </a:p>
                  </a:txBody>
                  <a:tcPr marT="45712" marB="45712"/>
                </a:tc>
              </a:tr>
              <a:tr h="376545">
                <a:tc>
                  <a:txBody>
                    <a:bodyPr/>
                    <a:lstStyle/>
                    <a:p>
                      <a:r>
                        <a:rPr lang="en-US" sz="1600" kern="1200" dirty="0" smtClean="0">
                          <a:solidFill>
                            <a:schemeClr val="dk1"/>
                          </a:solidFill>
                          <a:latin typeface="+mn-lt"/>
                          <a:ea typeface="+mn-ea"/>
                          <a:cs typeface="+mn-cs"/>
                        </a:rPr>
                        <a:t>11-19-1074</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Assaf</a:t>
                      </a:r>
                      <a:r>
                        <a:rPr lang="en-US" sz="1600" kern="1200" baseline="0" dirty="0" smtClean="0">
                          <a:solidFill>
                            <a:schemeClr val="dk1"/>
                          </a:solidFill>
                          <a:latin typeface="+mn-lt"/>
                          <a:ea typeface="+mn-ea"/>
                          <a:cs typeface="+mn-cs"/>
                        </a:rPr>
                        <a:t> Kasher </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First path indication CIDs</a:t>
                      </a:r>
                    </a:p>
                  </a:txBody>
                  <a:tcPr marT="45712" marB="45712"/>
                </a:tc>
                <a:tc>
                  <a:txBody>
                    <a:bodyPr/>
                    <a:lstStyle/>
                    <a:p>
                      <a:r>
                        <a:rPr lang="en-US" sz="1600" kern="1200" dirty="0" smtClean="0">
                          <a:solidFill>
                            <a:schemeClr val="dk1"/>
                          </a:solidFill>
                          <a:latin typeface="+mn-lt"/>
                          <a:ea typeface="+mn-ea"/>
                          <a:cs typeface="+mn-cs"/>
                        </a:rPr>
                        <a:t>CR MAC</a:t>
                      </a:r>
                      <a:endParaRPr lang="en-US" sz="1600" kern="1200" dirty="0">
                        <a:solidFill>
                          <a:schemeClr val="dk1"/>
                        </a:solidFill>
                        <a:latin typeface="+mn-lt"/>
                        <a:ea typeface="+mn-ea"/>
                        <a:cs typeface="+mn-cs"/>
                      </a:endParaRPr>
                    </a:p>
                  </a:txBody>
                  <a:tcPr marT="45712" marB="45712"/>
                </a:tc>
                <a:tc>
                  <a:txBody>
                    <a:bodyPr/>
                    <a:lstStyle/>
                    <a:p>
                      <a:r>
                        <a:rPr lang="en-US" dirty="0" smtClean="0"/>
                        <a:t>30min</a:t>
                      </a:r>
                      <a:endParaRPr lang="en-US" dirty="0"/>
                    </a:p>
                  </a:txBody>
                  <a:tcPr marT="45712" marB="45712"/>
                </a:tc>
              </a:tr>
              <a:tr h="376545">
                <a:tc>
                  <a:txBody>
                    <a:bodyPr/>
                    <a:lstStyle/>
                    <a:p>
                      <a:r>
                        <a:rPr lang="en-US" sz="1600" dirty="0" smtClean="0"/>
                        <a:t>11-19-1042</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LTF Repetition in Passive Location Ranging - Amendment text</a:t>
                      </a:r>
                    </a:p>
                  </a:txBody>
                  <a:tcPr marT="45712" marB="45712"/>
                </a:tc>
                <a:tc>
                  <a:txBody>
                    <a:bodyPr/>
                    <a:lstStyle/>
                    <a:p>
                      <a:r>
                        <a:rPr lang="en-US" sz="1600" dirty="0" smtClean="0"/>
                        <a:t>CR PHY</a:t>
                      </a:r>
                      <a:endParaRPr lang="en-US" sz="1600" dirty="0"/>
                    </a:p>
                  </a:txBody>
                  <a:tcPr marT="45712" marB="45712"/>
                </a:tc>
                <a:tc>
                  <a:txBody>
                    <a:bodyPr/>
                    <a:lstStyle/>
                    <a:p>
                      <a:r>
                        <a:rPr lang="en-US" sz="1600" dirty="0" smtClean="0"/>
                        <a:t>15min – as needed</a:t>
                      </a:r>
                      <a:endParaRPr lang="en-US" sz="1600" dirty="0"/>
                    </a:p>
                  </a:txBody>
                  <a:tcPr marT="45712" marB="45712"/>
                </a:tc>
              </a:tr>
            </a:tbl>
          </a:graphicData>
        </a:graphic>
      </p:graphicFrame>
    </p:spTree>
    <p:extLst>
      <p:ext uri="{BB962C8B-B14F-4D97-AF65-F5344CB8AC3E}">
        <p14:creationId xmlns:p14="http://schemas.microsoft.com/office/powerpoint/2010/main" val="311347993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7825573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4118333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7</a:t>
            </a:r>
            <a:r>
              <a:rPr lang="en-US" altLang="en-US" dirty="0" smtClean="0">
                <a:solidFill>
                  <a:schemeClr val="tx2"/>
                </a:solidFill>
              </a:rPr>
              <a:t>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(8 min)</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submissions (as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36242687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7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979175376"/>
              </p:ext>
            </p:extLst>
          </p:nvPr>
        </p:nvGraphicFramePr>
        <p:xfrm>
          <a:off x="929215" y="1484786"/>
          <a:ext cx="10460568" cy="2629424"/>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r h="376545">
                <a:tc>
                  <a:txBody>
                    <a:bodyPr/>
                    <a:lstStyle/>
                    <a:p>
                      <a:r>
                        <a:rPr lang="en-US" sz="1600" kern="1200" dirty="0" smtClean="0">
                          <a:solidFill>
                            <a:schemeClr val="dk1"/>
                          </a:solidFill>
                          <a:latin typeface="+mn-lt"/>
                          <a:ea typeface="+mn-ea"/>
                          <a:cs typeface="+mn-cs"/>
                        </a:rPr>
                        <a:t>11-19-1074</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Assaf</a:t>
                      </a:r>
                      <a:r>
                        <a:rPr lang="en-US" sz="1600" kern="1200" baseline="0" dirty="0" smtClean="0">
                          <a:solidFill>
                            <a:schemeClr val="dk1"/>
                          </a:solidFill>
                          <a:latin typeface="+mn-lt"/>
                          <a:ea typeface="+mn-ea"/>
                          <a:cs typeface="+mn-cs"/>
                        </a:rPr>
                        <a:t> Kasher </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First path indication CIDs</a:t>
                      </a:r>
                    </a:p>
                  </a:txBody>
                  <a:tcPr marT="45712" marB="45712"/>
                </a:tc>
                <a:tc>
                  <a:txBody>
                    <a:bodyPr/>
                    <a:lstStyle/>
                    <a:p>
                      <a:r>
                        <a:rPr lang="en-US" sz="1600" kern="1200" dirty="0" smtClean="0">
                          <a:solidFill>
                            <a:schemeClr val="dk1"/>
                          </a:solidFill>
                          <a:latin typeface="+mn-lt"/>
                          <a:ea typeface="+mn-ea"/>
                          <a:cs typeface="+mn-cs"/>
                        </a:rPr>
                        <a:t>CR MAC</a:t>
                      </a:r>
                      <a:endParaRPr lang="en-US" sz="1600" kern="1200" dirty="0">
                        <a:solidFill>
                          <a:schemeClr val="dk1"/>
                        </a:solidFill>
                        <a:latin typeface="+mn-lt"/>
                        <a:ea typeface="+mn-ea"/>
                        <a:cs typeface="+mn-cs"/>
                      </a:endParaRPr>
                    </a:p>
                  </a:txBody>
                  <a:tcPr marT="45712" marB="45712"/>
                </a:tc>
                <a:tc>
                  <a:txBody>
                    <a:bodyPr/>
                    <a:lstStyle/>
                    <a:p>
                      <a:r>
                        <a:rPr lang="en-US" dirty="0" smtClean="0"/>
                        <a:t>30min - As needed</a:t>
                      </a:r>
                      <a:endParaRPr lang="en-US" dirty="0"/>
                    </a:p>
                  </a:txBody>
                  <a:tcPr marT="45712" marB="45712"/>
                </a:tc>
              </a:tr>
              <a:tr h="376545">
                <a:tc>
                  <a:txBody>
                    <a:bodyPr/>
                    <a:lstStyle/>
                    <a:p>
                      <a:r>
                        <a:rPr lang="en-US" sz="1600" kern="1200" dirty="0" smtClean="0">
                          <a:solidFill>
                            <a:schemeClr val="dk1"/>
                          </a:solidFill>
                          <a:latin typeface="+mn-lt"/>
                          <a:ea typeface="+mn-ea"/>
                          <a:cs typeface="+mn-cs"/>
                        </a:rPr>
                        <a:t>11-19-1282</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Erik Lindskog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RSTA Passive Location</a:t>
                      </a:r>
                      <a:r>
                        <a:rPr lang="en-US" sz="1800" kern="1200" baseline="0" dirty="0" smtClean="0">
                          <a:solidFill>
                            <a:schemeClr val="dk1"/>
                          </a:solidFill>
                          <a:effectLst/>
                          <a:latin typeface="+mn-lt"/>
                          <a:ea typeface="+mn-ea"/>
                          <a:cs typeface="+mn-cs"/>
                        </a:rPr>
                        <a:t> LMR element </a:t>
                      </a:r>
                      <a:endParaRPr lang="en-US" sz="1800" kern="1200" dirty="0" smtClean="0">
                        <a:solidFill>
                          <a:schemeClr val="dk1"/>
                        </a:solidFill>
                        <a:effectLst/>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 MAC</a:t>
                      </a:r>
                      <a:endParaRPr lang="en-US" sz="1600" kern="1200" dirty="0">
                        <a:solidFill>
                          <a:schemeClr val="dk1"/>
                        </a:solidFill>
                        <a:latin typeface="+mn-lt"/>
                        <a:ea typeface="+mn-ea"/>
                        <a:cs typeface="+mn-cs"/>
                      </a:endParaRPr>
                    </a:p>
                  </a:txBody>
                  <a:tcPr marT="45712" marB="45712"/>
                </a:tc>
                <a:tc>
                  <a:txBody>
                    <a:bodyPr/>
                    <a:lstStyle/>
                    <a:p>
                      <a:r>
                        <a:rPr lang="en-US" dirty="0" smtClean="0"/>
                        <a:t>25min</a:t>
                      </a:r>
                      <a:endParaRPr lang="en-US" dirty="0"/>
                    </a:p>
                  </a:txBody>
                  <a:tcPr marT="45712" marB="45712"/>
                </a:tc>
              </a:tr>
              <a:tr h="376545">
                <a:tc>
                  <a:txBody>
                    <a:bodyPr/>
                    <a:lstStyle/>
                    <a:p>
                      <a:r>
                        <a:rPr lang="en-US" sz="1600" dirty="0" smtClean="0"/>
                        <a:t>11-19-883</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Qi Wang</a:t>
                      </a:r>
                    </a:p>
                  </a:txBody>
                  <a:tcPr marT="45712" marB="45712"/>
                </a:tc>
                <a:tc>
                  <a:txBody>
                    <a:bodyPr/>
                    <a:lstStyle/>
                    <a:p>
                      <a:r>
                        <a:rPr lang="en-US" sz="1800" kern="1200" dirty="0" smtClean="0">
                          <a:solidFill>
                            <a:schemeClr val="dk1"/>
                          </a:solidFill>
                          <a:effectLst/>
                          <a:latin typeface="+mn-lt"/>
                          <a:ea typeface="+mn-ea"/>
                          <a:cs typeface="+mn-cs"/>
                        </a:rPr>
                        <a:t>Text proposal to add dialog token in ranging trigger frames</a:t>
                      </a:r>
                      <a:endParaRPr lang="en-US" sz="1600" dirty="0"/>
                    </a:p>
                  </a:txBody>
                  <a:tcPr marT="45712" marB="45712"/>
                </a:tc>
                <a:tc>
                  <a:txBody>
                    <a:bodyPr/>
                    <a:lstStyle/>
                    <a:p>
                      <a:r>
                        <a:rPr lang="en-US" sz="1600" dirty="0" smtClean="0"/>
                        <a:t>Technical</a:t>
                      </a:r>
                      <a:endParaRPr lang="en-US" sz="1600" dirty="0"/>
                    </a:p>
                  </a:txBody>
                  <a:tcPr marT="45712" marB="45712"/>
                </a:tc>
                <a:tc>
                  <a:txBody>
                    <a:bodyPr/>
                    <a:lstStyle/>
                    <a:p>
                      <a:r>
                        <a:rPr lang="en-US" dirty="0" smtClean="0"/>
                        <a:t>25min</a:t>
                      </a:r>
                      <a:endParaRPr lang="en-US" dirty="0"/>
                    </a:p>
                  </a:txBody>
                  <a:tcPr marT="45712" marB="45712"/>
                </a:tc>
              </a:tr>
            </a:tbl>
          </a:graphicData>
        </a:graphic>
      </p:graphicFrame>
    </p:spTree>
    <p:extLst>
      <p:ext uri="{BB962C8B-B14F-4D97-AF65-F5344CB8AC3E}">
        <p14:creationId xmlns:p14="http://schemas.microsoft.com/office/powerpoint/2010/main" val="306935669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7947828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58710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Adjourn for the week</a:t>
            </a:r>
            <a:endParaRPr lang="en-US"/>
          </a:p>
        </p:txBody>
      </p:sp>
      <p:sp>
        <p:nvSpPr>
          <p:cNvPr id="3" name="Content Placeholder 2"/>
          <p:cNvSpPr>
            <a:spLocks noGrp="1"/>
          </p:cNvSpPr>
          <p:nvPr>
            <p:ph idx="1"/>
          </p:nvPr>
        </p:nvSpPr>
        <p:spPr/>
        <p:txBody>
          <a:bodyPr/>
          <a:lstStyle/>
          <a:p>
            <a:pPr algn="ctr"/>
            <a:endParaRPr lang="en-US" sz="3200" smtClean="0">
              <a:solidFill>
                <a:srgbClr val="FF0000"/>
              </a:solidFill>
            </a:endParaRPr>
          </a:p>
          <a:p>
            <a:pPr algn="ctr"/>
            <a:r>
              <a:rPr lang="en-US" sz="7200" smtClean="0">
                <a:solidFill>
                  <a:srgbClr val="FF0000"/>
                </a:solidFill>
              </a:rPr>
              <a:t>Thank you</a:t>
            </a:r>
            <a:endParaRPr lang="en-US" sz="720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80457343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6116015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3972933485"/>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70</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dirty="0"/>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71</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72</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11-19-1062r1 for CIDs 1516,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a:t>
            </a:r>
          </a:p>
          <a:p>
            <a:pPr marL="0" indent="0"/>
            <a:r>
              <a:rPr lang="en-US" b="0" dirty="0" smtClean="0"/>
              <a:t>Second:</a:t>
            </a:r>
            <a:endParaRPr lang="en-US" b="0" dirty="0"/>
          </a:p>
          <a:p>
            <a:pPr marL="0" indent="0"/>
            <a:r>
              <a:rPr lang="en-US" b="0" dirty="0"/>
              <a:t>Results (Y/N/A</a:t>
            </a:r>
            <a:r>
              <a:rPr lang="en-US" b="0" dirty="0" smtClean="0"/>
              <a:t>):</a:t>
            </a:r>
          </a:p>
          <a:p>
            <a:pPr marL="0" indent="0"/>
            <a:endParaRPr lang="en-US" sz="1600" b="0" dirty="0" smtClean="0"/>
          </a:p>
          <a:p>
            <a:pPr marL="0" indent="0"/>
            <a:r>
              <a:rPr lang="en-US" sz="1800" b="0" dirty="0" smtClean="0"/>
              <a:t>Results in the June ad hoc (Y/N/A): 4/0/6</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2141942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74</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75</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76</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78097</TotalTime>
  <Words>4731</Words>
  <Application>Microsoft Office PowerPoint</Application>
  <PresentationFormat>Widescreen</PresentationFormat>
  <Paragraphs>1097</Paragraphs>
  <Slides>76</Slides>
  <Notes>20</Notes>
  <HiddenSlides>8</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76</vt:i4>
      </vt:variant>
    </vt:vector>
  </HeadingPairs>
  <TitlesOfParts>
    <vt:vector size="86" baseType="lpstr">
      <vt:lpstr>Arial Unicode MS</vt:lpstr>
      <vt:lpstr>MS Gothic</vt:lpstr>
      <vt:lpstr>MS PGothic</vt:lpstr>
      <vt:lpstr>Arial</vt:lpstr>
      <vt:lpstr>Calibri</vt:lpstr>
      <vt:lpstr>DejaVu Sans</vt:lpstr>
      <vt:lpstr>Monotype Sorts</vt:lpstr>
      <vt:lpstr>Times New Roman</vt:lpstr>
      <vt:lpstr>Office Theme</vt:lpstr>
      <vt:lpstr>Document</vt:lpstr>
      <vt:lpstr>TGaz Next Generation Positioning  July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vt:lpstr>
      <vt:lpstr>Agenda for the Week</vt:lpstr>
      <vt:lpstr>Submission List for the week (1)</vt:lpstr>
      <vt:lpstr>Submission List for the week (2)</vt:lpstr>
      <vt:lpstr>Submission List for the week (3)</vt:lpstr>
      <vt:lpstr>Meeting Slot # 1 discussion items</vt:lpstr>
      <vt:lpstr>Meeting Slot # 1 discussion items</vt:lpstr>
      <vt:lpstr>Approval of previous meeting minutes</vt:lpstr>
      <vt:lpstr>Approval of previous meeting minutes</vt:lpstr>
      <vt:lpstr>Approval of previous meeting minutes</vt:lpstr>
      <vt:lpstr>Approval of previous meeting minutes</vt:lpstr>
      <vt:lpstr>Approval of previous meeting minutes</vt:lpstr>
      <vt:lpstr>Approval of previous meeting minutes</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Reminder to do attendance</vt:lpstr>
      <vt:lpstr>Recess</vt:lpstr>
      <vt:lpstr>Meeting Slot # 2 discussion items</vt:lpstr>
      <vt:lpstr>Meeting Slot # 2 discussion items</vt:lpstr>
      <vt:lpstr>Reminder to do attendance</vt:lpstr>
      <vt:lpstr>Recess</vt:lpstr>
      <vt:lpstr>Meeting Slot # 3 discussion items</vt:lpstr>
      <vt:lpstr>Meeting Slot # 3 discussion items</vt:lpstr>
      <vt:lpstr>Reminder to do attendance</vt:lpstr>
      <vt:lpstr>Recess</vt:lpstr>
      <vt:lpstr>Meeting Slot # 4 discussion items</vt:lpstr>
      <vt:lpstr>Meeting Slot # 4 discussion items</vt:lpstr>
      <vt:lpstr>Reminder to do attendance</vt:lpstr>
      <vt:lpstr>Recess</vt:lpstr>
      <vt:lpstr>Meeting Slot # 5 discussion items</vt:lpstr>
      <vt:lpstr>Meeting Slot # 5 discussion items</vt:lpstr>
      <vt:lpstr>Achievements for the week</vt:lpstr>
      <vt:lpstr>Targets for the Sep. meeting</vt:lpstr>
      <vt:lpstr>3 Day Ad Hoc</vt:lpstr>
      <vt:lpstr>Reminder to do attendance</vt:lpstr>
      <vt:lpstr>Recess</vt:lpstr>
      <vt:lpstr>Meeting Slot # 6 discussion items</vt:lpstr>
      <vt:lpstr>Meeting Slot # 6 discussion items</vt:lpstr>
      <vt:lpstr>Reminder to do attendance</vt:lpstr>
      <vt:lpstr>Recess</vt:lpstr>
      <vt:lpstr>Meeting Slot # 7 discussion items</vt:lpstr>
      <vt:lpstr>Meeting Slot # 7 discussion items</vt:lpstr>
      <vt:lpstr>Reminder to do attendance</vt:lpstr>
      <vt:lpstr>AOB</vt:lpstr>
      <vt:lpstr>Adjourn for the week</vt:lpstr>
      <vt:lpstr>Motion to adopt text</vt:lpstr>
      <vt:lpstr>802.11 Template Instructions 2/4</vt:lpstr>
      <vt:lpstr>802.11 Template Instructions 3/4</vt:lpstr>
      <vt:lpstr>802.11 Template Instructions 4/4 Recommendations</vt:lpstr>
      <vt:lpstr>Comment Resolution from Ad Hoc and Telecon</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CTPClassification=CTP_IC, CTPClassification=CTP_NT</cp:keywords>
  <cp:lastModifiedBy>Segev, Jonathan</cp:lastModifiedBy>
  <cp:revision>581</cp:revision>
  <cp:lastPrinted>1601-01-01T00:00:00Z</cp:lastPrinted>
  <dcterms:created xsi:type="dcterms:W3CDTF">2018-08-06T10:28:59Z</dcterms:created>
  <dcterms:modified xsi:type="dcterms:W3CDTF">2019-07-15T13:31:35Z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7d5b2f1d-f881-47e6-81dd-ba1e0cea913d</vt:lpwstr>
  </property>
  <property fmtid="{D5CDD505-2E9C-101B-9397-08002B2CF9AE}" pid="3" name="CTP_TimeStamp">
    <vt:lpwstr>2019-07-15 13:31:35Z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