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32" r:id="rId19"/>
    <p:sldId id="333" r:id="rId20"/>
    <p:sldId id="317" r:id="rId21"/>
    <p:sldId id="318" r:id="rId22"/>
    <p:sldId id="319" r:id="rId23"/>
    <p:sldId id="320" r:id="rId24"/>
    <p:sldId id="329" r:id="rId25"/>
    <p:sldId id="330" r:id="rId26"/>
    <p:sldId id="321" r:id="rId27"/>
    <p:sldId id="322" r:id="rId28"/>
    <p:sldId id="323" r:id="rId29"/>
    <p:sldId id="326" r:id="rId30"/>
    <p:sldId id="327" r:id="rId31"/>
    <p:sldId id="328" r:id="rId32"/>
    <p:sldId id="331" r:id="rId33"/>
    <p:sldId id="336" r:id="rId34"/>
    <p:sldId id="337" r:id="rId35"/>
    <p:sldId id="334" r:id="rId36"/>
    <p:sldId id="335" r:id="rId37"/>
    <p:sldId id="338" r:id="rId38"/>
    <p:sldId id="339" r:id="rId39"/>
    <p:sldId id="325" r:id="rId40"/>
    <p:sldId id="312" r:id="rId41"/>
    <p:sldId id="259" r:id="rId42"/>
    <p:sldId id="260" r:id="rId43"/>
    <p:sldId id="261" r:id="rId44"/>
    <p:sldId id="262" r:id="rId45"/>
    <p:sldId id="263" r:id="rId46"/>
    <p:sldId id="264"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32"/>
          </p14:sldIdLst>
        </p14:section>
        <p14:section name="Slot#1" id="{D034DA8E-AAAC-4FE4-96D8-FD4E97D1BB71}">
          <p14:sldIdLst>
            <p14:sldId id="333"/>
            <p14:sldId id="317"/>
            <p14:sldId id="318"/>
            <p14:sldId id="319"/>
            <p14:sldId id="320"/>
            <p14:sldId id="329"/>
            <p14:sldId id="330"/>
            <p14:sldId id="321"/>
            <p14:sldId id="322"/>
            <p14:sldId id="323"/>
            <p14:sldId id="326"/>
            <p14:sldId id="327"/>
            <p14:sldId id="328"/>
            <p14:sldId id="331"/>
            <p14:sldId id="336"/>
            <p14:sldId id="337"/>
          </p14:sldIdLst>
        </p14:section>
        <p14:section name="Slot#2" id="{0E687B7E-720E-4035-8603-903AAF037B31}">
          <p14:sldIdLst>
            <p14:sldId id="334"/>
            <p14:sldId id="335"/>
            <p14:sldId id="338"/>
            <p14:sldId id="339"/>
          </p14:sldIdLst>
        </p14:section>
        <p14:section name="Slot#3" id="{5D49AB48-9724-48C6-97B3-577374A1C2CA}">
          <p14:sldIdLst/>
        </p14:section>
        <p14:section name="Slot#4" id="{6193A2DF-E32F-40FC-A604-C1274D537662}">
          <p14:sldIdLst/>
        </p14:section>
        <p14:section name="Slot#5" id="{D51E15C0-1BE5-4B71-8375-F6B1D2A3FFBF}">
          <p14:sldIdLst/>
        </p14:section>
        <p14:section name="Slot #6" id="{C6C71488-E606-43ED-9503-8F91C556A2EE}">
          <p14:sldIdLst/>
        </p14:section>
        <p14:section name="Slot#7" id="{D59D5964-9646-4C25-959D-E55F97EAE577}">
          <p14:sldIdLst>
            <p14:sldId id="325"/>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9" autoAdjust="0"/>
    <p:restoredTop sz="94693" autoAdjust="0"/>
  </p:normalViewPr>
  <p:slideViewPr>
    <p:cSldViewPr>
      <p:cViewPr varScale="1">
        <p:scale>
          <a:sx n="113" d="100"/>
          <a:sy n="113" d="100"/>
        </p:scale>
        <p:origin x="14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75904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1257263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802.11-19/946r2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2019-07-01</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8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373291248"/>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CR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17023747"/>
              </p:ext>
            </p:extLst>
          </p:nvPr>
        </p:nvGraphicFramePr>
        <p:xfrm>
          <a:off x="914401" y="1340768"/>
          <a:ext cx="10460567" cy="4998496"/>
        </p:xfrm>
        <a:graphic>
          <a:graphicData uri="http://schemas.openxmlformats.org/drawingml/2006/table">
            <a:tbl>
              <a:tblPr firstRow="1" bandRow="1">
                <a:tableStyleId>{21E4AEA4-8DFA-4A89-87EB-49C32662AFE0}</a:tableStyleId>
              </a:tblPr>
              <a:tblGrid>
                <a:gridCol w="1221159"/>
                <a:gridCol w="1728192"/>
                <a:gridCol w="5688632"/>
                <a:gridCol w="1822584"/>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8287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18287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8287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182872">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r>
              <a:tr h="18287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18287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r h="182872">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r h="182872">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18287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18287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5159527"/>
              </p:ext>
            </p:extLst>
          </p:nvPr>
        </p:nvGraphicFramePr>
        <p:xfrm>
          <a:off x="914401" y="1340768"/>
          <a:ext cx="10460567" cy="731488"/>
        </p:xfrm>
        <a:graphic>
          <a:graphicData uri="http://schemas.openxmlformats.org/drawingml/2006/table">
            <a:tbl>
              <a:tblPr firstRow="1" bandRow="1">
                <a:tableStyleId>{21E4AEA4-8DFA-4A89-87EB-49C32662AFE0}</a:tableStyleId>
              </a:tblPr>
              <a:tblGrid>
                <a:gridCol w="1221159"/>
                <a:gridCol w="1728192"/>
                <a:gridCol w="5688632"/>
                <a:gridCol w="1822584"/>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36518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a:t>
            </a:r>
            <a:r>
              <a:rPr lang="en-US" altLang="en-US" sz="2000" b="0" dirty="0" smtClean="0"/>
              <a:t>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a:t>
            </a:r>
            <a:r>
              <a:rPr lang="en-US" altLang="en-US" sz="2000" b="0" dirty="0"/>
              <a:t>minutes </a:t>
            </a:r>
            <a:r>
              <a:rPr lang="en-US" altLang="en-US" sz="2000" b="0" dirty="0" smtClean="0"/>
              <a:t>(11-19-706, 11-19-882, 11-19-981, 11-19-1046) (10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t>
            </a:r>
            <a:r>
              <a:rPr lang="en-US" altLang="en-US" sz="2000" b="0" dirty="0" smtClean="0"/>
              <a:t>assignment and current status of open call for CR </a:t>
            </a:r>
            <a:r>
              <a:rPr lang="en-US" altLang="en-US" sz="2000" b="0" dirty="0" smtClean="0"/>
              <a:t>volunteers</a:t>
            </a:r>
            <a:r>
              <a:rPr lang="en-US" altLang="en-US" sz="2000" b="0" dirty="0"/>
              <a:t> </a:t>
            </a:r>
            <a:r>
              <a:rPr lang="en-US" altLang="en-US" sz="2000" b="0" dirty="0" smtClean="0"/>
              <a:t>(11-19-431</a:t>
            </a:r>
            <a:r>
              <a:rPr lang="en-US" altLang="en-US" sz="2000" b="0" dirty="0" smtClean="0"/>
              <a:t>) (20min</a:t>
            </a:r>
            <a:r>
              <a:rPr lang="en-US" altLang="en-US" sz="2000" b="0" dirty="0" smtClean="0"/>
              <a:t>)</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92530686"/>
              </p:ext>
            </p:extLst>
          </p:nvPr>
        </p:nvGraphicFramePr>
        <p:xfrm>
          <a:off x="929215" y="1484786"/>
          <a:ext cx="10460568" cy="397241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endParaRPr lang="en-US" sz="1600" kern="1200" dirty="0" smtClean="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r h="376545">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a:t>
            </a:r>
          </a:p>
          <a:p>
            <a:r>
              <a:rPr lang="en-US" sz="2000" b="0" dirty="0" smtClean="0"/>
              <a:t>Seconded </a:t>
            </a:r>
            <a:r>
              <a:rPr lang="en-US" sz="2000" b="0" dirty="0"/>
              <a:t>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a:t>
            </a:r>
            <a:endParaRPr lang="en-US" sz="2000" b="0" dirty="0"/>
          </a:p>
          <a:p>
            <a:r>
              <a:rPr lang="en-US" sz="2000" b="0" dirty="0"/>
              <a:t>Seconded 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a:t>
            </a:r>
            <a:r>
              <a:rPr lang="en-US" sz="2000" b="0"/>
              <a:t>on </a:t>
            </a:r>
            <a:r>
              <a:rPr lang="en-US" sz="2000" b="0" smtClean="0"/>
              <a:t>July 2</a:t>
            </a:r>
            <a:r>
              <a:rPr lang="en-US" sz="2000" b="0" baseline="30000" smtClean="0"/>
              <a:t>nd</a:t>
            </a:r>
            <a:r>
              <a:rPr lang="en-US" sz="2000" b="0" smtClean="0"/>
              <a:t> </a:t>
            </a:r>
            <a:r>
              <a:rPr lang="en-US" sz="2000" b="0" dirty="0" smtClean="0"/>
              <a:t>2019</a:t>
            </a:r>
            <a:r>
              <a:rPr lang="en-US" sz="2000" b="0" dirty="0"/>
              <a:t>. </a:t>
            </a:r>
          </a:p>
          <a:p>
            <a:endParaRPr lang="en-US" sz="2000" dirty="0"/>
          </a:p>
          <a:p>
            <a:r>
              <a:rPr lang="en-US" sz="2000" dirty="0"/>
              <a:t>Motion:</a:t>
            </a:r>
          </a:p>
          <a:p>
            <a:pPr marL="0" indent="0"/>
            <a:r>
              <a:rPr lang="en-US" sz="2000" b="0" dirty="0"/>
              <a:t>Move to approve </a:t>
            </a:r>
            <a:r>
              <a:rPr lang="en-US" sz="2000" b="0"/>
              <a:t>document </a:t>
            </a:r>
            <a:r>
              <a:rPr lang="en-US" sz="2000" b="0" smtClean="0"/>
              <a:t>11-19/1046r1 </a:t>
            </a:r>
            <a:r>
              <a:rPr lang="en-US" sz="2000" b="0" dirty="0"/>
              <a:t>as </a:t>
            </a:r>
            <a:r>
              <a:rPr lang="en-US" sz="2000" b="0" dirty="0" err="1"/>
              <a:t>TGaz</a:t>
            </a:r>
            <a:r>
              <a:rPr lang="en-US" sz="2000" b="0" dirty="0"/>
              <a:t> meeting minutes for the May Ad hoc meeting. </a:t>
            </a:r>
          </a:p>
          <a:p>
            <a:pPr marL="0" indent="0"/>
            <a:endParaRPr lang="en-US" sz="2000" b="0" dirty="0"/>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a:t>
            </a:r>
            <a:r>
              <a:rPr lang="en-US" b="0" dirty="0" smtClean="0"/>
              <a:t>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11-19-659r5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9/0/1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a:t>
            </a:r>
            <a:r>
              <a:rPr lang="en-US" b="0" dirty="0" smtClean="0"/>
              <a:t>for </a:t>
            </a:r>
            <a:r>
              <a:rPr lang="en-US" b="0" dirty="0" smtClean="0"/>
              <a:t>CIDs </a:t>
            </a:r>
            <a:r>
              <a:rPr lang="en-GB" b="0" dirty="0"/>
              <a:t>2512, 2508, 2511, 2509, 2506, 2505 and 2507</a:t>
            </a:r>
            <a:r>
              <a:rPr lang="en-US" b="0" dirty="0" smtClean="0"/>
              <a:t>,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a:t>
            </a:r>
            <a:r>
              <a:rPr lang="en-US" sz="1800" b="0" dirty="0" smtClean="0"/>
              <a:t>July 10</a:t>
            </a:r>
            <a:r>
              <a:rPr lang="en-US" sz="1800" b="0" baseline="30000" dirty="0" smtClean="0"/>
              <a:t>th</a:t>
            </a:r>
            <a:r>
              <a:rPr lang="en-US" sz="1800" b="0" dirty="0" smtClean="0"/>
              <a:t> </a:t>
            </a:r>
            <a:r>
              <a:rPr lang="en-US" sz="1800" b="0" dirty="0" err="1" smtClean="0"/>
              <a:t>telecon</a:t>
            </a:r>
            <a:r>
              <a:rPr lang="en-US" sz="1800" b="0" dirty="0" smtClean="0"/>
              <a:t> (Y/N/A</a:t>
            </a:r>
            <a:r>
              <a:rPr lang="en-US" sz="1800" b="0" dirty="0" smtClean="0"/>
              <a:t>): </a:t>
            </a:r>
            <a:r>
              <a:rPr lang="en-US" sz="1800" b="0" dirty="0" smtClean="0"/>
              <a:t>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dirty="0" smtClean="0"/>
              <a:t>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34358734"/>
              </p:ext>
            </p:extLst>
          </p:nvPr>
        </p:nvGraphicFramePr>
        <p:xfrm>
          <a:off x="929215" y="1484786"/>
          <a:ext cx="10460568" cy="400289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a:t>
                      </a:r>
                      <a:r>
                        <a:rPr lang="en-US" sz="1600" dirty="0" smtClean="0"/>
                        <a:t>needed</a:t>
                      </a:r>
                      <a:endParaRPr lang="en-US" sz="1600" dirty="0"/>
                    </a:p>
                  </a:txBody>
                  <a:tcPr marT="45712" marB="45712"/>
                </a:tc>
              </a:tr>
              <a:tr h="376545">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53">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a:t>
                      </a:r>
                      <a:r>
                        <a:rPr lang="en-US" sz="1600" dirty="0" smtClean="0"/>
                        <a:t>PHY</a:t>
                      </a:r>
                      <a:endParaRPr lang="en-US" sz="1600" dirty="0"/>
                    </a:p>
                  </a:txBody>
                  <a:tcPr marT="45712" marB="45712"/>
                </a:tc>
                <a:tc>
                  <a:txBody>
                    <a:bodyPr/>
                    <a:lstStyle/>
                    <a:p>
                      <a:r>
                        <a:rPr lang="en-US" sz="1600" dirty="0" smtClean="0"/>
                        <a:t>As</a:t>
                      </a:r>
                      <a:r>
                        <a:rPr lang="en-US" sz="1600" baseline="0" dirty="0" smtClean="0"/>
                        <a:t> time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73789</TotalTime>
  <Words>3083</Words>
  <Application>Microsoft Office PowerPoint</Application>
  <PresentationFormat>Widescreen</PresentationFormat>
  <Paragraphs>650</Paragraphs>
  <Slides>46</Slides>
  <Notes>14</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1 discussion items</vt:lpstr>
      <vt:lpstr>Reminder to do attendance</vt:lpstr>
      <vt:lpstr>Recess</vt:lpstr>
      <vt:lpstr>Comment Resolution from Ad Hoc and Telecon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543</cp:revision>
  <cp:lastPrinted>1601-01-01T00:00:00Z</cp:lastPrinted>
  <dcterms:created xsi:type="dcterms:W3CDTF">2018-08-06T10:28:59Z</dcterms:created>
  <dcterms:modified xsi:type="dcterms:W3CDTF">2019-07-11T18:53:58Z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2019-07-11 18:53:58Z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