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17" r:id="rId19"/>
    <p:sldId id="318" r:id="rId20"/>
    <p:sldId id="319" r:id="rId21"/>
    <p:sldId id="320" r:id="rId22"/>
    <p:sldId id="329" r:id="rId23"/>
    <p:sldId id="330" r:id="rId24"/>
    <p:sldId id="321" r:id="rId25"/>
    <p:sldId id="322" r:id="rId26"/>
    <p:sldId id="323" r:id="rId27"/>
    <p:sldId id="324" r:id="rId28"/>
    <p:sldId id="326" r:id="rId29"/>
    <p:sldId id="325" r:id="rId30"/>
    <p:sldId id="327" r:id="rId31"/>
    <p:sldId id="328" r:id="rId32"/>
    <p:sldId id="312" r:id="rId33"/>
    <p:sldId id="259" r:id="rId34"/>
    <p:sldId id="260" r:id="rId35"/>
    <p:sldId id="261" r:id="rId36"/>
    <p:sldId id="262" r:id="rId37"/>
    <p:sldId id="263"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Lst>
        </p14:section>
        <p14:section name="Slot#1" id="{D034DA8E-AAAC-4FE4-96D8-FD4E97D1BB71}">
          <p14:sldIdLst>
            <p14:sldId id="317"/>
            <p14:sldId id="318"/>
            <p14:sldId id="319"/>
            <p14:sldId id="320"/>
            <p14:sldId id="329"/>
            <p14:sldId id="330"/>
            <p14:sldId id="321"/>
            <p14:sldId id="322"/>
            <p14:sldId id="323"/>
            <p14:sldId id="324"/>
            <p14:sldId id="326"/>
            <p14:sldId id="325"/>
            <p14:sldId id="327"/>
            <p14:sldId id="328"/>
          </p14:sldIdLst>
        </p14:section>
        <p14:section name="Slot#2" id="{0E687B7E-720E-4035-8603-903AAF037B31}">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133" autoAdjust="0"/>
    <p:restoredTop sz="94693" autoAdjust="0"/>
  </p:normalViewPr>
  <p:slideViewPr>
    <p:cSldViewPr>
      <p:cViewPr varScale="1">
        <p:scale>
          <a:sx n="109" d="100"/>
          <a:sy n="109" d="100"/>
        </p:scale>
        <p:origin x="1352" y="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2019-07-01</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7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373291248"/>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CR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1730419"/>
              </p:ext>
            </p:extLst>
          </p:nvPr>
        </p:nvGraphicFramePr>
        <p:xfrm>
          <a:off x="914401" y="1340768"/>
          <a:ext cx="10460567" cy="368792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July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11-19-706</a:t>
                      </a:r>
                      <a:endParaRPr lang="en-US" dirty="0"/>
                    </a:p>
                  </a:txBody>
                  <a:tcPr marT="45712" marB="45712"/>
                </a:tc>
                <a:tc>
                  <a:txBody>
                    <a:bodyPr/>
                    <a:lstStyle/>
                    <a:p>
                      <a:r>
                        <a:rPr lang="en-US" dirty="0" smtClean="0"/>
                        <a:t>Jonathan Segev</a:t>
                      </a:r>
                      <a:endParaRPr lang="en-US" dirty="0"/>
                    </a:p>
                  </a:txBody>
                  <a:tcPr marT="45712" marB="45712"/>
                </a:tc>
                <a:tc>
                  <a:txBody>
                    <a:bodyPr/>
                    <a:lstStyle/>
                    <a:p>
                      <a:r>
                        <a:rPr lang="en-US" dirty="0" err="1" smtClean="0"/>
                        <a:t>TGaz</a:t>
                      </a:r>
                      <a:r>
                        <a:rPr lang="en-US" dirty="0" smtClean="0"/>
                        <a:t> May ad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r>
                        <a:rPr lang="en-US" sz="1800" kern="1200" dirty="0" smtClean="0">
                          <a:solidFill>
                            <a:schemeClr val="dk1"/>
                          </a:solidFill>
                          <a:latin typeface="+mn-lt"/>
                          <a:ea typeface="+mn-ea"/>
                          <a:cs typeface="+mn-cs"/>
                        </a:rPr>
                        <a:t>11-19-882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Meeting Minutes May 2019 Session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11-19-981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May 29th,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11-19-1046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err="1" smtClean="0"/>
                        <a:t>TGaz</a:t>
                      </a:r>
                      <a:r>
                        <a:rPr lang="en-US" baseline="0" dirty="0" smtClean="0"/>
                        <a:t> June ad hoc meeting minutes</a:t>
                      </a:r>
                      <a:endParaRPr lang="en-US" dirty="0"/>
                    </a:p>
                  </a:txBody>
                  <a:tcPr marT="45712" marB="45712"/>
                </a:tc>
                <a:tc>
                  <a:txBody>
                    <a:bodyPr/>
                    <a:lstStyle/>
                    <a:p>
                      <a:r>
                        <a:rPr lang="en-US" dirty="0" smtClean="0"/>
                        <a:t>Minutes</a:t>
                      </a:r>
                      <a:endParaRPr lang="en-US" dirty="0"/>
                    </a:p>
                  </a:txBody>
                  <a:tcPr marT="45712" marB="45712"/>
                </a:tc>
              </a:tr>
              <a:tr h="18287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0287020"/>
              </p:ext>
            </p:extLst>
          </p:nvPr>
        </p:nvGraphicFramePr>
        <p:xfrm>
          <a:off x="929215" y="1484786"/>
          <a:ext cx="10460568" cy="3514458"/>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800" kern="1200" dirty="0" smtClean="0">
                          <a:solidFill>
                            <a:schemeClr val="dk1"/>
                          </a:solidFill>
                          <a:latin typeface="+mn-lt"/>
                          <a:ea typeface="+mn-ea"/>
                          <a:cs typeface="+mn-cs"/>
                        </a:rPr>
                        <a:t>11-19-946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July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6545">
                <a:tc>
                  <a:txBody>
                    <a:bodyPr/>
                    <a:lstStyle/>
                    <a:p>
                      <a:r>
                        <a:rPr lang="en-US" dirty="0" smtClean="0"/>
                        <a:t>11-19-706</a:t>
                      </a:r>
                      <a:endParaRPr lang="en-US" dirty="0"/>
                    </a:p>
                  </a:txBody>
                  <a:tcPr marT="45712" marB="45712"/>
                </a:tc>
                <a:tc>
                  <a:txBody>
                    <a:bodyPr/>
                    <a:lstStyle/>
                    <a:p>
                      <a:r>
                        <a:rPr lang="en-US" dirty="0" smtClean="0"/>
                        <a:t>Jonathan Segev</a:t>
                      </a:r>
                      <a:endParaRPr lang="en-US" dirty="0"/>
                    </a:p>
                  </a:txBody>
                  <a:tcPr marT="45712" marB="45712"/>
                </a:tc>
                <a:tc>
                  <a:txBody>
                    <a:bodyPr/>
                    <a:lstStyle/>
                    <a:p>
                      <a:r>
                        <a:rPr lang="en-US" dirty="0" err="1" smtClean="0"/>
                        <a:t>TGaz</a:t>
                      </a:r>
                      <a:r>
                        <a:rPr lang="en-US" dirty="0" smtClean="0"/>
                        <a:t> May ad hoc meeting minutes</a:t>
                      </a:r>
                      <a:endParaRPr lang="en-US" dirty="0"/>
                    </a:p>
                  </a:txBody>
                  <a:tcPr marT="45712" marB="45712"/>
                </a:tc>
                <a:tc>
                  <a:txBody>
                    <a:bodyPr/>
                    <a:lstStyle/>
                    <a:p>
                      <a:r>
                        <a:rPr lang="en-US" dirty="0" smtClean="0"/>
                        <a:t>Minutes</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376545">
                <a:tc>
                  <a:txBody>
                    <a:bodyPr/>
                    <a:lstStyle/>
                    <a:p>
                      <a:r>
                        <a:rPr lang="en-US" sz="1800" kern="1200" dirty="0" smtClean="0">
                          <a:solidFill>
                            <a:schemeClr val="dk1"/>
                          </a:solidFill>
                          <a:latin typeface="+mn-lt"/>
                          <a:ea typeface="+mn-ea"/>
                          <a:cs typeface="+mn-cs"/>
                        </a:rPr>
                        <a:t>11-19-882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Meeting Minutes May 2019 Session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800" kern="1200" dirty="0" smtClean="0">
                          <a:solidFill>
                            <a:schemeClr val="dk1"/>
                          </a:solidFill>
                          <a:latin typeface="+mn-lt"/>
                          <a:ea typeface="+mn-ea"/>
                          <a:cs typeface="+mn-cs"/>
                        </a:rPr>
                        <a:t>11-19-981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err="1" smtClean="0">
                          <a:solidFill>
                            <a:schemeClr val="dk1"/>
                          </a:solidFill>
                          <a:latin typeface="+mn-lt"/>
                          <a:ea typeface="+mn-ea"/>
                          <a:cs typeface="+mn-cs"/>
                        </a:rPr>
                        <a:t>Telecon</a:t>
                      </a:r>
                      <a:r>
                        <a:rPr lang="en-US" sz="1800" kern="1200" dirty="0" smtClean="0">
                          <a:solidFill>
                            <a:schemeClr val="dk1"/>
                          </a:solidFill>
                          <a:latin typeface="+mn-lt"/>
                          <a:ea typeface="+mn-ea"/>
                          <a:cs typeface="+mn-cs"/>
                        </a:rPr>
                        <a:t> Minutes May 29th, 2019</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376553">
                <a:tc>
                  <a:txBody>
                    <a:bodyPr/>
                    <a:lstStyle/>
                    <a:p>
                      <a:r>
                        <a:rPr lang="en-US" dirty="0" smtClean="0"/>
                        <a:t>11-19-1046</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err="1" smtClean="0"/>
                        <a:t>TGaz</a:t>
                      </a:r>
                      <a:r>
                        <a:rPr lang="en-US" baseline="0" dirty="0" smtClean="0"/>
                        <a:t> June ad hoc meeting minutes</a:t>
                      </a:r>
                      <a:endParaRPr lang="en-US" dirty="0"/>
                    </a:p>
                  </a:txBody>
                  <a:tcPr marT="45712" marB="45712"/>
                </a:tc>
                <a:tc>
                  <a:txBody>
                    <a:bodyPr/>
                    <a:lstStyle/>
                    <a:p>
                      <a:r>
                        <a:rPr lang="en-US" dirty="0" smtClean="0"/>
                        <a:t>Minutes</a:t>
                      </a:r>
                      <a:endParaRPr lang="en-US" dirty="0"/>
                    </a:p>
                  </a:txBody>
                  <a:tcPr marT="45712" marB="45712"/>
                </a:tc>
                <a:tc>
                  <a:txBody>
                    <a:bodyPr/>
                    <a:lstStyle/>
                    <a:p>
                      <a:r>
                        <a:rPr lang="en-US" sz="1600" kern="1200" dirty="0" smtClean="0">
                          <a:solidFill>
                            <a:schemeClr val="dk1"/>
                          </a:solidFill>
                          <a:latin typeface="+mn-lt"/>
                          <a:ea typeface="+mn-ea"/>
                          <a:cs typeface="+mn-cs"/>
                        </a:rPr>
                        <a:t>5</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376545">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r>
                        <a:rPr lang="en-US" dirty="0" smtClean="0"/>
                        <a:t>15min</a:t>
                      </a:r>
                      <a:endParaRPr lang="en-US" dirty="0"/>
                    </a:p>
                  </a:txBody>
                  <a:tcPr marT="45712" marB="45712"/>
                </a:tc>
              </a:tr>
              <a:tr h="658966">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smtClean="0"/>
              <a:t>“</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a:t>
            </a:r>
          </a:p>
          <a:p>
            <a:r>
              <a:rPr lang="en-US" sz="2000" b="0" dirty="0" smtClean="0"/>
              <a:t>Seconded </a:t>
            </a:r>
            <a:r>
              <a:rPr lang="en-US" sz="2000" b="0" dirty="0"/>
              <a:t>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a:t>
            </a:r>
            <a:r>
              <a:rPr lang="en-US" sz="2000" b="0"/>
              <a:t>on </a:t>
            </a:r>
            <a:r>
              <a:rPr lang="en-US" sz="2000" b="0" smtClean="0"/>
              <a:t>July 2</a:t>
            </a:r>
            <a:r>
              <a:rPr lang="en-US" sz="2000" b="0" baseline="30000" smtClean="0"/>
              <a:t>nd</a:t>
            </a:r>
            <a:r>
              <a:rPr lang="en-US" sz="2000" b="0" smtClean="0"/>
              <a:t> </a:t>
            </a:r>
            <a:r>
              <a:rPr lang="en-US" sz="2000" b="0" dirty="0" smtClean="0"/>
              <a:t>2019</a:t>
            </a:r>
            <a:r>
              <a:rPr lang="en-US" sz="2000" b="0" dirty="0"/>
              <a:t>. </a:t>
            </a:r>
          </a:p>
          <a:p>
            <a:endParaRPr lang="en-US" sz="2000" dirty="0"/>
          </a:p>
          <a:p>
            <a:r>
              <a:rPr lang="en-US" sz="2000" dirty="0"/>
              <a:t>Motion:</a:t>
            </a:r>
          </a:p>
          <a:p>
            <a:pPr marL="0" indent="0"/>
            <a:r>
              <a:rPr lang="en-US" sz="2000" b="0" dirty="0"/>
              <a:t>Move to approve </a:t>
            </a:r>
            <a:r>
              <a:rPr lang="en-US" sz="2000" b="0"/>
              <a:t>document </a:t>
            </a:r>
            <a:r>
              <a:rPr lang="en-US" sz="2000" b="0" smtClean="0"/>
              <a:t>11-19/1046r1 </a:t>
            </a:r>
            <a:r>
              <a:rPr lang="en-US" sz="2000" b="0" dirty="0"/>
              <a:t>as </a:t>
            </a:r>
            <a:r>
              <a:rPr lang="en-US" sz="2000" b="0" dirty="0" err="1"/>
              <a:t>TGaz</a:t>
            </a:r>
            <a:r>
              <a:rPr lang="en-US" sz="2000" b="0" dirty="0"/>
              <a:t> meeting minutes for the May Ad hoc meeting. </a:t>
            </a:r>
          </a:p>
          <a:p>
            <a:pPr marL="0" indent="0"/>
            <a:endParaRPr lang="en-US" sz="2000" b="0" dirty="0"/>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5</a:t>
            </a:r>
            <a:r>
              <a:rPr lang="en-US" sz="1800" b="0" baseline="30000" dirty="0" smtClean="0"/>
              <a:t>th</a:t>
            </a:r>
            <a:r>
              <a:rPr lang="en-US" sz="1800" b="0" dirty="0" smtClean="0"/>
              <a:t> </a:t>
            </a:r>
            <a:r>
              <a:rPr lang="en-US" sz="1800" b="0" dirty="0" err="1" smtClean="0"/>
              <a:t>telecon</a:t>
            </a:r>
            <a:r>
              <a:rPr lang="en-US" sz="1800" b="0" dirty="0" smtClean="0"/>
              <a:t> (Y/N/A</a:t>
            </a:r>
            <a:r>
              <a:rPr lang="en-US" sz="1800" b="0" dirty="0" smtClean="0"/>
              <a:t>): </a:t>
            </a:r>
            <a:r>
              <a:rPr lang="en-US" sz="1800" b="0" dirty="0" smtClean="0"/>
              <a:t>10</a:t>
            </a:r>
            <a:r>
              <a:rPr lang="en-US" sz="1800" b="0" dirty="0" smtClean="0"/>
              <a:t>/0/0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11-19-4866r4 for CIDs </a:t>
            </a:r>
            <a:r>
              <a:rPr lang="en-GB" b="0" dirty="0"/>
              <a:t>1026, 1099, 1235, 1883, 1923, 2223, 2235, 2253, 2335, 2339, 2451, 2524 and 2523</a:t>
            </a:r>
            <a:r>
              <a:rPr lang="en-US" b="0" dirty="0" smtClean="0"/>
              <a:t>,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19</a:t>
            </a:r>
            <a:r>
              <a:rPr lang="en-US" sz="1800" b="0" baseline="30000" dirty="0" smtClean="0"/>
              <a:t>th</a:t>
            </a:r>
            <a:r>
              <a:rPr lang="en-US" sz="1800" b="0" dirty="0" smtClean="0"/>
              <a:t> </a:t>
            </a:r>
            <a:r>
              <a:rPr lang="en-US" sz="1800" b="0" dirty="0" err="1" smtClean="0"/>
              <a:t>telecon</a:t>
            </a:r>
            <a:r>
              <a:rPr lang="en-US" sz="1800" b="0" dirty="0" smtClean="0"/>
              <a:t> (Y/N/A</a:t>
            </a:r>
            <a:r>
              <a:rPr lang="en-US" sz="1800" b="0" dirty="0" smtClean="0"/>
              <a:t>): </a:t>
            </a:r>
            <a:r>
              <a:rPr lang="en-US" sz="1800" b="0" dirty="0" smtClean="0"/>
              <a:t>13</a:t>
            </a:r>
            <a:r>
              <a:rPr lang="en-US" sz="1800" b="0" dirty="0" smtClean="0"/>
              <a:t>/0/0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a:t>11-19-1026r2 for CIDs 1335, 1368, 1370, </a:t>
            </a:r>
            <a:r>
              <a:rPr lang="en-US" b="0" dirty="0" smtClean="0"/>
              <a:t>2517</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a:t>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a:t>
            </a:r>
            <a:r>
              <a:rPr lang="en-US" b="0"/>
              <a:t>document </a:t>
            </a:r>
            <a:r>
              <a:rPr lang="en-US" smtClean="0">
                <a:solidFill>
                  <a:srgbClr val="FF0000"/>
                </a:solidFill>
              </a:rPr>
              <a:t>11-19-470r1 </a:t>
            </a:r>
            <a:r>
              <a:rPr lang="en-US" b="0" dirty="0" smtClean="0"/>
              <a:t>for CID 1888,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10</a:t>
            </a:r>
            <a:r>
              <a:rPr lang="en-US" sz="1800" b="0" dirty="0" smtClean="0"/>
              <a:t>/0/1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11-19-659r4 for CIDs </a:t>
            </a:r>
            <a:r>
              <a:rPr lang="en-US" b="0" dirty="0"/>
              <a:t>2275, 2276, 2277, 2778, 2279, 2280, 1654, 1220, 2431, </a:t>
            </a:r>
            <a:r>
              <a:rPr lang="en-US" b="0" dirty="0" smtClean="0"/>
              <a:t>1126,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13</a:t>
            </a:r>
            <a:r>
              <a:rPr lang="en-US" sz="1800" b="0" dirty="0" smtClean="0"/>
              <a:t>/0/0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886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11-19-659r5 for CIDs </a:t>
            </a:r>
            <a:r>
              <a:rPr lang="en-US" b="0" dirty="0"/>
              <a:t>2275, 2276, 2277, 2778, 2279, 2280, 1654, 1220, 2431, </a:t>
            </a:r>
            <a:r>
              <a:rPr lang="en-US" b="0" dirty="0" smtClean="0"/>
              <a:t>1126, 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9</a:t>
            </a:r>
            <a:r>
              <a:rPr lang="en-US" sz="1800" b="0" dirty="0" smtClean="0"/>
              <a:t>/0/1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11-19-1047r2 for CIDs 1161,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r>
              <a:rPr lang="en-US" b="0" dirty="0" smtClean="0"/>
              <a:t>:</a:t>
            </a:r>
            <a:endParaRPr lang="en-US" b="0" dirty="0"/>
          </a:p>
          <a:p>
            <a:pPr marL="0" indent="0"/>
            <a:r>
              <a:rPr lang="en-US" b="0" dirty="0"/>
              <a:t>Results (Y/N/A</a:t>
            </a:r>
            <a:r>
              <a:rPr lang="en-US" b="0" dirty="0" smtClean="0"/>
              <a:t>):</a:t>
            </a:r>
            <a:endParaRPr lang="en-US" b="0" dirty="0" smtClean="0"/>
          </a:p>
          <a:p>
            <a:pPr marL="0" indent="0"/>
            <a:endParaRPr lang="en-US" sz="1600" b="0" dirty="0" smtClean="0"/>
          </a:p>
          <a:p>
            <a:pPr marL="0" indent="0"/>
            <a:r>
              <a:rPr lang="en-US" sz="1800" b="0" dirty="0" smtClean="0"/>
              <a:t>Results in the </a:t>
            </a:r>
            <a:r>
              <a:rPr lang="en-US" sz="1800" b="0" dirty="0" smtClean="0"/>
              <a:t>June ad hoc (Y/N/A</a:t>
            </a:r>
            <a:r>
              <a:rPr lang="en-US" sz="1800" b="0" dirty="0" smtClean="0"/>
              <a:t>): </a:t>
            </a:r>
            <a:r>
              <a:rPr lang="en-US" sz="1800" b="0" dirty="0" smtClean="0"/>
              <a:t>11</a:t>
            </a:r>
            <a:r>
              <a:rPr lang="en-US" sz="1800" b="0" dirty="0" smtClean="0"/>
              <a:t>/0/0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70833</TotalTime>
  <Words>2585</Words>
  <Application>Microsoft Office PowerPoint</Application>
  <PresentationFormat>Widescreen</PresentationFormat>
  <Paragraphs>509</Paragraphs>
  <Slides>38</Slides>
  <Notes>12</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Meeting Slot # 1 discussion items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519</cp:revision>
  <cp:lastPrinted>1601-01-01T00:00:00Z</cp:lastPrinted>
  <dcterms:created xsi:type="dcterms:W3CDTF">2018-08-06T10:28:59Z</dcterms:created>
  <dcterms:modified xsi:type="dcterms:W3CDTF">2019-07-09T16:51:21Z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2019-07-09 16:51:20Z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