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86" r:id="rId4"/>
    <p:sldId id="291" r:id="rId5"/>
    <p:sldId id="296" r:id="rId6"/>
    <p:sldId id="262" r:id="rId7"/>
    <p:sldId id="287" r:id="rId8"/>
    <p:sldId id="288" r:id="rId9"/>
    <p:sldId id="290" r:id="rId10"/>
    <p:sldId id="293" r:id="rId11"/>
    <p:sldId id="289" r:id="rId12"/>
    <p:sldId id="294" r:id="rId13"/>
    <p:sldId id="295" r:id="rId14"/>
    <p:sldId id="292" r:id="rId15"/>
    <p:sldId id="297" r:id="rId16"/>
    <p:sldId id="298" r:id="rId17"/>
    <p:sldId id="299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59" d="100"/>
          <a:sy n="59" d="100"/>
        </p:scale>
        <p:origin x="82" y="13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3570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66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847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773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662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44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4753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089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0057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7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May 2019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May 2019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May 2019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802.11-19/0916r1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Textfeld 1"/>
          <p:cNvSpPr txBox="1"/>
          <p:nvPr userDrawn="1"/>
        </p:nvSpPr>
        <p:spPr>
          <a:xfrm>
            <a:off x="9001145" y="6429246"/>
            <a:ext cx="2449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solidFill>
                  <a:schemeClr val="tx1"/>
                </a:solidFill>
              </a:rPr>
              <a:t>Volker Jungnickel – Fraunhofer HHI</a:t>
            </a:r>
            <a:endParaRPr lang="de-DE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MAC Simulation Methodology: Insights </a:t>
            </a:r>
            <a:br>
              <a:rPr lang="en-GB" dirty="0" smtClean="0"/>
            </a:br>
            <a:r>
              <a:rPr lang="en-GB" dirty="0" smtClean="0"/>
              <a:t>from LC Channel Measurements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2861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2019-05-15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May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835783"/>
              </p:ext>
            </p:extLst>
          </p:nvPr>
        </p:nvGraphicFramePr>
        <p:xfrm>
          <a:off x="996950" y="2689225"/>
          <a:ext cx="11217275" cy="349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3" name="Document" r:id="rId4" imgW="10448057" imgH="3253599" progId="Word.Document.8">
                  <p:embed/>
                </p:oleObj>
              </mc:Choice>
              <mc:Fallback>
                <p:oleObj name="Document" r:id="rId4" imgW="10448057" imgH="32535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689225"/>
                        <a:ext cx="11217275" cy="3492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Implications on MAC modeling</a:t>
            </a:r>
            <a:endParaRPr lang="en-US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9217" y="1743099"/>
            <a:ext cx="11071439" cy="4494213"/>
          </a:xfrm>
        </p:spPr>
        <p:txBody>
          <a:bodyPr/>
          <a:lstStyle/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F(f</a:t>
            </a:r>
            <a:r>
              <a:rPr lang="en-US" sz="2800" dirty="0" smtClean="0"/>
              <a:t>): </a:t>
            </a:r>
            <a:r>
              <a:rPr lang="en-US" sz="2800" dirty="0"/>
              <a:t>Frontends response</a:t>
            </a:r>
            <a:endParaRPr lang="en-US" sz="2800" dirty="0" smtClean="0"/>
          </a:p>
          <a:p>
            <a:pPr marL="85725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/>
              <a:t>Driver+LED</a:t>
            </a:r>
            <a:r>
              <a:rPr lang="en-US" sz="2400" dirty="0" smtClean="0"/>
              <a:t> and PD+TIA design lead to frequency-selective responses</a:t>
            </a:r>
          </a:p>
          <a:p>
            <a:pPr marL="85725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Differences between White and IR LED   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G(f): Path loss LOS </a:t>
            </a:r>
          </a:p>
          <a:p>
            <a:pPr marL="85725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Links can be modeled by geometrical path loss </a:t>
            </a:r>
            <a:r>
              <a:rPr lang="en-US" sz="2400" u="sng" dirty="0" smtClean="0"/>
              <a:t>and</a:t>
            </a:r>
            <a:r>
              <a:rPr lang="en-US" sz="2400" dirty="0" smtClean="0"/>
              <a:t> delay</a:t>
            </a:r>
          </a:p>
          <a:p>
            <a:pPr marL="85725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Delay is relevant for multilink scenarios with wide bandwidth</a:t>
            </a:r>
          </a:p>
          <a:p>
            <a:pPr marL="449263" indent="-44926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G(f): Path loss NLOS </a:t>
            </a:r>
          </a:p>
          <a:p>
            <a:pPr marL="849313" lvl="1" indent="-44926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Significantly higher than LOS, relevant in case of blocking and in room corners</a:t>
            </a:r>
          </a:p>
          <a:p>
            <a:pPr marL="849313" lvl="1" indent="-44926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Response </a:t>
            </a:r>
            <a:r>
              <a:rPr lang="en-US" sz="2400" dirty="0" smtClean="0"/>
              <a:t>depends on </a:t>
            </a:r>
            <a:r>
              <a:rPr lang="en-US" sz="2400" dirty="0" err="1"/>
              <a:t>Tx</a:t>
            </a:r>
            <a:r>
              <a:rPr lang="en-US" sz="2400" dirty="0"/>
              <a:t> and Rx </a:t>
            </a:r>
            <a:r>
              <a:rPr lang="en-US" sz="2400" dirty="0" smtClean="0"/>
              <a:t>positions</a:t>
            </a:r>
            <a:endParaRPr lang="en-US" sz="2400" dirty="0" smtClean="0"/>
          </a:p>
          <a:p>
            <a:pPr marL="849313" lvl="1" indent="-44926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Often shows fading if not superimposed with LOS or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</a:t>
            </a:r>
            <a:r>
              <a:rPr lang="en-US" sz="2400" dirty="0" smtClean="0"/>
              <a:t>reflection</a:t>
            </a:r>
            <a:endParaRPr lang="en-US" sz="2400" dirty="0" smtClean="0"/>
          </a:p>
          <a:p>
            <a:pPr marL="849313" lvl="1" indent="-449263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449263" indent="-449263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440F5867-744E-4AA6-B0ED-4C44D2DFBB7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123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Implications on MAC modeling</a:t>
            </a:r>
            <a:endParaRPr lang="en-US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9217" y="1743099"/>
            <a:ext cx="11071439" cy="4494213"/>
          </a:xfrm>
        </p:spPr>
        <p:txBody>
          <a:bodyPr/>
          <a:lstStyle/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G(f): Frequency-selective path gain </a:t>
            </a:r>
            <a:r>
              <a:rPr lang="en-US" sz="2800" dirty="0" smtClean="0"/>
              <a:t>must be modelled realistically</a:t>
            </a:r>
          </a:p>
          <a:p>
            <a:pPr marL="85725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Depends on position and orientation of </a:t>
            </a:r>
            <a:r>
              <a:rPr lang="en-US" sz="2400" dirty="0" err="1" smtClean="0"/>
              <a:t>Tx</a:t>
            </a:r>
            <a:r>
              <a:rPr lang="en-US" sz="2400" dirty="0" smtClean="0"/>
              <a:t> and Rx </a:t>
            </a:r>
          </a:p>
          <a:p>
            <a:pPr marL="85725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Ray tracing for 10.000 random positions </a:t>
            </a:r>
            <a:r>
              <a:rPr lang="en-US" sz="2400" dirty="0" smtClean="0">
                <a:sym typeface="Wingdings" panose="05000000000000000000" pitchFamily="2" charset="2"/>
              </a:rPr>
              <a:t> derive metrics</a:t>
            </a:r>
            <a:endParaRPr lang="en-US" sz="2400" dirty="0" smtClean="0"/>
          </a:p>
          <a:p>
            <a:pPr marL="85725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Simplifications needed </a:t>
            </a:r>
            <a:r>
              <a:rPr lang="en-US" sz="2400" dirty="0" smtClean="0"/>
              <a:t>to reduce high </a:t>
            </a:r>
            <a:r>
              <a:rPr lang="en-US" sz="2400" dirty="0" smtClean="0"/>
              <a:t>computational effort</a:t>
            </a:r>
          </a:p>
          <a:p>
            <a:pPr marL="85725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“Black box” </a:t>
            </a:r>
            <a:r>
              <a:rPr lang="en-US" sz="2400" dirty="0" smtClean="0"/>
              <a:t>MAC channel model is needed  (</a:t>
            </a:r>
            <a:r>
              <a:rPr lang="en-US" sz="2400" dirty="0" err="1" smtClean="0"/>
              <a:t>t.b.d</a:t>
            </a:r>
            <a:r>
              <a:rPr lang="en-US" sz="2400" dirty="0" smtClean="0"/>
              <a:t>.) </a:t>
            </a:r>
            <a:endParaRPr lang="en-US" sz="2400" dirty="0" smtClean="0"/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N(f): Noise response</a:t>
            </a:r>
          </a:p>
          <a:p>
            <a:pPr marL="85725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Sophisticated TIA design using bootstrap and peaking techniques</a:t>
            </a:r>
          </a:p>
          <a:p>
            <a:pPr marL="85725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Noise is not white, it can be enhanced at some frequencies</a:t>
            </a:r>
          </a:p>
          <a:p>
            <a:pPr marL="857250" lvl="1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Proposal is modeling based on measurements on exemplary </a:t>
            </a:r>
            <a:r>
              <a:rPr lang="en-US" sz="2400" dirty="0" smtClean="0"/>
              <a:t>frontends (</a:t>
            </a:r>
            <a:r>
              <a:rPr lang="en-US" sz="2400" dirty="0" err="1" smtClean="0"/>
              <a:t>t.b.d</a:t>
            </a:r>
            <a:r>
              <a:rPr lang="en-US" sz="2400" dirty="0" smtClean="0"/>
              <a:t>.)</a:t>
            </a:r>
            <a:endParaRPr lang="en-US" sz="24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440F5867-744E-4AA6-B0ED-4C44D2DFBB7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948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Multilink MAC modeling</a:t>
            </a:r>
            <a:endParaRPr lang="en-US" sz="3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440F5867-744E-4AA6-B0ED-4C44D2DFBB7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 2019</a:t>
            </a:r>
            <a:endParaRPr lang="en-US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955039" y="1939558"/>
            <a:ext cx="11086255" cy="4113213"/>
          </a:xfrm>
        </p:spPr>
        <p:txBody>
          <a:bodyPr/>
          <a:lstStyle/>
          <a:p>
            <a:r>
              <a:rPr lang="de-DE" dirty="0" smtClean="0"/>
              <a:t>2) Multiple links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800" dirty="0" err="1"/>
              <a:t>Transmit</a:t>
            </a:r>
            <a:r>
              <a:rPr lang="de-DE" sz="2800" dirty="0"/>
              <a:t> </a:t>
            </a:r>
            <a:r>
              <a:rPr lang="de-DE" sz="2800" dirty="0" smtClean="0"/>
              <a:t>Powers </a:t>
            </a:r>
            <a:r>
              <a:rPr lang="de-DE" sz="2800" dirty="0" err="1" smtClean="0"/>
              <a:t>P</a:t>
            </a:r>
            <a:r>
              <a:rPr lang="de-DE" sz="2800" baseline="-25000" dirty="0" err="1" smtClean="0"/>
              <a:t>j</a:t>
            </a:r>
            <a:r>
              <a:rPr lang="de-DE" sz="2800" dirty="0" smtClean="0"/>
              <a:t>(f</a:t>
            </a:r>
            <a:r>
              <a:rPr lang="de-DE" sz="2800" dirty="0"/>
              <a:t>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800" dirty="0" err="1"/>
              <a:t>Tx-Rx</a:t>
            </a:r>
            <a:r>
              <a:rPr lang="de-DE" sz="2800" dirty="0"/>
              <a:t> </a:t>
            </a:r>
            <a:r>
              <a:rPr lang="de-DE" sz="2800" dirty="0" err="1" smtClean="0"/>
              <a:t>response</a:t>
            </a:r>
            <a:r>
              <a:rPr lang="de-DE" sz="2800" dirty="0" smtClean="0"/>
              <a:t> </a:t>
            </a:r>
            <a:r>
              <a:rPr lang="de-DE" sz="2800" dirty="0"/>
              <a:t>F(f)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800" b="1" dirty="0"/>
              <a:t>Path </a:t>
            </a:r>
            <a:r>
              <a:rPr lang="de-DE" sz="2800" b="1" dirty="0" err="1"/>
              <a:t>loss</a:t>
            </a:r>
            <a:r>
              <a:rPr lang="de-DE" sz="2800" b="1" dirty="0"/>
              <a:t> </a:t>
            </a:r>
            <a:r>
              <a:rPr lang="de-DE" sz="2800" b="1" dirty="0" err="1" smtClean="0"/>
              <a:t>matrix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G</a:t>
            </a:r>
            <a:r>
              <a:rPr lang="de-DE" sz="2800" b="1" baseline="-25000" dirty="0" err="1" smtClean="0"/>
              <a:t>ij</a:t>
            </a:r>
            <a:r>
              <a:rPr lang="de-DE" sz="2800" b="1" dirty="0" smtClean="0"/>
              <a:t>(f</a:t>
            </a:r>
            <a:r>
              <a:rPr lang="de-DE" sz="2800" b="1" dirty="0"/>
              <a:t>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800" dirty="0"/>
              <a:t>Noise </a:t>
            </a:r>
            <a:r>
              <a:rPr lang="de-DE" sz="2800" dirty="0" smtClean="0"/>
              <a:t>Powers </a:t>
            </a:r>
            <a:r>
              <a:rPr lang="de-DE" sz="2800" dirty="0" err="1" smtClean="0"/>
              <a:t>N</a:t>
            </a:r>
            <a:r>
              <a:rPr lang="de-DE" sz="2800" baseline="-25000" dirty="0" err="1" smtClean="0"/>
              <a:t>i</a:t>
            </a:r>
            <a:r>
              <a:rPr lang="de-DE" sz="2800" dirty="0" smtClean="0"/>
              <a:t>(f)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sz="28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800" dirty="0" err="1" smtClean="0"/>
              <a:t>Applies</a:t>
            </a:r>
            <a:r>
              <a:rPr lang="de-DE" sz="2800" dirty="0" smtClean="0"/>
              <a:t> </a:t>
            </a:r>
            <a:r>
              <a:rPr lang="de-DE" sz="2800" dirty="0" err="1" smtClean="0"/>
              <a:t>to</a:t>
            </a:r>
            <a:r>
              <a:rPr lang="de-DE" sz="2800" dirty="0" smtClean="0"/>
              <a:t> </a:t>
            </a:r>
            <a:r>
              <a:rPr lang="de-DE" sz="2800" dirty="0" err="1" smtClean="0"/>
              <a:t>asynchronous</a:t>
            </a:r>
            <a:r>
              <a:rPr lang="de-DE" sz="2800" dirty="0" smtClean="0"/>
              <a:t> </a:t>
            </a:r>
            <a:r>
              <a:rPr lang="de-DE" sz="2800" dirty="0" err="1" smtClean="0"/>
              <a:t>transmissions</a:t>
            </a:r>
            <a:r>
              <a:rPr lang="de-DE" sz="2800" dirty="0" smtClean="0"/>
              <a:t>, </a:t>
            </a:r>
            <a:r>
              <a:rPr lang="de-DE" sz="2800" dirty="0" err="1" smtClean="0"/>
              <a:t>synchronous</a:t>
            </a:r>
            <a:r>
              <a:rPr lang="de-DE" sz="2800" dirty="0" smtClean="0"/>
              <a:t> MIMO </a:t>
            </a:r>
            <a:r>
              <a:rPr lang="de-DE" sz="2800" dirty="0" err="1" smtClean="0"/>
              <a:t>t.b.d</a:t>
            </a:r>
            <a:r>
              <a:rPr lang="de-DE" sz="2800" dirty="0" smtClean="0"/>
              <a:t>.</a:t>
            </a:r>
            <a:endParaRPr lang="de-DE" sz="2800" dirty="0"/>
          </a:p>
          <a:p>
            <a:endParaRPr lang="de-DE" dirty="0"/>
          </a:p>
        </p:txBody>
      </p:sp>
      <p:sp>
        <p:nvSpPr>
          <p:cNvPr id="8" name="Rechteck 7"/>
          <p:cNvSpPr/>
          <p:nvPr/>
        </p:nvSpPr>
        <p:spPr bwMode="auto">
          <a:xfrm>
            <a:off x="7233478" y="1916832"/>
            <a:ext cx="1080120" cy="7200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</a:p>
        </p:txBody>
      </p:sp>
      <p:sp>
        <p:nvSpPr>
          <p:cNvPr id="9" name="Rechteck 8"/>
          <p:cNvSpPr/>
          <p:nvPr/>
        </p:nvSpPr>
        <p:spPr bwMode="auto">
          <a:xfrm>
            <a:off x="10473838" y="1939558"/>
            <a:ext cx="1080120" cy="7200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</a:p>
        </p:txBody>
      </p:sp>
      <p:cxnSp>
        <p:nvCxnSpPr>
          <p:cNvPr id="10" name="Gerade Verbindung mit Pfeil 9"/>
          <p:cNvCxnSpPr/>
          <p:nvPr/>
        </p:nvCxnSpPr>
        <p:spPr bwMode="auto">
          <a:xfrm>
            <a:off x="8313598" y="2155582"/>
            <a:ext cx="21602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Rechteck 13"/>
          <p:cNvSpPr/>
          <p:nvPr/>
        </p:nvSpPr>
        <p:spPr bwMode="auto">
          <a:xfrm>
            <a:off x="7248128" y="3022578"/>
            <a:ext cx="1080120" cy="7200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</a:p>
        </p:txBody>
      </p:sp>
      <p:sp>
        <p:nvSpPr>
          <p:cNvPr id="15" name="Rechteck 14"/>
          <p:cNvSpPr/>
          <p:nvPr/>
        </p:nvSpPr>
        <p:spPr bwMode="auto">
          <a:xfrm>
            <a:off x="10488488" y="3045304"/>
            <a:ext cx="1080120" cy="7200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</a:t>
            </a:r>
          </a:p>
        </p:txBody>
      </p:sp>
      <p:cxnSp>
        <p:nvCxnSpPr>
          <p:cNvPr id="16" name="Gerade Verbindung mit Pfeil 15"/>
          <p:cNvCxnSpPr/>
          <p:nvPr/>
        </p:nvCxnSpPr>
        <p:spPr bwMode="auto">
          <a:xfrm>
            <a:off x="8328248" y="3405344"/>
            <a:ext cx="21602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Rechteck 19"/>
          <p:cNvSpPr/>
          <p:nvPr/>
        </p:nvSpPr>
        <p:spPr bwMode="auto">
          <a:xfrm>
            <a:off x="7262778" y="4128324"/>
            <a:ext cx="1080120" cy="7200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</a:p>
        </p:txBody>
      </p:sp>
      <p:cxnSp>
        <p:nvCxnSpPr>
          <p:cNvPr id="26" name="Gerade Verbindung mit Pfeil 25"/>
          <p:cNvCxnSpPr>
            <a:endCxn id="15" idx="1"/>
          </p:cNvCxnSpPr>
          <p:nvPr/>
        </p:nvCxnSpPr>
        <p:spPr bwMode="auto">
          <a:xfrm>
            <a:off x="8313598" y="2185199"/>
            <a:ext cx="2174890" cy="12201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Gerade Verbindung mit Pfeil 30"/>
          <p:cNvCxnSpPr>
            <a:stCxn id="20" idx="3"/>
            <a:endCxn id="15" idx="1"/>
          </p:cNvCxnSpPr>
          <p:nvPr/>
        </p:nvCxnSpPr>
        <p:spPr bwMode="auto">
          <a:xfrm flipV="1">
            <a:off x="8342898" y="3405344"/>
            <a:ext cx="2145590" cy="10830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Gerade Verbindung mit Pfeil 33"/>
          <p:cNvCxnSpPr>
            <a:stCxn id="14" idx="3"/>
          </p:cNvCxnSpPr>
          <p:nvPr/>
        </p:nvCxnSpPr>
        <p:spPr bwMode="auto">
          <a:xfrm flipV="1">
            <a:off x="8328248" y="2172677"/>
            <a:ext cx="2116290" cy="12099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Gerade Verbindung mit Pfeil 35"/>
          <p:cNvCxnSpPr>
            <a:stCxn id="20" idx="3"/>
          </p:cNvCxnSpPr>
          <p:nvPr/>
        </p:nvCxnSpPr>
        <p:spPr bwMode="auto">
          <a:xfrm flipV="1">
            <a:off x="8342898" y="2211572"/>
            <a:ext cx="2130940" cy="22767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feld 41"/>
              <p:cNvSpPr txBox="1"/>
              <p:nvPr/>
            </p:nvSpPr>
            <p:spPr>
              <a:xfrm>
                <a:off x="1199456" y="4941168"/>
                <a:ext cx="7003712" cy="9900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de-DE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𝑁𝑅</m:t>
                        </m:r>
                      </m:e>
                      <m:sub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𝑖𝑖</m:t>
                            </m:r>
                          </m:sub>
                        </m:sSub>
                        <m:d>
                          <m:dPr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  <m:d>
                          <m:dPr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  <m:sSub>
                          <m:sSubPr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de-DE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  <m:d>
                          <m:dPr>
                            <m:ctrlP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supHide m:val="on"/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≠</m:t>
                            </m:r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de-DE" sz="3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d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  <m:d>
                              <m:dPr>
                                <m:ctrlP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d>
                            <m:sSub>
                              <m:sSubPr>
                                <m:ctrlP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de-DE" sz="3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den>
                    </m:f>
                  </m:oMath>
                </a14:m>
                <a:r>
                  <a:rPr lang="de-DE" sz="3600" dirty="0" smtClean="0"/>
                  <a:t>=</a:t>
                </a:r>
                <a:endParaRPr lang="de-DE" sz="3600" dirty="0"/>
              </a:p>
            </p:txBody>
          </p:sp>
        </mc:Choice>
        <mc:Fallback xmlns=""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456" y="4941168"/>
                <a:ext cx="7003712" cy="990079"/>
              </a:xfrm>
              <a:prstGeom prst="rect">
                <a:avLst/>
              </a:prstGeom>
              <a:blipFill>
                <a:blip r:embed="rId2"/>
                <a:stretch>
                  <a:fillRect r="-29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7441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Methodology for multiple links</a:t>
            </a:r>
            <a:endParaRPr lang="en-US" sz="3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440F5867-744E-4AA6-B0ED-4C44D2DFBB7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 2019</a:t>
            </a:r>
            <a:endParaRPr lang="en-US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965200" y="2708920"/>
            <a:ext cx="10361084" cy="404120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b="0" dirty="0" smtClean="0"/>
              <a:t>Path </a:t>
            </a:r>
            <a:r>
              <a:rPr lang="de-DE" b="0" dirty="0" err="1"/>
              <a:t>loss</a:t>
            </a:r>
            <a:r>
              <a:rPr lang="de-DE" b="0" dirty="0"/>
              <a:t> </a:t>
            </a:r>
            <a:r>
              <a:rPr lang="de-DE" b="0" dirty="0" err="1"/>
              <a:t>matrix</a:t>
            </a:r>
            <a:r>
              <a:rPr lang="de-DE" b="0" dirty="0"/>
              <a:t> </a:t>
            </a:r>
            <a:r>
              <a:rPr lang="de-DE" b="0" dirty="0" err="1"/>
              <a:t>G</a:t>
            </a:r>
            <a:r>
              <a:rPr lang="de-DE" b="0" baseline="-25000" dirty="0" err="1"/>
              <a:t>ij</a:t>
            </a:r>
            <a:r>
              <a:rPr lang="de-DE" b="0" dirty="0"/>
              <a:t>(f</a:t>
            </a:r>
            <a:r>
              <a:rPr lang="de-DE" b="0" dirty="0" smtClean="0"/>
              <a:t>) </a:t>
            </a:r>
            <a:r>
              <a:rPr lang="de-DE" b="0" dirty="0" err="1" smtClean="0"/>
              <a:t>is</a:t>
            </a:r>
            <a:r>
              <a:rPr lang="de-DE" b="0" dirty="0" smtClean="0"/>
              <a:t> </a:t>
            </a:r>
            <a:r>
              <a:rPr lang="de-DE" b="0" dirty="0" err="1" smtClean="0"/>
              <a:t>obtained</a:t>
            </a:r>
            <a:r>
              <a:rPr lang="de-DE" b="0" dirty="0" smtClean="0"/>
              <a:t> </a:t>
            </a:r>
            <a:r>
              <a:rPr lang="de-DE" b="0" dirty="0" err="1" smtClean="0"/>
              <a:t>from</a:t>
            </a:r>
            <a:r>
              <a:rPr lang="de-DE" b="0" dirty="0" smtClean="0"/>
              <a:t> „Black box“ </a:t>
            </a:r>
            <a:r>
              <a:rPr lang="de-DE" b="0" dirty="0" err="1" smtClean="0"/>
              <a:t>channel</a:t>
            </a:r>
            <a:r>
              <a:rPr lang="de-DE" b="0" dirty="0" smtClean="0"/>
              <a:t> </a:t>
            </a:r>
            <a:r>
              <a:rPr lang="de-DE" b="0" dirty="0" err="1" smtClean="0"/>
              <a:t>model</a:t>
            </a:r>
            <a:endParaRPr lang="de-DE" b="0" dirty="0"/>
          </a:p>
          <a:p>
            <a:pPr>
              <a:buFont typeface="Arial" panose="020B0604020202020204" pitchFamily="34" charset="0"/>
              <a:buChar char="•"/>
            </a:pPr>
            <a:r>
              <a:rPr lang="de-DE" b="0" dirty="0" err="1" smtClean="0"/>
              <a:t>Scheduling</a:t>
            </a:r>
            <a:r>
              <a:rPr lang="de-DE" b="0" dirty="0" smtClean="0"/>
              <a:t> </a:t>
            </a:r>
            <a:r>
              <a:rPr lang="de-DE" b="0" dirty="0" err="1" smtClean="0"/>
              <a:t>algorithm</a:t>
            </a:r>
            <a:r>
              <a:rPr lang="de-DE" b="0" dirty="0" smtClean="0"/>
              <a:t> </a:t>
            </a:r>
            <a:r>
              <a:rPr lang="de-DE" b="0" dirty="0" err="1" smtClean="0"/>
              <a:t>is</a:t>
            </a:r>
            <a:r>
              <a:rPr lang="de-DE" b="0" dirty="0" smtClean="0"/>
              <a:t> </a:t>
            </a:r>
            <a:r>
              <a:rPr lang="de-DE" b="0" dirty="0" err="1" smtClean="0"/>
              <a:t>expected</a:t>
            </a:r>
            <a:r>
              <a:rPr lang="de-DE" b="0" dirty="0" smtClean="0"/>
              <a:t> </a:t>
            </a:r>
            <a:r>
              <a:rPr lang="de-DE" b="0" dirty="0" err="1" smtClean="0"/>
              <a:t>to</a:t>
            </a:r>
            <a:r>
              <a:rPr lang="de-DE" b="0" dirty="0" smtClean="0"/>
              <a:t> </a:t>
            </a:r>
            <a:r>
              <a:rPr lang="de-DE" b="0" dirty="0" err="1" smtClean="0"/>
              <a:t>assign</a:t>
            </a:r>
            <a:r>
              <a:rPr lang="de-DE" b="0" dirty="0" smtClean="0"/>
              <a:t> </a:t>
            </a:r>
            <a:r>
              <a:rPr lang="de-DE" sz="2800" b="0" dirty="0" err="1" smtClean="0"/>
              <a:t>P</a:t>
            </a:r>
            <a:r>
              <a:rPr lang="de-DE" sz="2800" b="0" baseline="-25000" dirty="0" err="1" smtClean="0"/>
              <a:t>j</a:t>
            </a:r>
            <a:r>
              <a:rPr lang="de-DE" sz="2800" b="0" dirty="0" smtClean="0"/>
              <a:t>(f)</a:t>
            </a:r>
          </a:p>
          <a:p>
            <a:pPr marL="0" indent="0"/>
            <a:r>
              <a:rPr lang="de-DE" dirty="0" err="1" smtClean="0"/>
              <a:t>Methodology</a:t>
            </a:r>
            <a:r>
              <a:rPr lang="de-DE" dirty="0" smtClean="0"/>
              <a:t> </a:t>
            </a:r>
            <a:endParaRPr lang="de-DE" dirty="0"/>
          </a:p>
          <a:p>
            <a:pPr marL="457200" indent="-457200">
              <a:buFont typeface="+mj-lt"/>
              <a:buAutoNum type="arabicPeriod"/>
            </a:pPr>
            <a:r>
              <a:rPr lang="de-DE" b="0" dirty="0" err="1" smtClean="0"/>
              <a:t>Compute</a:t>
            </a:r>
            <a:r>
              <a:rPr lang="de-DE" b="0" dirty="0" smtClean="0"/>
              <a:t> </a:t>
            </a:r>
            <a:r>
              <a:rPr lang="de-DE" b="0" dirty="0" err="1" smtClean="0"/>
              <a:t>SINR</a:t>
            </a:r>
            <a:r>
              <a:rPr lang="de-DE" b="0" baseline="-25000" dirty="0" err="1" smtClean="0"/>
              <a:t>i</a:t>
            </a:r>
            <a:r>
              <a:rPr lang="de-DE" b="0" dirty="0" smtClean="0"/>
              <a:t>(f</a:t>
            </a:r>
            <a:r>
              <a:rPr lang="de-DE" b="0" dirty="0"/>
              <a:t>) </a:t>
            </a:r>
            <a:r>
              <a:rPr lang="de-DE" b="0" dirty="0" err="1"/>
              <a:t>for</a:t>
            </a:r>
            <a:r>
              <a:rPr lang="de-DE" b="0" dirty="0"/>
              <a:t> </a:t>
            </a:r>
            <a:r>
              <a:rPr lang="de-DE" b="0" dirty="0" err="1"/>
              <a:t>each</a:t>
            </a:r>
            <a:r>
              <a:rPr lang="de-DE" b="0" dirty="0"/>
              <a:t> STA </a:t>
            </a:r>
            <a:r>
              <a:rPr lang="de-DE" b="0" dirty="0" err="1"/>
              <a:t>or</a:t>
            </a:r>
            <a:r>
              <a:rPr lang="de-DE" b="0" dirty="0"/>
              <a:t> at </a:t>
            </a:r>
            <a:r>
              <a:rPr lang="de-DE" b="0" dirty="0" err="1" smtClean="0"/>
              <a:t>each</a:t>
            </a:r>
            <a:r>
              <a:rPr lang="de-DE" b="0" dirty="0" smtClean="0"/>
              <a:t> BSS</a:t>
            </a:r>
            <a:endParaRPr lang="de-DE" b="0" dirty="0"/>
          </a:p>
          <a:p>
            <a:pPr marL="457200" indent="-457200">
              <a:buFont typeface="+mj-lt"/>
              <a:buAutoNum type="arabicPeriod"/>
            </a:pPr>
            <a:r>
              <a:rPr lang="de-DE" b="0" dirty="0" err="1" smtClean="0"/>
              <a:t>Estimate</a:t>
            </a:r>
            <a:r>
              <a:rPr lang="de-DE" b="0" dirty="0" smtClean="0"/>
              <a:t> </a:t>
            </a:r>
            <a:r>
              <a:rPr lang="de-DE" b="0" dirty="0" err="1"/>
              <a:t>achievable</a:t>
            </a:r>
            <a:r>
              <a:rPr lang="de-DE" b="0" dirty="0"/>
              <a:t> rate</a:t>
            </a:r>
          </a:p>
          <a:p>
            <a:pPr marL="457200" indent="-457200">
              <a:buFont typeface="+mj-lt"/>
              <a:buAutoNum type="arabicPeriod"/>
            </a:pPr>
            <a:r>
              <a:rPr lang="de-DE" b="0" dirty="0"/>
              <a:t>Select </a:t>
            </a:r>
            <a:r>
              <a:rPr lang="de-DE" b="0" dirty="0" err="1"/>
              <a:t>appropriate</a:t>
            </a:r>
            <a:r>
              <a:rPr lang="de-DE" b="0" dirty="0"/>
              <a:t> PHY </a:t>
            </a:r>
            <a:r>
              <a:rPr lang="de-DE" b="0" dirty="0" err="1"/>
              <a:t>mode</a:t>
            </a:r>
            <a:r>
              <a:rPr lang="de-DE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de-DE" b="0" dirty="0">
                <a:sym typeface="Wingdings" panose="05000000000000000000" pitchFamily="2" charset="2"/>
              </a:rPr>
              <a:t>Model </a:t>
            </a:r>
            <a:r>
              <a:rPr lang="de-DE" b="0" dirty="0" err="1">
                <a:sym typeface="Wingdings" panose="05000000000000000000" pitchFamily="2" charset="2"/>
              </a:rPr>
              <a:t>random</a:t>
            </a:r>
            <a:r>
              <a:rPr lang="de-DE" b="0" dirty="0">
                <a:sym typeface="Wingdings" panose="05000000000000000000" pitchFamily="2" charset="2"/>
              </a:rPr>
              <a:t> packet </a:t>
            </a:r>
            <a:r>
              <a:rPr lang="de-DE" b="0" dirty="0" err="1" smtClean="0">
                <a:sym typeface="Wingdings" panose="05000000000000000000" pitchFamily="2" charset="2"/>
              </a:rPr>
              <a:t>loss</a:t>
            </a:r>
            <a:endParaRPr lang="de-DE" b="0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rabicPeriod"/>
            </a:pPr>
            <a:r>
              <a:rPr lang="de-DE" b="0" dirty="0" err="1">
                <a:sym typeface="Wingdings" panose="05000000000000000000" pitchFamily="2" charset="2"/>
              </a:rPr>
              <a:t>Derive</a:t>
            </a:r>
            <a:r>
              <a:rPr lang="de-DE" b="0" dirty="0">
                <a:sym typeface="Wingdings" panose="05000000000000000000" pitchFamily="2" charset="2"/>
              </a:rPr>
              <a:t> </a:t>
            </a:r>
            <a:r>
              <a:rPr lang="de-DE" b="0" dirty="0" err="1">
                <a:sym typeface="Wingdings" panose="05000000000000000000" pitchFamily="2" charset="2"/>
              </a:rPr>
              <a:t>performance</a:t>
            </a:r>
            <a:r>
              <a:rPr lang="de-DE" b="0" dirty="0">
                <a:sym typeface="Wingdings" panose="05000000000000000000" pitchFamily="2" charset="2"/>
              </a:rPr>
              <a:t> </a:t>
            </a:r>
            <a:r>
              <a:rPr lang="de-DE" b="0" dirty="0" err="1">
                <a:sym typeface="Wingdings" panose="05000000000000000000" pitchFamily="2" charset="2"/>
              </a:rPr>
              <a:t>metrics</a:t>
            </a:r>
            <a:r>
              <a:rPr lang="de-DE" b="0" dirty="0">
                <a:sym typeface="Wingdings" panose="05000000000000000000" pitchFamily="2" charset="2"/>
              </a:rPr>
              <a:t> </a:t>
            </a:r>
            <a:endParaRPr lang="de-DE" b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b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sz="2800" dirty="0"/>
          </a:p>
          <a:p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feld 41"/>
              <p:cNvSpPr txBox="1"/>
              <p:nvPr/>
            </p:nvSpPr>
            <p:spPr>
              <a:xfrm>
                <a:off x="2643886" y="1646833"/>
                <a:ext cx="7003712" cy="9900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de-DE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𝑁𝑅</m:t>
                        </m:r>
                      </m:e>
                      <m:sub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𝑖𝑖</m:t>
                            </m:r>
                          </m:sub>
                        </m:sSub>
                        <m:d>
                          <m:dPr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  <m:d>
                          <m:dPr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  <m:sSub>
                          <m:sSubPr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de-DE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  <m:d>
                          <m:dPr>
                            <m:ctrlP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supHide m:val="on"/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≠</m:t>
                            </m:r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de-DE" sz="3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d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  <m:d>
                              <m:dPr>
                                <m:ctrlP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d>
                            <m:sSub>
                              <m:sSubPr>
                                <m:ctrlP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3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de-DE" sz="3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de-DE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den>
                    </m:f>
                  </m:oMath>
                </a14:m>
                <a:r>
                  <a:rPr lang="de-DE" sz="3600" dirty="0" smtClean="0"/>
                  <a:t>=</a:t>
                </a:r>
                <a:endParaRPr lang="de-DE" sz="3600" dirty="0"/>
              </a:p>
            </p:txBody>
          </p:sp>
        </mc:Choice>
        <mc:Fallback xmlns=""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3886" y="1646833"/>
                <a:ext cx="7003712" cy="990079"/>
              </a:xfrm>
              <a:prstGeom prst="rect">
                <a:avLst/>
              </a:prstGeom>
              <a:blipFill>
                <a:blip r:embed="rId2"/>
                <a:stretch>
                  <a:fillRect r="-29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Inhaltsplatzhalter 1"/>
          <p:cNvSpPr txBox="1">
            <a:spLocks/>
          </p:cNvSpPr>
          <p:nvPr/>
        </p:nvSpPr>
        <p:spPr bwMode="auto">
          <a:xfrm>
            <a:off x="587819" y="5433549"/>
            <a:ext cx="11014247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57250" lvl="1" indent="-457200">
              <a:buFont typeface="Arial" panose="020B0604020202020204" pitchFamily="34" charset="0"/>
              <a:buChar char="•"/>
            </a:pPr>
            <a:endParaRPr lang="de-DE" kern="0" dirty="0"/>
          </a:p>
        </p:txBody>
      </p:sp>
    </p:spTree>
    <p:extLst>
      <p:ext uri="{BB962C8B-B14F-4D97-AF65-F5344CB8AC3E}">
        <p14:creationId xmlns:p14="http://schemas.microsoft.com/office/powerpoint/2010/main" val="3680471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/>
              <a:t>MAC layer evaluation </a:t>
            </a:r>
            <a:r>
              <a:rPr lang="en-GB" sz="3600" dirty="0" smtClean="0"/>
              <a:t>methodology</a:t>
            </a:r>
            <a:endParaRPr lang="en-GB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smtClean="0"/>
              <a:t>May 2019</a:t>
            </a:r>
            <a:endParaRPr lang="en-GB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914401" y="1628800"/>
            <a:ext cx="10654207" cy="4113213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de-DE" sz="2800" dirty="0" err="1"/>
              <a:t>Estimate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achieveable</a:t>
            </a:r>
            <a:r>
              <a:rPr lang="de-DE" sz="2800" dirty="0"/>
              <a:t> rate </a:t>
            </a:r>
            <a:endParaRPr lang="de-DE" sz="2800" dirty="0" smtClean="0"/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de-DE" sz="2400" dirty="0" err="1" smtClean="0"/>
              <a:t>Bitloading</a:t>
            </a:r>
            <a:r>
              <a:rPr lang="de-DE" sz="2400" dirty="0" smtClean="0"/>
              <a:t> </a:t>
            </a:r>
            <a:r>
              <a:rPr lang="de-DE" sz="2400" dirty="0" err="1"/>
              <a:t>directly</a:t>
            </a:r>
            <a:r>
              <a:rPr lang="de-DE" sz="2400" dirty="0"/>
              <a:t> </a:t>
            </a:r>
            <a:r>
              <a:rPr lang="de-DE" sz="2400" dirty="0" err="1" smtClean="0"/>
              <a:t>delivers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achievable</a:t>
            </a:r>
            <a:r>
              <a:rPr lang="de-DE" sz="2400" dirty="0" smtClean="0"/>
              <a:t> rate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de-DE" sz="2400" dirty="0"/>
              <a:t>Bit-</a:t>
            </a:r>
            <a:r>
              <a:rPr lang="de-DE" sz="2400" dirty="0" err="1"/>
              <a:t>interleaved</a:t>
            </a:r>
            <a:r>
              <a:rPr lang="de-DE" sz="2400" dirty="0"/>
              <a:t> </a:t>
            </a:r>
            <a:r>
              <a:rPr lang="de-DE" sz="2400" dirty="0" err="1"/>
              <a:t>coded</a:t>
            </a:r>
            <a:r>
              <a:rPr lang="de-DE" sz="2400" dirty="0"/>
              <a:t> </a:t>
            </a:r>
            <a:r>
              <a:rPr lang="de-DE" sz="2400" dirty="0" err="1"/>
              <a:t>modulation</a:t>
            </a:r>
            <a:r>
              <a:rPr lang="de-DE" sz="2400" dirty="0"/>
              <a:t> (BICM), </a:t>
            </a:r>
            <a:r>
              <a:rPr lang="de-DE" sz="2400" dirty="0" err="1"/>
              <a:t>use</a:t>
            </a:r>
            <a:r>
              <a:rPr lang="de-DE" sz="2400" dirty="0"/>
              <a:t> L2S </a:t>
            </a:r>
            <a:r>
              <a:rPr lang="de-DE" sz="2400" dirty="0" err="1"/>
              <a:t>interface</a:t>
            </a:r>
            <a:r>
              <a:rPr lang="de-DE" sz="2400" dirty="0"/>
              <a:t> </a:t>
            </a:r>
            <a:r>
              <a:rPr lang="de-DE" sz="2400" dirty="0" smtClean="0"/>
              <a:t>MIESM </a:t>
            </a:r>
            <a:r>
              <a:rPr lang="de-DE" sz="2400" dirty="0"/>
              <a:t>[</a:t>
            </a:r>
            <a:r>
              <a:rPr lang="de-DE" sz="2400" dirty="0" smtClean="0"/>
              <a:t>2, 3]</a:t>
            </a:r>
            <a:endParaRPr lang="de-DE" sz="2400" dirty="0"/>
          </a:p>
          <a:p>
            <a:pPr marL="514350" indent="-514350">
              <a:buFont typeface="+mj-lt"/>
              <a:buAutoNum type="arabicPeriod" startAt="3"/>
            </a:pPr>
            <a:r>
              <a:rPr lang="de-DE" sz="2800" dirty="0" smtClean="0"/>
              <a:t>Select </a:t>
            </a:r>
            <a:r>
              <a:rPr lang="de-DE" sz="2800" dirty="0" err="1" smtClean="0"/>
              <a:t>appropriate</a:t>
            </a:r>
            <a:r>
              <a:rPr lang="de-DE" sz="2800" dirty="0" smtClean="0"/>
              <a:t> PHY </a:t>
            </a:r>
            <a:r>
              <a:rPr lang="de-DE" sz="2800" dirty="0" err="1" smtClean="0"/>
              <a:t>mode</a:t>
            </a:r>
            <a:endParaRPr lang="de-DE" sz="28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400" dirty="0" err="1" smtClean="0"/>
              <a:t>Bitloading</a:t>
            </a:r>
            <a:r>
              <a:rPr lang="de-DE" sz="2400" dirty="0" smtClean="0"/>
              <a:t> </a:t>
            </a:r>
            <a:r>
              <a:rPr lang="de-DE" sz="2400" dirty="0" err="1" smtClean="0"/>
              <a:t>load</a:t>
            </a:r>
            <a:r>
              <a:rPr lang="de-DE" sz="2400" dirty="0" smtClean="0"/>
              <a:t> </a:t>
            </a:r>
            <a:r>
              <a:rPr lang="de-DE" sz="2400" dirty="0" err="1" smtClean="0"/>
              <a:t>bits</a:t>
            </a:r>
            <a:r>
              <a:rPr lang="de-DE" sz="2400" dirty="0" smtClean="0"/>
              <a:t> so </a:t>
            </a:r>
            <a:r>
              <a:rPr lang="de-DE" sz="2400" dirty="0" err="1" smtClean="0"/>
              <a:t>that</a:t>
            </a:r>
            <a:r>
              <a:rPr lang="de-DE" sz="2400" dirty="0" smtClean="0"/>
              <a:t> a </a:t>
            </a:r>
            <a:r>
              <a:rPr lang="de-DE" sz="2400" dirty="0" err="1" smtClean="0"/>
              <a:t>given</a:t>
            </a:r>
            <a:r>
              <a:rPr lang="de-DE" sz="2400" dirty="0" smtClean="0"/>
              <a:t> PER </a:t>
            </a:r>
            <a:r>
              <a:rPr lang="de-DE" sz="2400" dirty="0" err="1" smtClean="0"/>
              <a:t>target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achieved</a:t>
            </a:r>
            <a:endParaRPr lang="de-DE" sz="24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400" dirty="0" smtClean="0"/>
              <a:t>BICM</a:t>
            </a:r>
            <a:r>
              <a:rPr lang="de-DE" sz="2400" dirty="0" smtClean="0"/>
              <a:t>: Select </a:t>
            </a:r>
            <a:r>
              <a:rPr lang="de-DE" sz="2400" dirty="0" err="1" smtClean="0"/>
              <a:t>appropriate</a:t>
            </a:r>
            <a:r>
              <a:rPr lang="de-DE" sz="2400" dirty="0" smtClean="0"/>
              <a:t> PHY </a:t>
            </a:r>
            <a:r>
              <a:rPr lang="de-DE" sz="2400" dirty="0" err="1" smtClean="0"/>
              <a:t>mode</a:t>
            </a:r>
            <a:r>
              <a:rPr lang="de-DE" sz="2400" dirty="0" smtClean="0"/>
              <a:t> </a:t>
            </a: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allows</a:t>
            </a:r>
            <a:r>
              <a:rPr lang="de-DE" sz="2400" dirty="0" smtClean="0"/>
              <a:t> a </a:t>
            </a:r>
            <a:r>
              <a:rPr lang="de-DE" sz="2400" dirty="0" err="1" smtClean="0"/>
              <a:t>given</a:t>
            </a:r>
            <a:r>
              <a:rPr lang="de-DE" sz="2400" dirty="0" smtClean="0"/>
              <a:t> </a:t>
            </a:r>
            <a:r>
              <a:rPr lang="de-DE" sz="2400" dirty="0" smtClean="0"/>
              <a:t>PER</a:t>
            </a:r>
            <a:endParaRPr lang="de-DE" sz="280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de-DE" sz="2800" dirty="0" smtClean="0"/>
              <a:t>Model </a:t>
            </a:r>
            <a:r>
              <a:rPr lang="de-DE" sz="2800" dirty="0" err="1" smtClean="0"/>
              <a:t>random</a:t>
            </a:r>
            <a:r>
              <a:rPr lang="de-DE" sz="2800" dirty="0" smtClean="0"/>
              <a:t> packet </a:t>
            </a:r>
            <a:r>
              <a:rPr lang="de-DE" sz="2800" dirty="0" err="1" smtClean="0"/>
              <a:t>loss</a:t>
            </a:r>
            <a:endParaRPr lang="de-DE" sz="28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 err="1" smtClean="0"/>
              <a:t>Bitloading</a:t>
            </a:r>
            <a:r>
              <a:rPr lang="en-US" sz="2400" dirty="0" smtClean="0"/>
              <a:t> can use random Gaussian AWGN </a:t>
            </a:r>
            <a:r>
              <a:rPr lang="en-US" sz="2400" dirty="0" smtClean="0"/>
              <a:t>process, straight forward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400" dirty="0" smtClean="0"/>
              <a:t>BICM </a:t>
            </a:r>
            <a:r>
              <a:rPr lang="de-DE" sz="2400" dirty="0" err="1" smtClean="0"/>
              <a:t>typically</a:t>
            </a:r>
            <a:r>
              <a:rPr lang="de-DE" sz="2400" dirty="0" smtClean="0"/>
              <a:t> </a:t>
            </a:r>
            <a:r>
              <a:rPr lang="de-DE" sz="2400" dirty="0" err="1" smtClean="0"/>
              <a:t>uses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same </a:t>
            </a:r>
            <a:r>
              <a:rPr lang="de-DE" sz="2400" dirty="0" err="1" smtClean="0"/>
              <a:t>model</a:t>
            </a:r>
            <a:r>
              <a:rPr lang="de-DE" sz="2400" dirty="0" smtClean="0"/>
              <a:t> but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more</a:t>
            </a:r>
            <a:r>
              <a:rPr lang="de-DE" sz="2400" dirty="0" smtClean="0"/>
              <a:t> </a:t>
            </a:r>
            <a:r>
              <a:rPr lang="de-DE" sz="2400" dirty="0" err="1" smtClean="0"/>
              <a:t>uncertain</a:t>
            </a:r>
            <a:endParaRPr lang="de-DE" sz="24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1179817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/>
              <a:t>Open items for MAC </a:t>
            </a:r>
            <a:r>
              <a:rPr lang="en-GB" sz="3600" dirty="0"/>
              <a:t>layer evaluation </a:t>
            </a:r>
            <a:r>
              <a:rPr lang="en-GB" sz="3600" dirty="0" smtClean="0"/>
              <a:t>in </a:t>
            </a:r>
            <a:r>
              <a:rPr lang="en-GB" sz="3600" dirty="0" err="1" smtClean="0"/>
              <a:t>TGbb</a:t>
            </a:r>
            <a:endParaRPr lang="en-GB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smtClean="0"/>
              <a:t>May 2019</a:t>
            </a:r>
            <a:endParaRPr lang="en-GB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914401" y="1988840"/>
            <a:ext cx="10654207" cy="4113213"/>
          </a:xfrm>
        </p:spPr>
        <p:txBody>
          <a:bodyPr/>
          <a:lstStyle/>
          <a:p>
            <a:pPr marL="514350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800" dirty="0" err="1" smtClean="0"/>
              <a:t>Realistic</a:t>
            </a:r>
            <a:r>
              <a:rPr lang="de-DE" sz="2800" dirty="0" smtClean="0"/>
              <a:t> </a:t>
            </a:r>
            <a:r>
              <a:rPr lang="de-DE" sz="2800" dirty="0" err="1" smtClean="0"/>
              <a:t>channel</a:t>
            </a:r>
            <a:r>
              <a:rPr lang="de-DE" sz="2800" dirty="0" smtClean="0"/>
              <a:t> </a:t>
            </a:r>
            <a:r>
              <a:rPr lang="de-DE" sz="2800" dirty="0" err="1" smtClean="0"/>
              <a:t>model</a:t>
            </a:r>
            <a:r>
              <a:rPr lang="de-DE" sz="2800" dirty="0" smtClean="0"/>
              <a:t> </a:t>
            </a:r>
          </a:p>
          <a:p>
            <a:pPr marL="914400" lvl="1" indent="-5143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400" dirty="0" err="1" smtClean="0"/>
              <a:t>Frequency-selective</a:t>
            </a:r>
            <a:r>
              <a:rPr lang="de-DE" sz="2400" dirty="0" smtClean="0"/>
              <a:t> </a:t>
            </a:r>
            <a:r>
              <a:rPr lang="de-DE" sz="2400" dirty="0" err="1" smtClean="0"/>
              <a:t>channel</a:t>
            </a:r>
            <a:r>
              <a:rPr lang="de-DE" sz="2400" dirty="0" smtClean="0"/>
              <a:t> </a:t>
            </a:r>
            <a:r>
              <a:rPr lang="de-DE" sz="2400" dirty="0" err="1" smtClean="0"/>
              <a:t>model</a:t>
            </a:r>
            <a:r>
              <a:rPr lang="de-DE" sz="2400" dirty="0" smtClean="0"/>
              <a:t> </a:t>
            </a:r>
            <a:r>
              <a:rPr lang="de-DE" sz="2400" dirty="0" err="1"/>
              <a:t>for</a:t>
            </a:r>
            <a:r>
              <a:rPr lang="de-DE" sz="2400" dirty="0"/>
              <a:t> multiple </a:t>
            </a:r>
            <a:r>
              <a:rPr lang="de-DE" sz="2400" dirty="0" smtClean="0"/>
              <a:t>APs </a:t>
            </a:r>
            <a:r>
              <a:rPr lang="de-DE" sz="2400" dirty="0" err="1"/>
              <a:t>and</a:t>
            </a:r>
            <a:r>
              <a:rPr lang="de-DE" sz="2400" dirty="0"/>
              <a:t> large </a:t>
            </a:r>
            <a:r>
              <a:rPr lang="de-DE" sz="2400" dirty="0" err="1"/>
              <a:t>number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STA </a:t>
            </a:r>
            <a:r>
              <a:rPr lang="de-DE" sz="2400" dirty="0" err="1"/>
              <a:t>positions</a:t>
            </a:r>
            <a:r>
              <a:rPr lang="de-DE" sz="2400" dirty="0"/>
              <a:t> (</a:t>
            </a:r>
            <a:r>
              <a:rPr lang="de-DE" sz="2400" dirty="0" smtClean="0"/>
              <a:t>1k-10k </a:t>
            </a:r>
            <a:r>
              <a:rPr lang="de-DE" sz="2400" dirty="0" err="1" smtClean="0"/>
              <a:t>realizations</a:t>
            </a:r>
            <a:r>
              <a:rPr lang="de-DE" sz="2400" dirty="0" smtClean="0"/>
              <a:t>), Ray </a:t>
            </a:r>
            <a:r>
              <a:rPr lang="de-DE" sz="2400" dirty="0" err="1" smtClean="0"/>
              <a:t>tracing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no</a:t>
            </a:r>
            <a:r>
              <a:rPr lang="de-DE" sz="2400" dirty="0" smtClean="0"/>
              <a:t> </a:t>
            </a:r>
            <a:r>
              <a:rPr lang="de-DE" sz="2400" dirty="0" err="1" smtClean="0"/>
              <a:t>option</a:t>
            </a:r>
            <a:r>
              <a:rPr lang="de-DE" sz="2400" dirty="0" smtClean="0"/>
              <a:t>.</a:t>
            </a:r>
            <a:endParaRPr lang="de-DE" sz="2400" dirty="0" smtClean="0"/>
          </a:p>
          <a:p>
            <a:pPr marL="514350" indent="-5143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800" dirty="0" smtClean="0"/>
              <a:t>Noise </a:t>
            </a:r>
            <a:r>
              <a:rPr lang="de-DE" sz="2800" dirty="0" err="1" smtClean="0"/>
              <a:t>model</a:t>
            </a:r>
            <a:endParaRPr lang="de-DE" sz="2800" dirty="0" smtClean="0"/>
          </a:p>
          <a:p>
            <a:pPr marL="85725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400" dirty="0" smtClean="0"/>
              <a:t>Can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supplied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</a:t>
            </a:r>
            <a:r>
              <a:rPr lang="de-DE" sz="2400" dirty="0" err="1" smtClean="0"/>
              <a:t>measurements</a:t>
            </a:r>
            <a:r>
              <a:rPr lang="de-DE" sz="2400" dirty="0" smtClean="0"/>
              <a:t> on </a:t>
            </a:r>
            <a:r>
              <a:rPr lang="de-DE" sz="2400" dirty="0" err="1" smtClean="0"/>
              <a:t>realistic</a:t>
            </a:r>
            <a:r>
              <a:rPr lang="de-DE" sz="2400" dirty="0" smtClean="0"/>
              <a:t> </a:t>
            </a:r>
            <a:r>
              <a:rPr lang="de-DE" sz="2400" dirty="0" err="1" smtClean="0"/>
              <a:t>frontends</a:t>
            </a:r>
            <a:endParaRPr lang="de-DE" sz="2400" dirty="0" smtClean="0"/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800" dirty="0" smtClean="0"/>
              <a:t>L2S </a:t>
            </a:r>
            <a:r>
              <a:rPr lang="de-DE" sz="2800" dirty="0" err="1" smtClean="0"/>
              <a:t>interface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r>
              <a:rPr lang="de-DE" sz="2800" dirty="0" smtClean="0"/>
              <a:t> BICM</a:t>
            </a:r>
          </a:p>
          <a:p>
            <a:pPr marL="85725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400" dirty="0"/>
              <a:t>Choice </a:t>
            </a:r>
            <a:r>
              <a:rPr lang="de-DE" sz="2400" dirty="0" err="1"/>
              <a:t>and</a:t>
            </a:r>
            <a:r>
              <a:rPr lang="de-DE" sz="2400" dirty="0"/>
              <a:t> </a:t>
            </a:r>
            <a:r>
              <a:rPr lang="de-DE" sz="2400" dirty="0" err="1" smtClean="0"/>
              <a:t>parametrization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decided</a:t>
            </a:r>
            <a:endParaRPr lang="de-DE" sz="2400" dirty="0" smtClean="0"/>
          </a:p>
          <a:p>
            <a:pPr marL="85725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400" dirty="0" err="1" smtClean="0"/>
              <a:t>Parametrization</a:t>
            </a:r>
            <a:r>
              <a:rPr lang="de-DE" sz="2400" dirty="0" smtClean="0"/>
              <a:t> </a:t>
            </a:r>
            <a:r>
              <a:rPr lang="de-DE" sz="2400" dirty="0" smtClean="0"/>
              <a:t>must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verified</a:t>
            </a:r>
            <a:r>
              <a:rPr lang="de-DE" sz="2400" dirty="0" smtClean="0"/>
              <a:t> </a:t>
            </a:r>
            <a:r>
              <a:rPr lang="de-DE" sz="2400" dirty="0" err="1" smtClean="0"/>
              <a:t>using</a:t>
            </a:r>
            <a:r>
              <a:rPr lang="de-DE" sz="2400" dirty="0" smtClean="0"/>
              <a:t> </a:t>
            </a:r>
            <a:r>
              <a:rPr lang="de-DE" sz="2400" dirty="0" smtClean="0"/>
              <a:t>bit-</a:t>
            </a:r>
            <a:r>
              <a:rPr lang="de-DE" sz="2400" dirty="0" err="1" smtClean="0"/>
              <a:t>true</a:t>
            </a:r>
            <a:r>
              <a:rPr lang="de-DE" sz="2400" dirty="0" smtClean="0"/>
              <a:t> </a:t>
            </a:r>
            <a:r>
              <a:rPr lang="de-DE" sz="2400" dirty="0" err="1" smtClean="0"/>
              <a:t>simulations</a:t>
            </a:r>
            <a:endParaRPr 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21947275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/>
              <a:t>Straw poll</a:t>
            </a:r>
            <a:endParaRPr lang="en-GB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16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smtClean="0"/>
              <a:t>May 2019</a:t>
            </a:r>
            <a:endParaRPr lang="en-GB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914401" y="1628800"/>
            <a:ext cx="10654207" cy="4113213"/>
          </a:xfrm>
        </p:spPr>
        <p:txBody>
          <a:bodyPr/>
          <a:lstStyle/>
          <a:p>
            <a:pPr marL="0" indent="0"/>
            <a:r>
              <a:rPr lang="de-DE" sz="2800" dirty="0" smtClean="0"/>
              <a:t>Do </a:t>
            </a:r>
            <a:r>
              <a:rPr lang="de-DE" sz="2800" dirty="0" err="1" smtClean="0"/>
              <a:t>you</a:t>
            </a:r>
            <a:r>
              <a:rPr lang="de-DE" sz="2800" dirty="0" smtClean="0"/>
              <a:t> </a:t>
            </a:r>
            <a:r>
              <a:rPr lang="de-DE" sz="2800" dirty="0" err="1" smtClean="0"/>
              <a:t>think</a:t>
            </a:r>
            <a:r>
              <a:rPr lang="de-DE" sz="2800" dirty="0" smtClean="0"/>
              <a:t> </a:t>
            </a:r>
            <a:r>
              <a:rPr lang="de-DE" sz="2800" dirty="0" err="1" smtClean="0"/>
              <a:t>TGbb</a:t>
            </a:r>
            <a:r>
              <a:rPr lang="de-DE" sz="2800" dirty="0" smtClean="0"/>
              <a:t> </a:t>
            </a:r>
            <a:r>
              <a:rPr lang="de-DE" sz="2800" dirty="0" err="1" smtClean="0"/>
              <a:t>should</a:t>
            </a:r>
            <a:r>
              <a:rPr lang="de-DE" sz="2800" dirty="0" smtClean="0"/>
              <a:t> </a:t>
            </a:r>
            <a:r>
              <a:rPr lang="de-DE" sz="2800" dirty="0" err="1" smtClean="0"/>
              <a:t>solve</a:t>
            </a:r>
            <a:r>
              <a:rPr lang="de-DE" sz="2800" dirty="0" smtClean="0"/>
              <a:t> </a:t>
            </a:r>
            <a:r>
              <a:rPr lang="de-DE" sz="2800" dirty="0" err="1" smtClean="0"/>
              <a:t>the</a:t>
            </a:r>
            <a:r>
              <a:rPr lang="de-DE" sz="2800" dirty="0" smtClean="0"/>
              <a:t> open </a:t>
            </a:r>
            <a:r>
              <a:rPr lang="de-DE" sz="2800" dirty="0" err="1" smtClean="0"/>
              <a:t>items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r>
              <a:rPr lang="de-DE" sz="2800" dirty="0" smtClean="0"/>
              <a:t> MAC </a:t>
            </a:r>
            <a:r>
              <a:rPr lang="de-DE" sz="2800" dirty="0" err="1" smtClean="0"/>
              <a:t>layer</a:t>
            </a:r>
            <a:r>
              <a:rPr lang="de-DE" sz="2800" dirty="0" smtClean="0"/>
              <a:t> </a:t>
            </a:r>
            <a:r>
              <a:rPr lang="de-DE" sz="2800" dirty="0" err="1" smtClean="0"/>
              <a:t>simulation</a:t>
            </a:r>
            <a:r>
              <a:rPr lang="de-DE" sz="2800" dirty="0" smtClean="0"/>
              <a:t> </a:t>
            </a:r>
            <a:r>
              <a:rPr lang="de-DE" sz="2800" dirty="0" err="1" smtClean="0"/>
              <a:t>methodology</a:t>
            </a:r>
            <a:r>
              <a:rPr lang="de-DE" sz="2800" dirty="0" smtClean="0"/>
              <a:t>?</a:t>
            </a:r>
            <a:endParaRPr lang="de-DE" sz="2800" dirty="0" smtClean="0"/>
          </a:p>
          <a:p>
            <a:pPr marL="0" indent="0"/>
            <a:endParaRPr lang="de-DE" sz="2800" dirty="0"/>
          </a:p>
          <a:p>
            <a:pPr marL="0" indent="0"/>
            <a:r>
              <a:rPr lang="de-DE" sz="2800" dirty="0" smtClean="0"/>
              <a:t>Y / N / A  = </a:t>
            </a:r>
            <a:r>
              <a:rPr lang="de-DE" sz="2800" dirty="0" smtClean="0"/>
              <a:t>7 / 0 / 8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1717039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/>
              <a:t>Reference</a:t>
            </a:r>
            <a:endParaRPr lang="en-GB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17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smtClean="0"/>
              <a:t>May 2019</a:t>
            </a:r>
            <a:endParaRPr lang="en-GB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914401" y="1628800"/>
            <a:ext cx="10654207" cy="4113213"/>
          </a:xfrm>
        </p:spPr>
        <p:txBody>
          <a:bodyPr/>
          <a:lstStyle/>
          <a:p>
            <a:r>
              <a:rPr lang="de-DE" b="0" dirty="0" smtClean="0"/>
              <a:t>[1] Sreelal </a:t>
            </a:r>
            <a:r>
              <a:rPr lang="de-DE" b="0" dirty="0"/>
              <a:t>Maravanchery Mana, Peter Hellwig, Jonas </a:t>
            </a:r>
            <a:r>
              <a:rPr lang="de-DE" b="0" dirty="0" err="1"/>
              <a:t>Hilt</a:t>
            </a:r>
            <a:r>
              <a:rPr lang="de-DE" b="0" dirty="0"/>
              <a:t>, Pablo Wilke Berenguer, Volker </a:t>
            </a:r>
            <a:r>
              <a:rPr lang="de-DE" b="0" dirty="0" smtClean="0"/>
              <a:t>Jungnickel, „</a:t>
            </a:r>
            <a:r>
              <a:rPr lang="en-US" b="0" dirty="0" smtClean="0"/>
              <a:t>Experiments </a:t>
            </a:r>
            <a:r>
              <a:rPr lang="en-US" b="0" dirty="0"/>
              <a:t>in Non-Line-of-Sight Li-Fi </a:t>
            </a:r>
            <a:r>
              <a:rPr lang="en-US" b="0" dirty="0" smtClean="0"/>
              <a:t>Channels”, Proc. 2</a:t>
            </a:r>
            <a:r>
              <a:rPr lang="en-US" b="0" baseline="30000" dirty="0" smtClean="0"/>
              <a:t>nd</a:t>
            </a:r>
            <a:r>
              <a:rPr lang="en-US" b="0" dirty="0" smtClean="0"/>
              <a:t> Global Li-Fi Congress, Paris, France, 12-13 June 2019.   </a:t>
            </a:r>
            <a:endParaRPr lang="en-US" b="0" dirty="0" smtClean="0"/>
          </a:p>
          <a:p>
            <a:r>
              <a:rPr lang="en-US" b="0" dirty="0" smtClean="0"/>
              <a:t>[2] </a:t>
            </a:r>
            <a:r>
              <a:rPr lang="de-DE" b="0" dirty="0"/>
              <a:t>K. </a:t>
            </a:r>
            <a:r>
              <a:rPr lang="de-DE" b="0" dirty="0" err="1"/>
              <a:t>Brueninghaus</a:t>
            </a:r>
            <a:r>
              <a:rPr lang="de-DE" b="0" dirty="0"/>
              <a:t> </a:t>
            </a:r>
            <a:r>
              <a:rPr lang="de-DE" b="0" i="1" dirty="0"/>
              <a:t>et al</a:t>
            </a:r>
            <a:r>
              <a:rPr lang="de-DE" b="0" dirty="0"/>
              <a:t>., "Link </a:t>
            </a:r>
            <a:r>
              <a:rPr lang="de-DE" b="0" dirty="0" err="1"/>
              <a:t>performance</a:t>
            </a:r>
            <a:r>
              <a:rPr lang="de-DE" b="0" dirty="0"/>
              <a:t> </a:t>
            </a:r>
            <a:r>
              <a:rPr lang="de-DE" b="0" dirty="0" err="1"/>
              <a:t>models</a:t>
            </a:r>
            <a:r>
              <a:rPr lang="de-DE" b="0" dirty="0"/>
              <a:t> </a:t>
            </a:r>
            <a:r>
              <a:rPr lang="de-DE" b="0" dirty="0" err="1"/>
              <a:t>for</a:t>
            </a:r>
            <a:r>
              <a:rPr lang="de-DE" b="0" dirty="0"/>
              <a:t> </a:t>
            </a:r>
            <a:r>
              <a:rPr lang="de-DE" b="0" dirty="0" err="1"/>
              <a:t>system</a:t>
            </a:r>
            <a:r>
              <a:rPr lang="de-DE" b="0" dirty="0"/>
              <a:t> </a:t>
            </a:r>
            <a:r>
              <a:rPr lang="de-DE" b="0" dirty="0" err="1"/>
              <a:t>level</a:t>
            </a:r>
            <a:r>
              <a:rPr lang="de-DE" b="0" dirty="0"/>
              <a:t> </a:t>
            </a:r>
            <a:r>
              <a:rPr lang="de-DE" b="0" dirty="0" err="1"/>
              <a:t>simulations</a:t>
            </a:r>
            <a:r>
              <a:rPr lang="de-DE" b="0" dirty="0"/>
              <a:t> </a:t>
            </a:r>
            <a:r>
              <a:rPr lang="de-DE" b="0" dirty="0" err="1"/>
              <a:t>of</a:t>
            </a:r>
            <a:r>
              <a:rPr lang="de-DE" b="0" dirty="0"/>
              <a:t> </a:t>
            </a:r>
            <a:r>
              <a:rPr lang="de-DE" b="0" dirty="0" err="1"/>
              <a:t>broadband</a:t>
            </a:r>
            <a:r>
              <a:rPr lang="de-DE" b="0" dirty="0"/>
              <a:t> </a:t>
            </a:r>
            <a:r>
              <a:rPr lang="de-DE" b="0" dirty="0" err="1"/>
              <a:t>radio</a:t>
            </a:r>
            <a:r>
              <a:rPr lang="de-DE" b="0" dirty="0"/>
              <a:t> </a:t>
            </a:r>
            <a:r>
              <a:rPr lang="de-DE" b="0" dirty="0" err="1"/>
              <a:t>access</a:t>
            </a:r>
            <a:r>
              <a:rPr lang="de-DE" b="0" dirty="0"/>
              <a:t> </a:t>
            </a:r>
            <a:r>
              <a:rPr lang="de-DE" b="0" dirty="0" err="1"/>
              <a:t>systems</a:t>
            </a:r>
            <a:r>
              <a:rPr lang="de-DE" b="0" dirty="0"/>
              <a:t>," </a:t>
            </a:r>
            <a:r>
              <a:rPr lang="de-DE" b="0" i="1" dirty="0"/>
              <a:t>2005 IEEE 16th International Symposium on Personal, </a:t>
            </a:r>
            <a:r>
              <a:rPr lang="de-DE" b="0" i="1" dirty="0" err="1"/>
              <a:t>Indoor</a:t>
            </a:r>
            <a:r>
              <a:rPr lang="de-DE" b="0" i="1" dirty="0"/>
              <a:t> </a:t>
            </a:r>
            <a:r>
              <a:rPr lang="de-DE" b="0" i="1" dirty="0" err="1"/>
              <a:t>and</a:t>
            </a:r>
            <a:r>
              <a:rPr lang="de-DE" b="0" i="1" dirty="0"/>
              <a:t> Mobile Radio Communications</a:t>
            </a:r>
            <a:r>
              <a:rPr lang="de-DE" b="0" dirty="0"/>
              <a:t>, Berlin, 2005, pp. 2306-2311 Vol. 4</a:t>
            </a:r>
            <a:r>
              <a:rPr lang="de-DE" b="0" dirty="0" smtClean="0"/>
              <a:t>.</a:t>
            </a:r>
          </a:p>
          <a:p>
            <a:r>
              <a:rPr lang="de-DE" b="0" dirty="0" smtClean="0"/>
              <a:t>[3] K</a:t>
            </a:r>
            <a:r>
              <a:rPr lang="de-DE" b="0" dirty="0"/>
              <a:t>. Manolakis, M. A. Gutierrez-Estevez </a:t>
            </a:r>
            <a:r>
              <a:rPr lang="de-DE" b="0" dirty="0" err="1"/>
              <a:t>and</a:t>
            </a:r>
            <a:r>
              <a:rPr lang="de-DE" b="0" dirty="0"/>
              <a:t> V. Jungnickel, "Adaptive Modulation </a:t>
            </a:r>
            <a:r>
              <a:rPr lang="de-DE" b="0" dirty="0" err="1"/>
              <a:t>and</a:t>
            </a:r>
            <a:r>
              <a:rPr lang="de-DE" b="0" dirty="0"/>
              <a:t> Turbo </a:t>
            </a:r>
            <a:r>
              <a:rPr lang="de-DE" b="0" dirty="0" err="1"/>
              <a:t>Coding</a:t>
            </a:r>
            <a:r>
              <a:rPr lang="de-DE" b="0" dirty="0"/>
              <a:t> </a:t>
            </a:r>
            <a:r>
              <a:rPr lang="de-DE" b="0" dirty="0" err="1"/>
              <a:t>for</a:t>
            </a:r>
            <a:r>
              <a:rPr lang="de-DE" b="0" dirty="0"/>
              <a:t> 3GPP LTE Systems </a:t>
            </a:r>
            <a:r>
              <a:rPr lang="de-DE" b="0" dirty="0" err="1"/>
              <a:t>with</a:t>
            </a:r>
            <a:r>
              <a:rPr lang="de-DE" b="0" dirty="0"/>
              <a:t> Limited Feedback," </a:t>
            </a:r>
            <a:r>
              <a:rPr lang="de-DE" b="0" i="1" dirty="0"/>
              <a:t>2014 IEEE 79th </a:t>
            </a:r>
            <a:r>
              <a:rPr lang="de-DE" b="0" i="1" dirty="0" err="1"/>
              <a:t>Vehicular</a:t>
            </a:r>
            <a:r>
              <a:rPr lang="de-DE" b="0" i="1" dirty="0"/>
              <a:t> Technology Conference (VTC Spring)</a:t>
            </a:r>
            <a:r>
              <a:rPr lang="de-DE" b="0" dirty="0"/>
              <a:t>, Seoul, </a:t>
            </a:r>
            <a:r>
              <a:rPr lang="de-DE" b="0" dirty="0" smtClean="0"/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4306313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contribution aims to develop a MAC layer simulation methodology for </a:t>
            </a:r>
            <a:r>
              <a:rPr lang="en-GB" dirty="0" err="1" smtClean="0"/>
              <a:t>TGbb</a:t>
            </a:r>
            <a:r>
              <a:rPr lang="en-GB" dirty="0" smtClean="0"/>
              <a:t> based on insights from an indoor LC channel measurement campaign with optical frontends similar to the ones </a:t>
            </a:r>
            <a:r>
              <a:rPr lang="en-GB" dirty="0" err="1" smtClean="0"/>
              <a:t>modeled</a:t>
            </a:r>
            <a:r>
              <a:rPr lang="en-GB" dirty="0" smtClean="0"/>
              <a:t> in doc. 11-18/1574r5.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MAC layer </a:t>
            </a:r>
            <a:r>
              <a:rPr lang="en-US" sz="3600" dirty="0"/>
              <a:t>simulations in </a:t>
            </a:r>
            <a:r>
              <a:rPr lang="en-US" sz="3600" dirty="0" err="1" smtClean="0"/>
              <a:t>TGbb</a:t>
            </a:r>
            <a:endParaRPr lang="en-US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0" y="1981201"/>
            <a:ext cx="11158264" cy="4494213"/>
          </a:xfrm>
        </p:spPr>
        <p:txBody>
          <a:bodyPr/>
          <a:lstStyle/>
          <a:p>
            <a:pPr marL="0" indent="0">
              <a:spcAft>
                <a:spcPts val="600"/>
              </a:spcAft>
            </a:pPr>
            <a:r>
              <a:rPr lang="en-US" sz="2800" dirty="0" smtClean="0"/>
              <a:t>Objectives 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Compare frequency-selective MAC (</a:t>
            </a:r>
            <a:r>
              <a:rPr lang="en-US" dirty="0" err="1" smtClean="0"/>
              <a:t>Bitloading</a:t>
            </a:r>
            <a:r>
              <a:rPr lang="en-US" dirty="0" smtClean="0"/>
              <a:t>, OFDMA) with any baseline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Derive performance metrics at MAC SAP (see doc. 11-19/0187r5)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dirty="0" smtClean="0"/>
              <a:t>Per-STA throughput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dirty="0" smtClean="0"/>
              <a:t>Per-BSS throughput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dirty="0" smtClean="0"/>
              <a:t>Packet loss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dirty="0" smtClean="0"/>
              <a:t>Transmission latency (i.e. MAC processing delay)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dirty="0" smtClean="0"/>
              <a:t>End-to-end latency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Support the technical discussion and technology selection on MAC in </a:t>
            </a:r>
            <a:r>
              <a:rPr lang="en-US" dirty="0" err="1" smtClean="0"/>
              <a:t>TGbb</a:t>
            </a: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440F5867-744E-4AA6-B0ED-4C44D2DFBB7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739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/>
              <a:t>MAC layer evaluation input</a:t>
            </a:r>
            <a:endParaRPr lang="en-GB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smtClean="0"/>
              <a:t>May 2019</a:t>
            </a:r>
            <a:endParaRPr lang="en-GB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914401" y="1981201"/>
            <a:ext cx="11014247" cy="4113213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de-DE" sz="2800" dirty="0" smtClean="0"/>
              <a:t>Single link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800" dirty="0" err="1" smtClean="0"/>
              <a:t>Transmit</a:t>
            </a:r>
            <a:r>
              <a:rPr lang="de-DE" sz="2800" dirty="0" smtClean="0"/>
              <a:t> Power P(f)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800" dirty="0" err="1" smtClean="0"/>
              <a:t>Tx-Rx</a:t>
            </a:r>
            <a:r>
              <a:rPr lang="de-DE" sz="2800" dirty="0" smtClean="0"/>
              <a:t> </a:t>
            </a:r>
            <a:r>
              <a:rPr lang="de-DE" sz="2800" dirty="0" err="1" smtClean="0"/>
              <a:t>Frontends</a:t>
            </a:r>
            <a:r>
              <a:rPr lang="de-DE" sz="2800" dirty="0" smtClean="0"/>
              <a:t> </a:t>
            </a:r>
            <a:r>
              <a:rPr lang="de-DE" sz="2800" dirty="0" err="1" smtClean="0"/>
              <a:t>response</a:t>
            </a:r>
            <a:r>
              <a:rPr lang="de-DE" sz="2800" dirty="0" smtClean="0"/>
              <a:t> F(f)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800" b="1" dirty="0" smtClean="0"/>
              <a:t>Path </a:t>
            </a:r>
            <a:r>
              <a:rPr lang="de-DE" sz="2800" b="1" dirty="0" err="1" smtClean="0"/>
              <a:t>loss</a:t>
            </a:r>
            <a:r>
              <a:rPr lang="de-DE" sz="2800" b="1" dirty="0" smtClean="0"/>
              <a:t> G(f)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Noise Power N(f)</a:t>
            </a:r>
          </a:p>
          <a:p>
            <a:pPr marL="400050" lvl="1" indent="0"/>
            <a:endParaRPr lang="de-DE" sz="2800" dirty="0" smtClean="0"/>
          </a:p>
          <a:p>
            <a:pPr marL="400050" lvl="1" indent="0"/>
            <a:endParaRPr lang="de-DE" sz="2800" dirty="0"/>
          </a:p>
          <a:p>
            <a:pPr marL="0" indent="0"/>
            <a:r>
              <a:rPr lang="de-DE" b="0" dirty="0" smtClean="0"/>
              <a:t>Note: UL/DL </a:t>
            </a:r>
            <a:r>
              <a:rPr lang="de-DE" b="0" dirty="0" err="1" smtClean="0"/>
              <a:t>are</a:t>
            </a:r>
            <a:r>
              <a:rPr lang="de-DE" b="0" dirty="0" smtClean="0"/>
              <a:t> not </a:t>
            </a:r>
            <a:r>
              <a:rPr lang="de-DE" b="0" dirty="0" err="1" smtClean="0"/>
              <a:t>reciprocal</a:t>
            </a:r>
            <a:r>
              <a:rPr lang="de-DE" b="0" dirty="0" smtClean="0"/>
              <a:t>, cf. </a:t>
            </a:r>
            <a:r>
              <a:rPr lang="de-DE" b="0" dirty="0" err="1" smtClean="0"/>
              <a:t>spatial</a:t>
            </a:r>
            <a:r>
              <a:rPr lang="de-DE" b="0" dirty="0" smtClean="0"/>
              <a:t> </a:t>
            </a:r>
            <a:r>
              <a:rPr lang="de-DE" b="0" dirty="0" err="1" smtClean="0"/>
              <a:t>characteristics</a:t>
            </a:r>
            <a:r>
              <a:rPr lang="de-DE" b="0" dirty="0" smtClean="0"/>
              <a:t> </a:t>
            </a:r>
            <a:r>
              <a:rPr lang="de-DE" b="0" dirty="0" err="1" smtClean="0"/>
              <a:t>of</a:t>
            </a:r>
            <a:r>
              <a:rPr lang="de-DE" b="0" dirty="0" smtClean="0"/>
              <a:t> LED/PD</a:t>
            </a:r>
            <a:endParaRPr lang="de-DE" b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dirty="0"/>
          </a:p>
        </p:txBody>
      </p:sp>
      <p:grpSp>
        <p:nvGrpSpPr>
          <p:cNvPr id="16" name="Gruppieren 15"/>
          <p:cNvGrpSpPr/>
          <p:nvPr/>
        </p:nvGrpSpPr>
        <p:grpSpPr>
          <a:xfrm>
            <a:off x="7176120" y="1863815"/>
            <a:ext cx="4320480" cy="1152128"/>
            <a:chOff x="3719736" y="1772816"/>
            <a:chExt cx="4320480" cy="1152128"/>
          </a:xfrm>
        </p:grpSpPr>
        <p:sp>
          <p:nvSpPr>
            <p:cNvPr id="3" name="Rechteck 2"/>
            <p:cNvSpPr/>
            <p:nvPr/>
          </p:nvSpPr>
          <p:spPr bwMode="auto">
            <a:xfrm>
              <a:off x="3719736" y="1966114"/>
              <a:ext cx="1080120" cy="72008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3600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</a:t>
              </a:r>
            </a:p>
          </p:txBody>
        </p:sp>
        <p:sp>
          <p:nvSpPr>
            <p:cNvPr id="8" name="Rechteck 7"/>
            <p:cNvSpPr/>
            <p:nvPr/>
          </p:nvSpPr>
          <p:spPr bwMode="auto">
            <a:xfrm>
              <a:off x="6960096" y="1988840"/>
              <a:ext cx="1080120" cy="72008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3600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</a:t>
              </a:r>
            </a:p>
          </p:txBody>
        </p:sp>
        <p:cxnSp>
          <p:nvCxnSpPr>
            <p:cNvPr id="7" name="Gerade Verbindung mit Pfeil 6"/>
            <p:cNvCxnSpPr/>
            <p:nvPr/>
          </p:nvCxnSpPr>
          <p:spPr bwMode="auto">
            <a:xfrm>
              <a:off x="4799856" y="2204864"/>
              <a:ext cx="216024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Gerade Verbindung mit Pfeil 10"/>
            <p:cNvCxnSpPr/>
            <p:nvPr/>
          </p:nvCxnSpPr>
          <p:spPr bwMode="auto">
            <a:xfrm>
              <a:off x="4799856" y="2492896"/>
              <a:ext cx="216024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9" name="Textfeld 8"/>
            <p:cNvSpPr txBox="1"/>
            <p:nvPr/>
          </p:nvSpPr>
          <p:spPr>
            <a:xfrm flipH="1">
              <a:off x="5637663" y="1772816"/>
              <a:ext cx="6743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DL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13" name="Textfeld 12"/>
            <p:cNvSpPr txBox="1"/>
            <p:nvPr/>
          </p:nvSpPr>
          <p:spPr>
            <a:xfrm flipH="1">
              <a:off x="5637663" y="2463279"/>
              <a:ext cx="6743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chemeClr val="tx1"/>
                  </a:solidFill>
                </a:rPr>
                <a:t>U</a:t>
              </a:r>
              <a:r>
                <a:rPr lang="de-DE" dirty="0" smtClean="0">
                  <a:solidFill>
                    <a:schemeClr val="tx1"/>
                  </a:solidFill>
                </a:rPr>
                <a:t>L</a:t>
              </a:r>
              <a:endParaRPr lang="de-DE" dirty="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/>
              <p:nvPr/>
            </p:nvSpPr>
            <p:spPr>
              <a:xfrm>
                <a:off x="7349653" y="3658200"/>
                <a:ext cx="4565994" cy="8969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𝑆𝑁𝑅</m:t>
                    </m:r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  <m:d>
                          <m:dPr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  <m:d>
                          <m:dPr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de-DE" sz="3600" dirty="0" smtClean="0"/>
                  <a:t>=</a:t>
                </a:r>
                <a:endParaRPr lang="de-DE" sz="3600" dirty="0"/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653" y="3658200"/>
                <a:ext cx="4565994" cy="896977"/>
              </a:xfrm>
              <a:prstGeom prst="rect">
                <a:avLst/>
              </a:prstGeom>
              <a:blipFill>
                <a:blip r:embed="rId3"/>
                <a:stretch>
                  <a:fillRect r="-4806" b="-816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67340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/>
              <a:t>Methodology for single link</a:t>
            </a:r>
            <a:endParaRPr lang="en-GB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smtClean="0"/>
              <a:t>May 2019</a:t>
            </a:r>
            <a:endParaRPr lang="en-GB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991043" y="3101841"/>
            <a:ext cx="11014247" cy="4113213"/>
          </a:xfrm>
        </p:spPr>
        <p:txBody>
          <a:bodyPr/>
          <a:lstStyle/>
          <a:p>
            <a:pPr marL="0" indent="0"/>
            <a:r>
              <a:rPr lang="de-DE" sz="2800" dirty="0" err="1" smtClean="0"/>
              <a:t>Methodology</a:t>
            </a:r>
            <a:r>
              <a:rPr lang="de-DE" sz="28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800" b="0" dirty="0" smtClean="0"/>
              <a:t>Start </a:t>
            </a:r>
            <a:r>
              <a:rPr lang="de-DE" sz="2800" b="0" dirty="0" err="1" smtClean="0"/>
              <a:t>from</a:t>
            </a:r>
            <a:r>
              <a:rPr lang="de-DE" sz="2800" b="0" dirty="0" smtClean="0"/>
              <a:t> SNR(f)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800" b="0" dirty="0" err="1"/>
              <a:t>E</a:t>
            </a:r>
            <a:r>
              <a:rPr lang="de-DE" sz="2800" b="0" dirty="0" err="1" smtClean="0"/>
              <a:t>stimate</a:t>
            </a:r>
            <a:r>
              <a:rPr lang="de-DE" sz="2800" b="0" dirty="0" smtClean="0"/>
              <a:t> </a:t>
            </a:r>
            <a:r>
              <a:rPr lang="de-DE" sz="2800" b="0" dirty="0" err="1" smtClean="0"/>
              <a:t>achieveable</a:t>
            </a:r>
            <a:r>
              <a:rPr lang="de-DE" sz="2800" b="0" dirty="0" smtClean="0"/>
              <a:t> rate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800" b="0" dirty="0" smtClean="0"/>
              <a:t>Select </a:t>
            </a:r>
            <a:r>
              <a:rPr lang="de-DE" sz="2800" b="0" dirty="0" err="1" smtClean="0"/>
              <a:t>appropriate</a:t>
            </a:r>
            <a:r>
              <a:rPr lang="de-DE" sz="2800" b="0" dirty="0" smtClean="0"/>
              <a:t> PHY </a:t>
            </a:r>
            <a:r>
              <a:rPr lang="de-DE" sz="2800" b="0" dirty="0" err="1" smtClean="0"/>
              <a:t>mode</a:t>
            </a:r>
            <a:r>
              <a:rPr lang="de-DE" sz="28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800" b="0" dirty="0" smtClean="0">
                <a:sym typeface="Wingdings" panose="05000000000000000000" pitchFamily="2" charset="2"/>
              </a:rPr>
              <a:t>Model </a:t>
            </a:r>
            <a:r>
              <a:rPr lang="de-DE" sz="2800" b="0" dirty="0" err="1" smtClean="0">
                <a:sym typeface="Wingdings" panose="05000000000000000000" pitchFamily="2" charset="2"/>
              </a:rPr>
              <a:t>random</a:t>
            </a:r>
            <a:r>
              <a:rPr lang="de-DE" sz="2800" b="0" dirty="0" smtClean="0">
                <a:sym typeface="Wingdings" panose="05000000000000000000" pitchFamily="2" charset="2"/>
              </a:rPr>
              <a:t> packet </a:t>
            </a:r>
            <a:r>
              <a:rPr lang="de-DE" sz="2800" b="0" dirty="0" err="1" smtClean="0">
                <a:sym typeface="Wingdings" panose="05000000000000000000" pitchFamily="2" charset="2"/>
              </a:rPr>
              <a:t>loss</a:t>
            </a:r>
            <a:endParaRPr lang="de-DE" sz="2800" b="0" dirty="0" smtClean="0">
              <a:sym typeface="Wingdings" panose="05000000000000000000" pitchFamily="2" charset="2"/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800" b="0" dirty="0" err="1" smtClean="0">
                <a:sym typeface="Wingdings" panose="05000000000000000000" pitchFamily="2" charset="2"/>
              </a:rPr>
              <a:t>Derive</a:t>
            </a:r>
            <a:r>
              <a:rPr lang="de-DE" sz="2800" b="0" dirty="0" smtClean="0">
                <a:sym typeface="Wingdings" panose="05000000000000000000" pitchFamily="2" charset="2"/>
              </a:rPr>
              <a:t> </a:t>
            </a:r>
            <a:r>
              <a:rPr lang="de-DE" sz="2800" b="0" dirty="0" err="1" smtClean="0">
                <a:sym typeface="Wingdings" panose="05000000000000000000" pitchFamily="2" charset="2"/>
              </a:rPr>
              <a:t>performance</a:t>
            </a:r>
            <a:r>
              <a:rPr lang="de-DE" sz="2800" b="0" dirty="0" smtClean="0">
                <a:sym typeface="Wingdings" panose="05000000000000000000" pitchFamily="2" charset="2"/>
              </a:rPr>
              <a:t> </a:t>
            </a:r>
            <a:r>
              <a:rPr lang="de-DE" sz="2800" b="0" dirty="0" err="1" smtClean="0">
                <a:sym typeface="Wingdings" panose="05000000000000000000" pitchFamily="2" charset="2"/>
              </a:rPr>
              <a:t>metrics</a:t>
            </a:r>
            <a:endParaRPr lang="de-DE" sz="2800" b="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/>
              <p:nvPr/>
            </p:nvSpPr>
            <p:spPr>
              <a:xfrm>
                <a:off x="4135113" y="2204864"/>
                <a:ext cx="4565994" cy="8969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𝑆𝑁𝑅</m:t>
                    </m:r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  <m:d>
                          <m:dPr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  <m:d>
                          <m:dPr>
                            <m:ctrlP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de-DE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de-DE" sz="3600" dirty="0" smtClean="0"/>
                  <a:t>=</a:t>
                </a:r>
                <a:endParaRPr lang="de-DE" sz="3600" dirty="0"/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5113" y="2204864"/>
                <a:ext cx="4565994" cy="896977"/>
              </a:xfrm>
              <a:prstGeom prst="rect">
                <a:avLst/>
              </a:prstGeom>
              <a:blipFill>
                <a:blip r:embed="rId3"/>
                <a:stretch>
                  <a:fillRect r="-4940" b="-748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82030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G(f): Insights from LC channel measurements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07711" y="1894754"/>
            <a:ext cx="11164953" cy="4702598"/>
          </a:xfrm>
          <a:ln/>
        </p:spPr>
        <p:txBody>
          <a:bodyPr/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n-GB" sz="2800" dirty="0" smtClean="0"/>
              <a:t>Using two optical frontends (OFE)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sz="2400" dirty="0" smtClean="0"/>
              <a:t>IR LED 850 nm (4x </a:t>
            </a:r>
            <a:r>
              <a:rPr lang="de-DE" sz="2400" dirty="0" smtClean="0"/>
              <a:t>SFH 4715AS</a:t>
            </a:r>
            <a:r>
              <a:rPr lang="en-GB" sz="2400" dirty="0" smtClean="0"/>
              <a:t>)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sz="2400" dirty="0" smtClean="0"/>
              <a:t>White LED (1x </a:t>
            </a:r>
            <a:r>
              <a:rPr lang="de-DE" sz="2400" dirty="0" err="1"/>
              <a:t>Cree</a:t>
            </a:r>
            <a:r>
              <a:rPr lang="de-DE" sz="2400" dirty="0"/>
              <a:t> XLAMP </a:t>
            </a:r>
            <a:r>
              <a:rPr lang="de-DE" sz="2400" dirty="0" smtClean="0"/>
              <a:t>XM-L2</a:t>
            </a:r>
            <a:r>
              <a:rPr lang="en-GB" sz="2400" dirty="0" smtClean="0"/>
              <a:t>) 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sz="2400" dirty="0" smtClean="0"/>
              <a:t>PD (5x </a:t>
            </a:r>
            <a:r>
              <a:rPr lang="de-DE" sz="2400" dirty="0" smtClean="0"/>
              <a:t>Hamamatsu S6968)</a:t>
            </a:r>
            <a:endParaRPr lang="en-GB" sz="2400" dirty="0" smtClean="0"/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Vector Network </a:t>
            </a:r>
            <a:r>
              <a:rPr lang="en-GB" sz="2800" dirty="0" err="1" smtClean="0"/>
              <a:t>Analyzer</a:t>
            </a:r>
            <a:r>
              <a:rPr lang="en-GB" sz="2800" dirty="0" smtClean="0"/>
              <a:t> </a:t>
            </a:r>
          </a:p>
          <a:p>
            <a:pPr marL="898525" lvl="1" indent="-449263">
              <a:buFont typeface="Times New Roman" pitchFamily="16" charset="0"/>
              <a:buChar char="•"/>
            </a:pPr>
            <a:r>
              <a:rPr lang="de-DE" sz="2400" dirty="0" smtClean="0"/>
              <a:t>Agilent E5061B-3L5</a:t>
            </a:r>
          </a:p>
          <a:p>
            <a:pPr marL="898525" lvl="1" indent="-449263">
              <a:buFont typeface="Times New Roman" pitchFamily="16" charset="0"/>
              <a:buChar char="•"/>
            </a:pPr>
            <a:r>
              <a:rPr lang="de-DE" sz="2400" dirty="0" err="1" smtClean="0"/>
              <a:t>Calibrated</a:t>
            </a:r>
            <a:r>
              <a:rPr lang="de-DE" sz="2400" dirty="0" smtClean="0"/>
              <a:t> </a:t>
            </a:r>
            <a:r>
              <a:rPr lang="de-DE" sz="2400" dirty="0" err="1" smtClean="0"/>
              <a:t>between</a:t>
            </a:r>
            <a:r>
              <a:rPr lang="de-DE" sz="2400" dirty="0" smtClean="0"/>
              <a:t> OFE in-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outputs</a:t>
            </a:r>
            <a:endParaRPr lang="de-DE" sz="2400" dirty="0" smtClean="0"/>
          </a:p>
          <a:p>
            <a:pPr>
              <a:buFont typeface="Times New Roman" pitchFamily="16" charset="0"/>
              <a:buChar char="•"/>
            </a:pPr>
            <a:r>
              <a:rPr lang="de-DE" sz="2800" dirty="0" err="1" smtClean="0"/>
              <a:t>Frontends</a:t>
            </a:r>
            <a:r>
              <a:rPr lang="de-DE" sz="2800" dirty="0" smtClean="0"/>
              <a:t> </a:t>
            </a:r>
            <a:r>
              <a:rPr lang="de-DE" sz="2800" dirty="0" err="1" smtClean="0"/>
              <a:t>response</a:t>
            </a:r>
            <a:endParaRPr lang="de-DE" sz="28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sz="2400" dirty="0" smtClean="0"/>
              <a:t>Place </a:t>
            </a:r>
            <a:r>
              <a:rPr lang="de-DE" sz="2400" dirty="0" err="1" smtClean="0"/>
              <a:t>Tx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Rx</a:t>
            </a:r>
            <a:r>
              <a:rPr lang="de-DE" sz="2400" dirty="0" smtClean="0"/>
              <a:t> in LOS at </a:t>
            </a:r>
            <a:r>
              <a:rPr lang="de-DE" sz="2400" dirty="0" err="1" smtClean="0"/>
              <a:t>minimum</a:t>
            </a:r>
            <a:r>
              <a:rPr lang="de-DE" sz="2400" dirty="0" smtClean="0"/>
              <a:t> </a:t>
            </a:r>
            <a:r>
              <a:rPr lang="de-DE" sz="2400" dirty="0" err="1" smtClean="0"/>
              <a:t>distortion-free</a:t>
            </a:r>
            <a:r>
              <a:rPr lang="de-DE" sz="2400" dirty="0" smtClean="0"/>
              <a:t> </a:t>
            </a:r>
            <a:r>
              <a:rPr lang="de-DE" sz="2400" dirty="0" err="1" smtClean="0"/>
              <a:t>distance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80 cm</a:t>
            </a:r>
          </a:p>
          <a:p>
            <a:pPr lvl="1">
              <a:buFont typeface="Times New Roman" pitchFamily="16" charset="0"/>
              <a:buChar char="•"/>
            </a:pPr>
            <a:r>
              <a:rPr lang="de-DE" sz="2400" dirty="0" smtClean="0"/>
              <a:t>  </a:t>
            </a:r>
            <a:r>
              <a:rPr lang="de-DE" sz="2400" dirty="0" err="1" smtClean="0"/>
              <a:t>Measure</a:t>
            </a:r>
            <a:r>
              <a:rPr lang="de-DE" sz="2400" dirty="0" smtClean="0"/>
              <a:t> </a:t>
            </a:r>
            <a:r>
              <a:rPr lang="de-DE" sz="2400" dirty="0" err="1" smtClean="0"/>
              <a:t>Tx-Rx</a:t>
            </a:r>
            <a:r>
              <a:rPr lang="de-DE" sz="2400" dirty="0" smtClean="0"/>
              <a:t> </a:t>
            </a:r>
            <a:r>
              <a:rPr lang="de-DE" sz="2400" dirty="0" err="1" smtClean="0"/>
              <a:t>response</a:t>
            </a:r>
            <a:r>
              <a:rPr lang="de-DE" sz="2400" dirty="0" smtClean="0"/>
              <a:t>, </a:t>
            </a:r>
            <a:r>
              <a:rPr lang="de-DE" sz="2400" dirty="0" err="1" smtClean="0"/>
              <a:t>divide</a:t>
            </a:r>
            <a:r>
              <a:rPr lang="de-DE" sz="2400" dirty="0" smtClean="0"/>
              <a:t> </a:t>
            </a:r>
            <a:r>
              <a:rPr lang="de-DE" sz="2400" dirty="0" err="1" smtClean="0"/>
              <a:t>other</a:t>
            </a:r>
            <a:r>
              <a:rPr lang="de-DE" sz="2400" dirty="0" smtClean="0"/>
              <a:t> </a:t>
            </a:r>
            <a:r>
              <a:rPr lang="de-DE" sz="2400" dirty="0" err="1" smtClean="0"/>
              <a:t>results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</a:t>
            </a:r>
            <a:r>
              <a:rPr lang="de-DE" sz="2400" dirty="0" err="1" smtClean="0"/>
              <a:t>it</a:t>
            </a:r>
            <a:r>
              <a:rPr lang="de-DE" sz="2400" dirty="0" smtClean="0"/>
              <a:t> </a:t>
            </a:r>
            <a:r>
              <a:rPr lang="de-DE" sz="2400" dirty="0" smtClean="0">
                <a:sym typeface="Wingdings" panose="05000000000000000000" pitchFamily="2" charset="2"/>
              </a:rPr>
              <a:t> </a:t>
            </a:r>
            <a:r>
              <a:rPr lang="de-DE" sz="2400" dirty="0" err="1" smtClean="0">
                <a:sym typeface="Wingdings" panose="05000000000000000000" pitchFamily="2" charset="2"/>
              </a:rPr>
              <a:t>channel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frequency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response</a:t>
            </a:r>
            <a:r>
              <a:rPr lang="de-DE" sz="2400" dirty="0" smtClean="0"/>
              <a:t> </a:t>
            </a:r>
          </a:p>
          <a:p>
            <a:pPr>
              <a:buFont typeface="Times New Roman" pitchFamily="16" charset="0"/>
              <a:buChar char="•"/>
            </a:pPr>
            <a:endParaRPr lang="en-GB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smtClean="0"/>
              <a:t>May 2019</a:t>
            </a:r>
            <a:endParaRPr lang="en-GB" dirty="0"/>
          </a:p>
        </p:txBody>
      </p:sp>
      <p:pic>
        <p:nvPicPr>
          <p:cNvPr id="18" name="Grafik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8128" y="1988840"/>
            <a:ext cx="4721410" cy="352839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Measured LC frontends response F(f)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smtClean="0"/>
              <a:t>May 2019</a:t>
            </a:r>
            <a:endParaRPr lang="en-GB" dirty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867363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Slide </a:t>
            </a:r>
            <a:fld id="{8DC72EFA-1DF8-481C-8B66-C8A1D5DAFDEA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9456" y="1835801"/>
            <a:ext cx="5488216" cy="4329503"/>
          </a:xfrm>
          <a:prstGeom prst="rect">
            <a:avLst/>
          </a:prstGeom>
        </p:spPr>
      </p:pic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6600056" y="1678730"/>
            <a:ext cx="5421661" cy="4702598"/>
          </a:xfrm>
          <a:ln/>
        </p:spPr>
        <p:txBody>
          <a:bodyPr/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n-GB" sz="2200" dirty="0" smtClean="0">
                <a:sym typeface="Wingdings" panose="05000000000000000000" pitchFamily="2" charset="2"/>
              </a:rPr>
              <a:t>LED driver </a:t>
            </a:r>
            <a:r>
              <a:rPr lang="en-GB" sz="2200" dirty="0">
                <a:sym typeface="Wingdings" panose="05000000000000000000" pitchFamily="2" charset="2"/>
              </a:rPr>
              <a:t>and </a:t>
            </a:r>
            <a:r>
              <a:rPr lang="en-GB" sz="2200" dirty="0" smtClean="0">
                <a:sym typeface="Wingdings" panose="05000000000000000000" pitchFamily="2" charset="2"/>
              </a:rPr>
              <a:t>PD+TIA similar to model in doc. 11-18/1574r4</a:t>
            </a:r>
            <a:endParaRPr lang="en-GB" sz="2200" dirty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GB" sz="2200" dirty="0" smtClean="0"/>
              <a:t>IR </a:t>
            </a:r>
            <a:r>
              <a:rPr lang="en-GB" sz="2200" dirty="0" smtClean="0"/>
              <a:t>LED driver </a:t>
            </a:r>
            <a:r>
              <a:rPr lang="en-GB" sz="2200" dirty="0" smtClean="0"/>
              <a:t>has </a:t>
            </a:r>
            <a:r>
              <a:rPr lang="en-GB" sz="2200" dirty="0"/>
              <a:t>3-dB BW </a:t>
            </a:r>
            <a:r>
              <a:rPr lang="en-GB" sz="2200" dirty="0" smtClean="0"/>
              <a:t>80 </a:t>
            </a:r>
            <a:r>
              <a:rPr lang="en-GB" sz="2200" dirty="0"/>
              <a:t>MHz and </a:t>
            </a:r>
            <a:r>
              <a:rPr lang="en-GB" sz="2200" dirty="0" smtClean="0"/>
              <a:t>rolls off smoothly then</a:t>
            </a:r>
            <a:endParaRPr lang="en-GB" sz="2200" dirty="0" smtClean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GB" sz="2200" dirty="0" smtClean="0"/>
              <a:t>Measured white </a:t>
            </a:r>
            <a:r>
              <a:rPr lang="en-GB" sz="2200" dirty="0" smtClean="0"/>
              <a:t>LED efficiency is reduced </a:t>
            </a:r>
            <a:r>
              <a:rPr lang="en-GB" sz="2200" dirty="0" smtClean="0"/>
              <a:t>by -20 dB at </a:t>
            </a:r>
            <a:r>
              <a:rPr lang="en-GB" sz="2200" dirty="0" smtClean="0"/>
              <a:t>low </a:t>
            </a:r>
            <a:r>
              <a:rPr lang="en-GB" sz="2200" dirty="0" smtClean="0"/>
              <a:t>frequencies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Symbol" panose="05050102010706020507" pitchFamily="18" charset="2"/>
              </a:rPr>
              <a:t></a:t>
            </a:r>
            <a:r>
              <a:rPr lang="en-GB" dirty="0" smtClean="0"/>
              <a:t>+10 dB correction </a:t>
            </a:r>
            <a:r>
              <a:rPr lang="en-GB" dirty="0" smtClean="0"/>
              <a:t>applies to white LED curve for </a:t>
            </a:r>
            <a:r>
              <a:rPr lang="en-GB" dirty="0" smtClean="0"/>
              <a:t>different spatial </a:t>
            </a:r>
            <a:r>
              <a:rPr lang="en-GB" dirty="0"/>
              <a:t>characteristics </a:t>
            </a:r>
            <a:r>
              <a:rPr lang="en-GB" dirty="0" smtClean="0"/>
              <a:t>of IR vs. white LED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sz="1800" dirty="0" smtClean="0"/>
              <a:t>Colour conversion from blue to white </a:t>
            </a:r>
            <a:r>
              <a:rPr lang="en-GB" sz="1800" dirty="0" smtClean="0"/>
              <a:t>leads to 3-dB BW of only &lt;2 MHz</a:t>
            </a:r>
            <a:endParaRPr lang="en-GB" sz="1800" dirty="0" smtClean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GB" sz="2200" dirty="0" smtClean="0"/>
              <a:t>Further results all use IR LED</a:t>
            </a:r>
          </a:p>
        </p:txBody>
      </p:sp>
    </p:spTree>
    <p:extLst>
      <p:ext uri="{BB962C8B-B14F-4D97-AF65-F5344CB8AC3E}">
        <p14:creationId xmlns:p14="http://schemas.microsoft.com/office/powerpoint/2010/main" val="41283341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Measured LC path loss G(f)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smtClean="0"/>
              <a:t>May 2019</a:t>
            </a:r>
            <a:endParaRPr lang="en-GB" dirty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867363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Slide </a:t>
            </a:r>
            <a:fld id="{8DC72EFA-1DF8-481C-8B66-C8A1D5DAFDEA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6856368" y="1534714"/>
            <a:ext cx="5216296" cy="4702598"/>
          </a:xfrm>
          <a:ln/>
        </p:spPr>
        <p:txBody>
          <a:bodyPr/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All measurements at 1 m distance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LOS 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Both OFEs point to each other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fairly flat frequency response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NLOS with 1</a:t>
            </a:r>
            <a:r>
              <a:rPr lang="en-GB" baseline="30000" dirty="0" smtClean="0">
                <a:sym typeface="Wingdings" panose="05000000000000000000" pitchFamily="2" charset="2"/>
              </a:rPr>
              <a:t>st</a:t>
            </a:r>
            <a:r>
              <a:rPr lang="en-GB" dirty="0" smtClean="0">
                <a:sym typeface="Wingdings" panose="05000000000000000000" pitchFamily="2" charset="2"/>
              </a:rPr>
              <a:t> reflection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Both OFEs point to the ceiling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&gt;20 </a:t>
            </a:r>
            <a:r>
              <a:rPr lang="en-GB" dirty="0" err="1" smtClean="0">
                <a:sym typeface="Wingdings" panose="05000000000000000000" pitchFamily="2" charset="2"/>
              </a:rPr>
              <a:t>dB</a:t>
            </a:r>
            <a:r>
              <a:rPr lang="en-GB" baseline="-25000" dirty="0" err="1" smtClean="0">
                <a:sym typeface="Wingdings" panose="05000000000000000000" pitchFamily="2" charset="2"/>
              </a:rPr>
              <a:t>el</a:t>
            </a:r>
            <a:r>
              <a:rPr lang="en-GB" dirty="0" smtClean="0">
                <a:sym typeface="Wingdings" panose="05000000000000000000" pitchFamily="2" charset="2"/>
              </a:rPr>
              <a:t> loss compared to LOS 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almost </a:t>
            </a:r>
            <a:r>
              <a:rPr lang="en-GB" dirty="0" smtClean="0">
                <a:sym typeface="Wingdings" panose="05000000000000000000" pitchFamily="2" charset="2"/>
              </a:rPr>
              <a:t>flat, weak roll off</a:t>
            </a:r>
            <a:endParaRPr lang="en-GB" dirty="0" smtClean="0">
              <a:sym typeface="Wingdings" panose="05000000000000000000" pitchFamily="2" charset="2"/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NLOS multiple reflections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Both OFEs point away from each other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Fast roll-off at </a:t>
            </a:r>
            <a:r>
              <a:rPr lang="en-GB" dirty="0" smtClean="0">
                <a:sym typeface="Wingdings" panose="05000000000000000000" pitchFamily="2" charset="2"/>
              </a:rPr>
              <a:t>low frequencies (higher order reflections), frequency-selective fading </a:t>
            </a:r>
            <a:r>
              <a:rPr lang="en-GB" dirty="0" smtClean="0">
                <a:sym typeface="Wingdings" panose="05000000000000000000" pitchFamily="2" charset="2"/>
              </a:rPr>
              <a:t>at high frequencies</a:t>
            </a:r>
            <a:endParaRPr lang="en-GB" dirty="0" smtClean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17" y="1538618"/>
            <a:ext cx="5839839" cy="477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979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G(F): NLOS results vs. distance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smtClean="0"/>
              <a:t>May 2019</a:t>
            </a:r>
            <a:endParaRPr lang="en-GB" dirty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867363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Slide </a:t>
            </a:r>
            <a:fld id="{8DC72EFA-1DF8-481C-8B66-C8A1D5DAFDEA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1055440" y="5661248"/>
            <a:ext cx="4464496" cy="576064"/>
          </a:xfrm>
          <a:ln/>
        </p:spPr>
        <p:txBody>
          <a:bodyPr/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n-GB" dirty="0" smtClean="0">
                <a:sym typeface="Wingdings" panose="05000000000000000000" pitchFamily="2" charset="2"/>
              </a:rPr>
              <a:t>Including 1</a:t>
            </a:r>
            <a:r>
              <a:rPr lang="en-GB" baseline="30000" dirty="0" smtClean="0">
                <a:sym typeface="Wingdings" panose="05000000000000000000" pitchFamily="2" charset="2"/>
              </a:rPr>
              <a:t>st</a:t>
            </a:r>
            <a:r>
              <a:rPr lang="en-GB" dirty="0" smtClean="0">
                <a:sym typeface="Wingdings" panose="05000000000000000000" pitchFamily="2" charset="2"/>
              </a:rPr>
              <a:t> reflection</a:t>
            </a:r>
            <a:endParaRPr lang="en-GB" dirty="0" smtClean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9456" y="1661959"/>
            <a:ext cx="9516475" cy="3927281"/>
          </a:xfrm>
          <a:prstGeom prst="rect">
            <a:avLst/>
          </a:prstGeom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095999" y="5661248"/>
            <a:ext cx="5179485" cy="5760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14350" indent="-514350">
              <a:buFont typeface="Arial" panose="020B0604020202020204" pitchFamily="34" charset="0"/>
              <a:buChar char="•"/>
            </a:pPr>
            <a:r>
              <a:rPr lang="en-GB" kern="0" dirty="0" smtClean="0">
                <a:sym typeface="Wingdings" panose="05000000000000000000" pitchFamily="2" charset="2"/>
              </a:rPr>
              <a:t>Only higher order reflections</a:t>
            </a:r>
            <a:endParaRPr lang="en-GB" kern="0" dirty="0" smtClean="0"/>
          </a:p>
        </p:txBody>
      </p:sp>
    </p:spTree>
    <p:extLst>
      <p:ext uri="{BB962C8B-B14F-4D97-AF65-F5344CB8AC3E}">
        <p14:creationId xmlns:p14="http://schemas.microsoft.com/office/powerpoint/2010/main" val="36121300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1128</Words>
  <Application>Microsoft Office PowerPoint</Application>
  <PresentationFormat>Breitbild</PresentationFormat>
  <Paragraphs>230</Paragraphs>
  <Slides>17</Slides>
  <Notes>12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6" baseType="lpstr">
      <vt:lpstr>Arial Unicode MS</vt:lpstr>
      <vt:lpstr>MS Gothic</vt:lpstr>
      <vt:lpstr>Arial</vt:lpstr>
      <vt:lpstr>Cambria Math</vt:lpstr>
      <vt:lpstr>Symbol</vt:lpstr>
      <vt:lpstr>Times New Roman</vt:lpstr>
      <vt:lpstr>Wingdings</vt:lpstr>
      <vt:lpstr>Office Theme</vt:lpstr>
      <vt:lpstr>Document</vt:lpstr>
      <vt:lpstr>MAC Simulation Methodology: Insights  from LC Channel Measurements</vt:lpstr>
      <vt:lpstr>Abstract</vt:lpstr>
      <vt:lpstr>MAC layer simulations in TGbb</vt:lpstr>
      <vt:lpstr>MAC layer evaluation input</vt:lpstr>
      <vt:lpstr>Methodology for single link</vt:lpstr>
      <vt:lpstr>G(f): Insights from LC channel measurements</vt:lpstr>
      <vt:lpstr>Measured LC frontends response F(f)</vt:lpstr>
      <vt:lpstr>Measured LC path loss G(f)</vt:lpstr>
      <vt:lpstr>G(F): NLOS results vs. distance</vt:lpstr>
      <vt:lpstr>Implications on MAC modeling</vt:lpstr>
      <vt:lpstr>Implications on MAC modeling</vt:lpstr>
      <vt:lpstr>Multilink MAC modeling</vt:lpstr>
      <vt:lpstr>Methodology for multiple links</vt:lpstr>
      <vt:lpstr>MAC layer evaluation methodology</vt:lpstr>
      <vt:lpstr>Open items for MAC layer evaluation in TGbb</vt:lpstr>
      <vt:lpstr>Straw poll</vt:lpstr>
      <vt:lpstr>Reference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G.9991 Phy and its relevance to TGbb</dc:title>
  <dc:subject/>
  <dc:creator>Marc Emmelmann</dc:creator>
  <cp:keywords/>
  <dc:description/>
  <cp:lastModifiedBy>Jungnickel, Volker</cp:lastModifiedBy>
  <cp:revision>247</cp:revision>
  <cp:lastPrinted>1601-01-01T00:00:00Z</cp:lastPrinted>
  <dcterms:created xsi:type="dcterms:W3CDTF">2019-04-17T13:13:06Z</dcterms:created>
  <dcterms:modified xsi:type="dcterms:W3CDTF">2019-05-16T14:39:22Z</dcterms:modified>
  <cp:category/>
</cp:coreProperties>
</file>