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2" r:id="rId4"/>
    <p:sldId id="271" r:id="rId5"/>
    <p:sldId id="340" r:id="rId6"/>
    <p:sldId id="299" r:id="rId7"/>
    <p:sldId id="326" r:id="rId8"/>
    <p:sldId id="294" r:id="rId9"/>
    <p:sldId id="341" r:id="rId10"/>
    <p:sldId id="325" r:id="rId11"/>
    <p:sldId id="293"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 lei" initials="jl" lastIdx="2" clrIdx="0">
    <p:extLst>
      <p:ext uri="{19B8F6BF-5375-455C-9EA6-DF929625EA0E}">
        <p15:presenceInfo xmlns:p15="http://schemas.microsoft.com/office/powerpoint/2012/main" userId="89326dc2a75e1a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47" autoAdjust="0"/>
    <p:restoredTop sz="85829" autoAdjust="0"/>
  </p:normalViewPr>
  <p:slideViewPr>
    <p:cSldViewPr>
      <p:cViewPr varScale="1">
        <p:scale>
          <a:sx n="66" d="100"/>
          <a:sy n="66" d="100"/>
        </p:scale>
        <p:origin x="83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8" d="100"/>
          <a:sy n="48" d="100"/>
        </p:scale>
        <p:origin x="2672"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802.11-19/0889r0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May 2019</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Jun Lei, Nufront</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802.11-19/0889r0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May 2019</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Jun Lei, Nufront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802.11-19/0889r0</a:t>
            </a:r>
            <a:endParaRPr lang="en-US" dirty="0"/>
          </a:p>
        </p:txBody>
      </p:sp>
      <p:sp>
        <p:nvSpPr>
          <p:cNvPr id="5" name="Rectangle 3"/>
          <p:cNvSpPr>
            <a:spLocks noGrp="1" noChangeArrowheads="1"/>
          </p:cNvSpPr>
          <p:nvPr>
            <p:ph type="dt"/>
          </p:nvPr>
        </p:nvSpPr>
        <p:spPr>
          <a:ln/>
        </p:spPr>
        <p:txBody>
          <a:bodyPr/>
          <a:lstStyle/>
          <a:p>
            <a:r>
              <a:rPr lang="en-US" altLang="zh-CN"/>
              <a:t>May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809180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802.11-19/0889r0</a:t>
            </a:r>
            <a:endParaRPr lang="en-US" dirty="0"/>
          </a:p>
        </p:txBody>
      </p:sp>
      <p:sp>
        <p:nvSpPr>
          <p:cNvPr id="5" name="Rectangle 3"/>
          <p:cNvSpPr>
            <a:spLocks noGrp="1" noChangeArrowheads="1"/>
          </p:cNvSpPr>
          <p:nvPr>
            <p:ph type="dt"/>
          </p:nvPr>
        </p:nvSpPr>
        <p:spPr>
          <a:ln/>
        </p:spPr>
        <p:txBody>
          <a:bodyPr/>
          <a:lstStyle/>
          <a:p>
            <a:r>
              <a:rPr lang="en-US" altLang="zh-CN"/>
              <a:t>May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Here is the abstract. </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81164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r>
              <a:rPr lang="en-US" altLang="zh-CN" dirty="0"/>
              <a:t> </a:t>
            </a:r>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933662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740640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002844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r>
              <a:rPr lang="en-US" altLang="zh-CN" dirty="0"/>
              <a:t>Editorial change still have time</a:t>
            </a:r>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320593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924545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802.11-19/0889r0</a:t>
            </a:r>
            <a:endParaRPr lang="en-US" dirty="0"/>
          </a:p>
        </p:txBody>
      </p:sp>
      <p:sp>
        <p:nvSpPr>
          <p:cNvPr id="5" name="日期占位符 4"/>
          <p:cNvSpPr>
            <a:spLocks noGrp="1"/>
          </p:cNvSpPr>
          <p:nvPr>
            <p:ph type="dt"/>
          </p:nvPr>
        </p:nvSpPr>
        <p:spPr/>
        <p:txBody>
          <a:bodyPr/>
          <a:lstStyle/>
          <a:p>
            <a:r>
              <a:rPr lang="en-US" altLang="zh-CN"/>
              <a:t>May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034892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日期占位符 3">
            <a:extLst>
              <a:ext uri="{FF2B5EF4-FFF2-40B4-BE49-F238E27FC236}">
                <a16:creationId xmlns:a16="http://schemas.microsoft.com/office/drawing/2014/main" id="{9DEC2079-6823-45B5-86D0-9EAA3A8399CD}"/>
              </a:ext>
            </a:extLst>
          </p:cNvPr>
          <p:cNvSpPr>
            <a:spLocks noGrp="1"/>
          </p:cNvSpPr>
          <p:nvPr>
            <p:ph type="dt" idx="10"/>
          </p:nvPr>
        </p:nvSpPr>
        <p:spPr/>
        <p:txBody>
          <a:bodyPr/>
          <a:lstStyle/>
          <a:p>
            <a:r>
              <a:rPr lang="en-US" altLang="zh-CN"/>
              <a:t>April 2019</a:t>
            </a:r>
            <a:endParaRPr lang="en-GB" dirty="0"/>
          </a:p>
        </p:txBody>
      </p:sp>
      <p:sp>
        <p:nvSpPr>
          <p:cNvPr id="5" name="页脚占位符 4">
            <a:extLst>
              <a:ext uri="{FF2B5EF4-FFF2-40B4-BE49-F238E27FC236}">
                <a16:creationId xmlns:a16="http://schemas.microsoft.com/office/drawing/2014/main" id="{316EDD33-6F0A-4F4F-A9DE-1B898F4EE604}"/>
              </a:ext>
            </a:extLst>
          </p:cNvPr>
          <p:cNvSpPr>
            <a:spLocks noGrp="1"/>
          </p:cNvSpPr>
          <p:nvPr>
            <p:ph type="ftr" idx="11"/>
          </p:nvPr>
        </p:nvSpPr>
        <p:spPr/>
        <p:txBody>
          <a:bodyPr/>
          <a:lstStyle/>
          <a:p>
            <a:r>
              <a:rPr lang="en-GB"/>
              <a:t>Jun Lei, Nufront</a:t>
            </a:r>
            <a:endParaRPr lang="en-GB" dirty="0"/>
          </a:p>
        </p:txBody>
      </p:sp>
      <p:sp>
        <p:nvSpPr>
          <p:cNvPr id="7" name="灯片编号占位符 6">
            <a:extLst>
              <a:ext uri="{FF2B5EF4-FFF2-40B4-BE49-F238E27FC236}">
                <a16:creationId xmlns:a16="http://schemas.microsoft.com/office/drawing/2014/main" id="{251DC493-B127-45DE-ACC4-C925F848B6DC}"/>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
        <p:nvSpPr>
          <p:cNvPr id="8" name="标题 7">
            <a:extLst>
              <a:ext uri="{FF2B5EF4-FFF2-40B4-BE49-F238E27FC236}">
                <a16:creationId xmlns:a16="http://schemas.microsoft.com/office/drawing/2014/main" id="{867D612E-C9AD-44D4-BE79-FA73E4110DFA}"/>
              </a:ext>
            </a:extLst>
          </p:cNvPr>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dirty="0"/>
              <a:t>April 2019</a:t>
            </a:r>
            <a:endParaRPr lang="en-GB" dirty="0"/>
          </a:p>
        </p:txBody>
      </p:sp>
      <p:sp>
        <p:nvSpPr>
          <p:cNvPr id="6" name="Footer Placeholder 5"/>
          <p:cNvSpPr>
            <a:spLocks noGrp="1"/>
          </p:cNvSpPr>
          <p:nvPr>
            <p:ph type="ftr" idx="11"/>
          </p:nvPr>
        </p:nvSpPr>
        <p:spPr/>
        <p:txBody>
          <a:bodyPr/>
          <a:lstStyle>
            <a:lvl1pPr>
              <a:defRPr/>
            </a:lvl1pPr>
          </a:lstStyle>
          <a:p>
            <a:r>
              <a:rPr lang="en-GB" dirty="0"/>
              <a:t>Jun Lei, Nufront</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dirty="0"/>
              <a:t>April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Jun Lei, Nufront</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dirty="0"/>
              <a:t>April 2019</a:t>
            </a:r>
            <a:endParaRPr lang="en-GB" dirty="0"/>
          </a:p>
        </p:txBody>
      </p:sp>
      <p:sp>
        <p:nvSpPr>
          <p:cNvPr id="4" name="Footer Placeholder 3"/>
          <p:cNvSpPr>
            <a:spLocks noGrp="1"/>
          </p:cNvSpPr>
          <p:nvPr>
            <p:ph type="ftr" idx="11"/>
          </p:nvPr>
        </p:nvSpPr>
        <p:spPr/>
        <p:txBody>
          <a:bodyPr/>
          <a:lstStyle>
            <a:lvl1pPr>
              <a:defRPr/>
            </a:lvl1pPr>
          </a:lstStyle>
          <a:p>
            <a:r>
              <a:rPr lang="en-GB" dirty="0"/>
              <a:t>Jun Lei, Nufront</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a:t>April 2019</a:t>
            </a:r>
            <a:endParaRPr lang="en-GB" dirty="0"/>
          </a:p>
        </p:txBody>
      </p:sp>
      <p:sp>
        <p:nvSpPr>
          <p:cNvPr id="3" name="Footer Placeholder 2"/>
          <p:cNvSpPr>
            <a:spLocks noGrp="1"/>
          </p:cNvSpPr>
          <p:nvPr>
            <p:ph type="ftr" idx="11"/>
          </p:nvPr>
        </p:nvSpPr>
        <p:spPr/>
        <p:txBody>
          <a:bodyPr/>
          <a:lstStyle>
            <a:lvl1pPr>
              <a:defRPr/>
            </a:lvl1pPr>
          </a:lstStyle>
          <a:p>
            <a:r>
              <a:rPr lang="en-GB" dirty="0"/>
              <a:t>Jun Lei, Nufront</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April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Jun Lei, Nufront</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802.11-19/0889r2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ltLang="zh-CN" dirty="0"/>
              <a:t>May 2019</a:t>
            </a:r>
            <a:endParaRPr lang="en-GB" dirty="0"/>
          </a:p>
        </p:txBody>
      </p:sp>
      <p:sp>
        <p:nvSpPr>
          <p:cNvPr id="7" name="Footer Placeholder 4"/>
          <p:cNvSpPr>
            <a:spLocks noGrp="1"/>
          </p:cNvSpPr>
          <p:nvPr>
            <p:ph type="ftr" idx="11"/>
          </p:nvPr>
        </p:nvSpPr>
        <p:spPr>
          <a:xfrm>
            <a:off x="5500694" y="6475413"/>
            <a:ext cx="3041644" cy="265955"/>
          </a:xfrm>
        </p:spPr>
        <p:txBody>
          <a:bodyPr/>
          <a:lstStyle/>
          <a:p>
            <a:r>
              <a:rPr lang="en-GB" dirty="0"/>
              <a:t>Jun Lei, Nufront</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51520" y="918804"/>
            <a:ext cx="8640960" cy="9120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Response to the comments on Proposal to Submit IEEE 802.11ax and EUHT to ITU for IMT-2020</a:t>
            </a:r>
            <a:endParaRPr lang="en-GB" dirty="0"/>
          </a:p>
        </p:txBody>
      </p:sp>
      <p:sp>
        <p:nvSpPr>
          <p:cNvPr id="3074" name="Rectangle 2"/>
          <p:cNvSpPr>
            <a:spLocks noGrp="1" noChangeArrowheads="1"/>
          </p:cNvSpPr>
          <p:nvPr>
            <p:ph type="body" idx="1"/>
          </p:nvPr>
        </p:nvSpPr>
        <p:spPr>
          <a:xfrm>
            <a:off x="723106" y="2234630"/>
            <a:ext cx="7772400" cy="612031"/>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sp>
        <p:nvSpPr>
          <p:cNvPr id="3076" name="Rectangle 4"/>
          <p:cNvSpPr>
            <a:spLocks noChangeArrowheads="1"/>
          </p:cNvSpPr>
          <p:nvPr/>
        </p:nvSpPr>
        <p:spPr bwMode="auto">
          <a:xfrm>
            <a:off x="400837" y="297399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E90FA7F6-7962-4B4F-A2FA-E074298D506F}"/>
              </a:ext>
            </a:extLst>
          </p:cNvPr>
          <p:cNvGraphicFramePr>
            <a:graphicFrameLocks noChangeAspect="1"/>
          </p:cNvGraphicFramePr>
          <p:nvPr>
            <p:extLst>
              <p:ext uri="{D42A27DB-BD31-4B8C-83A1-F6EECF244321}">
                <p14:modId xmlns:p14="http://schemas.microsoft.com/office/powerpoint/2010/main" val="1815757588"/>
              </p:ext>
            </p:extLst>
          </p:nvPr>
        </p:nvGraphicFramePr>
        <p:xfrm>
          <a:off x="377825" y="3542506"/>
          <a:ext cx="8766175" cy="3722689"/>
        </p:xfrm>
        <a:graphic>
          <a:graphicData uri="http://schemas.openxmlformats.org/presentationml/2006/ole">
            <mc:AlternateContent xmlns:mc="http://schemas.openxmlformats.org/markup-compatibility/2006">
              <mc:Choice xmlns:v="urn:schemas-microsoft-com:vml" Requires="v">
                <p:oleObj spid="_x0000_s3654" name="Document" r:id="rId4" imgW="8254533" imgH="3815421" progId="Word.Document.8">
                  <p:embed/>
                </p:oleObj>
              </mc:Choice>
              <mc:Fallback>
                <p:oleObj name="Document" r:id="rId4" imgW="8254533" imgH="3815421" progId="Word.Document.8">
                  <p:embed/>
                  <p:pic>
                    <p:nvPicPr>
                      <p:cNvPr id="10" name="Object 3">
                        <a:extLst>
                          <a:ext uri="{FF2B5EF4-FFF2-40B4-BE49-F238E27FC236}">
                            <a16:creationId xmlns:a16="http://schemas.microsoft.com/office/drawing/2014/main" id="{75F55ED9-E6C7-4247-B5C5-7796168FC713}"/>
                          </a:ext>
                        </a:extLst>
                      </p:cNvPr>
                      <p:cNvPicPr>
                        <a:picLocks noChangeAspect="1" noChangeArrowheads="1"/>
                      </p:cNvPicPr>
                      <p:nvPr/>
                    </p:nvPicPr>
                    <p:blipFill>
                      <a:blip r:embed="rId5"/>
                      <a:srcRect/>
                      <a:stretch>
                        <a:fillRect/>
                      </a:stretch>
                    </p:blipFill>
                    <p:spPr bwMode="auto">
                      <a:xfrm>
                        <a:off x="377825" y="3542506"/>
                        <a:ext cx="8766175" cy="372268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41996"/>
          </a:xfrm>
        </p:spPr>
        <p:txBody>
          <a:bodyPr/>
          <a:lstStyle/>
          <a:p>
            <a:pPr lvl="0"/>
            <a:r>
              <a:rPr lang="en-US" altLang="zh-CN" dirty="0">
                <a:sym typeface="Arial" panose="020B0604020202020204" pitchFamily="34" charset="0"/>
              </a:rPr>
              <a:t>Summary and </a:t>
            </a:r>
            <a:r>
              <a:rPr lang="en-US" altLang="en-US" dirty="0"/>
              <a:t>Recommendations</a:t>
            </a: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8082757" cy="4693492"/>
          </a:xfrm>
        </p:spPr>
        <p:txBody>
          <a:bodyPr/>
          <a:lstStyle/>
          <a:p>
            <a:pPr marL="177800" indent="-177800" algn="just">
              <a:lnSpc>
                <a:spcPct val="150000"/>
              </a:lnSpc>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The joint submission is crucial for IEEE to secure the future.</a:t>
            </a:r>
          </a:p>
          <a:p>
            <a:pPr marL="177800" indent="-177800" algn="just">
              <a:lnSpc>
                <a:spcPct val="150000"/>
              </a:lnSpc>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EUHT is ready for submission.</a:t>
            </a:r>
          </a:p>
          <a:p>
            <a:pPr marL="177800" indent="-177800" algn="just">
              <a:lnSpc>
                <a:spcPct val="150000"/>
              </a:lnSpc>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 We are happy to cooperate with other IEEE 802.11 members to complete the self-evaluation and documents of 802.11ax. </a:t>
            </a:r>
          </a:p>
          <a:p>
            <a:pPr marL="177800" indent="-177800" algn="just">
              <a:lnSpc>
                <a:spcPct val="150000"/>
              </a:lnSpc>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 We are happy to further cooperate with other IEEE 802.11 members on the development of next generation wireless communication systems.</a:t>
            </a: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Tree>
    <p:extLst>
      <p:ext uri="{BB962C8B-B14F-4D97-AF65-F5344CB8AC3E}">
        <p14:creationId xmlns:p14="http://schemas.microsoft.com/office/powerpoint/2010/main" val="3441778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471DC9-EC27-4A0D-8521-A13659FD253F}"/>
              </a:ext>
            </a:extLst>
          </p:cNvPr>
          <p:cNvSpPr>
            <a:spLocks noGrp="1"/>
          </p:cNvSpPr>
          <p:nvPr>
            <p:ph type="title"/>
          </p:nvPr>
        </p:nvSpPr>
        <p:spPr>
          <a:xfrm>
            <a:off x="685800" y="685800"/>
            <a:ext cx="7770813" cy="574203"/>
          </a:xfrm>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D5AAE924-B9E5-404C-A809-EF6B209C9ED9}"/>
              </a:ext>
            </a:extLst>
          </p:cNvPr>
          <p:cNvSpPr>
            <a:spLocks noGrp="1"/>
          </p:cNvSpPr>
          <p:nvPr>
            <p:ph idx="1"/>
          </p:nvPr>
        </p:nvSpPr>
        <p:spPr>
          <a:xfrm>
            <a:off x="468659" y="1303809"/>
            <a:ext cx="8206681" cy="4113213"/>
          </a:xfrm>
        </p:spPr>
        <p:txBody>
          <a:bodyPr/>
          <a:lstStyle/>
          <a:p>
            <a:pPr>
              <a:spcBef>
                <a:spcPts val="0"/>
              </a:spcBef>
            </a:pPr>
            <a:r>
              <a:rPr lang="en-US" altLang="zh-CN" sz="2000" b="0" dirty="0"/>
              <a:t>[1] IEEE 802.11-19/0625r0, </a:t>
            </a:r>
            <a:r>
              <a:rPr lang="en-GB" altLang="zh-CN" sz="2000" b="0" dirty="0"/>
              <a:t>Proposal to Cooperate to Submit 5G Standards</a:t>
            </a:r>
          </a:p>
          <a:p>
            <a:pPr>
              <a:spcBef>
                <a:spcPts val="0"/>
              </a:spcBef>
            </a:pPr>
            <a:endParaRPr lang="en-US" altLang="zh-CN" sz="2000" b="0" dirty="0"/>
          </a:p>
          <a:p>
            <a:pPr>
              <a:spcBef>
                <a:spcPts val="0"/>
              </a:spcBef>
            </a:pPr>
            <a:r>
              <a:rPr lang="en-US" altLang="zh-CN" sz="2000" b="0" dirty="0"/>
              <a:t>[2] IEEE 802.11-19/</a:t>
            </a:r>
            <a:r>
              <a:rPr lang="en-GB" altLang="zh-CN" sz="2000" b="0" dirty="0"/>
              <a:t>0855</a:t>
            </a:r>
            <a:r>
              <a:rPr lang="en-US" altLang="zh-CN" sz="2000" b="0" dirty="0"/>
              <a:t>r1, </a:t>
            </a:r>
            <a:r>
              <a:rPr lang="en-GB" altLang="zh-CN" sz="2000" b="0" dirty="0"/>
              <a:t>comments on proposal to submit </a:t>
            </a:r>
            <a:r>
              <a:rPr lang="en-GB" altLang="zh-CN" sz="2000" b="0" dirty="0" err="1"/>
              <a:t>ieee</a:t>
            </a:r>
            <a:r>
              <a:rPr lang="en-GB" altLang="zh-CN" sz="2000" b="0" dirty="0"/>
              <a:t> 802-11ax and </a:t>
            </a:r>
            <a:r>
              <a:rPr lang="en-GB" altLang="zh-CN" sz="2000" b="0" dirty="0" err="1"/>
              <a:t>euht</a:t>
            </a:r>
            <a:r>
              <a:rPr lang="en-GB" altLang="zh-CN" sz="2000" b="0" dirty="0"/>
              <a:t> to </a:t>
            </a:r>
            <a:r>
              <a:rPr lang="en-GB" altLang="zh-CN" sz="2000" b="0" dirty="0" err="1"/>
              <a:t>itu</a:t>
            </a:r>
            <a:r>
              <a:rPr lang="en-GB" altLang="zh-CN" sz="2000" b="0" dirty="0"/>
              <a:t> for imt-2020</a:t>
            </a:r>
            <a:endParaRPr lang="en-US" altLang="zh-CN" sz="2000" b="0" dirty="0"/>
          </a:p>
          <a:p>
            <a:r>
              <a:rPr lang="en-US" altLang="zh-CN" sz="2000" b="0" dirty="0"/>
              <a:t>	</a:t>
            </a:r>
          </a:p>
          <a:p>
            <a:pPr>
              <a:spcBef>
                <a:spcPts val="0"/>
              </a:spcBef>
            </a:pPr>
            <a:endParaRPr lang="en-US" altLang="zh-CN" sz="2000" b="0" dirty="0"/>
          </a:p>
          <a:p>
            <a:endParaRPr lang="zh-CN" altLang="en-US" sz="2000" dirty="0"/>
          </a:p>
        </p:txBody>
      </p:sp>
      <p:sp>
        <p:nvSpPr>
          <p:cNvPr id="4" name="灯片编号占位符 3">
            <a:extLst>
              <a:ext uri="{FF2B5EF4-FFF2-40B4-BE49-F238E27FC236}">
                <a16:creationId xmlns:a16="http://schemas.microsoft.com/office/drawing/2014/main" id="{C1019DE1-0992-4351-9DE7-B7BD5745E66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页脚占位符 4">
            <a:extLst>
              <a:ext uri="{FF2B5EF4-FFF2-40B4-BE49-F238E27FC236}">
                <a16:creationId xmlns:a16="http://schemas.microsoft.com/office/drawing/2014/main" id="{EE8FD021-095A-42D6-ABB9-8200F8091A1A}"/>
              </a:ext>
            </a:extLst>
          </p:cNvPr>
          <p:cNvSpPr>
            <a:spLocks noGrp="1"/>
          </p:cNvSpPr>
          <p:nvPr>
            <p:ph type="ftr" idx="11"/>
          </p:nvPr>
        </p:nvSpPr>
        <p:spPr>
          <a:xfrm>
            <a:off x="5357818" y="6475413"/>
            <a:ext cx="3184520" cy="180975"/>
          </a:xfrm>
        </p:spPr>
        <p:txBody>
          <a:bodyPr/>
          <a:lstStyle/>
          <a:p>
            <a:r>
              <a:rPr lang="en-GB"/>
              <a:t>Jun Lei, Nufront</a:t>
            </a:r>
            <a:endParaRPr lang="en-GB" dirty="0"/>
          </a:p>
        </p:txBody>
      </p:sp>
      <p:sp>
        <p:nvSpPr>
          <p:cNvPr id="6" name="日期占位符 5">
            <a:extLst>
              <a:ext uri="{FF2B5EF4-FFF2-40B4-BE49-F238E27FC236}">
                <a16:creationId xmlns:a16="http://schemas.microsoft.com/office/drawing/2014/main" id="{CD8DB834-EEF4-4B54-BC2C-F40E90008DCD}"/>
              </a:ext>
            </a:extLst>
          </p:cNvPr>
          <p:cNvSpPr>
            <a:spLocks noGrp="1"/>
          </p:cNvSpPr>
          <p:nvPr>
            <p:ph type="dt" idx="10"/>
          </p:nvPr>
        </p:nvSpPr>
        <p:spPr>
          <a:xfrm>
            <a:off x="696912" y="333375"/>
            <a:ext cx="1874823" cy="273050"/>
          </a:xfrm>
        </p:spPr>
        <p:txBody>
          <a:bodyPr/>
          <a:lstStyle/>
          <a:p>
            <a:r>
              <a:rPr lang="en-US" altLang="zh-CN" dirty="0"/>
              <a:t>May 2019</a:t>
            </a:r>
            <a:endParaRPr lang="en-GB" dirty="0"/>
          </a:p>
        </p:txBody>
      </p:sp>
    </p:spTree>
    <p:extLst>
      <p:ext uri="{BB962C8B-B14F-4D97-AF65-F5344CB8AC3E}">
        <p14:creationId xmlns:p14="http://schemas.microsoft.com/office/powerpoint/2010/main" val="1833229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dirty="0"/>
              <a:t>May 2019</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Jun Lei, Nufront</a:t>
            </a:r>
          </a:p>
        </p:txBody>
      </p:sp>
      <p:sp>
        <p:nvSpPr>
          <p:cNvPr id="6" name="Slide Number Placeholder 5"/>
          <p:cNvSpPr>
            <a:spLocks noGrp="1"/>
          </p:cNvSpPr>
          <p:nvPr>
            <p:ph type="sldNum" idx="12"/>
          </p:nvPr>
        </p:nvSpPr>
        <p:spPr>
          <a:xfrm>
            <a:off x="4344988" y="6475413"/>
            <a:ext cx="528637" cy="363537"/>
          </a:xfrm>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458788" y="1556792"/>
            <a:ext cx="7772400" cy="4536504"/>
          </a:xfrm>
          <a:ln/>
        </p:spPr>
        <p:txBody>
          <a:bodyPr/>
          <a:lstStyle/>
          <a:p>
            <a:pPr marL="0" lvl="0" indent="0" algn="just">
              <a:spcBef>
                <a:spcPts val="0"/>
              </a:spcBef>
              <a:spcAft>
                <a:spcPts val="0"/>
              </a:spcAft>
              <a:buSzPts val="2400"/>
            </a:pPr>
            <a:endParaRPr lang="en-US" altLang="zh-CN" b="0" dirty="0"/>
          </a:p>
          <a:p>
            <a:pPr marL="0" lvl="0" indent="0" algn="just">
              <a:spcBef>
                <a:spcPts val="0"/>
              </a:spcBef>
              <a:spcAft>
                <a:spcPts val="0"/>
              </a:spcAft>
              <a:buSzPts val="2400"/>
            </a:pPr>
            <a:endParaRPr lang="en-GB" dirty="0"/>
          </a:p>
        </p:txBody>
      </p:sp>
      <p:sp>
        <p:nvSpPr>
          <p:cNvPr id="8" name="矩形 7">
            <a:extLst>
              <a:ext uri="{FF2B5EF4-FFF2-40B4-BE49-F238E27FC236}">
                <a16:creationId xmlns:a16="http://schemas.microsoft.com/office/drawing/2014/main" id="{41834449-A9C7-4988-97AB-FCAC0C2009B2}"/>
              </a:ext>
            </a:extLst>
          </p:cNvPr>
          <p:cNvSpPr/>
          <p:nvPr/>
        </p:nvSpPr>
        <p:spPr>
          <a:xfrm>
            <a:off x="757237" y="2551961"/>
            <a:ext cx="7629526" cy="1938992"/>
          </a:xfrm>
          <a:prstGeom prst="rect">
            <a:avLst/>
          </a:prstGeom>
        </p:spPr>
        <p:txBody>
          <a:bodyPr wrap="square">
            <a:spAutoFit/>
          </a:bodyPr>
          <a:lstStyle/>
          <a:p>
            <a:r>
              <a:rPr lang="en-US" altLang="zh-CN" dirty="0">
                <a:solidFill>
                  <a:schemeClr val="tx1"/>
                </a:solidFill>
              </a:rPr>
              <a:t>The response to the comments on Proposal to Submit IEEE 802.11ax and EUHT to ITU for IMT-2020 is presented.</a:t>
            </a:r>
          </a:p>
          <a:p>
            <a:endParaRPr lang="en-US" altLang="zh-CN" dirty="0">
              <a:solidFill>
                <a:schemeClr val="tx1"/>
              </a:solidFill>
            </a:endParaRPr>
          </a:p>
          <a:p>
            <a:r>
              <a:rPr lang="en-US" altLang="zh-CN" dirty="0">
                <a:solidFill>
                  <a:schemeClr val="tx1"/>
                </a:solidFill>
              </a:rPr>
              <a:t>r1: update of the document</a:t>
            </a:r>
          </a:p>
          <a:p>
            <a:r>
              <a:rPr lang="en-US" altLang="zh-CN" dirty="0">
                <a:solidFill>
                  <a:schemeClr val="tx1"/>
                </a:solidFill>
              </a:rPr>
              <a:t>r2: correction of header information</a:t>
            </a:r>
            <a:endParaRPr lang="zh-CN" altLang="en-US"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6275" y="469900"/>
            <a:ext cx="7770813" cy="1065213"/>
          </a:xfrm>
        </p:spPr>
        <p:txBody>
          <a:bodyPr/>
          <a:lstStyle/>
          <a:p>
            <a:r>
              <a:rPr lang="en-US" altLang="zh-CN" dirty="0"/>
              <a:t>Abbreviation</a:t>
            </a:r>
            <a:endParaRPr lang="zh-CN" altLang="en-US" dirty="0"/>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
        <p:nvSpPr>
          <p:cNvPr id="10" name="内容占位符 2">
            <a:extLst>
              <a:ext uri="{FF2B5EF4-FFF2-40B4-BE49-F238E27FC236}">
                <a16:creationId xmlns:a16="http://schemas.microsoft.com/office/drawing/2014/main" id="{97730315-5DA9-47DE-8D10-924929DB5CF4}"/>
              </a:ext>
            </a:extLst>
          </p:cNvPr>
          <p:cNvSpPr>
            <a:spLocks noGrp="1"/>
          </p:cNvSpPr>
          <p:nvPr>
            <p:ph idx="1"/>
          </p:nvPr>
        </p:nvSpPr>
        <p:spPr>
          <a:xfrm>
            <a:off x="467544" y="1372393"/>
            <a:ext cx="8496944" cy="4113213"/>
          </a:xfrm>
        </p:spPr>
        <p:txBody>
          <a:bodyPr/>
          <a:lstStyle/>
          <a:p>
            <a:pPr>
              <a:lnSpc>
                <a:spcPct val="150000"/>
              </a:lnSpc>
            </a:pPr>
            <a:r>
              <a:rPr lang="en-US" dirty="0">
                <a:solidFill>
                  <a:schemeClr val="tx1"/>
                </a:solidFill>
              </a:rPr>
              <a:t>RIT ( Radio Interface Technology)</a:t>
            </a:r>
          </a:p>
          <a:p>
            <a:pPr>
              <a:lnSpc>
                <a:spcPct val="150000"/>
              </a:lnSpc>
            </a:pPr>
            <a:r>
              <a:rPr lang="en-US" dirty="0">
                <a:solidFill>
                  <a:schemeClr val="tx1"/>
                </a:solidFill>
              </a:rPr>
              <a:t>URLLC</a:t>
            </a:r>
            <a:r>
              <a:rPr lang="zh-CN" altLang="en-US" dirty="0">
                <a:solidFill>
                  <a:schemeClr val="tx1"/>
                </a:solidFill>
              </a:rPr>
              <a:t>（</a:t>
            </a:r>
            <a:r>
              <a:rPr lang="en-US" altLang="zh-CN" dirty="0">
                <a:solidFill>
                  <a:schemeClr val="tx1"/>
                </a:solidFill>
              </a:rPr>
              <a:t>Ultra-Reliable and Low Latency Communications</a:t>
            </a:r>
            <a:r>
              <a:rPr lang="zh-CN" altLang="en-US" dirty="0">
                <a:solidFill>
                  <a:schemeClr val="tx1"/>
                </a:solidFill>
              </a:rPr>
              <a:t>）</a:t>
            </a:r>
          </a:p>
          <a:p>
            <a:pPr>
              <a:lnSpc>
                <a:spcPct val="150000"/>
              </a:lnSpc>
            </a:pPr>
            <a:r>
              <a:rPr lang="en-US" dirty="0"/>
              <a:t>eMBB</a:t>
            </a:r>
            <a:r>
              <a:rPr lang="zh-CN" altLang="en-US" dirty="0"/>
              <a:t>（</a:t>
            </a:r>
            <a:r>
              <a:rPr lang="en-US" dirty="0"/>
              <a:t>enhanced Mobile Broadband</a:t>
            </a:r>
            <a:r>
              <a:rPr lang="zh-CN" altLang="en-US" dirty="0"/>
              <a:t>）</a:t>
            </a:r>
            <a:endParaRPr lang="en-US" altLang="zh-CN" dirty="0"/>
          </a:p>
          <a:p>
            <a:pPr>
              <a:lnSpc>
                <a:spcPct val="150000"/>
              </a:lnSpc>
            </a:pPr>
            <a:r>
              <a:rPr lang="en-US" altLang="zh-CN" dirty="0"/>
              <a:t>mMTC  (massive Machine Type Communication)</a:t>
            </a:r>
            <a:endParaRPr lang="zh-CN" altLang="en-US" dirty="0"/>
          </a:p>
          <a:p>
            <a:pPr>
              <a:lnSpc>
                <a:spcPct val="150000"/>
              </a:lnSpc>
            </a:pPr>
            <a:r>
              <a:rPr lang="en-US" dirty="0"/>
              <a:t>LMLC (</a:t>
            </a:r>
            <a:r>
              <a:rPr lang="en-US" altLang="zh-CN" dirty="0"/>
              <a:t>Low Mobility Large Cell )</a:t>
            </a:r>
            <a:endParaRPr lang="en-US" dirty="0"/>
          </a:p>
          <a:p>
            <a:pPr>
              <a:lnSpc>
                <a:spcPct val="150000"/>
              </a:lnSpc>
            </a:pPr>
            <a:r>
              <a:rPr lang="en-US" dirty="0"/>
              <a:t>NSA</a:t>
            </a:r>
            <a:r>
              <a:rPr lang="zh-CN" altLang="en-US" dirty="0"/>
              <a:t>（</a:t>
            </a:r>
            <a:r>
              <a:rPr lang="en-US" dirty="0"/>
              <a:t>Non-</a:t>
            </a:r>
            <a:r>
              <a:rPr lang="en-US" altLang="zh-CN" dirty="0"/>
              <a:t>Standalone </a:t>
            </a:r>
            <a:r>
              <a:rPr lang="zh-CN" altLang="en-US" dirty="0"/>
              <a:t>）</a:t>
            </a:r>
          </a:p>
          <a:p>
            <a:pPr>
              <a:lnSpc>
                <a:spcPct val="150000"/>
              </a:lnSpc>
            </a:pPr>
            <a:r>
              <a:rPr lang="en-US" dirty="0"/>
              <a:t>EUHT</a:t>
            </a:r>
            <a:r>
              <a:rPr lang="zh-CN" altLang="en-US" dirty="0"/>
              <a:t>（</a:t>
            </a:r>
            <a:r>
              <a:rPr lang="en-US" dirty="0"/>
              <a:t>Enhanced Ultra High Throughput</a:t>
            </a:r>
            <a:r>
              <a:rPr lang="zh-CN" alt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428604"/>
            <a:ext cx="7770813" cy="1065213"/>
          </a:xfrm>
        </p:spPr>
        <p:txBody>
          <a:bodyPr/>
          <a:lstStyle/>
          <a:p>
            <a:r>
              <a:rPr lang="en-US" altLang="zh-CN" dirty="0"/>
              <a:t>Outline</a:t>
            </a:r>
            <a:endParaRPr lang="zh-CN" altLang="en-US" dirty="0"/>
          </a:p>
        </p:txBody>
      </p:sp>
      <p:sp>
        <p:nvSpPr>
          <p:cNvPr id="3" name="内容占位符 2"/>
          <p:cNvSpPr>
            <a:spLocks noGrp="1"/>
          </p:cNvSpPr>
          <p:nvPr>
            <p:ph idx="1"/>
          </p:nvPr>
        </p:nvSpPr>
        <p:spPr>
          <a:xfrm>
            <a:off x="459581" y="1124745"/>
            <a:ext cx="7770813" cy="5441156"/>
          </a:xfrm>
        </p:spPr>
        <p:txBody>
          <a:bodyPr/>
          <a:lstStyle/>
          <a:p>
            <a:pPr>
              <a:buFont typeface="Arial" pitchFamily="34" charset="0"/>
              <a:buChar char="•"/>
            </a:pPr>
            <a:endParaRPr lang="en-US" altLang="zh-CN" b="0" dirty="0">
              <a:sym typeface="Arial" panose="020B0604020202020204" pitchFamily="34" charset="0"/>
            </a:endParaRPr>
          </a:p>
          <a:p>
            <a:pPr>
              <a:buFont typeface="Arial" pitchFamily="34" charset="0"/>
              <a:buChar char="•"/>
            </a:pPr>
            <a:endParaRPr lang="en-US" altLang="zh-CN" b="0" dirty="0">
              <a:sym typeface="Arial" panose="020B0604020202020204" pitchFamily="34" charset="0"/>
            </a:endParaRPr>
          </a:p>
          <a:p>
            <a:pPr lvl="1">
              <a:buFont typeface="Wingdings" pitchFamily="2" charset="2"/>
              <a:buChar char="p"/>
            </a:pPr>
            <a:endParaRPr lang="en-GB" dirty="0"/>
          </a:p>
          <a:p>
            <a:pPr lvl="1">
              <a:buFont typeface="Wingdings" pitchFamily="2" charset="2"/>
              <a:buChar char="p"/>
            </a:pPr>
            <a:endParaRPr lang="en-US" altLang="zh-CN" dirty="0"/>
          </a:p>
          <a:p>
            <a:endParaRPr lang="zh-CN" altLang="en-US" b="0" dirty="0"/>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
        <p:nvSpPr>
          <p:cNvPr id="8" name="Rectangle 2">
            <a:extLst>
              <a:ext uri="{FF2B5EF4-FFF2-40B4-BE49-F238E27FC236}">
                <a16:creationId xmlns:a16="http://schemas.microsoft.com/office/drawing/2014/main" id="{366A216A-DA7D-4246-8288-19A8E48C4FB7}"/>
              </a:ext>
            </a:extLst>
          </p:cNvPr>
          <p:cNvSpPr txBox="1">
            <a:spLocks noChangeArrowheads="1"/>
          </p:cNvSpPr>
          <p:nvPr/>
        </p:nvSpPr>
        <p:spPr bwMode="auto">
          <a:xfrm>
            <a:off x="458788" y="1556792"/>
            <a:ext cx="7772400" cy="45365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just">
              <a:spcBef>
                <a:spcPts val="0"/>
              </a:spcBef>
              <a:spcAft>
                <a:spcPts val="0"/>
              </a:spcAft>
              <a:buSzPts val="2400"/>
            </a:pPr>
            <a:endParaRPr lang="en-US" altLang="zh-CN" b="0" kern="0" dirty="0"/>
          </a:p>
          <a:p>
            <a:pPr marL="457200" indent="-457200">
              <a:spcBef>
                <a:spcPts val="200"/>
              </a:spcBef>
              <a:buFont typeface="+mj-lt"/>
              <a:buAutoNum type="arabicPeriod"/>
              <a:defRPr/>
            </a:pPr>
            <a:r>
              <a:rPr lang="en-US" altLang="en-US" b="0" kern="0" dirty="0"/>
              <a:t>Background </a:t>
            </a:r>
          </a:p>
          <a:p>
            <a:pPr marL="457200" indent="-457200">
              <a:spcBef>
                <a:spcPts val="200"/>
              </a:spcBef>
              <a:buFont typeface="+mj-lt"/>
              <a:buAutoNum type="arabicPeriod"/>
              <a:defRPr/>
            </a:pPr>
            <a:r>
              <a:rPr lang="en-US" altLang="en-US" b="0" kern="0" dirty="0"/>
              <a:t>Response to the comments on EUHT and 802.11ax joint submission to IMT-2020</a:t>
            </a:r>
          </a:p>
          <a:p>
            <a:pPr marL="457200" indent="-457200">
              <a:spcBef>
                <a:spcPts val="200"/>
              </a:spcBef>
              <a:buFont typeface="+mj-lt"/>
              <a:buAutoNum type="arabicPeriod"/>
              <a:defRPr/>
            </a:pPr>
            <a:r>
              <a:rPr lang="en-US" altLang="en-US" b="0" kern="0" dirty="0"/>
              <a:t>Summary and Recommendations</a:t>
            </a:r>
          </a:p>
          <a:p>
            <a:pPr marL="0" indent="0" algn="just">
              <a:spcBef>
                <a:spcPts val="0"/>
              </a:spcBef>
              <a:spcAft>
                <a:spcPts val="0"/>
              </a:spcAft>
              <a:buSzPts val="2400"/>
            </a:pPr>
            <a:endParaRPr lang="en-GB" kern="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836712"/>
            <a:ext cx="7770813" cy="914301"/>
          </a:xfrm>
        </p:spPr>
        <p:txBody>
          <a:bodyPr/>
          <a:lstStyle/>
          <a:p>
            <a:pPr lvl="0"/>
            <a:r>
              <a:rPr lang="en-US" altLang="zh-CN" dirty="0">
                <a:sym typeface="微软雅黑" panose="020B0503020204020204" pitchFamily="34" charset="-122"/>
              </a:rPr>
              <a:t>Background</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355551" y="1728565"/>
            <a:ext cx="7978874" cy="5459636"/>
          </a:xfrm>
        </p:spPr>
        <p:txBody>
          <a:bodyPr/>
          <a:lstStyle/>
          <a:p>
            <a:pPr marL="393700" indent="-177800" algn="just">
              <a:spcBef>
                <a:spcPts val="0"/>
              </a:spcBef>
              <a:spcAft>
                <a:spcPts val="800"/>
              </a:spcAft>
              <a:buFont typeface="微软雅黑" panose="020B0503020204020204" pitchFamily="34" charset="-122"/>
              <a:buChar char="￭"/>
            </a:pPr>
            <a:r>
              <a:rPr lang="en-US" altLang="zh-CN" sz="2000" b="0" kern="1200" dirty="0"/>
              <a:t>IMT-2020 requires the proposed technologies support 5 test environments: Indoor/Dense Urban /Rural </a:t>
            </a:r>
            <a:r>
              <a:rPr lang="en-US" altLang="zh-CN" sz="2000" b="0" kern="1200" dirty="0" err="1"/>
              <a:t>eMBB</a:t>
            </a:r>
            <a:r>
              <a:rPr lang="en-US" altLang="zh-CN" sz="2000" b="0" kern="1200" dirty="0"/>
              <a:t>, URLLC and </a:t>
            </a:r>
            <a:r>
              <a:rPr lang="en-US" altLang="zh-CN" sz="2000" b="0" kern="1200" dirty="0" err="1"/>
              <a:t>mMTC</a:t>
            </a:r>
            <a:r>
              <a:rPr lang="en-US" altLang="zh-CN" sz="2000" b="0" kern="1200" dirty="0"/>
              <a:t>.</a:t>
            </a:r>
          </a:p>
          <a:p>
            <a:pPr marL="393700" indent="-177800" algn="just">
              <a:spcBef>
                <a:spcPts val="0"/>
              </a:spcBef>
              <a:spcAft>
                <a:spcPts val="800"/>
              </a:spcAft>
              <a:buFont typeface="微软雅黑" panose="020B0503020204020204" pitchFamily="34" charset="-122"/>
              <a:buChar char="￭"/>
            </a:pPr>
            <a:r>
              <a:rPr lang="en-US" altLang="zh-CN" sz="2000" b="0" kern="1200" dirty="0"/>
              <a:t> 802.11ax alone is not able to meet all the requirements</a:t>
            </a:r>
          </a:p>
          <a:p>
            <a:pPr marL="393700" indent="-177800" algn="just">
              <a:spcBef>
                <a:spcPts val="0"/>
              </a:spcBef>
              <a:spcAft>
                <a:spcPts val="800"/>
              </a:spcAft>
              <a:buFont typeface="微软雅黑" panose="020B0503020204020204" pitchFamily="34" charset="-122"/>
              <a:buChar char="￭"/>
            </a:pPr>
            <a:r>
              <a:rPr lang="en-US" altLang="zh-CN" sz="2000" b="0" kern="1200" dirty="0"/>
              <a:t> The proposal to 3GPP about 802.11ax integration with 3GPP is rejected.</a:t>
            </a:r>
          </a:p>
          <a:p>
            <a:pPr marL="393700" indent="-177800" algn="just">
              <a:spcBef>
                <a:spcPts val="0"/>
              </a:spcBef>
              <a:spcAft>
                <a:spcPts val="800"/>
              </a:spcAft>
              <a:buFont typeface="微软雅黑" panose="020B0503020204020204" pitchFamily="34" charset="-122"/>
              <a:buChar char="￭"/>
            </a:pPr>
            <a:r>
              <a:rPr lang="en-US" altLang="zh-CN" sz="2000" b="0" kern="1200" dirty="0"/>
              <a:t> It was proposed that 802.11ax and EUHT are submitted to ITU as set of RIT of IMT-2020. [1]</a:t>
            </a:r>
          </a:p>
          <a:p>
            <a:pPr marL="393700" indent="-177800" algn="just">
              <a:spcBef>
                <a:spcPts val="0"/>
              </a:spcBef>
              <a:spcAft>
                <a:spcPts val="800"/>
              </a:spcAft>
              <a:buFont typeface="微软雅黑" panose="020B0503020204020204" pitchFamily="34" charset="-122"/>
              <a:buChar char="￭"/>
            </a:pPr>
            <a:r>
              <a:rPr lang="en-US" altLang="zh-CN" sz="2000" b="0" kern="1200" dirty="0"/>
              <a:t> Comments on the joint submission are made in [2], where concerns raised about the following issues:</a:t>
            </a:r>
          </a:p>
          <a:p>
            <a:pPr marL="793750" lvl="1" indent="-177800" algn="just">
              <a:spcBef>
                <a:spcPts val="0"/>
              </a:spcBef>
              <a:spcAft>
                <a:spcPts val="800"/>
              </a:spcAft>
              <a:buFont typeface="微软雅黑" panose="020B0503020204020204" pitchFamily="34" charset="-122"/>
              <a:buChar char="￭"/>
            </a:pPr>
            <a:r>
              <a:rPr lang="en-US" altLang="zh-CN" sz="1800" kern="1200" dirty="0"/>
              <a:t>ITU </a:t>
            </a:r>
            <a:r>
              <a:rPr lang="en-US" altLang="zh-CN" sz="1800" dirty="0">
                <a:solidFill>
                  <a:schemeClr val="tx1"/>
                </a:solidFill>
              </a:rPr>
              <a:t>designation was not  and will not help 802.11 in the market.</a:t>
            </a:r>
            <a:endParaRPr lang="en-US" altLang="zh-CN" sz="1800" kern="1200" dirty="0"/>
          </a:p>
          <a:p>
            <a:pPr marL="793750" lvl="1" indent="-177800" algn="just">
              <a:spcBef>
                <a:spcPts val="0"/>
              </a:spcBef>
              <a:spcAft>
                <a:spcPts val="800"/>
              </a:spcAft>
              <a:buFont typeface="微软雅黑" panose="020B0503020204020204" pitchFamily="34" charset="-122"/>
              <a:buChar char="￭"/>
            </a:pPr>
            <a:r>
              <a:rPr lang="en-US" altLang="zh-CN" sz="1800" kern="1200" dirty="0"/>
              <a:t>Too short time to prepare the required document, especially self-evaluation</a:t>
            </a:r>
          </a:p>
          <a:p>
            <a:pPr marL="793750" lvl="1" indent="-177800" algn="just">
              <a:spcBef>
                <a:spcPts val="0"/>
              </a:spcBef>
              <a:spcAft>
                <a:spcPts val="800"/>
              </a:spcAft>
              <a:buFont typeface="微软雅黑" panose="020B0503020204020204" pitchFamily="34" charset="-122"/>
              <a:buChar char="￭"/>
            </a:pPr>
            <a:r>
              <a:rPr lang="en-US" altLang="zh-CN" sz="1800" b="0" kern="1200" dirty="0"/>
              <a:t>EUHT is un-familiar to 802.11 members</a:t>
            </a:r>
          </a:p>
          <a:p>
            <a:pPr marL="393700" indent="-177800" algn="just">
              <a:spcBef>
                <a:spcPts val="0"/>
              </a:spcBef>
              <a:spcAft>
                <a:spcPts val="800"/>
              </a:spcAft>
              <a:buFont typeface="微软雅黑" panose="020B0503020204020204" pitchFamily="34" charset="-122"/>
              <a:buChar char="￭"/>
            </a:pPr>
            <a:endParaRPr lang="zh-CN" altLang="en-US" sz="1600" b="0" kern="1200" dirty="0">
              <a:sym typeface="Arial" panose="020B0604020202020204" pitchFamily="34" charset="0"/>
            </a:endParaRP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Tree>
    <p:extLst>
      <p:ext uri="{BB962C8B-B14F-4D97-AF65-F5344CB8AC3E}">
        <p14:creationId xmlns:p14="http://schemas.microsoft.com/office/powerpoint/2010/main" val="3822830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41996"/>
          </a:xfrm>
        </p:spPr>
        <p:txBody>
          <a:bodyPr/>
          <a:lstStyle/>
          <a:p>
            <a:pPr lvl="0"/>
            <a:r>
              <a:rPr lang="en-US" altLang="zh-CN" dirty="0">
                <a:sym typeface="Arial" panose="020B0604020202020204" pitchFamily="34" charset="0"/>
              </a:rPr>
              <a:t>ITU designation is beneficial to IEEE</a:t>
            </a: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1453132"/>
          </a:xfrm>
        </p:spPr>
        <p:txBody>
          <a:bodyPr/>
          <a:lstStyle/>
          <a:p>
            <a:pPr marL="177800" indent="-177800" algn="just">
              <a:spcBef>
                <a:spcPts val="0"/>
              </a:spcBef>
              <a:spcAft>
                <a:spcPts val="800"/>
              </a:spcAft>
              <a:buFont typeface="微软雅黑" panose="020B0503020204020204" pitchFamily="34" charset="-122"/>
              <a:buChar char="￭"/>
            </a:pPr>
            <a:r>
              <a:rPr lang="en-US" altLang="zh-CN" sz="2000" b="0" dirty="0"/>
              <a:t>In the past, 3GPP technologies are deployed in licensed band, while 802.11 works at unlicensed band</a:t>
            </a:r>
          </a:p>
          <a:p>
            <a:pPr marL="177800" indent="-177800" algn="just">
              <a:spcBef>
                <a:spcPts val="0"/>
              </a:spcBef>
              <a:spcAft>
                <a:spcPts val="800"/>
              </a:spcAft>
              <a:buFont typeface="微软雅黑" panose="020B0503020204020204" pitchFamily="34" charset="-122"/>
              <a:buChar char="￭"/>
            </a:pPr>
            <a:r>
              <a:rPr lang="en-US" altLang="zh-CN" sz="2000" b="0" dirty="0"/>
              <a:t>3GPP LTE-V  vs  802.11p</a:t>
            </a:r>
          </a:p>
          <a:p>
            <a:pPr marL="577850" lvl="1" indent="-177800" algn="just">
              <a:spcBef>
                <a:spcPts val="0"/>
              </a:spcBef>
              <a:spcAft>
                <a:spcPts val="800"/>
              </a:spcAft>
              <a:buFont typeface="微软雅黑" panose="020B0503020204020204" pitchFamily="34" charset="-122"/>
              <a:buChar char="￭"/>
            </a:pPr>
            <a:r>
              <a:rPr lang="en-US" altLang="zh-CN" sz="1600" dirty="0"/>
              <a:t>LTE-V prevail in at least China, maybe Europe. 802.11p deployment is postponed in US.</a:t>
            </a:r>
            <a:endParaRPr lang="en-US" altLang="zh-CN" sz="1600" b="0" dirty="0"/>
          </a:p>
          <a:p>
            <a:pPr marL="177800" indent="-177800" algn="just">
              <a:spcBef>
                <a:spcPts val="0"/>
              </a:spcBef>
              <a:spcAft>
                <a:spcPts val="800"/>
              </a:spcAft>
              <a:buFont typeface="微软雅黑" panose="020B0503020204020204" pitchFamily="34" charset="-122"/>
              <a:buChar char="￭"/>
            </a:pPr>
            <a:r>
              <a:rPr lang="en-US" altLang="zh-CN" sz="2000" b="0" dirty="0"/>
              <a:t> 3GPP LTE-U vs 802.11n/ac</a:t>
            </a:r>
          </a:p>
          <a:p>
            <a:pPr marL="577850" lvl="1" indent="-177800" algn="just">
              <a:spcBef>
                <a:spcPts val="0"/>
              </a:spcBef>
              <a:spcAft>
                <a:spcPts val="800"/>
              </a:spcAft>
              <a:buFont typeface="微软雅黑" panose="020B0503020204020204" pitchFamily="34" charset="-122"/>
              <a:buChar char="￭"/>
            </a:pPr>
            <a:r>
              <a:rPr lang="en-US" altLang="zh-CN" sz="1600" dirty="0"/>
              <a:t>LTE-U </a:t>
            </a:r>
            <a:r>
              <a:rPr lang="en-US" altLang="zh-CN" sz="1600" b="0" dirty="0"/>
              <a:t>is already deployed in subway, port, industrial park in China</a:t>
            </a:r>
          </a:p>
          <a:p>
            <a:pPr marL="177800" indent="-177800" algn="just">
              <a:spcBef>
                <a:spcPts val="0"/>
              </a:spcBef>
              <a:spcAft>
                <a:spcPts val="800"/>
              </a:spcAft>
              <a:buFont typeface="微软雅黑" panose="020B0503020204020204" pitchFamily="34" charset="-122"/>
              <a:buChar char="￭"/>
            </a:pPr>
            <a:r>
              <a:rPr lang="en-US" altLang="zh-CN" sz="2000" b="0" dirty="0"/>
              <a:t>3GPP NR-U vs 802.11ax</a:t>
            </a:r>
          </a:p>
          <a:p>
            <a:pPr marL="577850" lvl="1" indent="-177800" algn="just">
              <a:spcBef>
                <a:spcPts val="0"/>
              </a:spcBef>
              <a:spcAft>
                <a:spcPts val="800"/>
              </a:spcAft>
              <a:buFont typeface="微软雅黑" panose="020B0503020204020204" pitchFamily="34" charset="-122"/>
              <a:buChar char="￭"/>
            </a:pPr>
            <a:r>
              <a:rPr lang="en-US" altLang="zh-CN" sz="1600" dirty="0"/>
              <a:t>?</a:t>
            </a:r>
            <a:endParaRPr lang="en-US" altLang="zh-CN" sz="1600" b="0" dirty="0"/>
          </a:p>
          <a:p>
            <a:pPr marL="177800" indent="-177800" algn="just">
              <a:spcBef>
                <a:spcPts val="0"/>
              </a:spcBef>
              <a:spcAft>
                <a:spcPts val="800"/>
              </a:spcAft>
              <a:buFont typeface="微软雅黑" panose="020B0503020204020204" pitchFamily="34" charset="-122"/>
              <a:buChar char="￭"/>
            </a:pPr>
            <a:r>
              <a:rPr lang="en-US" altLang="zh-CN" sz="2000" b="0" dirty="0"/>
              <a:t>Argument: Will </a:t>
            </a:r>
            <a:r>
              <a:rPr lang="en-US" altLang="zh-CN" sz="2000" b="0" dirty="0" err="1"/>
              <a:t>WiFi</a:t>
            </a:r>
            <a:r>
              <a:rPr lang="en-US" altLang="zh-CN" sz="2000" b="0" dirty="0"/>
              <a:t> still exist in 5G era? </a:t>
            </a:r>
          </a:p>
          <a:p>
            <a:pPr marL="177800" indent="-177800" algn="just">
              <a:spcBef>
                <a:spcPts val="0"/>
              </a:spcBef>
              <a:spcAft>
                <a:spcPts val="800"/>
              </a:spcAft>
              <a:buFont typeface="微软雅黑" panose="020B0503020204020204" pitchFamily="34" charset="-122"/>
              <a:buChar char="￭"/>
            </a:pPr>
            <a:r>
              <a:rPr lang="en-US" altLang="zh-CN" sz="2000" b="0" dirty="0"/>
              <a:t>After the ITU designation, the 11ax and EUHT can work at IMT-2020 band. The customer, both in consumer market and industrial market, can choose the most suitable 5G solution for themselves.</a:t>
            </a:r>
          </a:p>
          <a:p>
            <a:pPr marL="177800" indent="-177800" algn="just">
              <a:spcBef>
                <a:spcPts val="0"/>
              </a:spcBef>
              <a:spcAft>
                <a:spcPts val="800"/>
              </a:spcAft>
              <a:buFont typeface="微软雅黑" panose="020B0503020204020204" pitchFamily="34" charset="-122"/>
              <a:buChar char="￭"/>
            </a:pPr>
            <a:endParaRPr lang="en-US" altLang="zh-CN" sz="2000" b="0" dirty="0"/>
          </a:p>
          <a:p>
            <a:pPr marL="177800" indent="-177800" algn="just">
              <a:spcBef>
                <a:spcPts val="0"/>
              </a:spcBef>
              <a:spcAft>
                <a:spcPts val="800"/>
              </a:spcAft>
              <a:buFont typeface="微软雅黑" panose="020B0503020204020204" pitchFamily="34" charset="-122"/>
              <a:buChar char="￭"/>
            </a:pPr>
            <a:endParaRPr lang="en-US" altLang="zh-CN" sz="2000" b="0" kern="1200" dirty="0">
              <a:sym typeface="Arial" panose="020B0604020202020204" pitchFamily="34" charset="0"/>
            </a:endParaRP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April 2019</a:t>
            </a:r>
            <a:endParaRPr lang="en-GB" dirty="0"/>
          </a:p>
        </p:txBody>
      </p:sp>
    </p:spTree>
    <p:extLst>
      <p:ext uri="{BB962C8B-B14F-4D97-AF65-F5344CB8AC3E}">
        <p14:creationId xmlns:p14="http://schemas.microsoft.com/office/powerpoint/2010/main" val="2590307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41996"/>
          </a:xfrm>
        </p:spPr>
        <p:txBody>
          <a:bodyPr/>
          <a:lstStyle/>
          <a:p>
            <a:pPr lvl="0"/>
            <a:r>
              <a:rPr lang="en-US" altLang="zh-CN" dirty="0">
                <a:sym typeface="Arial" panose="020B0604020202020204" pitchFamily="34" charset="0"/>
              </a:rPr>
              <a:t>EUHT is ready for submission</a:t>
            </a:r>
            <a:endParaRPr lang="zh-CN" altLang="en-US" dirty="0">
              <a:sym typeface="Arial" panose="020B0604020202020204" pitchFamily="34" charset="0"/>
            </a:endParaRP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
        <p:nvSpPr>
          <p:cNvPr id="9" name="矩形 8">
            <a:extLst>
              <a:ext uri="{FF2B5EF4-FFF2-40B4-BE49-F238E27FC236}">
                <a16:creationId xmlns:a16="http://schemas.microsoft.com/office/drawing/2014/main" id="{A1F09239-9E23-429E-AD48-08A694B67610}"/>
              </a:ext>
            </a:extLst>
          </p:cNvPr>
          <p:cNvSpPr/>
          <p:nvPr/>
        </p:nvSpPr>
        <p:spPr>
          <a:xfrm>
            <a:off x="428452" y="1558946"/>
            <a:ext cx="8061077" cy="4708981"/>
          </a:xfrm>
          <a:prstGeom prst="rect">
            <a:avLst/>
          </a:prstGeom>
        </p:spPr>
        <p:txBody>
          <a:bodyPr wrap="square">
            <a:spAutoFit/>
          </a:bodyPr>
          <a:lstStyle/>
          <a:p>
            <a:pPr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The configurations in ITU evaluation are optional</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The requirements are met under either configuration</a:t>
            </a:r>
          </a:p>
          <a:p>
            <a:pPr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Self evaluation of EUHT is complete</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Work with experienced 3</a:t>
            </a:r>
            <a:r>
              <a:rPr lang="en-US" altLang="zh-CN" baseline="30000" dirty="0">
                <a:solidFill>
                  <a:schemeClr val="tx1"/>
                </a:solidFill>
                <a:sym typeface="Arial" panose="020B0604020202020204" pitchFamily="34" charset="0"/>
              </a:rPr>
              <a:t>rd</a:t>
            </a:r>
            <a:r>
              <a:rPr lang="en-US" altLang="zh-CN" dirty="0">
                <a:solidFill>
                  <a:schemeClr val="tx1"/>
                </a:solidFill>
                <a:sym typeface="Arial" panose="020B0604020202020204" pitchFamily="34" charset="0"/>
              </a:rPr>
              <a:t> party universities </a:t>
            </a:r>
          </a:p>
          <a:p>
            <a:pPr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The required documents are ready</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Technical Description</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Self evaluation report</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Link budget report</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Requirements compliance report</a:t>
            </a:r>
          </a:p>
          <a:p>
            <a:pPr lvl="1" indent="-342900" algn="just">
              <a:spcBef>
                <a:spcPts val="0"/>
              </a:spcBef>
              <a:spcAft>
                <a:spcPts val="800"/>
              </a:spcAft>
              <a:buFont typeface="微软雅黑" panose="020B0503020204020204" pitchFamily="34" charset="-122"/>
              <a:buChar char="￭"/>
            </a:pPr>
            <a:r>
              <a:rPr lang="en-US" altLang="zh-CN" dirty="0">
                <a:solidFill>
                  <a:schemeClr val="tx1"/>
                </a:solidFill>
                <a:sym typeface="Arial" panose="020B0604020202020204" pitchFamily="34" charset="0"/>
              </a:rPr>
              <a:t>Patent policy compliance declaration</a:t>
            </a:r>
          </a:p>
        </p:txBody>
      </p:sp>
    </p:spTree>
    <p:extLst>
      <p:ext uri="{BB962C8B-B14F-4D97-AF65-F5344CB8AC3E}">
        <p14:creationId xmlns:p14="http://schemas.microsoft.com/office/powerpoint/2010/main" val="3729828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1065213"/>
          </a:xfrm>
        </p:spPr>
        <p:txBody>
          <a:bodyPr/>
          <a:lstStyle/>
          <a:p>
            <a:pPr lvl="0"/>
            <a:r>
              <a:rPr lang="en-US" altLang="zh-CN" dirty="0">
                <a:sym typeface="微软雅黑" panose="020B0503020204020204" pitchFamily="34" charset="-122"/>
              </a:rPr>
              <a:t>Concerns about EUHT</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6760" y="1119933"/>
            <a:ext cx="8676456" cy="5328592"/>
          </a:xfrm>
        </p:spPr>
        <p:txBody>
          <a:bodyPr/>
          <a:lstStyle/>
          <a:p>
            <a:pPr lvl="0" hangingPunct="0">
              <a:buFont typeface="Times New Roman" pitchFamily="16" charset="0"/>
              <a:buAutoNum type="arabicPeriod"/>
            </a:pPr>
            <a:endParaRPr lang="en-US" altLang="zh-CN" sz="2000" b="0" dirty="0">
              <a:sym typeface="Arial"/>
            </a:endParaRPr>
          </a:p>
          <a:p>
            <a:pPr marL="393700" indent="-177800" algn="just">
              <a:spcBef>
                <a:spcPts val="0"/>
              </a:spcBef>
              <a:spcAft>
                <a:spcPts val="800"/>
              </a:spcAft>
              <a:buFont typeface="微软雅黑" panose="020B0503020204020204" pitchFamily="34" charset="-122"/>
              <a:buChar char="￭"/>
            </a:pPr>
            <a:r>
              <a:rPr lang="en-US" altLang="zh-CN" b="0" kern="1200" dirty="0"/>
              <a:t> EUHT is not proprietary technology. It has been announced as four industrial and standards in China. The full text is open to download and English version standard was provided in the previous contribution 11-19-0672-00.</a:t>
            </a:r>
          </a:p>
          <a:p>
            <a:pPr marL="336550" indent="-177800" algn="just">
              <a:spcBef>
                <a:spcPts val="0"/>
              </a:spcBef>
              <a:spcAft>
                <a:spcPts val="800"/>
              </a:spcAft>
              <a:buFont typeface="微软雅黑" panose="020B0503020204020204" pitchFamily="34" charset="-122"/>
              <a:buChar char="￭"/>
            </a:pPr>
            <a:r>
              <a:rPr lang="en-US" altLang="zh-CN" b="0" kern="1200" dirty="0"/>
              <a:t> EUHT was presented to IEEE in 2011 with the full text. IEEE conducted detailed  analysis. A lot of 802.11 members are familiar with the whole process. </a:t>
            </a:r>
          </a:p>
          <a:p>
            <a:pPr marL="336550" indent="-177800" algn="just">
              <a:spcBef>
                <a:spcPts val="0"/>
              </a:spcBef>
              <a:spcAft>
                <a:spcPts val="800"/>
              </a:spcAft>
              <a:buFont typeface="微软雅黑" panose="020B0503020204020204" pitchFamily="34" charset="-122"/>
              <a:buChar char="￭"/>
            </a:pPr>
            <a:r>
              <a:rPr lang="en-US" altLang="zh-CN" b="0" kern="1200" dirty="0"/>
              <a:t>The concerns raised after analysis were mostly about co-existence and the market replacement, which do not exist now since 802.11ax and EUHT will be deployed for different use cases.</a:t>
            </a:r>
          </a:p>
          <a:p>
            <a:pPr marL="336550" indent="-177800" algn="just">
              <a:spcBef>
                <a:spcPts val="0"/>
              </a:spcBef>
              <a:spcAft>
                <a:spcPts val="800"/>
              </a:spcAft>
              <a:buFont typeface="微软雅黑" panose="020B0503020204020204" pitchFamily="34" charset="-122"/>
              <a:buChar char="￭"/>
            </a:pPr>
            <a:r>
              <a:rPr lang="en-US" altLang="zh-CN" b="0" kern="1200" dirty="0"/>
              <a:t> As the joint submission, 802.11ax and EUHT are independent technologies. IEEE does not need to endorse EUHT.</a:t>
            </a:r>
          </a:p>
          <a:p>
            <a:pPr marL="336550" indent="-177800" algn="just">
              <a:spcBef>
                <a:spcPts val="0"/>
              </a:spcBef>
              <a:spcAft>
                <a:spcPts val="800"/>
              </a:spcAft>
              <a:buFont typeface="微软雅黑" panose="020B0503020204020204" pitchFamily="34" charset="-122"/>
              <a:buChar char="￭"/>
            </a:pPr>
            <a:r>
              <a:rPr lang="en-US" altLang="zh-CN" sz="2000" b="0" kern="1200" dirty="0"/>
              <a:t> </a:t>
            </a:r>
          </a:p>
          <a:p>
            <a:pPr marL="336550" indent="-177800" algn="just">
              <a:spcBef>
                <a:spcPts val="0"/>
              </a:spcBef>
              <a:spcAft>
                <a:spcPts val="800"/>
              </a:spcAft>
              <a:buFont typeface="微软雅黑" panose="020B0503020204020204" pitchFamily="34" charset="-122"/>
              <a:buChar char="￭"/>
            </a:pPr>
            <a:endParaRPr lang="en-US" altLang="zh-CN" sz="2000" b="0" kern="1200" dirty="0"/>
          </a:p>
          <a:p>
            <a:pPr lvl="0" hangingPunct="0"/>
            <a:endParaRPr lang="en-US" altLang="zh-CN" sz="2000" b="0" dirty="0">
              <a:sym typeface="Arial"/>
            </a:endParaRPr>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8</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Tree>
    <p:extLst>
      <p:ext uri="{BB962C8B-B14F-4D97-AF65-F5344CB8AC3E}">
        <p14:creationId xmlns:p14="http://schemas.microsoft.com/office/powerpoint/2010/main" val="160660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1065213"/>
          </a:xfrm>
        </p:spPr>
        <p:txBody>
          <a:bodyPr/>
          <a:lstStyle/>
          <a:p>
            <a:pPr lvl="0"/>
            <a:r>
              <a:rPr lang="en-US" altLang="en-US" dirty="0"/>
              <a:t>802.11ax and EUHT Are Complementary</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179513" y="1327796"/>
            <a:ext cx="8568952" cy="5328592"/>
          </a:xfrm>
        </p:spPr>
        <p:txBody>
          <a:bodyPr/>
          <a:lstStyle/>
          <a:p>
            <a:pPr marL="228600" indent="-228600">
              <a:buAutoNum type="arabicPeriod"/>
            </a:pPr>
            <a:r>
              <a:rPr lang="en-US" altLang="en-US" sz="1800" dirty="0"/>
              <a:t>Complementary</a:t>
            </a:r>
            <a:r>
              <a:rPr lang="en-US" altLang="zh-CN" sz="1800" dirty="0"/>
              <a:t> in technical performance</a:t>
            </a:r>
          </a:p>
          <a:p>
            <a:pPr marL="685800" lvl="1">
              <a:buFont typeface="Arial" panose="020B0604020202020204" pitchFamily="34" charset="0"/>
              <a:buChar char="•"/>
            </a:pPr>
            <a:r>
              <a:rPr lang="en-US" altLang="zh-CN" sz="1800" dirty="0"/>
              <a:t>EUHT: mobility and reliability. </a:t>
            </a:r>
          </a:p>
          <a:p>
            <a:pPr marL="685800" lvl="1">
              <a:buFont typeface="Arial" panose="020B0604020202020204" pitchFamily="34" charset="0"/>
              <a:buChar char="•"/>
            </a:pPr>
            <a:r>
              <a:rPr lang="en-US" altLang="zh-CN" sz="1800" dirty="0"/>
              <a:t>802.11ax:  high throughput and low cost. </a:t>
            </a:r>
          </a:p>
          <a:p>
            <a:pPr marL="228600" indent="-228600">
              <a:buFont typeface="Times New Roman" pitchFamily="16" charset="0"/>
              <a:buAutoNum type="arabicPeriod"/>
            </a:pPr>
            <a:r>
              <a:rPr lang="en-US" altLang="en-US" sz="1800" dirty="0"/>
              <a:t>Complementary</a:t>
            </a:r>
            <a:r>
              <a:rPr lang="en-US" altLang="zh-CN" sz="1800" dirty="0"/>
              <a:t> in market</a:t>
            </a:r>
          </a:p>
          <a:p>
            <a:pPr marL="685800" lvl="1">
              <a:buFont typeface="Arial" panose="020B0604020202020204" pitchFamily="34" charset="0"/>
              <a:buChar char="•"/>
            </a:pPr>
            <a:r>
              <a:rPr lang="en-US" altLang="zh-CN" sz="1800" dirty="0"/>
              <a:t>EUHT: high speed rail, subway, industrial URLLC, .. </a:t>
            </a:r>
          </a:p>
          <a:p>
            <a:pPr marL="685800" lvl="1">
              <a:buFont typeface="Arial" panose="020B0604020202020204" pitchFamily="34" charset="0"/>
              <a:buChar char="•"/>
            </a:pPr>
            <a:r>
              <a:rPr lang="en-US" altLang="zh-CN" sz="1800" dirty="0"/>
              <a:t>802.11ax:  consumer electronics,  fixed wireless access, …</a:t>
            </a:r>
          </a:p>
          <a:p>
            <a:pPr marL="228600" indent="-228600">
              <a:buAutoNum type="arabicPeriod"/>
            </a:pPr>
            <a:r>
              <a:rPr lang="en-US" altLang="zh-CN" sz="1800" dirty="0"/>
              <a:t>EUHT deployment will expand the </a:t>
            </a:r>
            <a:r>
              <a:rPr lang="en-US" altLang="zh-CN" sz="1800" dirty="0" err="1"/>
              <a:t>WiFi</a:t>
            </a:r>
            <a:r>
              <a:rPr lang="en-US" altLang="zh-CN" sz="1800" dirty="0"/>
              <a:t> use</a:t>
            </a:r>
          </a:p>
          <a:p>
            <a:pPr marL="685800" lvl="1">
              <a:buFont typeface="Arial" panose="020B0604020202020204" pitchFamily="34" charset="0"/>
              <a:buAutoNum type="arabicPeriod"/>
            </a:pPr>
            <a:r>
              <a:rPr lang="en-US" altLang="zh-CN" sz="1800" dirty="0" err="1"/>
              <a:t>WiFi</a:t>
            </a:r>
            <a:r>
              <a:rPr lang="en-US" altLang="zh-CN" sz="1800" dirty="0"/>
              <a:t> products don’t need to support EUHT</a:t>
            </a:r>
          </a:p>
          <a:p>
            <a:pPr marL="685800" lvl="1">
              <a:buFont typeface="Arial" panose="020B0604020202020204" pitchFamily="34" charset="0"/>
              <a:buAutoNum type="arabicPeriod"/>
            </a:pPr>
            <a:r>
              <a:rPr lang="en-US" altLang="zh-CN" sz="1800" dirty="0"/>
              <a:t>The EUHT network in high speed rail and subway only provide the train-to-ground wireless link. The EUHT-</a:t>
            </a:r>
            <a:r>
              <a:rPr lang="en-US" altLang="zh-CN" sz="1800" dirty="0" err="1"/>
              <a:t>WiFi</a:t>
            </a:r>
            <a:r>
              <a:rPr lang="en-US" altLang="zh-CN" sz="1800" dirty="0"/>
              <a:t> gateway is needed to support the user terminals inside train, like cell phone, pad, computers. </a:t>
            </a:r>
          </a:p>
          <a:p>
            <a:pPr marL="285750">
              <a:buFont typeface="Arial" panose="020B0604020202020204" pitchFamily="34" charset="0"/>
              <a:buAutoNum type="arabicPeriod"/>
            </a:pPr>
            <a:r>
              <a:rPr lang="en-US" altLang="zh-CN" sz="1800" dirty="0"/>
              <a:t>In the future, 802.11ax and EUHT may merge into 802.11 family to form the beyond 5G standard.</a:t>
            </a:r>
            <a:endParaRPr lang="en-US" altLang="zh-CN" sz="1800" b="0" dirty="0"/>
          </a:p>
          <a:p>
            <a:pPr marL="285750">
              <a:buFont typeface="Arial" panose="020B0604020202020204" pitchFamily="34" charset="0"/>
              <a:buAutoNum type="arabicPeriod"/>
            </a:pPr>
            <a:r>
              <a:rPr lang="en-US" altLang="zh-CN" sz="1800" b="1" dirty="0">
                <a:cs typeface="+mn-cs"/>
              </a:rPr>
              <a:t>But before that, it is important for IEEE to occupy the position in 5G standard and market</a:t>
            </a:r>
            <a:endParaRPr lang="en-US" altLang="zh-CN" sz="1800" dirty="0">
              <a:sym typeface="Arial"/>
            </a:endParaRPr>
          </a:p>
          <a:p>
            <a:pPr marL="177800" indent="-177800" algn="just">
              <a:spcBef>
                <a:spcPts val="0"/>
              </a:spcBef>
              <a:spcAft>
                <a:spcPts val="800"/>
              </a:spcAft>
              <a:buFont typeface="微软雅黑" panose="020B0503020204020204" pitchFamily="34" charset="-122"/>
              <a:buChar char="￭"/>
            </a:pPr>
            <a:endParaRPr lang="zh-CN" altLang="en-US" sz="1800" b="0" kern="1200" dirty="0">
              <a:sym typeface="Arial" panose="020B0604020202020204" pitchFamily="34" charset="0"/>
            </a:endParaRPr>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9</a:t>
            </a:fld>
            <a:endParaRPr lang="en-GB" dirty="0"/>
          </a:p>
        </p:txBody>
      </p:sp>
      <p:sp>
        <p:nvSpPr>
          <p:cNvPr id="5" name="页脚占位符 4"/>
          <p:cNvSpPr>
            <a:spLocks noGrp="1"/>
          </p:cNvSpPr>
          <p:nvPr>
            <p:ph type="ftr" idx="11"/>
          </p:nvPr>
        </p:nvSpPr>
        <p:spPr>
          <a:xfrm>
            <a:off x="5357818" y="6475413"/>
            <a:ext cx="3184520" cy="180975"/>
          </a:xfrm>
        </p:spPr>
        <p:txBody>
          <a:bodyPr/>
          <a:lstStyle/>
          <a:p>
            <a:r>
              <a:rPr lang="en-GB" dirty="0"/>
              <a:t>Jun Lei, Nufront</a:t>
            </a:r>
          </a:p>
        </p:txBody>
      </p:sp>
      <p:sp>
        <p:nvSpPr>
          <p:cNvPr id="6" name="日期占位符 5"/>
          <p:cNvSpPr>
            <a:spLocks noGrp="1"/>
          </p:cNvSpPr>
          <p:nvPr>
            <p:ph type="dt" idx="10"/>
          </p:nvPr>
        </p:nvSpPr>
        <p:spPr>
          <a:xfrm>
            <a:off x="696912" y="333375"/>
            <a:ext cx="1874823" cy="273050"/>
          </a:xfrm>
        </p:spPr>
        <p:txBody>
          <a:bodyPr/>
          <a:lstStyle/>
          <a:p>
            <a:r>
              <a:rPr lang="en-US" altLang="zh-CN" dirty="0"/>
              <a:t>May 2019</a:t>
            </a:r>
            <a:endParaRPr lang="en-GB" dirty="0"/>
          </a:p>
        </p:txBody>
      </p:sp>
    </p:spTree>
    <p:extLst>
      <p:ext uri="{BB962C8B-B14F-4D97-AF65-F5344CB8AC3E}">
        <p14:creationId xmlns:p14="http://schemas.microsoft.com/office/powerpoint/2010/main" val="3419772462"/>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7044</TotalTime>
  <Words>905</Words>
  <Application>Microsoft Office PowerPoint</Application>
  <PresentationFormat>On-screen Show (4:3)</PresentationFormat>
  <Paragraphs>160</Paragraphs>
  <Slides>11</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Microsoft YaHei</vt:lpstr>
      <vt:lpstr>MS Gothic</vt:lpstr>
      <vt:lpstr>SimSun</vt:lpstr>
      <vt:lpstr>Arial</vt:lpstr>
      <vt:lpstr>Times New Roman</vt:lpstr>
      <vt:lpstr>Wingdings</vt:lpstr>
      <vt:lpstr>Office 主题​​</vt:lpstr>
      <vt:lpstr>Document</vt:lpstr>
      <vt:lpstr>Response to the comments on Proposal to Submit IEEE 802.11ax and EUHT to ITU for IMT-2020</vt:lpstr>
      <vt:lpstr>Abstract</vt:lpstr>
      <vt:lpstr>Abbreviation</vt:lpstr>
      <vt:lpstr>Outline</vt:lpstr>
      <vt:lpstr>Background </vt:lpstr>
      <vt:lpstr>ITU designation is beneficial to IEEE</vt:lpstr>
      <vt:lpstr>EUHT is ready for submission</vt:lpstr>
      <vt:lpstr>Concerns about EUHT </vt:lpstr>
      <vt:lpstr>802.11ax and EUHT Are Complementary </vt:lpstr>
      <vt:lpstr>Summary and Recommendations</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Cooperate to Submit 5G Standards</dc:title>
  <dc:creator>Jun Lei</dc:creator>
  <cp:lastModifiedBy>Joseph Levy</cp:lastModifiedBy>
  <cp:revision>470</cp:revision>
  <cp:lastPrinted>1601-01-01T00:00:00Z</cp:lastPrinted>
  <dcterms:created xsi:type="dcterms:W3CDTF">2019-04-02T08:01:13Z</dcterms:created>
  <dcterms:modified xsi:type="dcterms:W3CDTF">2019-05-13T21:27:29Z</dcterms:modified>
</cp:coreProperties>
</file>