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2">
  <p:sldMasterIdLst>
    <p:sldMasterId id="2147483648" r:id="rId1"/>
  </p:sldMasterIdLst>
  <p:notesMasterIdLst>
    <p:notesMasterId r:id="rId16"/>
  </p:notesMasterIdLst>
  <p:handoutMasterIdLst>
    <p:handoutMasterId r:id="rId17"/>
  </p:handoutMasterIdLst>
  <p:sldIdLst>
    <p:sldId id="256" r:id="rId2"/>
    <p:sldId id="343" r:id="rId3"/>
    <p:sldId id="266" r:id="rId4"/>
    <p:sldId id="333" r:id="rId5"/>
    <p:sldId id="342" r:id="rId6"/>
    <p:sldId id="334" r:id="rId7"/>
    <p:sldId id="336" r:id="rId8"/>
    <p:sldId id="337" r:id="rId9"/>
    <p:sldId id="338" r:id="rId10"/>
    <p:sldId id="335" r:id="rId11"/>
    <p:sldId id="339" r:id="rId12"/>
    <p:sldId id="340" r:id="rId13"/>
    <p:sldId id="341" r:id="rId14"/>
    <p:sldId id="264"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4" autoAdjust="0"/>
    <p:restoredTop sz="89037" autoAdjust="0"/>
  </p:normalViewPr>
  <p:slideViewPr>
    <p:cSldViewPr>
      <p:cViewPr varScale="1">
        <p:scale>
          <a:sx n="65" d="100"/>
          <a:sy n="65" d="100"/>
        </p:scale>
        <p:origin x="78" y="156"/>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2" d="100"/>
          <a:sy n="52" d="100"/>
        </p:scale>
        <p:origin x="2668" y="6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5/13/2019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10</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Configuration</a:t>
            </a:r>
            <a:r>
              <a:rPr lang="zh-CN" altLang="en-US" dirty="0"/>
              <a:t>只需要支持</a:t>
            </a:r>
            <a:r>
              <a:rPr lang="en-US" altLang="zh-CN" dirty="0"/>
              <a:t>1</a:t>
            </a:r>
            <a:r>
              <a:rPr lang="zh-CN" altLang="en-US" dirty="0"/>
              <a:t>个（除了</a:t>
            </a:r>
            <a:r>
              <a:rPr lang="en-US" altLang="zh-CN" dirty="0"/>
              <a:t>LMLC</a:t>
            </a:r>
            <a:r>
              <a:rPr lang="zh-CN" altLang="en-US" dirty="0"/>
              <a:t>），工作量会减少</a:t>
            </a:r>
            <a:endParaRPr lang="en-US" altLang="en-US" dirty="0"/>
          </a:p>
        </p:txBody>
      </p:sp>
    </p:spTree>
    <p:extLst>
      <p:ext uri="{BB962C8B-B14F-4D97-AF65-F5344CB8AC3E}">
        <p14:creationId xmlns:p14="http://schemas.microsoft.com/office/powerpoint/2010/main" val="11517108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228600" indent="-228600">
              <a:buAutoNum type="arabicPeriod"/>
            </a:pPr>
            <a:r>
              <a:rPr lang="en-US" altLang="zh-CN" dirty="0"/>
              <a:t>Evaluation is complete </a:t>
            </a:r>
          </a:p>
          <a:p>
            <a:pPr marL="228600" indent="-228600">
              <a:buAutoNum type="arabicPeriod"/>
            </a:pPr>
            <a:r>
              <a:rPr lang="en-US" altLang="zh-CN" dirty="0"/>
              <a:t>External: BUPT evaluation ( ITU-R channel chairwoman)</a:t>
            </a:r>
          </a:p>
          <a:p>
            <a:pPr marL="228600" indent="-228600">
              <a:buAutoNum type="arabicPeriod"/>
            </a:pPr>
            <a:r>
              <a:rPr lang="en-US" altLang="zh-CN" dirty="0"/>
              <a:t>Transposing organization is not indispensable</a:t>
            </a:r>
            <a:endParaRPr lang="zh-CN" altLang="en-US" dirty="0"/>
          </a:p>
        </p:txBody>
      </p:sp>
      <p:sp>
        <p:nvSpPr>
          <p:cNvPr id="4" name="页眉占位符 3"/>
          <p:cNvSpPr>
            <a:spLocks noGrp="1"/>
          </p:cNvSpPr>
          <p:nvPr>
            <p:ph type="hdr"/>
          </p:nvPr>
        </p:nvSpPr>
        <p:spPr/>
        <p:txBody>
          <a:bodyPr/>
          <a:lstStyle/>
          <a:p>
            <a:r>
              <a:rPr lang="en-US"/>
              <a:t>doc.: IEEE 802.11-yy/xxxxr0</a:t>
            </a:r>
            <a:endParaRPr lang="en-US" dirty="0"/>
          </a:p>
        </p:txBody>
      </p:sp>
      <p:sp>
        <p:nvSpPr>
          <p:cNvPr id="5" name="日期占位符 4"/>
          <p:cNvSpPr>
            <a:spLocks noGrp="1"/>
          </p:cNvSpPr>
          <p:nvPr>
            <p:ph type="dt"/>
          </p:nvPr>
        </p:nvSpPr>
        <p:spPr/>
        <p:txBody>
          <a:bodyPr/>
          <a:lstStyle/>
          <a:p>
            <a:r>
              <a:rPr lang="en-US"/>
              <a:t>Month Year</a:t>
            </a:r>
            <a:endParaRPr lang="en-US" dirty="0"/>
          </a:p>
        </p:txBody>
      </p:sp>
      <p:sp>
        <p:nvSpPr>
          <p:cNvPr id="6" name="页脚占位符 5"/>
          <p:cNvSpPr>
            <a:spLocks noGrp="1"/>
          </p:cNvSpPr>
          <p:nvPr>
            <p:ph type="ftr"/>
          </p:nvPr>
        </p:nvSpPr>
        <p:spPr/>
        <p:txBody>
          <a:bodyPr/>
          <a:lstStyle/>
          <a:p>
            <a:r>
              <a:rPr lang="en-US"/>
              <a:t>John Doe, Some Company</a:t>
            </a:r>
            <a:endParaRPr lang="en-US" dirty="0"/>
          </a:p>
        </p:txBody>
      </p:sp>
      <p:sp>
        <p:nvSpPr>
          <p:cNvPr id="7" name="灯片编号占位符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6407492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228600" indent="-228600">
              <a:buAutoNum type="arabicPeriod"/>
            </a:pPr>
            <a:r>
              <a:rPr lang="en-US" altLang="zh-CN" dirty="0"/>
              <a:t>Past successes are often obstacles to the future. Look at the 11p. No one can guarantee the same story won’t happen with NR-U. The best strategy is to fight back. After the ITU designation, the 11ax and EUHT can work at IMT-2020 band. And the customer, both in consumer market and industrial market, can choose the most suitable 5G solution for themselves.</a:t>
            </a:r>
          </a:p>
          <a:p>
            <a:pPr marL="228600" indent="-228600">
              <a:buAutoNum type="arabicPeriod"/>
            </a:pPr>
            <a:r>
              <a:rPr lang="en-US" altLang="zh-CN" dirty="0"/>
              <a:t>As stated in the following bullet, EUHT was presented to IEEE back in 2011. and the full text was provided. IEEE conducted </a:t>
            </a:r>
            <a:r>
              <a:rPr lang="en-US" altLang="zh-CN" sz="1200" b="0" i="0" kern="1200" dirty="0">
                <a:solidFill>
                  <a:srgbClr val="000000"/>
                </a:solidFill>
                <a:effectLst/>
                <a:latin typeface="Times New Roman" pitchFamily="16" charset="0"/>
                <a:ea typeface="+mn-ea"/>
                <a:cs typeface="+mn-cs"/>
              </a:rPr>
              <a:t>detailed </a:t>
            </a:r>
            <a:r>
              <a:rPr lang="en-US" altLang="zh-CN" dirty="0"/>
              <a:t> analysis. A lot of 802.11 members are familiar with the whole process. </a:t>
            </a:r>
          </a:p>
          <a:p>
            <a:pPr marL="228600" indent="-228600">
              <a:buAutoNum type="arabicPeriod"/>
            </a:pPr>
            <a:r>
              <a:rPr lang="en-US" altLang="zh-CN" dirty="0"/>
              <a:t>EUHT is not </a:t>
            </a:r>
            <a:r>
              <a:rPr lang="en-US" altLang="zh-CN" sz="1200" dirty="0">
                <a:solidFill>
                  <a:schemeClr val="tx1"/>
                </a:solidFill>
              </a:rPr>
              <a:t>proprietary technology. It is currently 4 standards in China. The full text is open and English version was provided in the previous contribution( </a:t>
            </a:r>
            <a:r>
              <a:rPr lang="zh-CN" altLang="en-US" sz="1200" dirty="0">
                <a:solidFill>
                  <a:schemeClr val="tx1"/>
                </a:solidFill>
              </a:rPr>
              <a:t>索引）</a:t>
            </a:r>
            <a:r>
              <a:rPr lang="en-US" altLang="zh-CN" sz="1200" dirty="0">
                <a:solidFill>
                  <a:schemeClr val="tx1"/>
                </a:solidFill>
              </a:rPr>
              <a:t> </a:t>
            </a:r>
            <a:endParaRPr lang="en-US" altLang="zh-CN" dirty="0"/>
          </a:p>
          <a:p>
            <a:pPr marL="228600" indent="-228600">
              <a:buAutoNum type="arabicPeriod"/>
            </a:pPr>
            <a:r>
              <a:rPr lang="en-US" altLang="zh-CN" dirty="0"/>
              <a:t>The concerns raised after analysis were mostly about co-existence and the market replacement. After 8 years, the concerns are proven to be unnecessary. </a:t>
            </a:r>
          </a:p>
          <a:p>
            <a:pPr marL="228600" indent="-228600">
              <a:buAutoNum type="arabicPeriod"/>
            </a:pPr>
            <a:r>
              <a:rPr lang="en-US" altLang="zh-CN" dirty="0"/>
              <a:t>Again, the advantages of EUHT are mobility and reliability. While 802.11ax is high throughput with low cost. These two technologies will occupy different markets. There seem little need to support EUHT in </a:t>
            </a:r>
            <a:r>
              <a:rPr lang="en-US" altLang="zh-CN" dirty="0" err="1"/>
              <a:t>WiFi</a:t>
            </a:r>
            <a:r>
              <a:rPr lang="en-US" altLang="zh-CN" dirty="0"/>
              <a:t> product. On the contrary, it is more common that EUHT product will support </a:t>
            </a:r>
            <a:r>
              <a:rPr lang="en-US" altLang="zh-CN" dirty="0" err="1"/>
              <a:t>WiFi</a:t>
            </a:r>
            <a:r>
              <a:rPr lang="en-US" altLang="zh-CN" dirty="0"/>
              <a:t>. For example, the EUHT network in high speed rail and subway only provide the train-to-ground wireless link. The EUHT-</a:t>
            </a:r>
            <a:r>
              <a:rPr lang="en-US" altLang="zh-CN" dirty="0" err="1"/>
              <a:t>WiFi</a:t>
            </a:r>
            <a:r>
              <a:rPr lang="en-US" altLang="zh-CN" dirty="0"/>
              <a:t> gateway is needed to support the user terminals inside train, like cell phone, pad, computers. Therefore, combination with EUHT will actually expand the </a:t>
            </a:r>
            <a:r>
              <a:rPr lang="en-US" altLang="zh-CN" dirty="0" err="1"/>
              <a:t>WiFi</a:t>
            </a:r>
            <a:r>
              <a:rPr lang="en-US" altLang="zh-CN" dirty="0"/>
              <a:t> use. In the future, 802.11ax and EUHT may merged into 802.11be to form the beyond 5G standard. But before that, it is important for IEEE to occupy the position in standard and market right now.</a:t>
            </a:r>
          </a:p>
        </p:txBody>
      </p:sp>
      <p:sp>
        <p:nvSpPr>
          <p:cNvPr id="4" name="页眉占位符 3"/>
          <p:cNvSpPr>
            <a:spLocks noGrp="1"/>
          </p:cNvSpPr>
          <p:nvPr>
            <p:ph type="hdr"/>
          </p:nvPr>
        </p:nvSpPr>
        <p:spPr/>
        <p:txBody>
          <a:bodyPr/>
          <a:lstStyle/>
          <a:p>
            <a:r>
              <a:rPr lang="en-US"/>
              <a:t>doc.: IEEE 802.11-yy/xxxxr0</a:t>
            </a:r>
            <a:endParaRPr lang="en-US" dirty="0"/>
          </a:p>
        </p:txBody>
      </p:sp>
      <p:sp>
        <p:nvSpPr>
          <p:cNvPr id="5" name="日期占位符 4"/>
          <p:cNvSpPr>
            <a:spLocks noGrp="1"/>
          </p:cNvSpPr>
          <p:nvPr>
            <p:ph type="dt"/>
          </p:nvPr>
        </p:nvSpPr>
        <p:spPr/>
        <p:txBody>
          <a:bodyPr/>
          <a:lstStyle/>
          <a:p>
            <a:r>
              <a:rPr lang="en-US"/>
              <a:t>Month Year</a:t>
            </a:r>
            <a:endParaRPr lang="en-US" dirty="0"/>
          </a:p>
        </p:txBody>
      </p:sp>
      <p:sp>
        <p:nvSpPr>
          <p:cNvPr id="6" name="页脚占位符 5"/>
          <p:cNvSpPr>
            <a:spLocks noGrp="1"/>
          </p:cNvSpPr>
          <p:nvPr>
            <p:ph type="ftr"/>
          </p:nvPr>
        </p:nvSpPr>
        <p:spPr/>
        <p:txBody>
          <a:bodyPr/>
          <a:lstStyle/>
          <a:p>
            <a:r>
              <a:rPr lang="en-US"/>
              <a:t>John Doe, Some Company</a:t>
            </a:r>
            <a:endParaRPr lang="en-US" dirty="0"/>
          </a:p>
        </p:txBody>
      </p:sp>
      <p:sp>
        <p:nvSpPr>
          <p:cNvPr id="7" name="灯片编号占位符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1450896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1. Situation has changed. At that time, 802.11 alone is not able to meet all the IMT-2020 requirements and has to be combined with other technologies. 3GPP has little interest EUHT is perfectly complementary to 802.11. </a:t>
            </a:r>
            <a:endParaRPr lang="zh-CN" altLang="en-US" dirty="0"/>
          </a:p>
        </p:txBody>
      </p:sp>
      <p:sp>
        <p:nvSpPr>
          <p:cNvPr id="4" name="页眉占位符 3"/>
          <p:cNvSpPr>
            <a:spLocks noGrp="1"/>
          </p:cNvSpPr>
          <p:nvPr>
            <p:ph type="hdr"/>
          </p:nvPr>
        </p:nvSpPr>
        <p:spPr/>
        <p:txBody>
          <a:bodyPr/>
          <a:lstStyle/>
          <a:p>
            <a:r>
              <a:rPr lang="en-US"/>
              <a:t>doc.: IEEE 802.11-yy/xxxxr0</a:t>
            </a:r>
            <a:endParaRPr lang="en-US" dirty="0"/>
          </a:p>
        </p:txBody>
      </p:sp>
      <p:sp>
        <p:nvSpPr>
          <p:cNvPr id="5" name="日期占位符 4"/>
          <p:cNvSpPr>
            <a:spLocks noGrp="1"/>
          </p:cNvSpPr>
          <p:nvPr>
            <p:ph type="dt"/>
          </p:nvPr>
        </p:nvSpPr>
        <p:spPr/>
        <p:txBody>
          <a:bodyPr/>
          <a:lstStyle/>
          <a:p>
            <a:r>
              <a:rPr lang="en-US"/>
              <a:t>Month Year</a:t>
            </a:r>
            <a:endParaRPr lang="en-US" dirty="0"/>
          </a:p>
        </p:txBody>
      </p:sp>
      <p:sp>
        <p:nvSpPr>
          <p:cNvPr id="6" name="页脚占位符 5"/>
          <p:cNvSpPr>
            <a:spLocks noGrp="1"/>
          </p:cNvSpPr>
          <p:nvPr>
            <p:ph type="ftr"/>
          </p:nvPr>
        </p:nvSpPr>
        <p:spPr/>
        <p:txBody>
          <a:bodyPr/>
          <a:lstStyle/>
          <a:p>
            <a:r>
              <a:rPr lang="en-US"/>
              <a:t>John Doe, Some Company</a:t>
            </a:r>
            <a:endParaRPr lang="en-US" dirty="0"/>
          </a:p>
        </p:txBody>
      </p:sp>
      <p:sp>
        <p:nvSpPr>
          <p:cNvPr id="7" name="灯片编号占位符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1001608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14</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942690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3</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4191238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5</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3758889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6</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8762794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7</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4856124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8</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9634076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9</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12035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2019</a:t>
            </a:r>
            <a:endParaRPr lang="en-GB" dirty="0"/>
          </a:p>
        </p:txBody>
      </p:sp>
      <p:sp>
        <p:nvSpPr>
          <p:cNvPr id="5" name="Footer Placeholder 4"/>
          <p:cNvSpPr>
            <a:spLocks noGrp="1"/>
          </p:cNvSpPr>
          <p:nvPr>
            <p:ph type="ftr" idx="11"/>
          </p:nvPr>
        </p:nvSpPr>
        <p:spPr/>
        <p:txBody>
          <a:bodyPr/>
          <a:lstStyle>
            <a:lvl1pPr>
              <a:defRPr/>
            </a:lvl1pPr>
          </a:lstStyle>
          <a:p>
            <a:r>
              <a:rPr lang="en-GB"/>
              <a:t>Jun Lei (Nufront)</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Jun Lei (Nufront)</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May 2019</a:t>
            </a:r>
            <a:endParaRPr lang="en-GB" dirty="0"/>
          </a:p>
        </p:txBody>
      </p:sp>
      <p:sp>
        <p:nvSpPr>
          <p:cNvPr id="5" name="Footer Placeholder 4"/>
          <p:cNvSpPr>
            <a:spLocks noGrp="1"/>
          </p:cNvSpPr>
          <p:nvPr>
            <p:ph type="ftr" idx="11"/>
          </p:nvPr>
        </p:nvSpPr>
        <p:spPr/>
        <p:txBody>
          <a:bodyPr/>
          <a:lstStyle>
            <a:lvl1pPr>
              <a:defRPr/>
            </a:lvl1pPr>
          </a:lstStyle>
          <a:p>
            <a:r>
              <a:rPr lang="en-GB"/>
              <a:t>Jun Lei (Nufront)</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2019</a:t>
            </a:r>
            <a:endParaRPr lang="en-GB" dirty="0"/>
          </a:p>
        </p:txBody>
      </p:sp>
      <p:sp>
        <p:nvSpPr>
          <p:cNvPr id="6" name="Footer Placeholder 5"/>
          <p:cNvSpPr>
            <a:spLocks noGrp="1"/>
          </p:cNvSpPr>
          <p:nvPr>
            <p:ph type="ftr" idx="11"/>
          </p:nvPr>
        </p:nvSpPr>
        <p:spPr/>
        <p:txBody>
          <a:bodyPr/>
          <a:lstStyle>
            <a:lvl1pPr>
              <a:defRPr/>
            </a:lvl1pPr>
          </a:lstStyle>
          <a:p>
            <a:r>
              <a:rPr lang="en-GB"/>
              <a:t>Jun Lei (Nufront)</a:t>
            </a:r>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2019</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Jun Lei (Nufront)</a:t>
            </a:r>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2019</a:t>
            </a:r>
            <a:endParaRPr lang="en-GB" dirty="0"/>
          </a:p>
        </p:txBody>
      </p:sp>
      <p:sp>
        <p:nvSpPr>
          <p:cNvPr id="4" name="Footer Placeholder 3"/>
          <p:cNvSpPr>
            <a:spLocks noGrp="1"/>
          </p:cNvSpPr>
          <p:nvPr>
            <p:ph type="ftr" idx="11"/>
          </p:nvPr>
        </p:nvSpPr>
        <p:spPr/>
        <p:txBody>
          <a:bodyPr/>
          <a:lstStyle>
            <a:lvl1pPr>
              <a:defRPr/>
            </a:lvl1pPr>
          </a:lstStyle>
          <a:p>
            <a:r>
              <a:rPr lang="en-GB"/>
              <a:t>Jun Lei (Nufront)</a:t>
            </a:r>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2019</a:t>
            </a:r>
            <a:endParaRPr lang="en-GB" dirty="0"/>
          </a:p>
        </p:txBody>
      </p:sp>
      <p:sp>
        <p:nvSpPr>
          <p:cNvPr id="3" name="Footer Placeholder 2"/>
          <p:cNvSpPr>
            <a:spLocks noGrp="1"/>
          </p:cNvSpPr>
          <p:nvPr>
            <p:ph type="ftr" idx="11"/>
          </p:nvPr>
        </p:nvSpPr>
        <p:spPr/>
        <p:txBody>
          <a:bodyPr/>
          <a:lstStyle>
            <a:lvl1pPr>
              <a:defRPr/>
            </a:lvl1pPr>
          </a:lstStyle>
          <a:p>
            <a:r>
              <a:rPr lang="en-GB"/>
              <a:t>Jun Lei (Nufront)</a:t>
            </a:r>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2019</a:t>
            </a:r>
            <a:endParaRPr lang="en-GB" dirty="0"/>
          </a:p>
        </p:txBody>
      </p:sp>
      <p:sp>
        <p:nvSpPr>
          <p:cNvPr id="5" name="Footer Placeholder 4"/>
          <p:cNvSpPr>
            <a:spLocks noGrp="1"/>
          </p:cNvSpPr>
          <p:nvPr>
            <p:ph type="ftr" idx="11"/>
          </p:nvPr>
        </p:nvSpPr>
        <p:spPr/>
        <p:txBody>
          <a:bodyPr/>
          <a:lstStyle>
            <a:lvl1pPr>
              <a:defRPr/>
            </a:lvl1pPr>
          </a:lstStyle>
          <a:p>
            <a:r>
              <a:rPr lang="en-GB"/>
              <a:t>Jun Lei (Nufront)</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2019</a:t>
            </a:r>
            <a:endParaRPr lang="en-GB" dirty="0"/>
          </a:p>
        </p:txBody>
      </p:sp>
      <p:sp>
        <p:nvSpPr>
          <p:cNvPr id="5" name="Footer Placeholder 4"/>
          <p:cNvSpPr>
            <a:spLocks noGrp="1"/>
          </p:cNvSpPr>
          <p:nvPr>
            <p:ph type="ftr" idx="11"/>
          </p:nvPr>
        </p:nvSpPr>
        <p:spPr/>
        <p:txBody>
          <a:bodyPr/>
          <a:lstStyle>
            <a:lvl1pPr>
              <a:defRPr/>
            </a:lvl1pPr>
          </a:lstStyle>
          <a:p>
            <a:r>
              <a:rPr lang="en-GB"/>
              <a:t>Jun Lei (Nufront)</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Jun Lei (Nufront)</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802.11-19/0889r0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www.itu.int/en/ITU-R/study-groups/rsg5/rwp5d/imt-2020/Pages/submission-eval.asp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itu.int/en/ITU-R/study-groups/rsg5/rwp5d/imt-adv/Pages/submission-eval.asp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t>Response to the comments on Proposal to Submit IEEE 802.11ax and EUHT to ITU for IMT-2020</a:t>
            </a:r>
            <a:endParaRPr lang="en-GB" dirty="0">
              <a:solidFill>
                <a:srgbClr val="FF0000"/>
              </a:solidFill>
            </a:endParaRPr>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2019-05-12</a:t>
            </a:r>
            <a:endParaRPr lang="en-GB" sz="2000" b="0" dirty="0"/>
          </a:p>
        </p:txBody>
      </p:sp>
      <p:sp>
        <p:nvSpPr>
          <p:cNvPr id="7" name="Footer Placeholder 4"/>
          <p:cNvSpPr>
            <a:spLocks noGrp="1"/>
          </p:cNvSpPr>
          <p:nvPr>
            <p:ph type="ftr" idx="14"/>
          </p:nvPr>
        </p:nvSpPr>
        <p:spPr/>
        <p:txBody>
          <a:bodyPr/>
          <a:lstStyle/>
          <a:p>
            <a:r>
              <a:rPr lang="en-GB"/>
              <a:t>Jun Lei (Nufront)</a:t>
            </a:r>
            <a:endParaRPr lang="en-GB" dirty="0"/>
          </a:p>
        </p:txBody>
      </p:sp>
      <p:sp>
        <p:nvSpPr>
          <p:cNvPr id="6" name="Date Placeholder 3"/>
          <p:cNvSpPr>
            <a:spLocks noGrp="1"/>
          </p:cNvSpPr>
          <p:nvPr>
            <p:ph type="dt" idx="15"/>
          </p:nvPr>
        </p:nvSpPr>
        <p:spPr/>
        <p:txBody>
          <a:bodyPr/>
          <a:lstStyle/>
          <a:p>
            <a:r>
              <a:rPr lang="en-US"/>
              <a:t>May 2019</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graphicFrame>
        <p:nvGraphicFramePr>
          <p:cNvPr id="10" name="Object 3">
            <a:extLst>
              <a:ext uri="{FF2B5EF4-FFF2-40B4-BE49-F238E27FC236}">
                <a16:creationId xmlns:a16="http://schemas.microsoft.com/office/drawing/2014/main" id="{75F55ED9-E6C7-4247-B5C5-7796168FC713}"/>
              </a:ext>
            </a:extLst>
          </p:cNvPr>
          <p:cNvGraphicFramePr>
            <a:graphicFrameLocks noChangeAspect="1"/>
          </p:cNvGraphicFramePr>
          <p:nvPr>
            <p:extLst>
              <p:ext uri="{D42A27DB-BD31-4B8C-83A1-F6EECF244321}">
                <p14:modId xmlns:p14="http://schemas.microsoft.com/office/powerpoint/2010/main" val="4056295983"/>
              </p:ext>
            </p:extLst>
          </p:nvPr>
        </p:nvGraphicFramePr>
        <p:xfrm>
          <a:off x="1630363" y="2638424"/>
          <a:ext cx="8766175" cy="3722689"/>
        </p:xfrm>
        <a:graphic>
          <a:graphicData uri="http://schemas.openxmlformats.org/presentationml/2006/ole">
            <mc:AlternateContent xmlns:mc="http://schemas.openxmlformats.org/markup-compatibility/2006">
              <mc:Choice xmlns:v="urn:schemas-microsoft-com:vml" Requires="v">
                <p:oleObj spid="_x0000_s3369" name="Document" r:id="rId4" imgW="8254533" imgH="3815421" progId="Word.Document.8">
                  <p:embed/>
                </p:oleObj>
              </mc:Choice>
              <mc:Fallback>
                <p:oleObj name="Document" r:id="rId4" imgW="8254533" imgH="3815421" progId="Word.Document.8">
                  <p:embed/>
                  <p:pic>
                    <p:nvPicPr>
                      <p:cNvPr id="10" name="Object 3">
                        <a:extLst>
                          <a:ext uri="{FF2B5EF4-FFF2-40B4-BE49-F238E27FC236}">
                            <a16:creationId xmlns:a16="http://schemas.microsoft.com/office/drawing/2014/main" id="{B05A7737-F1D5-4777-AA74-EF2BEFA3615E}"/>
                          </a:ext>
                        </a:extLst>
                      </p:cNvPr>
                      <p:cNvPicPr>
                        <a:picLocks noChangeAspect="1" noChangeArrowheads="1"/>
                      </p:cNvPicPr>
                      <p:nvPr/>
                    </p:nvPicPr>
                    <p:blipFill>
                      <a:blip r:embed="rId5"/>
                      <a:srcRect/>
                      <a:stretch>
                        <a:fillRect/>
                      </a:stretch>
                    </p:blipFill>
                    <p:spPr bwMode="auto">
                      <a:xfrm>
                        <a:off x="1630363" y="2638424"/>
                        <a:ext cx="8766175" cy="3722689"/>
                      </a:xfrm>
                      <a:prstGeom prst="rect">
                        <a:avLst/>
                      </a:prstGeom>
                      <a:noFill/>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8331" y="514699"/>
            <a:ext cx="10361084" cy="657224"/>
          </a:xfrm>
        </p:spPr>
        <p:txBody>
          <a:bodyPr/>
          <a:lstStyle/>
          <a:p>
            <a:r>
              <a:rPr lang="en-US" altLang="en-US" dirty="0"/>
              <a:t>3GPP Submission of 5G NR for IMT-2020</a:t>
            </a:r>
          </a:p>
        </p:txBody>
      </p:sp>
      <p:sp>
        <p:nvSpPr>
          <p:cNvPr id="20483" name="Rectangle 3"/>
          <p:cNvSpPr>
            <a:spLocks noGrp="1" noChangeArrowheads="1"/>
          </p:cNvSpPr>
          <p:nvPr>
            <p:ph idx="1"/>
          </p:nvPr>
        </p:nvSpPr>
        <p:spPr>
          <a:xfrm>
            <a:off x="762000" y="1055354"/>
            <a:ext cx="10978036" cy="4794660"/>
          </a:xfrm>
        </p:spPr>
        <p:txBody>
          <a:bodyPr/>
          <a:lstStyle/>
          <a:p>
            <a:pPr marL="457200" indent="-457200">
              <a:spcBef>
                <a:spcPts val="200"/>
              </a:spcBef>
              <a:buFont typeface="+mj-lt"/>
              <a:buAutoNum type="arabicPeriod"/>
              <a:defRPr/>
            </a:pPr>
            <a:r>
              <a:rPr lang="en-US" altLang="en-US" sz="2000" dirty="0"/>
              <a:t>3GPP Self Evaluation Group started on September 2017 (</a:t>
            </a:r>
            <a:r>
              <a:rPr lang="en-US" sz="2000" dirty="0"/>
              <a:t>RAN#77)</a:t>
            </a:r>
          </a:p>
          <a:p>
            <a:pPr marL="857250" lvl="1" indent="-457200">
              <a:spcBef>
                <a:spcPts val="200"/>
              </a:spcBef>
              <a:buFont typeface="Arial" panose="020B0604020202020204" pitchFamily="34" charset="0"/>
              <a:buChar char="•"/>
              <a:defRPr/>
            </a:pPr>
            <a:r>
              <a:rPr lang="en-US" sz="1800" dirty="0"/>
              <a:t>Total of 20 member companies actively working on self evaluation calibration of 12 Categories based on 5 Test environment (3GPP </a:t>
            </a:r>
            <a:r>
              <a:rPr lang="en-GB" sz="1800" dirty="0"/>
              <a:t>RT-180006)</a:t>
            </a:r>
            <a:r>
              <a:rPr lang="en-US" sz="1800" dirty="0"/>
              <a:t>. </a:t>
            </a:r>
          </a:p>
          <a:p>
            <a:pPr marL="457200" indent="-457200">
              <a:spcBef>
                <a:spcPts val="200"/>
              </a:spcBef>
              <a:buFont typeface="+mj-lt"/>
              <a:buAutoNum type="arabicPeriod"/>
              <a:defRPr/>
            </a:pPr>
            <a:r>
              <a:rPr lang="en-US" sz="2000" dirty="0"/>
              <a:t>3GPP is targeting final submission of Rel-15&amp;16 at RAN#84 in June 2019 (RP-190344)</a:t>
            </a:r>
          </a:p>
          <a:p>
            <a:pPr marL="457200" indent="-457200">
              <a:spcBef>
                <a:spcPts val="200"/>
              </a:spcBef>
              <a:buFont typeface="+mj-lt"/>
              <a:buAutoNum type="arabicPeriod"/>
              <a:defRPr/>
            </a:pPr>
            <a:r>
              <a:rPr lang="en-US" sz="2000" dirty="0"/>
              <a:t>Coordination with Evaluation Groups (total of 12 for IMT-2020)</a:t>
            </a:r>
          </a:p>
          <a:p>
            <a:pPr marL="457200" indent="-457200">
              <a:spcBef>
                <a:spcPts val="200"/>
              </a:spcBef>
              <a:buFont typeface="+mj-lt"/>
              <a:buAutoNum type="arabicPeriod"/>
              <a:defRPr/>
            </a:pPr>
            <a:r>
              <a:rPr lang="en-US" sz="2000" dirty="0"/>
              <a:t>IMT-2020 submission and evaluation process</a:t>
            </a:r>
          </a:p>
          <a:p>
            <a:pPr marL="400050" lvl="1" indent="0">
              <a:spcBef>
                <a:spcPts val="200"/>
              </a:spcBef>
              <a:defRPr/>
            </a:pPr>
            <a:r>
              <a:rPr lang="en-US" sz="1600" dirty="0">
                <a:hlinkClick r:id="rId3"/>
              </a:rPr>
              <a:t>https://www.itu.int/en/ITU-R/study-groups/rsg5/rwp5d/imt-2020/Pages/submission-eval.aspx</a:t>
            </a:r>
            <a:r>
              <a:rPr lang="en-US" sz="1600" dirty="0"/>
              <a:t> </a:t>
            </a:r>
          </a:p>
        </p:txBody>
      </p:sp>
      <p:sp>
        <p:nvSpPr>
          <p:cNvPr id="3" name="Footer Placeholder 2"/>
          <p:cNvSpPr>
            <a:spLocks noGrp="1"/>
          </p:cNvSpPr>
          <p:nvPr>
            <p:ph type="ftr" idx="14"/>
          </p:nvPr>
        </p:nvSpPr>
        <p:spPr/>
        <p:txBody>
          <a:bodyPr/>
          <a:lstStyle/>
          <a:p>
            <a:r>
              <a:rPr lang="en-GB"/>
              <a:t>Jun Lei (Nufront)</a:t>
            </a:r>
            <a:endParaRPr lang="en-GB" dirty="0"/>
          </a:p>
        </p:txBody>
      </p:sp>
      <p:sp>
        <p:nvSpPr>
          <p:cNvPr id="2" name="Date Placeholder 1"/>
          <p:cNvSpPr>
            <a:spLocks noGrp="1"/>
          </p:cNvSpPr>
          <p:nvPr>
            <p:ph type="dt" idx="15"/>
          </p:nvPr>
        </p:nvSpPr>
        <p:spPr/>
        <p:txBody>
          <a:bodyPr/>
          <a:lstStyle/>
          <a:p>
            <a:r>
              <a:rPr lang="en-US"/>
              <a:t>May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graphicFrame>
        <p:nvGraphicFramePr>
          <p:cNvPr id="5" name="Table 4"/>
          <p:cNvGraphicFramePr>
            <a:graphicFrameLocks noGrp="1"/>
          </p:cNvGraphicFramePr>
          <p:nvPr>
            <p:extLst>
              <p:ext uri="{D42A27DB-BD31-4B8C-83A1-F6EECF244321}">
                <p14:modId xmlns:p14="http://schemas.microsoft.com/office/powerpoint/2010/main" val="646231865"/>
              </p:ext>
            </p:extLst>
          </p:nvPr>
        </p:nvGraphicFramePr>
        <p:xfrm>
          <a:off x="958942" y="3260536"/>
          <a:ext cx="9906000" cy="3181350"/>
        </p:xfrm>
        <a:graphic>
          <a:graphicData uri="http://schemas.openxmlformats.org/drawingml/2006/table">
            <a:tbl>
              <a:tblPr firstRow="1" firstCol="1" bandRow="1">
                <a:tableStyleId>{9DCAF9ED-07DC-4A11-8D7F-57B35C25682E}</a:tableStyleId>
              </a:tblPr>
              <a:tblGrid>
                <a:gridCol w="2853351">
                  <a:extLst>
                    <a:ext uri="{9D8B030D-6E8A-4147-A177-3AD203B41FA5}">
                      <a16:colId xmlns:a16="http://schemas.microsoft.com/office/drawing/2014/main" val="20000"/>
                    </a:ext>
                  </a:extLst>
                </a:gridCol>
                <a:gridCol w="1718650">
                  <a:extLst>
                    <a:ext uri="{9D8B030D-6E8A-4147-A177-3AD203B41FA5}">
                      <a16:colId xmlns:a16="http://schemas.microsoft.com/office/drawing/2014/main" val="20001"/>
                    </a:ext>
                  </a:extLst>
                </a:gridCol>
                <a:gridCol w="2853350">
                  <a:extLst>
                    <a:ext uri="{9D8B030D-6E8A-4147-A177-3AD203B41FA5}">
                      <a16:colId xmlns:a16="http://schemas.microsoft.com/office/drawing/2014/main" val="20002"/>
                    </a:ext>
                  </a:extLst>
                </a:gridCol>
                <a:gridCol w="2480649">
                  <a:extLst>
                    <a:ext uri="{9D8B030D-6E8A-4147-A177-3AD203B41FA5}">
                      <a16:colId xmlns:a16="http://schemas.microsoft.com/office/drawing/2014/main" val="20003"/>
                    </a:ext>
                  </a:extLst>
                </a:gridCol>
              </a:tblGrid>
              <a:tr h="457200">
                <a:tc>
                  <a:txBody>
                    <a:bodyPr/>
                    <a:lstStyle/>
                    <a:p>
                      <a:pPr marL="0" marR="0" algn="ctr" fontAlgn="auto" hangingPunct="1">
                        <a:spcBef>
                          <a:spcPts val="0"/>
                        </a:spcBef>
                        <a:spcAft>
                          <a:spcPts val="0"/>
                        </a:spcAft>
                      </a:pPr>
                      <a:r>
                        <a:rPr lang="en-US" sz="1600" dirty="0">
                          <a:effectLst/>
                          <a:latin typeface="Times New Roman" panose="02020603050405020304" pitchFamily="18" charset="0"/>
                          <a:ea typeface="Times New Roman" panose="02020603050405020304" pitchFamily="18" charset="0"/>
                        </a:rPr>
                        <a:t>Test</a:t>
                      </a:r>
                      <a:r>
                        <a:rPr lang="en-US" sz="1600" baseline="0" dirty="0">
                          <a:effectLst/>
                          <a:latin typeface="Times New Roman" panose="02020603050405020304" pitchFamily="18" charset="0"/>
                          <a:ea typeface="Times New Roman" panose="02020603050405020304" pitchFamily="18" charset="0"/>
                        </a:rPr>
                        <a:t> Environment</a:t>
                      </a:r>
                      <a:endParaRPr lang="en-US" sz="1600" dirty="0">
                        <a:effectLst/>
                        <a:latin typeface="Times New Roman" panose="02020603050405020304" pitchFamily="18" charset="0"/>
                        <a:ea typeface="Times New Roman" panose="02020603050405020304" pitchFamily="18" charset="0"/>
                      </a:endParaRPr>
                    </a:p>
                  </a:txBody>
                  <a:tcPr marL="68580" marR="68580" marT="0" marB="0" anchor="ctr"/>
                </a:tc>
                <a:tc gridSpan="3">
                  <a:txBody>
                    <a:bodyPr/>
                    <a:lstStyle/>
                    <a:p>
                      <a:pPr marL="0" marR="0" algn="ctr" fontAlgn="auto" hangingPunct="1">
                        <a:spcBef>
                          <a:spcPts val="0"/>
                        </a:spcBef>
                        <a:spcAft>
                          <a:spcPts val="0"/>
                        </a:spcAft>
                      </a:pPr>
                      <a:r>
                        <a:rPr lang="en-US" sz="1600" dirty="0">
                          <a:effectLst/>
                          <a:latin typeface="Times New Roman" panose="02020603050405020304" pitchFamily="18" charset="0"/>
                          <a:ea typeface="Times New Roman" panose="02020603050405020304" pitchFamily="18" charset="0"/>
                        </a:rPr>
                        <a:t>Configurations</a:t>
                      </a:r>
                    </a:p>
                  </a:txBody>
                  <a:tcPr marL="68580" marR="68580" marT="0" marB="0" anchor="ctr"/>
                </a:tc>
                <a:tc hMerge="1">
                  <a:txBody>
                    <a:bodyPr/>
                    <a:lstStyle/>
                    <a:p>
                      <a:pPr marL="0" marR="0" algn="ctr" fontAlgn="auto" hangingPunct="1">
                        <a:spcBef>
                          <a:spcPts val="0"/>
                        </a:spcBef>
                        <a:spcAft>
                          <a:spcPts val="0"/>
                        </a:spcAft>
                      </a:pPr>
                      <a:endParaRPr lang="en-US" sz="1600" dirty="0">
                        <a:effectLst/>
                        <a:latin typeface="Times New Roman" panose="02020603050405020304" pitchFamily="18" charset="0"/>
                        <a:ea typeface="Times New Roman" panose="02020603050405020304" pitchFamily="18" charset="0"/>
                      </a:endParaRPr>
                    </a:p>
                  </a:txBody>
                  <a:tcPr marL="68580" marR="68580" marT="0" marB="0" anchor="ctr"/>
                </a:tc>
                <a:tc hMerge="1">
                  <a:txBody>
                    <a:bodyPr/>
                    <a:lstStyle/>
                    <a:p>
                      <a:pPr marL="0" marR="0" algn="ctr" fontAlgn="auto" hangingPunct="1">
                        <a:spcBef>
                          <a:spcPts val="0"/>
                        </a:spcBef>
                        <a:spcAft>
                          <a:spcPts val="0"/>
                        </a:spcAft>
                      </a:pPr>
                      <a:endParaRPr lang="en-US" sz="16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0000"/>
                  </a:ext>
                </a:extLst>
              </a:tr>
              <a:tr h="285750">
                <a:tc>
                  <a:txBody>
                    <a:bodyPr/>
                    <a:lstStyle/>
                    <a:p>
                      <a:pPr marL="0" marR="0" algn="l" fontAlgn="auto" hangingPunct="1">
                        <a:spcBef>
                          <a:spcPts val="0"/>
                        </a:spcBef>
                        <a:spcAft>
                          <a:spcPts val="0"/>
                        </a:spcAft>
                      </a:pPr>
                      <a:r>
                        <a:rPr lang="en-US" sz="1600" b="1" dirty="0">
                          <a:effectLst/>
                        </a:rPr>
                        <a:t>Indoor Hotspot - </a:t>
                      </a:r>
                      <a:r>
                        <a:rPr lang="en-US" sz="1600" b="1" dirty="0" err="1">
                          <a:effectLst/>
                        </a:rPr>
                        <a:t>eMBB</a:t>
                      </a:r>
                      <a:endParaRPr lang="en-US" sz="1800" b="1"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fontAlgn="auto" hangingPunct="1">
                        <a:spcBef>
                          <a:spcPts val="0"/>
                        </a:spcBef>
                        <a:spcAft>
                          <a:spcPts val="0"/>
                        </a:spcAft>
                      </a:pPr>
                      <a:r>
                        <a:rPr lang="en-US" sz="1600" b="1" dirty="0">
                          <a:effectLst/>
                        </a:rPr>
                        <a:t>Configuration A</a:t>
                      </a:r>
                      <a:endParaRPr lang="en-US" sz="1800" b="1"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fontAlgn="auto" hangingPunct="1">
                        <a:spcBef>
                          <a:spcPts val="0"/>
                        </a:spcBef>
                        <a:spcAft>
                          <a:spcPts val="0"/>
                        </a:spcAft>
                      </a:pPr>
                      <a:r>
                        <a:rPr lang="en-US" sz="1600" b="1" dirty="0">
                          <a:effectLst/>
                        </a:rPr>
                        <a:t>Configuration B</a:t>
                      </a:r>
                      <a:endParaRPr lang="en-US" sz="1800" b="1"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fontAlgn="auto" hangingPunct="1">
                        <a:spcBef>
                          <a:spcPts val="0"/>
                        </a:spcBef>
                        <a:spcAft>
                          <a:spcPts val="0"/>
                        </a:spcAft>
                      </a:pPr>
                      <a:r>
                        <a:rPr lang="en-US" sz="1600" b="1" dirty="0">
                          <a:effectLst/>
                        </a:rPr>
                        <a:t>Configuration C</a:t>
                      </a:r>
                      <a:endParaRPr lang="en-US" sz="1800" b="1"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0001"/>
                  </a:ext>
                </a:extLst>
              </a:tr>
              <a:tr h="161925">
                <a:tc>
                  <a:txBody>
                    <a:bodyPr/>
                    <a:lstStyle/>
                    <a:p>
                      <a:pPr marL="0" marR="0" algn="ctr" fontAlgn="auto" hangingPunct="1">
                        <a:spcBef>
                          <a:spcPts val="0"/>
                        </a:spcBef>
                        <a:spcAft>
                          <a:spcPts val="0"/>
                        </a:spcAft>
                      </a:pPr>
                      <a:r>
                        <a:rPr lang="en-US" sz="1600" b="0" dirty="0">
                          <a:effectLst/>
                        </a:rPr>
                        <a:t>Carrier frequency for evaluation</a:t>
                      </a:r>
                      <a:endParaRPr lang="en-US" sz="1800" b="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fontAlgn="auto" hangingPunct="1">
                        <a:spcBef>
                          <a:spcPts val="0"/>
                        </a:spcBef>
                        <a:spcAft>
                          <a:spcPts val="0"/>
                        </a:spcAft>
                      </a:pPr>
                      <a:r>
                        <a:rPr lang="en-US" sz="1600" b="0" dirty="0">
                          <a:effectLst/>
                        </a:rPr>
                        <a:t>4 GHz</a:t>
                      </a:r>
                      <a:endParaRPr lang="en-US" sz="1800" b="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fontAlgn="auto" hangingPunct="1">
                        <a:spcBef>
                          <a:spcPts val="0"/>
                        </a:spcBef>
                        <a:spcAft>
                          <a:spcPts val="0"/>
                        </a:spcAft>
                      </a:pPr>
                      <a:r>
                        <a:rPr lang="en-US" sz="1600" b="0" dirty="0">
                          <a:effectLst/>
                        </a:rPr>
                        <a:t>30GHz</a:t>
                      </a:r>
                      <a:endParaRPr lang="en-US" sz="1800" b="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fontAlgn="auto" hangingPunct="1">
                        <a:spcBef>
                          <a:spcPts val="0"/>
                        </a:spcBef>
                        <a:spcAft>
                          <a:spcPts val="0"/>
                        </a:spcAft>
                      </a:pPr>
                      <a:r>
                        <a:rPr lang="en-US" sz="1600" b="0" dirty="0">
                          <a:effectLst/>
                        </a:rPr>
                        <a:t>70GHz</a:t>
                      </a:r>
                      <a:endParaRPr lang="en-US" sz="1800" b="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0002"/>
                  </a:ext>
                </a:extLst>
              </a:tr>
              <a:tr h="161925">
                <a:tc>
                  <a:txBody>
                    <a:bodyPr/>
                    <a:lstStyle/>
                    <a:p>
                      <a:pPr marL="0" marR="0" algn="l" defTabSz="914400" rtl="0" eaLnBrk="1" fontAlgn="auto" latinLnBrk="0" hangingPunct="1">
                        <a:spcBef>
                          <a:spcPts val="0"/>
                        </a:spcBef>
                        <a:spcAft>
                          <a:spcPts val="0"/>
                        </a:spcAft>
                      </a:pPr>
                      <a:r>
                        <a:rPr lang="en-US" sz="1600" b="1" kern="1200" dirty="0">
                          <a:solidFill>
                            <a:schemeClr val="dk1"/>
                          </a:solidFill>
                          <a:effectLst/>
                          <a:latin typeface="+mn-lt"/>
                          <a:ea typeface="+mn-ea"/>
                          <a:cs typeface="+mn-cs"/>
                        </a:rPr>
                        <a:t>Rural - </a:t>
                      </a:r>
                      <a:r>
                        <a:rPr lang="en-US" sz="1600" b="1" kern="1200" dirty="0" err="1">
                          <a:solidFill>
                            <a:schemeClr val="dk1"/>
                          </a:solidFill>
                          <a:effectLst/>
                          <a:latin typeface="+mn-lt"/>
                          <a:ea typeface="+mn-ea"/>
                          <a:cs typeface="+mn-cs"/>
                        </a:rPr>
                        <a:t>eMBB</a:t>
                      </a:r>
                      <a:endParaRPr lang="en-US" sz="1600" b="1" kern="1200" dirty="0">
                        <a:solidFill>
                          <a:schemeClr val="dk1"/>
                        </a:solidFill>
                        <a:effectLst/>
                        <a:latin typeface="+mn-lt"/>
                        <a:ea typeface="+mn-ea"/>
                        <a:cs typeface="+mn-cs"/>
                      </a:endParaRPr>
                    </a:p>
                  </a:txBody>
                  <a:tcPr marL="68580" marR="68580" marT="0" marB="0" anchor="ctr"/>
                </a:tc>
                <a:tc>
                  <a:txBody>
                    <a:bodyPr/>
                    <a:lstStyle/>
                    <a:p>
                      <a:pPr marL="0" marR="0" algn="ctr" defTabSz="914400" rtl="0" eaLnBrk="1" fontAlgn="auto" latinLnBrk="0" hangingPunct="1">
                        <a:spcBef>
                          <a:spcPts val="0"/>
                        </a:spcBef>
                        <a:spcAft>
                          <a:spcPts val="0"/>
                        </a:spcAft>
                      </a:pPr>
                      <a:r>
                        <a:rPr lang="en-US" sz="1600" b="1" kern="1200" dirty="0">
                          <a:solidFill>
                            <a:schemeClr val="dk1"/>
                          </a:solidFill>
                          <a:effectLst/>
                          <a:latin typeface="+mn-lt"/>
                          <a:ea typeface="+mn-ea"/>
                          <a:cs typeface="+mn-cs"/>
                        </a:rPr>
                        <a:t>Configuration A</a:t>
                      </a:r>
                    </a:p>
                  </a:txBody>
                  <a:tcPr marL="68580" marR="68580" marT="0" marB="0" anchor="ctr"/>
                </a:tc>
                <a:tc>
                  <a:txBody>
                    <a:bodyPr/>
                    <a:lstStyle/>
                    <a:p>
                      <a:pPr marL="0" marR="0" algn="ctr" defTabSz="914400" rtl="0" eaLnBrk="1" fontAlgn="auto" latinLnBrk="0" hangingPunct="1">
                        <a:spcBef>
                          <a:spcPts val="0"/>
                        </a:spcBef>
                        <a:spcAft>
                          <a:spcPts val="0"/>
                        </a:spcAft>
                      </a:pPr>
                      <a:r>
                        <a:rPr lang="en-US" sz="1600" b="1" kern="1200" dirty="0">
                          <a:solidFill>
                            <a:schemeClr val="dk1"/>
                          </a:solidFill>
                          <a:effectLst/>
                          <a:latin typeface="+mn-lt"/>
                          <a:ea typeface="+mn-ea"/>
                          <a:cs typeface="+mn-cs"/>
                        </a:rPr>
                        <a:t>Configuration B</a:t>
                      </a:r>
                    </a:p>
                  </a:txBody>
                  <a:tcPr marL="68580" marR="68580" marT="0" marB="0" anchor="ctr"/>
                </a:tc>
                <a:tc>
                  <a:txBody>
                    <a:bodyPr/>
                    <a:lstStyle/>
                    <a:p>
                      <a:pPr marL="0" marR="0" algn="ctr" defTabSz="914400" rtl="0" eaLnBrk="1" fontAlgn="auto" latinLnBrk="0" hangingPunct="1">
                        <a:spcBef>
                          <a:spcPts val="0"/>
                        </a:spcBef>
                        <a:spcAft>
                          <a:spcPts val="0"/>
                        </a:spcAft>
                      </a:pPr>
                      <a:r>
                        <a:rPr lang="en-US" sz="1600" b="1" kern="1200" dirty="0">
                          <a:solidFill>
                            <a:schemeClr val="dk1"/>
                          </a:solidFill>
                          <a:effectLst/>
                          <a:latin typeface="+mn-lt"/>
                          <a:ea typeface="+mn-ea"/>
                          <a:cs typeface="+mn-cs"/>
                        </a:rPr>
                        <a:t>Configuration C</a:t>
                      </a:r>
                      <a:r>
                        <a:rPr lang="en-US" sz="1600" b="1" kern="1200" baseline="0" dirty="0">
                          <a:solidFill>
                            <a:schemeClr val="dk1"/>
                          </a:solidFill>
                          <a:effectLst/>
                          <a:latin typeface="+mn-lt"/>
                          <a:ea typeface="+mn-ea"/>
                          <a:cs typeface="+mn-cs"/>
                        </a:rPr>
                        <a:t> </a:t>
                      </a:r>
                      <a:r>
                        <a:rPr lang="en-US" sz="1600" b="1" kern="1200" dirty="0">
                          <a:solidFill>
                            <a:schemeClr val="dk1"/>
                          </a:solidFill>
                          <a:effectLst/>
                          <a:latin typeface="+mn-lt"/>
                          <a:ea typeface="+mn-ea"/>
                          <a:cs typeface="+mn-cs"/>
                        </a:rPr>
                        <a:t>(LMLC)</a:t>
                      </a:r>
                    </a:p>
                  </a:txBody>
                  <a:tcPr marL="68580" marR="68580" marT="0" marB="0" anchor="ctr"/>
                </a:tc>
                <a:extLst>
                  <a:ext uri="{0D108BD9-81ED-4DB2-BD59-A6C34878D82A}">
                    <a16:rowId xmlns:a16="http://schemas.microsoft.com/office/drawing/2014/main" val="10003"/>
                  </a:ext>
                </a:extLst>
              </a:tr>
              <a:tr h="161925">
                <a:tc>
                  <a:txBody>
                    <a:bodyPr/>
                    <a:lstStyle/>
                    <a:p>
                      <a:pPr marL="0" marR="0" algn="ctr" defTabSz="914400" rtl="0" eaLnBrk="1" fontAlgn="auto" latinLnBrk="0" hangingPunct="1">
                        <a:spcBef>
                          <a:spcPts val="0"/>
                        </a:spcBef>
                        <a:spcAft>
                          <a:spcPts val="0"/>
                        </a:spcAft>
                      </a:pPr>
                      <a:r>
                        <a:rPr lang="en-US" sz="1600" b="0" kern="1200" dirty="0">
                          <a:solidFill>
                            <a:schemeClr val="dk1"/>
                          </a:solidFill>
                          <a:effectLst/>
                          <a:latin typeface="+mn-lt"/>
                          <a:ea typeface="+mn-ea"/>
                          <a:cs typeface="+mn-cs"/>
                        </a:rPr>
                        <a:t>Carrier frequency for evaluation</a:t>
                      </a:r>
                    </a:p>
                  </a:txBody>
                  <a:tcPr marL="68580" marR="68580" marT="0" marB="0"/>
                </a:tc>
                <a:tc>
                  <a:txBody>
                    <a:bodyPr/>
                    <a:lstStyle/>
                    <a:p>
                      <a:pPr marL="0" marR="0" algn="ctr" defTabSz="914400" rtl="0" eaLnBrk="1" fontAlgn="auto" latinLnBrk="0" hangingPunct="1">
                        <a:spcBef>
                          <a:spcPts val="0"/>
                        </a:spcBef>
                        <a:spcAft>
                          <a:spcPts val="0"/>
                        </a:spcAft>
                      </a:pPr>
                      <a:r>
                        <a:rPr lang="en-US" sz="1600" b="0" kern="1200" dirty="0">
                          <a:solidFill>
                            <a:schemeClr val="dk1"/>
                          </a:solidFill>
                          <a:effectLst/>
                          <a:latin typeface="+mn-lt"/>
                          <a:ea typeface="+mn-ea"/>
                          <a:cs typeface="+mn-cs"/>
                        </a:rPr>
                        <a:t>700 MHz </a:t>
                      </a:r>
                    </a:p>
                  </a:txBody>
                  <a:tcPr marL="68580" marR="68580" marT="0" marB="0" anchor="ctr"/>
                </a:tc>
                <a:tc>
                  <a:txBody>
                    <a:bodyPr/>
                    <a:lstStyle/>
                    <a:p>
                      <a:pPr marL="0" marR="0" algn="ctr" defTabSz="914400" rtl="0" eaLnBrk="1" fontAlgn="auto" latinLnBrk="0" hangingPunct="1">
                        <a:spcBef>
                          <a:spcPts val="0"/>
                        </a:spcBef>
                        <a:spcAft>
                          <a:spcPts val="0"/>
                        </a:spcAft>
                      </a:pPr>
                      <a:r>
                        <a:rPr lang="en-US" sz="1600" b="0" kern="1200" dirty="0">
                          <a:solidFill>
                            <a:schemeClr val="dk1"/>
                          </a:solidFill>
                          <a:effectLst/>
                          <a:latin typeface="+mn-lt"/>
                          <a:ea typeface="+mn-ea"/>
                          <a:cs typeface="+mn-cs"/>
                        </a:rPr>
                        <a:t>4 GHz</a:t>
                      </a:r>
                    </a:p>
                  </a:txBody>
                  <a:tcPr marL="68580" marR="68580" marT="0" marB="0" anchor="ctr"/>
                </a:tc>
                <a:tc>
                  <a:txBody>
                    <a:bodyPr/>
                    <a:lstStyle/>
                    <a:p>
                      <a:pPr marL="0" marR="0" algn="ctr" defTabSz="914400" rtl="0" eaLnBrk="1" fontAlgn="auto" latinLnBrk="0" hangingPunct="1">
                        <a:spcBef>
                          <a:spcPts val="0"/>
                        </a:spcBef>
                        <a:spcAft>
                          <a:spcPts val="0"/>
                        </a:spcAft>
                      </a:pPr>
                      <a:r>
                        <a:rPr lang="en-US" sz="1600" b="0" kern="1200" dirty="0">
                          <a:solidFill>
                            <a:schemeClr val="dk1"/>
                          </a:solidFill>
                          <a:effectLst/>
                          <a:latin typeface="+mn-lt"/>
                          <a:ea typeface="+mn-ea"/>
                          <a:cs typeface="+mn-cs"/>
                        </a:rPr>
                        <a:t>700 MHz</a:t>
                      </a:r>
                    </a:p>
                  </a:txBody>
                  <a:tcPr marL="68580" marR="68580" marT="0" marB="0" anchor="ctr"/>
                </a:tc>
                <a:extLst>
                  <a:ext uri="{0D108BD9-81ED-4DB2-BD59-A6C34878D82A}">
                    <a16:rowId xmlns:a16="http://schemas.microsoft.com/office/drawing/2014/main" val="10004"/>
                  </a:ext>
                </a:extLst>
              </a:tr>
              <a:tr h="161925">
                <a:tc>
                  <a:txBody>
                    <a:bodyPr/>
                    <a:lstStyle/>
                    <a:p>
                      <a:pPr marL="0" marR="0" algn="l" fontAlgn="auto" hangingPunct="1">
                        <a:spcBef>
                          <a:spcPts val="0"/>
                        </a:spcBef>
                        <a:spcAft>
                          <a:spcPts val="0"/>
                        </a:spcAft>
                      </a:pPr>
                      <a:r>
                        <a:rPr lang="en-US" sz="1600" b="1" kern="1200" dirty="0">
                          <a:solidFill>
                            <a:schemeClr val="dk1"/>
                          </a:solidFill>
                          <a:effectLst/>
                          <a:latin typeface="+mn-lt"/>
                          <a:ea typeface="+mn-ea"/>
                          <a:cs typeface="+mn-cs"/>
                        </a:rPr>
                        <a:t>Dense Urban - </a:t>
                      </a:r>
                      <a:r>
                        <a:rPr lang="en-US" sz="1600" b="1" kern="1200" dirty="0" err="1">
                          <a:solidFill>
                            <a:schemeClr val="dk1"/>
                          </a:solidFill>
                          <a:effectLst/>
                          <a:latin typeface="+mn-lt"/>
                          <a:ea typeface="+mn-ea"/>
                          <a:cs typeface="+mn-cs"/>
                        </a:rPr>
                        <a:t>eMBB</a:t>
                      </a:r>
                      <a:endParaRPr lang="en-US" sz="1600" b="1" kern="1200" dirty="0">
                        <a:solidFill>
                          <a:schemeClr val="dk1"/>
                        </a:solidFill>
                        <a:effectLst/>
                        <a:latin typeface="+mn-lt"/>
                        <a:ea typeface="+mn-ea"/>
                        <a:cs typeface="+mn-cs"/>
                      </a:endParaRPr>
                    </a:p>
                  </a:txBody>
                  <a:tcPr marL="68580" marR="68580" marT="0" marB="0" anchor="ctr"/>
                </a:tc>
                <a:tc>
                  <a:txBody>
                    <a:bodyPr/>
                    <a:lstStyle/>
                    <a:p>
                      <a:pPr marL="0" marR="0" algn="ctr" fontAlgn="auto" hangingPunct="1">
                        <a:spcBef>
                          <a:spcPts val="0"/>
                        </a:spcBef>
                        <a:spcAft>
                          <a:spcPts val="0"/>
                        </a:spcAft>
                      </a:pPr>
                      <a:r>
                        <a:rPr lang="en-US" sz="1600" b="1" kern="1200" dirty="0">
                          <a:solidFill>
                            <a:schemeClr val="dk1"/>
                          </a:solidFill>
                          <a:effectLst/>
                          <a:latin typeface="+mn-lt"/>
                          <a:ea typeface="+mn-ea"/>
                          <a:cs typeface="+mn-cs"/>
                        </a:rPr>
                        <a:t>Configuration A</a:t>
                      </a:r>
                    </a:p>
                  </a:txBody>
                  <a:tcPr marL="68580" marR="68580" marT="0" marB="0" anchor="ctr"/>
                </a:tc>
                <a:tc>
                  <a:txBody>
                    <a:bodyPr/>
                    <a:lstStyle/>
                    <a:p>
                      <a:pPr marL="0" marR="0" algn="ctr" fontAlgn="auto" hangingPunct="1">
                        <a:spcBef>
                          <a:spcPts val="0"/>
                        </a:spcBef>
                        <a:spcAft>
                          <a:spcPts val="0"/>
                        </a:spcAft>
                      </a:pPr>
                      <a:r>
                        <a:rPr lang="en-US" sz="1600" b="1" kern="1200" dirty="0">
                          <a:solidFill>
                            <a:schemeClr val="dk1"/>
                          </a:solidFill>
                          <a:effectLst/>
                          <a:latin typeface="+mn-lt"/>
                          <a:ea typeface="+mn-ea"/>
                          <a:cs typeface="+mn-cs"/>
                        </a:rPr>
                        <a:t>Configuration B</a:t>
                      </a:r>
                    </a:p>
                  </a:txBody>
                  <a:tcPr marL="68580" marR="68580" marT="0" marB="0" anchor="ctr"/>
                </a:tc>
                <a:tc>
                  <a:txBody>
                    <a:bodyPr/>
                    <a:lstStyle/>
                    <a:p>
                      <a:pPr marL="0" marR="0" algn="ctr" defTabSz="914400" rtl="0" eaLnBrk="1" fontAlgn="auto" latinLnBrk="0" hangingPunct="1">
                        <a:spcBef>
                          <a:spcPts val="0"/>
                        </a:spcBef>
                        <a:spcAft>
                          <a:spcPts val="0"/>
                        </a:spcAft>
                      </a:pPr>
                      <a:endParaRPr lang="en-US" sz="1600" b="1" kern="1200" dirty="0">
                        <a:solidFill>
                          <a:schemeClr val="dk1"/>
                        </a:solidFill>
                        <a:effectLst/>
                        <a:latin typeface="+mn-lt"/>
                        <a:ea typeface="+mn-ea"/>
                        <a:cs typeface="+mn-cs"/>
                      </a:endParaRPr>
                    </a:p>
                  </a:txBody>
                  <a:tcPr marL="68580" marR="68580" marT="0" marB="0" anchor="ctr"/>
                </a:tc>
                <a:extLst>
                  <a:ext uri="{0D108BD9-81ED-4DB2-BD59-A6C34878D82A}">
                    <a16:rowId xmlns:a16="http://schemas.microsoft.com/office/drawing/2014/main" val="10005"/>
                  </a:ext>
                </a:extLst>
              </a:tr>
              <a:tr h="161925">
                <a:tc>
                  <a:txBody>
                    <a:bodyPr/>
                    <a:lstStyle/>
                    <a:p>
                      <a:pPr marL="0" marR="0" algn="ctr" fontAlgn="auto" hangingPunct="1">
                        <a:spcBef>
                          <a:spcPts val="0"/>
                        </a:spcBef>
                        <a:spcAft>
                          <a:spcPts val="0"/>
                        </a:spcAft>
                      </a:pPr>
                      <a:r>
                        <a:rPr lang="en-US" sz="1600" b="0" kern="1200" dirty="0">
                          <a:solidFill>
                            <a:schemeClr val="dk1"/>
                          </a:solidFill>
                          <a:effectLst/>
                          <a:latin typeface="+mn-lt"/>
                          <a:ea typeface="+mn-ea"/>
                          <a:cs typeface="+mn-cs"/>
                        </a:rPr>
                        <a:t>Carrier frequency for evaluation</a:t>
                      </a:r>
                    </a:p>
                  </a:txBody>
                  <a:tcPr marL="68580" marR="68580" marT="0" marB="0"/>
                </a:tc>
                <a:tc>
                  <a:txBody>
                    <a:bodyPr/>
                    <a:lstStyle/>
                    <a:p>
                      <a:pPr marL="0" marR="0" algn="ctr" fontAlgn="auto" hangingPunct="1">
                        <a:spcBef>
                          <a:spcPts val="0"/>
                        </a:spcBef>
                        <a:spcAft>
                          <a:spcPts val="0"/>
                        </a:spcAft>
                      </a:pPr>
                      <a:r>
                        <a:rPr lang="en-US" sz="1600" b="0" kern="1200" dirty="0">
                          <a:solidFill>
                            <a:schemeClr val="dk1"/>
                          </a:solidFill>
                          <a:effectLst/>
                          <a:latin typeface="+mn-lt"/>
                          <a:ea typeface="+mn-ea"/>
                          <a:cs typeface="+mn-cs"/>
                        </a:rPr>
                        <a:t>1 layer (Macro) with 4 GHz</a:t>
                      </a:r>
                    </a:p>
                  </a:txBody>
                  <a:tcPr marL="68580" marR="68580" marT="0" marB="0" anchor="ctr"/>
                </a:tc>
                <a:tc>
                  <a:txBody>
                    <a:bodyPr/>
                    <a:lstStyle/>
                    <a:p>
                      <a:pPr marL="0" marR="0" algn="ctr" fontAlgn="auto" hangingPunct="1">
                        <a:spcBef>
                          <a:spcPts val="0"/>
                        </a:spcBef>
                        <a:spcAft>
                          <a:spcPts val="0"/>
                        </a:spcAft>
                      </a:pPr>
                      <a:r>
                        <a:rPr lang="en-US" sz="1600" b="0" kern="1200" dirty="0">
                          <a:solidFill>
                            <a:schemeClr val="dk1"/>
                          </a:solidFill>
                          <a:effectLst/>
                          <a:latin typeface="+mn-lt"/>
                          <a:ea typeface="+mn-ea"/>
                          <a:cs typeface="+mn-cs"/>
                        </a:rPr>
                        <a:t>1 layer (Macro) with 30 GHz</a:t>
                      </a:r>
                    </a:p>
                  </a:txBody>
                  <a:tcPr marL="68580" marR="68580" marT="0" marB="0" anchor="ctr"/>
                </a:tc>
                <a:tc>
                  <a:txBody>
                    <a:bodyPr/>
                    <a:lstStyle/>
                    <a:p>
                      <a:pPr marL="0" marR="0" algn="ctr" defTabSz="914400" rtl="0" eaLnBrk="1" fontAlgn="auto" latinLnBrk="0" hangingPunct="1">
                        <a:spcBef>
                          <a:spcPts val="0"/>
                        </a:spcBef>
                        <a:spcAft>
                          <a:spcPts val="0"/>
                        </a:spcAft>
                      </a:pPr>
                      <a:endParaRPr lang="en-US" sz="1600" b="1" kern="1200" dirty="0">
                        <a:solidFill>
                          <a:schemeClr val="dk1"/>
                        </a:solidFill>
                        <a:effectLst/>
                        <a:latin typeface="+mn-lt"/>
                        <a:ea typeface="+mn-ea"/>
                        <a:cs typeface="+mn-cs"/>
                      </a:endParaRPr>
                    </a:p>
                  </a:txBody>
                  <a:tcPr marL="68580" marR="68580" marT="0" marB="0" anchor="ctr"/>
                </a:tc>
                <a:extLst>
                  <a:ext uri="{0D108BD9-81ED-4DB2-BD59-A6C34878D82A}">
                    <a16:rowId xmlns:a16="http://schemas.microsoft.com/office/drawing/2014/main" val="10006"/>
                  </a:ext>
                </a:extLst>
              </a:tr>
              <a:tr h="161925">
                <a:tc>
                  <a:txBody>
                    <a:bodyPr/>
                    <a:lstStyle/>
                    <a:p>
                      <a:pPr marL="0" marR="0" algn="l" fontAlgn="auto" hangingPunct="1">
                        <a:spcBef>
                          <a:spcPts val="0"/>
                        </a:spcBef>
                        <a:spcAft>
                          <a:spcPts val="0"/>
                        </a:spcAft>
                      </a:pPr>
                      <a:r>
                        <a:rPr lang="en-US" sz="1600" b="1" kern="1200" dirty="0">
                          <a:solidFill>
                            <a:schemeClr val="dk1"/>
                          </a:solidFill>
                          <a:effectLst/>
                          <a:latin typeface="+mn-lt"/>
                          <a:ea typeface="+mn-ea"/>
                          <a:cs typeface="+mn-cs"/>
                        </a:rPr>
                        <a:t>Urban Macro - </a:t>
                      </a:r>
                      <a:r>
                        <a:rPr lang="en-US" sz="1600" b="1" kern="1200" dirty="0" err="1">
                          <a:solidFill>
                            <a:schemeClr val="dk1"/>
                          </a:solidFill>
                          <a:effectLst/>
                          <a:latin typeface="+mn-lt"/>
                          <a:ea typeface="+mn-ea"/>
                          <a:cs typeface="+mn-cs"/>
                        </a:rPr>
                        <a:t>mMTC</a:t>
                      </a:r>
                      <a:endParaRPr lang="en-US" sz="1600" b="1" kern="1200" dirty="0">
                        <a:solidFill>
                          <a:schemeClr val="dk1"/>
                        </a:solidFill>
                        <a:effectLst/>
                        <a:latin typeface="+mn-lt"/>
                        <a:ea typeface="+mn-ea"/>
                        <a:cs typeface="+mn-cs"/>
                      </a:endParaRPr>
                    </a:p>
                  </a:txBody>
                  <a:tcPr marL="68580" marR="68580" marT="0" marB="0" anchor="ctr"/>
                </a:tc>
                <a:tc>
                  <a:txBody>
                    <a:bodyPr/>
                    <a:lstStyle/>
                    <a:p>
                      <a:pPr marL="0" marR="0" algn="ctr" fontAlgn="auto" hangingPunct="1">
                        <a:spcBef>
                          <a:spcPts val="0"/>
                        </a:spcBef>
                        <a:spcAft>
                          <a:spcPts val="0"/>
                        </a:spcAft>
                      </a:pPr>
                      <a:r>
                        <a:rPr lang="en-US" sz="1600" b="1" dirty="0">
                          <a:effectLst/>
                        </a:rPr>
                        <a:t>Configuration A</a:t>
                      </a:r>
                      <a:endParaRPr lang="en-US" sz="1600" b="1"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fontAlgn="auto" hangingPunct="1">
                        <a:spcBef>
                          <a:spcPts val="0"/>
                        </a:spcBef>
                        <a:spcAft>
                          <a:spcPts val="0"/>
                        </a:spcAft>
                      </a:pPr>
                      <a:r>
                        <a:rPr lang="en-US" sz="1600" b="1" dirty="0">
                          <a:effectLst/>
                        </a:rPr>
                        <a:t>Configuration B</a:t>
                      </a:r>
                      <a:endParaRPr lang="en-US" sz="1600" b="1"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defTabSz="914400" rtl="0" eaLnBrk="1" fontAlgn="auto" latinLnBrk="0" hangingPunct="1">
                        <a:spcBef>
                          <a:spcPts val="0"/>
                        </a:spcBef>
                        <a:spcAft>
                          <a:spcPts val="0"/>
                        </a:spcAft>
                      </a:pPr>
                      <a:endParaRPr lang="en-US" sz="1600" b="1" kern="1200" dirty="0">
                        <a:solidFill>
                          <a:schemeClr val="dk1"/>
                        </a:solidFill>
                        <a:effectLst/>
                        <a:latin typeface="+mn-lt"/>
                        <a:ea typeface="+mn-ea"/>
                        <a:cs typeface="+mn-cs"/>
                      </a:endParaRPr>
                    </a:p>
                  </a:txBody>
                  <a:tcPr marL="68580" marR="68580" marT="0" marB="0" anchor="ctr"/>
                </a:tc>
                <a:extLst>
                  <a:ext uri="{0D108BD9-81ED-4DB2-BD59-A6C34878D82A}">
                    <a16:rowId xmlns:a16="http://schemas.microsoft.com/office/drawing/2014/main" val="10007"/>
                  </a:ext>
                </a:extLst>
              </a:tr>
              <a:tr h="161925">
                <a:tc>
                  <a:txBody>
                    <a:bodyPr/>
                    <a:lstStyle/>
                    <a:p>
                      <a:pPr marL="0" marR="0" algn="ctr" fontAlgn="auto" hangingPunct="1">
                        <a:spcBef>
                          <a:spcPts val="0"/>
                        </a:spcBef>
                        <a:spcAft>
                          <a:spcPts val="0"/>
                        </a:spcAft>
                      </a:pPr>
                      <a:r>
                        <a:rPr lang="en-US" sz="1600" b="0" kern="1200" dirty="0">
                          <a:solidFill>
                            <a:schemeClr val="dk1"/>
                          </a:solidFill>
                          <a:effectLst/>
                          <a:latin typeface="+mn-lt"/>
                          <a:ea typeface="+mn-ea"/>
                          <a:cs typeface="+mn-cs"/>
                        </a:rPr>
                        <a:t>Inter-site distance</a:t>
                      </a:r>
                    </a:p>
                  </a:txBody>
                  <a:tcPr marL="68580" marR="68580" marT="0" marB="0" anchor="ctr"/>
                </a:tc>
                <a:tc>
                  <a:txBody>
                    <a:bodyPr/>
                    <a:lstStyle/>
                    <a:p>
                      <a:pPr marL="0" marR="0" algn="ctr" fontAlgn="auto" hangingPunct="1">
                        <a:spcBef>
                          <a:spcPts val="0"/>
                        </a:spcBef>
                        <a:spcAft>
                          <a:spcPts val="0"/>
                        </a:spcAft>
                      </a:pPr>
                      <a:r>
                        <a:rPr lang="en-US" sz="1600" b="0" kern="1200" dirty="0">
                          <a:solidFill>
                            <a:schemeClr val="dk1"/>
                          </a:solidFill>
                          <a:effectLst/>
                          <a:latin typeface="+mn-lt"/>
                          <a:ea typeface="+mn-ea"/>
                          <a:cs typeface="+mn-cs"/>
                        </a:rPr>
                        <a:t>500 m</a:t>
                      </a:r>
                    </a:p>
                  </a:txBody>
                  <a:tcPr marL="68580" marR="68580" marT="0" marB="0" anchor="ctr"/>
                </a:tc>
                <a:tc>
                  <a:txBody>
                    <a:bodyPr/>
                    <a:lstStyle/>
                    <a:p>
                      <a:pPr marL="0" marR="0" algn="ctr" fontAlgn="auto" hangingPunct="1">
                        <a:spcBef>
                          <a:spcPts val="0"/>
                        </a:spcBef>
                        <a:spcAft>
                          <a:spcPts val="0"/>
                        </a:spcAft>
                      </a:pPr>
                      <a:r>
                        <a:rPr lang="en-US" sz="1600" b="0" kern="1200" dirty="0">
                          <a:solidFill>
                            <a:schemeClr val="dk1"/>
                          </a:solidFill>
                          <a:effectLst/>
                          <a:latin typeface="+mn-lt"/>
                          <a:ea typeface="+mn-ea"/>
                          <a:cs typeface="+mn-cs"/>
                        </a:rPr>
                        <a:t>1732 m</a:t>
                      </a:r>
                    </a:p>
                  </a:txBody>
                  <a:tcPr marL="68580" marR="68580" marT="0" marB="0" anchor="ctr"/>
                </a:tc>
                <a:tc>
                  <a:txBody>
                    <a:bodyPr/>
                    <a:lstStyle/>
                    <a:p>
                      <a:pPr marL="0" marR="0" algn="ctr" defTabSz="914400" rtl="0" eaLnBrk="1" fontAlgn="auto" latinLnBrk="0" hangingPunct="1">
                        <a:spcBef>
                          <a:spcPts val="0"/>
                        </a:spcBef>
                        <a:spcAft>
                          <a:spcPts val="0"/>
                        </a:spcAft>
                      </a:pPr>
                      <a:endParaRPr lang="en-US" sz="1600" b="1" kern="1200" dirty="0">
                        <a:solidFill>
                          <a:schemeClr val="dk1"/>
                        </a:solidFill>
                        <a:effectLst/>
                        <a:latin typeface="+mn-lt"/>
                        <a:ea typeface="+mn-ea"/>
                        <a:cs typeface="+mn-cs"/>
                      </a:endParaRPr>
                    </a:p>
                  </a:txBody>
                  <a:tcPr marL="68580" marR="68580" marT="0" marB="0" anchor="ctr"/>
                </a:tc>
                <a:extLst>
                  <a:ext uri="{0D108BD9-81ED-4DB2-BD59-A6C34878D82A}">
                    <a16:rowId xmlns:a16="http://schemas.microsoft.com/office/drawing/2014/main" val="10008"/>
                  </a:ext>
                </a:extLst>
              </a:tr>
              <a:tr h="161925">
                <a:tc>
                  <a:txBody>
                    <a:bodyPr/>
                    <a:lstStyle/>
                    <a:p>
                      <a:pPr marL="0" marR="0" algn="l" fontAlgn="auto" hangingPunct="1">
                        <a:spcBef>
                          <a:spcPts val="0"/>
                        </a:spcBef>
                        <a:spcAft>
                          <a:spcPts val="0"/>
                        </a:spcAft>
                      </a:pPr>
                      <a:r>
                        <a:rPr lang="en-US" sz="1600" b="1" kern="1200" dirty="0">
                          <a:solidFill>
                            <a:schemeClr val="dk1"/>
                          </a:solidFill>
                          <a:effectLst/>
                          <a:latin typeface="+mn-lt"/>
                          <a:ea typeface="+mn-ea"/>
                          <a:cs typeface="+mn-cs"/>
                        </a:rPr>
                        <a:t>Urban Macro - URLLC</a:t>
                      </a:r>
                    </a:p>
                  </a:txBody>
                  <a:tcPr marL="68580" marR="68580" marT="0" marB="0" anchor="ctr"/>
                </a:tc>
                <a:tc>
                  <a:txBody>
                    <a:bodyPr/>
                    <a:lstStyle/>
                    <a:p>
                      <a:pPr marL="0" marR="0" algn="ctr" fontAlgn="auto" hangingPunct="1">
                        <a:spcBef>
                          <a:spcPts val="0"/>
                        </a:spcBef>
                        <a:spcAft>
                          <a:spcPts val="0"/>
                        </a:spcAft>
                      </a:pPr>
                      <a:r>
                        <a:rPr lang="en-US" sz="1600" b="1" kern="1200" dirty="0">
                          <a:solidFill>
                            <a:schemeClr val="dk1"/>
                          </a:solidFill>
                          <a:effectLst/>
                          <a:latin typeface="+mn-lt"/>
                          <a:ea typeface="+mn-ea"/>
                          <a:cs typeface="+mn-cs"/>
                        </a:rPr>
                        <a:t>Configuration A</a:t>
                      </a:r>
                    </a:p>
                  </a:txBody>
                  <a:tcPr marL="68580" marR="68580" marT="0" marB="0" anchor="ctr"/>
                </a:tc>
                <a:tc>
                  <a:txBody>
                    <a:bodyPr/>
                    <a:lstStyle/>
                    <a:p>
                      <a:pPr marL="0" marR="0" algn="ctr" fontAlgn="auto" hangingPunct="1">
                        <a:spcBef>
                          <a:spcPts val="0"/>
                        </a:spcBef>
                        <a:spcAft>
                          <a:spcPts val="0"/>
                        </a:spcAft>
                      </a:pPr>
                      <a:r>
                        <a:rPr lang="en-US" sz="1600" b="1" kern="1200" dirty="0">
                          <a:solidFill>
                            <a:schemeClr val="dk1"/>
                          </a:solidFill>
                          <a:effectLst/>
                          <a:latin typeface="+mn-lt"/>
                          <a:ea typeface="+mn-ea"/>
                          <a:cs typeface="+mn-cs"/>
                        </a:rPr>
                        <a:t>Configuration B</a:t>
                      </a:r>
                    </a:p>
                  </a:txBody>
                  <a:tcPr marL="68580" marR="68580" marT="0" marB="0" anchor="ctr"/>
                </a:tc>
                <a:tc>
                  <a:txBody>
                    <a:bodyPr/>
                    <a:lstStyle/>
                    <a:p>
                      <a:pPr marL="0" marR="0" algn="ctr" defTabSz="914400" rtl="0" eaLnBrk="1" fontAlgn="auto" latinLnBrk="0" hangingPunct="1">
                        <a:spcBef>
                          <a:spcPts val="0"/>
                        </a:spcBef>
                        <a:spcAft>
                          <a:spcPts val="0"/>
                        </a:spcAft>
                      </a:pPr>
                      <a:endParaRPr lang="en-US" sz="1600" b="1" kern="1200" dirty="0">
                        <a:solidFill>
                          <a:schemeClr val="dk1"/>
                        </a:solidFill>
                        <a:effectLst/>
                        <a:latin typeface="+mn-lt"/>
                        <a:ea typeface="+mn-ea"/>
                        <a:cs typeface="+mn-cs"/>
                      </a:endParaRPr>
                    </a:p>
                  </a:txBody>
                  <a:tcPr marL="68580" marR="68580" marT="0" marB="0" anchor="ctr"/>
                </a:tc>
                <a:extLst>
                  <a:ext uri="{0D108BD9-81ED-4DB2-BD59-A6C34878D82A}">
                    <a16:rowId xmlns:a16="http://schemas.microsoft.com/office/drawing/2014/main" val="10009"/>
                  </a:ext>
                </a:extLst>
              </a:tr>
              <a:tr h="161925">
                <a:tc>
                  <a:txBody>
                    <a:bodyPr/>
                    <a:lstStyle/>
                    <a:p>
                      <a:pPr marL="0" marR="0" algn="ctr" fontAlgn="auto" hangingPunct="1">
                        <a:spcBef>
                          <a:spcPts val="0"/>
                        </a:spcBef>
                        <a:spcAft>
                          <a:spcPts val="0"/>
                        </a:spcAft>
                      </a:pPr>
                      <a:r>
                        <a:rPr lang="en-US" sz="1600" b="0" kern="1200" dirty="0">
                          <a:solidFill>
                            <a:schemeClr val="dk1"/>
                          </a:solidFill>
                          <a:effectLst/>
                          <a:latin typeface="+mn-lt"/>
                          <a:ea typeface="+mn-ea"/>
                          <a:cs typeface="+mn-cs"/>
                        </a:rPr>
                        <a:t>Carrier frequency for evaluation</a:t>
                      </a:r>
                    </a:p>
                  </a:txBody>
                  <a:tcPr marL="68580" marR="68580" marT="0" marB="0"/>
                </a:tc>
                <a:tc>
                  <a:txBody>
                    <a:bodyPr/>
                    <a:lstStyle/>
                    <a:p>
                      <a:pPr marL="0" marR="0" algn="ctr" fontAlgn="auto" hangingPunct="1">
                        <a:spcBef>
                          <a:spcPts val="0"/>
                        </a:spcBef>
                        <a:spcAft>
                          <a:spcPts val="0"/>
                        </a:spcAft>
                      </a:pPr>
                      <a:r>
                        <a:rPr lang="en-US" sz="1600" b="0" kern="1200" dirty="0">
                          <a:solidFill>
                            <a:schemeClr val="dk1"/>
                          </a:solidFill>
                          <a:effectLst/>
                          <a:latin typeface="+mn-lt"/>
                          <a:ea typeface="+mn-ea"/>
                          <a:cs typeface="+mn-cs"/>
                        </a:rPr>
                        <a:t>4 GHz</a:t>
                      </a:r>
                    </a:p>
                  </a:txBody>
                  <a:tcPr marL="68580" marR="68580" marT="0" marB="0" anchor="ctr"/>
                </a:tc>
                <a:tc>
                  <a:txBody>
                    <a:bodyPr/>
                    <a:lstStyle/>
                    <a:p>
                      <a:pPr marL="0" marR="0" algn="ctr" fontAlgn="auto" hangingPunct="1">
                        <a:spcBef>
                          <a:spcPts val="0"/>
                        </a:spcBef>
                        <a:spcAft>
                          <a:spcPts val="0"/>
                        </a:spcAft>
                      </a:pPr>
                      <a:r>
                        <a:rPr lang="en-US" sz="1600" b="0" kern="1200" dirty="0">
                          <a:solidFill>
                            <a:schemeClr val="dk1"/>
                          </a:solidFill>
                          <a:effectLst/>
                          <a:latin typeface="+mn-lt"/>
                          <a:ea typeface="+mn-ea"/>
                          <a:cs typeface="+mn-cs"/>
                        </a:rPr>
                        <a:t>700 MHz</a:t>
                      </a:r>
                    </a:p>
                  </a:txBody>
                  <a:tcPr marL="68580" marR="68580" marT="0" marB="0" anchor="ctr"/>
                </a:tc>
                <a:tc>
                  <a:txBody>
                    <a:bodyPr/>
                    <a:lstStyle/>
                    <a:p>
                      <a:pPr marL="0" marR="0" algn="ctr" defTabSz="914400" rtl="0" eaLnBrk="1" fontAlgn="auto" latinLnBrk="0" hangingPunct="1">
                        <a:spcBef>
                          <a:spcPts val="0"/>
                        </a:spcBef>
                        <a:spcAft>
                          <a:spcPts val="0"/>
                        </a:spcAft>
                      </a:pPr>
                      <a:endParaRPr lang="en-US" sz="1600" b="1" kern="1200" dirty="0">
                        <a:solidFill>
                          <a:schemeClr val="dk1"/>
                        </a:solidFill>
                        <a:effectLst/>
                        <a:latin typeface="+mn-lt"/>
                        <a:ea typeface="+mn-ea"/>
                        <a:cs typeface="+mn-cs"/>
                      </a:endParaRPr>
                    </a:p>
                  </a:txBody>
                  <a:tcPr marL="68580" marR="68580" marT="0" marB="0" anchor="ctr"/>
                </a:tc>
                <a:extLst>
                  <a:ext uri="{0D108BD9-81ED-4DB2-BD59-A6C34878D82A}">
                    <a16:rowId xmlns:a16="http://schemas.microsoft.com/office/drawing/2014/main" val="10010"/>
                  </a:ext>
                </a:extLst>
              </a:tr>
            </a:tbl>
          </a:graphicData>
        </a:graphic>
      </p:graphicFrame>
      <p:sp>
        <p:nvSpPr>
          <p:cNvPr id="9" name="Rectangle 3"/>
          <p:cNvSpPr>
            <a:spLocks noChangeArrowheads="1"/>
          </p:cNvSpPr>
          <p:nvPr/>
        </p:nvSpPr>
        <p:spPr bwMode="auto">
          <a:xfrm>
            <a:off x="1294607" y="443581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9734069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Support Organization in IEEE 802 for Submission to IMT-2020 </a:t>
            </a:r>
          </a:p>
        </p:txBody>
      </p:sp>
      <p:sp>
        <p:nvSpPr>
          <p:cNvPr id="3" name="Content Placeholder 2"/>
          <p:cNvSpPr>
            <a:spLocks noGrp="1"/>
          </p:cNvSpPr>
          <p:nvPr>
            <p:ph idx="1"/>
          </p:nvPr>
        </p:nvSpPr>
        <p:spPr>
          <a:xfrm>
            <a:off x="929217" y="1824294"/>
            <a:ext cx="10361084" cy="4113213"/>
          </a:xfrm>
        </p:spPr>
        <p:txBody>
          <a:bodyPr/>
          <a:lstStyle/>
          <a:p>
            <a:pPr>
              <a:buFont typeface="Arial" panose="020B0604020202020204" pitchFamily="34" charset="0"/>
              <a:buChar char="•"/>
            </a:pPr>
            <a:r>
              <a:rPr lang="en-US" sz="2000" dirty="0"/>
              <a:t>Industry wide self evaluation and calibration is critical (in early stages of submission as well as external evaluation and consensus building) in success of submission </a:t>
            </a:r>
          </a:p>
          <a:p>
            <a:pPr>
              <a:buFont typeface="Arial" panose="020B0604020202020204" pitchFamily="34" charset="0"/>
              <a:buChar char="•"/>
            </a:pPr>
            <a:r>
              <a:rPr lang="en-US" sz="2000" dirty="0"/>
              <a:t>Less than two month to the deadline for Step 3 submission, IEEE 802 has not organized any systematic evaluation group and/or calibration procedure</a:t>
            </a:r>
          </a:p>
          <a:p>
            <a:pPr lvl="1">
              <a:buFont typeface="Arial" panose="020B0604020202020204" pitchFamily="34" charset="0"/>
              <a:buChar char="•"/>
            </a:pPr>
            <a:r>
              <a:rPr lang="en-US" sz="1800" dirty="0"/>
              <a:t>This requires sufficient knowledge and deep understanding of the protocol as related to various  components of (S)RIT (EUHT and 802.11ax) collectively by members of the proponent organization</a:t>
            </a:r>
          </a:p>
          <a:p>
            <a:pPr lvl="1">
              <a:buFont typeface="Arial" panose="020B0604020202020204" pitchFamily="34" charset="0"/>
              <a:buChar char="•"/>
            </a:pPr>
            <a:r>
              <a:rPr lang="en-US" sz="1800" dirty="0"/>
              <a:t>Partial self evaluation conducted by </a:t>
            </a:r>
            <a:r>
              <a:rPr lang="en-US" sz="1800" dirty="0" err="1"/>
              <a:t>NuFront</a:t>
            </a:r>
            <a:r>
              <a:rPr lang="en-US" sz="1800" dirty="0"/>
              <a:t> (HUET) plus some earlier work on 802.11ax</a:t>
            </a:r>
          </a:p>
          <a:p>
            <a:pPr>
              <a:buFont typeface="Arial" panose="020B0604020202020204" pitchFamily="34" charset="0"/>
              <a:buChar char="•"/>
            </a:pPr>
            <a:r>
              <a:rPr lang="en-US" sz="2000" dirty="0"/>
              <a:t>No external evaluation organization formed or expressed interest in supporting a submission by IEEE 802; no coordination is conducted </a:t>
            </a:r>
          </a:p>
          <a:p>
            <a:pPr>
              <a:buFont typeface="Arial" panose="020B0604020202020204" pitchFamily="34" charset="0"/>
              <a:buChar char="•"/>
            </a:pPr>
            <a:r>
              <a:rPr lang="en-US" sz="2000" dirty="0"/>
              <a:t>No plan or interest with regards to transposing organization for adoption of the technology</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Jun Lei (Nufront)</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
        <p:nvSpPr>
          <p:cNvPr id="7" name="Rectangle 6"/>
          <p:cNvSpPr/>
          <p:nvPr/>
        </p:nvSpPr>
        <p:spPr bwMode="auto">
          <a:xfrm>
            <a:off x="1143000" y="5330824"/>
            <a:ext cx="10627784" cy="993775"/>
          </a:xfrm>
          <a:prstGeom prst="rect">
            <a:avLst/>
          </a:prstGeom>
          <a:solidFill>
            <a:srgbClr val="FFFF00"/>
          </a:solidFill>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ln w="0"/>
                <a:solidFill>
                  <a:srgbClr val="002060"/>
                </a:solidFill>
                <a:latin typeface="Times New Roman" pitchFamily="16" charset="0"/>
                <a:ea typeface="MS Gothic" charset="-128"/>
              </a:rPr>
              <a:t>As it can be seen from previous straw polls (feasibility) and it is evident from the current status of logistics in IEEE, it is not feasible to go through proper processes and submit a candidate technology to IMT-2020 </a:t>
            </a:r>
            <a:endParaRPr kumimoji="0" lang="en-US" sz="2000" i="0" u="none" strike="noStrike" normalizeH="0" baseline="0" dirty="0">
              <a:ln w="0"/>
              <a:solidFill>
                <a:srgbClr val="002060"/>
              </a:solidFill>
              <a:latin typeface="Times New Roman" pitchFamily="16" charset="0"/>
              <a:ea typeface="MS Gothic" charset="-128"/>
            </a:endParaRPr>
          </a:p>
        </p:txBody>
      </p:sp>
    </p:spTree>
    <p:extLst>
      <p:ext uri="{BB962C8B-B14F-4D97-AF65-F5344CB8AC3E}">
        <p14:creationId xmlns:p14="http://schemas.microsoft.com/office/powerpoint/2010/main" val="22053764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2800" dirty="0"/>
              <a:t>Comments on joint EUHT and 802.11 submission to IMT-2020</a:t>
            </a:r>
            <a:endParaRPr lang="en-US" sz="2800" dirty="0"/>
          </a:p>
        </p:txBody>
      </p:sp>
      <p:sp>
        <p:nvSpPr>
          <p:cNvPr id="3" name="Content Placeholder 2"/>
          <p:cNvSpPr>
            <a:spLocks noGrp="1"/>
          </p:cNvSpPr>
          <p:nvPr>
            <p:ph idx="1"/>
          </p:nvPr>
        </p:nvSpPr>
        <p:spPr>
          <a:xfrm>
            <a:off x="914401" y="1600200"/>
            <a:ext cx="10361084" cy="4113213"/>
          </a:xfrm>
        </p:spPr>
        <p:txBody>
          <a:bodyPr/>
          <a:lstStyle/>
          <a:p>
            <a:pPr>
              <a:buFont typeface="Arial" panose="020B0604020202020204" pitchFamily="34" charset="0"/>
              <a:buChar char="•"/>
            </a:pPr>
            <a:r>
              <a:rPr lang="en-US" sz="2000" dirty="0">
                <a:solidFill>
                  <a:schemeClr val="tx1"/>
                </a:solidFill>
              </a:rPr>
              <a:t>Past discussion in 802.11 did not identify enough support or value in making a 802.11 submission to IMT-2020 – we believe this to still be the case today</a:t>
            </a:r>
          </a:p>
          <a:p>
            <a:pPr>
              <a:buFont typeface="Arial" panose="020B0604020202020204" pitchFamily="34" charset="0"/>
              <a:buChar char="•"/>
            </a:pPr>
            <a:r>
              <a:rPr lang="en-US" sz="2000" dirty="0">
                <a:solidFill>
                  <a:schemeClr val="tx1"/>
                </a:solidFill>
              </a:rPr>
              <a:t>However, even in the unlikely event this has changed, any submission to IMT-2020 should only include technologies that are familiar to the 802.11 membership</a:t>
            </a:r>
          </a:p>
          <a:p>
            <a:pPr lvl="1">
              <a:buFont typeface="Arial" panose="020B0604020202020204" pitchFamily="34" charset="0"/>
              <a:buChar char="•"/>
            </a:pPr>
            <a:r>
              <a:rPr lang="en-US" sz="1800" dirty="0">
                <a:solidFill>
                  <a:schemeClr val="tx1"/>
                </a:solidFill>
              </a:rPr>
              <a:t>Fair to say that the majority of 802.11 members are not familiar with the EUHT technology</a:t>
            </a:r>
          </a:p>
          <a:p>
            <a:pPr lvl="1">
              <a:buFont typeface="Arial" panose="020B0604020202020204" pitchFamily="34" charset="0"/>
              <a:buChar char="•"/>
            </a:pPr>
            <a:r>
              <a:rPr lang="en-US" sz="1800" dirty="0">
                <a:solidFill>
                  <a:schemeClr val="tx1"/>
                </a:solidFill>
              </a:rPr>
              <a:t>EUHT was not developed using the IEEE 802 process and open to contributions from any 802.11 member</a:t>
            </a:r>
          </a:p>
          <a:p>
            <a:pPr>
              <a:buFont typeface="Arial" panose="020B0604020202020204" pitchFamily="34" charset="0"/>
              <a:buChar char="•"/>
            </a:pPr>
            <a:r>
              <a:rPr lang="en-US" sz="2000" dirty="0">
                <a:solidFill>
                  <a:schemeClr val="tx1"/>
                </a:solidFill>
              </a:rPr>
              <a:t>It is not appropriate for IEEE 802 to endorse a non-standard, proprietary technology – would create a precedence for the future.</a:t>
            </a:r>
          </a:p>
          <a:p>
            <a:pPr>
              <a:buFont typeface="Arial" panose="020B0604020202020204" pitchFamily="34" charset="0"/>
              <a:buChar char="•"/>
            </a:pPr>
            <a:r>
              <a:rPr lang="en-US" sz="2000" dirty="0"/>
              <a:t>In the past, IEEE 802 expressed several concerns with regards to the EUHT technology as documented in </a:t>
            </a:r>
            <a:r>
              <a:rPr lang="pt-BR" sz="2000" dirty="0"/>
              <a:t>11-11-0865-00-0jtc-802-11 [1]</a:t>
            </a:r>
          </a:p>
          <a:p>
            <a:pPr>
              <a:buFont typeface="Arial" panose="020B0604020202020204" pitchFamily="34" charset="0"/>
              <a:buChar char="•"/>
            </a:pPr>
            <a:r>
              <a:rPr lang="en-US" sz="2000" dirty="0">
                <a:solidFill>
                  <a:schemeClr val="tx1"/>
                </a:solidFill>
              </a:rPr>
              <a:t>Assuming an optimistic case where such a joint submission to IMT-2020 were to be successful in obtaining IMT designation, there is the possibility that the Wi-Fi market would need to support an unfamiliar technology (i.e., EUHT) in their products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Jun Lei (Nufront)</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35330348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Summary and Recommendations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idea of IEEE 802 submission to IMT-2020 has been extensively and repeatedly discussed in IEEE 802</a:t>
            </a:r>
          </a:p>
          <a:p>
            <a:pPr>
              <a:buFont typeface="Arial" panose="020B0604020202020204" pitchFamily="34" charset="0"/>
              <a:buChar char="•"/>
            </a:pPr>
            <a:r>
              <a:rPr lang="en-US" dirty="0"/>
              <a:t>There are major concerns about the merit of such submission, feasibility and interest in IEEE 802.11</a:t>
            </a:r>
          </a:p>
          <a:p>
            <a:pPr>
              <a:buFont typeface="Arial" panose="020B0604020202020204" pitchFamily="34" charset="0"/>
              <a:buChar char="•"/>
            </a:pPr>
            <a:r>
              <a:rPr lang="en-US" dirty="0">
                <a:solidFill>
                  <a:schemeClr val="tx1"/>
                </a:solidFill>
              </a:rPr>
              <a:t>Moreover, there are significant implications if IEEE 802 were to accept to make a joint submission with EUHT to IMT-2020</a:t>
            </a:r>
          </a:p>
          <a:p>
            <a:pPr>
              <a:buFont typeface="Arial" panose="020B0604020202020204" pitchFamily="34" charset="0"/>
              <a:buChar char="•"/>
            </a:pPr>
            <a:r>
              <a:rPr lang="en-US" dirty="0">
                <a:solidFill>
                  <a:schemeClr val="tx1"/>
                </a:solidFill>
              </a:rPr>
              <a:t>Therefore, we do not support or recommend a joint submission of EUHT and 802.11ax to IMT-2020</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Jun Lei (Nufront)</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20848723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a:xfrm>
            <a:off x="938361" y="1676400"/>
            <a:ext cx="10361084" cy="4113213"/>
          </a:xfrm>
        </p:spPr>
        <p:txBody>
          <a:bodyPr/>
          <a:lstStyle/>
          <a:p>
            <a:pPr marL="0" indent="0"/>
            <a:r>
              <a:rPr lang="en-US" sz="2000" dirty="0"/>
              <a:t>[1] </a:t>
            </a:r>
            <a:r>
              <a:rPr lang="pt-BR" sz="2000" dirty="0"/>
              <a:t>11-11-0865-00, </a:t>
            </a:r>
            <a:r>
              <a:rPr lang="en-US" sz="2000" dirty="0"/>
              <a:t>IEEE802.11 Perspectives on document 6N14746 (NB of China’s contribution on the MAC and PHY Specs for Wireless high data rate application - 5.4.2 in 6N14603 WG 1 Agenda), 2011</a:t>
            </a:r>
          </a:p>
          <a:p>
            <a:pPr marL="0" indent="0"/>
            <a:endParaRPr lang="en-US" dirty="0"/>
          </a:p>
        </p:txBody>
      </p:sp>
      <p:sp>
        <p:nvSpPr>
          <p:cNvPr id="5" name="Footer Placeholder 4"/>
          <p:cNvSpPr>
            <a:spLocks noGrp="1"/>
          </p:cNvSpPr>
          <p:nvPr>
            <p:ph type="ftr" idx="14"/>
          </p:nvPr>
        </p:nvSpPr>
        <p:spPr/>
        <p:txBody>
          <a:bodyPr/>
          <a:lstStyle/>
          <a:p>
            <a:r>
              <a:rPr lang="en-GB"/>
              <a:t>Jun Lei (Nufront)</a:t>
            </a:r>
            <a:endParaRPr lang="en-GB" dirty="0"/>
          </a:p>
        </p:txBody>
      </p:sp>
      <p:sp>
        <p:nvSpPr>
          <p:cNvPr id="4" name="Date Placeholder 3"/>
          <p:cNvSpPr>
            <a:spLocks noGrp="1"/>
          </p:cNvSpPr>
          <p:nvPr>
            <p:ph type="dt" idx="15"/>
          </p:nvPr>
        </p:nvSpPr>
        <p:spPr/>
        <p:txBody>
          <a:bodyPr/>
          <a:lstStyle/>
          <a:p>
            <a:r>
              <a:rPr lang="en-US"/>
              <a:t>May 2019</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r>
              <a:rPr lang="en-US" altLang="en-US" dirty="0"/>
              <a:t>This document responds to statements and arguments provided in </a:t>
            </a:r>
            <a:br>
              <a:rPr lang="en-US" altLang="en-US" dirty="0"/>
            </a:br>
            <a:r>
              <a:rPr lang="en-US" altLang="en-US" dirty="0"/>
              <a:t>11-19/0855r1 “</a:t>
            </a:r>
            <a:r>
              <a:rPr lang="en-US" dirty="0"/>
              <a:t>Comments on Proposal to Submit IEEE 802.11ax and EUHT to ITU for IMT-2020” – Hassan Yaghoobi (Intel)</a:t>
            </a:r>
            <a:endParaRPr lang="en-US" altLang="en-US" dirty="0"/>
          </a:p>
        </p:txBody>
      </p:sp>
      <p:sp>
        <p:nvSpPr>
          <p:cNvPr id="5" name="Footer Placeholder 4"/>
          <p:cNvSpPr>
            <a:spLocks noGrp="1"/>
          </p:cNvSpPr>
          <p:nvPr>
            <p:ph type="ftr" idx="14"/>
          </p:nvPr>
        </p:nvSpPr>
        <p:spPr/>
        <p:txBody>
          <a:bodyPr/>
          <a:lstStyle/>
          <a:p>
            <a:r>
              <a:rPr lang="en-GB"/>
              <a:t>Jun Lei (Nufront)</a:t>
            </a:r>
            <a:endParaRPr lang="en-GB" dirty="0"/>
          </a:p>
        </p:txBody>
      </p:sp>
      <p:sp>
        <p:nvSpPr>
          <p:cNvPr id="4" name="Date Placeholder 3"/>
          <p:cNvSpPr>
            <a:spLocks noGrp="1"/>
          </p:cNvSpPr>
          <p:nvPr>
            <p:ph type="dt" idx="15"/>
          </p:nvPr>
        </p:nvSpPr>
        <p:spPr/>
        <p:txBody>
          <a:bodyPr/>
          <a:lstStyle/>
          <a:p>
            <a:r>
              <a:rPr lang="en-US"/>
              <a:t>May 2019</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101862270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Outline</a:t>
            </a:r>
          </a:p>
        </p:txBody>
      </p:sp>
      <p:sp>
        <p:nvSpPr>
          <p:cNvPr id="20483" name="Rectangle 3"/>
          <p:cNvSpPr>
            <a:spLocks noGrp="1" noChangeArrowheads="1"/>
          </p:cNvSpPr>
          <p:nvPr>
            <p:ph idx="1"/>
          </p:nvPr>
        </p:nvSpPr>
        <p:spPr>
          <a:xfrm>
            <a:off x="656724" y="1676400"/>
            <a:ext cx="10978036" cy="4794660"/>
          </a:xfrm>
        </p:spPr>
        <p:txBody>
          <a:bodyPr/>
          <a:lstStyle/>
          <a:p>
            <a:pPr marL="457200" indent="-457200">
              <a:spcBef>
                <a:spcPts val="200"/>
              </a:spcBef>
              <a:buFont typeface="+mj-lt"/>
              <a:buAutoNum type="arabicPeriod"/>
              <a:defRPr/>
            </a:pPr>
            <a:r>
              <a:rPr lang="en-US" altLang="en-US" dirty="0"/>
              <a:t>Background of EUHT</a:t>
            </a:r>
          </a:p>
          <a:p>
            <a:pPr marL="457200" indent="-457200">
              <a:spcBef>
                <a:spcPts val="200"/>
              </a:spcBef>
              <a:buFont typeface="+mj-lt"/>
              <a:buAutoNum type="arabicPeriod"/>
              <a:defRPr/>
            </a:pPr>
            <a:r>
              <a:rPr lang="en-US" altLang="en-US" dirty="0">
                <a:solidFill>
                  <a:schemeClr val="tx1"/>
                </a:solidFill>
              </a:rPr>
              <a:t>Response to the comments on joint EUHT and 802.11 submission to IMT-2020</a:t>
            </a:r>
          </a:p>
          <a:p>
            <a:pPr marL="457200" indent="-457200">
              <a:spcBef>
                <a:spcPts val="200"/>
              </a:spcBef>
              <a:buFont typeface="+mj-lt"/>
              <a:buAutoNum type="arabicPeriod"/>
              <a:defRPr/>
            </a:pPr>
            <a:r>
              <a:rPr lang="en-US" altLang="en-US" dirty="0"/>
              <a:t>Summary and Recommendations</a:t>
            </a:r>
          </a:p>
        </p:txBody>
      </p:sp>
      <p:sp>
        <p:nvSpPr>
          <p:cNvPr id="3" name="Footer Placeholder 2"/>
          <p:cNvSpPr>
            <a:spLocks noGrp="1"/>
          </p:cNvSpPr>
          <p:nvPr>
            <p:ph type="ftr" idx="14"/>
          </p:nvPr>
        </p:nvSpPr>
        <p:spPr/>
        <p:txBody>
          <a:bodyPr/>
          <a:lstStyle/>
          <a:p>
            <a:r>
              <a:rPr lang="en-GB"/>
              <a:t>Jun Lei (Nufront)</a:t>
            </a:r>
            <a:endParaRPr lang="en-GB" dirty="0"/>
          </a:p>
        </p:txBody>
      </p:sp>
      <p:sp>
        <p:nvSpPr>
          <p:cNvPr id="2" name="Date Placeholder 1"/>
          <p:cNvSpPr>
            <a:spLocks noGrp="1"/>
          </p:cNvSpPr>
          <p:nvPr>
            <p:ph type="dt" idx="15"/>
          </p:nvPr>
        </p:nvSpPr>
        <p:spPr/>
        <p:txBody>
          <a:bodyPr/>
          <a:lstStyle/>
          <a:p>
            <a:r>
              <a:rPr lang="en-US"/>
              <a:t>May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r>
              <a:rPr lang="en-US" altLang="en-US" dirty="0"/>
              <a:t>Background of EUHT</a:t>
            </a:r>
          </a:p>
        </p:txBody>
      </p:sp>
      <p:sp>
        <p:nvSpPr>
          <p:cNvPr id="20483" name="Rectangle 3"/>
          <p:cNvSpPr>
            <a:spLocks noGrp="1" noChangeArrowheads="1"/>
          </p:cNvSpPr>
          <p:nvPr>
            <p:ph idx="1"/>
          </p:nvPr>
        </p:nvSpPr>
        <p:spPr>
          <a:xfrm>
            <a:off x="762000" y="1343026"/>
            <a:ext cx="10978036" cy="4794660"/>
          </a:xfrm>
        </p:spPr>
        <p:txBody>
          <a:bodyPr/>
          <a:lstStyle/>
          <a:p>
            <a:pPr marL="228600" indent="-228600">
              <a:buAutoNum type="arabicPeriod"/>
            </a:pPr>
            <a:r>
              <a:rPr lang="en-US" altLang="zh-CN" dirty="0"/>
              <a:t>EUHT has been announced as four industrial and </a:t>
            </a:r>
            <a:r>
              <a:rPr lang="en-US" altLang="zh-CN" dirty="0">
                <a:solidFill>
                  <a:schemeClr val="tx1"/>
                </a:solidFill>
              </a:rPr>
              <a:t>standards in China. The full text is open to download and English version standard was provided in the previous contribution 11-19-0672-00.</a:t>
            </a:r>
          </a:p>
          <a:p>
            <a:pPr marL="228600" indent="-228600">
              <a:buFont typeface="Times New Roman" pitchFamily="16" charset="0"/>
              <a:buAutoNum type="arabicPeriod"/>
            </a:pPr>
            <a:r>
              <a:rPr lang="en-US" altLang="zh-CN" dirty="0"/>
              <a:t> EUHT was presented to IEEE back in 2011 with the full text. IEEE conducted detailed  analysis. A lot of 802.11 members are familiar with the whole process. </a:t>
            </a:r>
          </a:p>
          <a:p>
            <a:pPr marL="228600" indent="-228600">
              <a:buAutoNum type="arabicPeriod"/>
            </a:pPr>
            <a:r>
              <a:rPr lang="en-US" altLang="zh-CN" dirty="0"/>
              <a:t>The concerns raised after analysis were mostly about co-existence and the market replacement. </a:t>
            </a:r>
          </a:p>
          <a:p>
            <a:pPr marL="857250" lvl="1" indent="-457200">
              <a:spcBef>
                <a:spcPts val="200"/>
              </a:spcBef>
              <a:buFont typeface="Arial" panose="020B0604020202020204" pitchFamily="34" charset="0"/>
              <a:buChar char="•"/>
              <a:defRPr/>
            </a:pPr>
            <a:endParaRPr lang="en-US" altLang="en-US" dirty="0"/>
          </a:p>
        </p:txBody>
      </p:sp>
      <p:sp>
        <p:nvSpPr>
          <p:cNvPr id="3" name="Footer Placeholder 2"/>
          <p:cNvSpPr>
            <a:spLocks noGrp="1"/>
          </p:cNvSpPr>
          <p:nvPr>
            <p:ph type="ftr" idx="14"/>
          </p:nvPr>
        </p:nvSpPr>
        <p:spPr/>
        <p:txBody>
          <a:bodyPr/>
          <a:lstStyle/>
          <a:p>
            <a:r>
              <a:rPr lang="en-GB"/>
              <a:t>Jun Lei (Nufront)</a:t>
            </a:r>
            <a:endParaRPr lang="en-GB" dirty="0"/>
          </a:p>
        </p:txBody>
      </p:sp>
      <p:sp>
        <p:nvSpPr>
          <p:cNvPr id="2" name="Date Placeholder 1"/>
          <p:cNvSpPr>
            <a:spLocks noGrp="1"/>
          </p:cNvSpPr>
          <p:nvPr>
            <p:ph type="dt" idx="15"/>
          </p:nvPr>
        </p:nvSpPr>
        <p:spPr/>
        <p:txBody>
          <a:bodyPr/>
          <a:lstStyle/>
          <a:p>
            <a:r>
              <a:rPr lang="en-US"/>
              <a:t>May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6027917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r>
              <a:rPr lang="en-US" altLang="en-US" dirty="0"/>
              <a:t>802.11ax and EUHT Are Complementary</a:t>
            </a:r>
          </a:p>
        </p:txBody>
      </p:sp>
      <p:sp>
        <p:nvSpPr>
          <p:cNvPr id="20483" name="Rectangle 3"/>
          <p:cNvSpPr>
            <a:spLocks noGrp="1" noChangeArrowheads="1"/>
          </p:cNvSpPr>
          <p:nvPr>
            <p:ph idx="1"/>
          </p:nvPr>
        </p:nvSpPr>
        <p:spPr>
          <a:xfrm>
            <a:off x="762000" y="1343026"/>
            <a:ext cx="10978036" cy="4794660"/>
          </a:xfrm>
        </p:spPr>
        <p:txBody>
          <a:bodyPr/>
          <a:lstStyle/>
          <a:p>
            <a:pPr marL="228600" indent="-228600">
              <a:buAutoNum type="arabicPeriod"/>
            </a:pPr>
            <a:r>
              <a:rPr lang="en-US" altLang="en-US" dirty="0"/>
              <a:t>802.11ax and EUHT Are Complementary</a:t>
            </a:r>
            <a:r>
              <a:rPr lang="en-US" altLang="zh-CN" dirty="0"/>
              <a:t> </a:t>
            </a:r>
          </a:p>
          <a:p>
            <a:pPr marL="628650" lvl="1" indent="-228600">
              <a:buAutoNum type="arabicPeriod"/>
            </a:pPr>
            <a:r>
              <a:rPr lang="en-US" altLang="zh-CN" dirty="0"/>
              <a:t>The advantages of EUHT: mobility and reliability. </a:t>
            </a:r>
          </a:p>
          <a:p>
            <a:pPr marL="228600" indent="-228600">
              <a:buAutoNum type="arabicPeriod"/>
            </a:pPr>
            <a:r>
              <a:rPr lang="en-US" altLang="zh-CN" dirty="0"/>
              <a:t> 	802.11ax:  high throughput and low cost. </a:t>
            </a:r>
          </a:p>
          <a:p>
            <a:pPr marL="228600" indent="-228600">
              <a:buAutoNum type="arabicPeriod"/>
            </a:pPr>
            <a:r>
              <a:rPr lang="en-US" altLang="zh-CN" dirty="0"/>
              <a:t> These two technologies will occupy different markets. There seem little need to support EUHT in </a:t>
            </a:r>
            <a:r>
              <a:rPr lang="en-US" altLang="zh-CN" dirty="0" err="1"/>
              <a:t>WiFi</a:t>
            </a:r>
            <a:r>
              <a:rPr lang="en-US" altLang="zh-CN" dirty="0"/>
              <a:t> product. On the contrary, it is more common that EUHT product will support </a:t>
            </a:r>
            <a:r>
              <a:rPr lang="en-US" altLang="zh-CN" dirty="0" err="1"/>
              <a:t>WiFi</a:t>
            </a:r>
            <a:r>
              <a:rPr lang="en-US" altLang="zh-CN" dirty="0"/>
              <a:t>. For example, the EUHT network in high speed rail and subway only provide the train-to-ground wireless link. The EUHT-</a:t>
            </a:r>
            <a:r>
              <a:rPr lang="en-US" altLang="zh-CN" dirty="0" err="1"/>
              <a:t>WiFi</a:t>
            </a:r>
            <a:r>
              <a:rPr lang="en-US" altLang="zh-CN" dirty="0"/>
              <a:t> gateway is needed to support the user terminals inside train, like cell phone, pad, computers. Therefore, combination with EUHT will actually expand the </a:t>
            </a:r>
            <a:r>
              <a:rPr lang="en-US" altLang="zh-CN" dirty="0" err="1"/>
              <a:t>WiFi</a:t>
            </a:r>
            <a:r>
              <a:rPr lang="en-US" altLang="zh-CN" dirty="0"/>
              <a:t> use. In the future, 802.11ax and EUHT may merged into 802.11be to form the beyond 5G standard. But before that, it is important for IEEE to occupy the position in standard and market right now.</a:t>
            </a:r>
          </a:p>
          <a:p>
            <a:pPr marL="857250" lvl="1" indent="-457200">
              <a:spcBef>
                <a:spcPts val="200"/>
              </a:spcBef>
              <a:buFont typeface="Arial" panose="020B0604020202020204" pitchFamily="34" charset="0"/>
              <a:buChar char="•"/>
              <a:defRPr/>
            </a:pPr>
            <a:endParaRPr lang="en-US" altLang="en-US" dirty="0"/>
          </a:p>
        </p:txBody>
      </p:sp>
      <p:sp>
        <p:nvSpPr>
          <p:cNvPr id="3" name="Footer Placeholder 2"/>
          <p:cNvSpPr>
            <a:spLocks noGrp="1"/>
          </p:cNvSpPr>
          <p:nvPr>
            <p:ph type="ftr" idx="14"/>
          </p:nvPr>
        </p:nvSpPr>
        <p:spPr/>
        <p:txBody>
          <a:bodyPr/>
          <a:lstStyle/>
          <a:p>
            <a:r>
              <a:rPr lang="en-GB"/>
              <a:t>Jun Lei (Nufront)</a:t>
            </a:r>
            <a:endParaRPr lang="en-GB" dirty="0"/>
          </a:p>
        </p:txBody>
      </p:sp>
      <p:sp>
        <p:nvSpPr>
          <p:cNvPr id="2" name="Date Placeholder 1"/>
          <p:cNvSpPr>
            <a:spLocks noGrp="1"/>
          </p:cNvSpPr>
          <p:nvPr>
            <p:ph type="dt" idx="15"/>
          </p:nvPr>
        </p:nvSpPr>
        <p:spPr/>
        <p:txBody>
          <a:bodyPr/>
          <a:lstStyle/>
          <a:p>
            <a:r>
              <a:rPr lang="en-US"/>
              <a:t>May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3131129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r>
              <a:rPr lang="en-US" altLang="en-US" dirty="0"/>
              <a:t>Background from IEEE 802 EC 5G SC and AANI 2/2)</a:t>
            </a:r>
          </a:p>
        </p:txBody>
      </p:sp>
      <p:sp>
        <p:nvSpPr>
          <p:cNvPr id="20483" name="Rectangle 3"/>
          <p:cNvSpPr>
            <a:spLocks noGrp="1" noChangeArrowheads="1"/>
          </p:cNvSpPr>
          <p:nvPr>
            <p:ph idx="1"/>
          </p:nvPr>
        </p:nvSpPr>
        <p:spPr>
          <a:xfrm>
            <a:off x="762000" y="1343026"/>
            <a:ext cx="10978036" cy="4794660"/>
          </a:xfrm>
        </p:spPr>
        <p:txBody>
          <a:bodyPr/>
          <a:lstStyle/>
          <a:p>
            <a:pPr marL="457200" indent="-457200">
              <a:spcBef>
                <a:spcPts val="200"/>
              </a:spcBef>
              <a:buFont typeface="+mj-lt"/>
              <a:buAutoNum type="arabicPeriod"/>
              <a:defRPr/>
            </a:pPr>
            <a:r>
              <a:rPr lang="en-US" altLang="en-US" dirty="0"/>
              <a:t>Proposed Submission of 802.11 based </a:t>
            </a:r>
            <a:r>
              <a:rPr lang="en-US" altLang="en-US" dirty="0" err="1"/>
              <a:t>mmWave</a:t>
            </a:r>
            <a:r>
              <a:rPr lang="en-US" altLang="en-US" dirty="0"/>
              <a:t> system to IMT-2020 (</a:t>
            </a:r>
            <a:r>
              <a:rPr lang="en-US" dirty="0"/>
              <a:t>IEEE 802.11-16/1067r2)</a:t>
            </a:r>
            <a:endParaRPr lang="en-US" altLang="en-US" dirty="0"/>
          </a:p>
          <a:p>
            <a:pPr lvl="1">
              <a:spcBef>
                <a:spcPts val="200"/>
              </a:spcBef>
              <a:buFont typeface="Arial" panose="020B0604020202020204" pitchFamily="34" charset="0"/>
              <a:buChar char="•"/>
              <a:defRPr/>
            </a:pPr>
            <a:r>
              <a:rPr lang="en-US" altLang="en-US" dirty="0"/>
              <a:t>AANI discuss the proposal and some prep work was conduced between Nov 2017-Jan 2018</a:t>
            </a:r>
          </a:p>
          <a:p>
            <a:pPr lvl="1">
              <a:spcBef>
                <a:spcPts val="200"/>
              </a:spcBef>
              <a:buFont typeface="Arial" panose="020B0604020202020204" pitchFamily="34" charset="0"/>
              <a:buChar char="•"/>
              <a:defRPr/>
            </a:pPr>
            <a:r>
              <a:rPr lang="en-US" altLang="en-US" dirty="0"/>
              <a:t>AANI Straw Polls (</a:t>
            </a:r>
            <a:r>
              <a:rPr lang="en-US" dirty="0"/>
              <a:t>802.11-18/0228r1): </a:t>
            </a:r>
            <a:r>
              <a:rPr lang="en-US" altLang="en-US" dirty="0"/>
              <a:t>showed lack of majority support for submission. </a:t>
            </a:r>
          </a:p>
          <a:p>
            <a:pPr lvl="1">
              <a:spcBef>
                <a:spcPts val="200"/>
              </a:spcBef>
              <a:buFont typeface="Arial" panose="020B0604020202020204" pitchFamily="34" charset="0"/>
              <a:buChar char="•"/>
              <a:defRPr/>
            </a:pPr>
            <a:r>
              <a:rPr lang="en-US" altLang="en-US" dirty="0"/>
              <a:t>Motion in 802.11 approved (</a:t>
            </a:r>
            <a:r>
              <a:rPr lang="en-US" dirty="0"/>
              <a:t>802.11-18/0228r1)</a:t>
            </a:r>
            <a:r>
              <a:rPr lang="en-US" altLang="en-US" dirty="0"/>
              <a:t>: The AANI SC is unable to recommend an IMT-2020 submission for the January 2018 meeting but intends to continue to consider the open issues until the end of the March 802.11 meeting.</a:t>
            </a:r>
          </a:p>
        </p:txBody>
      </p:sp>
      <p:sp>
        <p:nvSpPr>
          <p:cNvPr id="3" name="Footer Placeholder 2"/>
          <p:cNvSpPr>
            <a:spLocks noGrp="1"/>
          </p:cNvSpPr>
          <p:nvPr>
            <p:ph type="ftr" idx="14"/>
          </p:nvPr>
        </p:nvSpPr>
        <p:spPr/>
        <p:txBody>
          <a:bodyPr/>
          <a:lstStyle/>
          <a:p>
            <a:r>
              <a:rPr lang="en-GB"/>
              <a:t>Jun Lei (Nufront)</a:t>
            </a:r>
            <a:endParaRPr lang="en-GB" dirty="0"/>
          </a:p>
        </p:txBody>
      </p:sp>
      <p:sp>
        <p:nvSpPr>
          <p:cNvPr id="2" name="Date Placeholder 1"/>
          <p:cNvSpPr>
            <a:spLocks noGrp="1"/>
          </p:cNvSpPr>
          <p:nvPr>
            <p:ph type="dt" idx="15"/>
          </p:nvPr>
        </p:nvSpPr>
        <p:spPr/>
        <p:txBody>
          <a:bodyPr/>
          <a:lstStyle/>
          <a:p>
            <a:r>
              <a:rPr lang="en-US"/>
              <a:t>May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7" name="Rectangle 6"/>
          <p:cNvSpPr/>
          <p:nvPr/>
        </p:nvSpPr>
        <p:spPr bwMode="auto">
          <a:xfrm>
            <a:off x="1184275" y="5029200"/>
            <a:ext cx="10627784" cy="685800"/>
          </a:xfrm>
          <a:prstGeom prst="rect">
            <a:avLst/>
          </a:prstGeom>
          <a:solidFill>
            <a:srgbClr val="FFFF00"/>
          </a:solidFill>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ln w="0"/>
                <a:solidFill>
                  <a:srgbClr val="002060"/>
                </a:solidFill>
                <a:latin typeface="Times New Roman" pitchFamily="16" charset="0"/>
                <a:ea typeface="MS Gothic" charset="-128"/>
              </a:rPr>
              <a:t>Despite 3GPP lack of interest in collaboration with IEEE 802, the overall level of interest remains very low and therefore a competing submission is not recommended.</a:t>
            </a:r>
            <a:endParaRPr kumimoji="0" lang="en-US" sz="2000" i="0" u="none" strike="noStrike" normalizeH="0" baseline="0" dirty="0">
              <a:ln w="0"/>
              <a:solidFill>
                <a:srgbClr val="002060"/>
              </a:solidFill>
              <a:latin typeface="Times New Roman" pitchFamily="16" charset="0"/>
              <a:ea typeface="MS Gothic" charset="-128"/>
            </a:endParaRPr>
          </a:p>
        </p:txBody>
      </p:sp>
    </p:spTree>
    <p:extLst>
      <p:ext uri="{BB962C8B-B14F-4D97-AF65-F5344CB8AC3E}">
        <p14:creationId xmlns:p14="http://schemas.microsoft.com/office/powerpoint/2010/main" val="16562972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hangingPunct="0"/>
            <a:r>
              <a:rPr lang="en-GB" sz="2000" dirty="0"/>
              <a:t>Past Example: </a:t>
            </a:r>
            <a:br>
              <a:rPr lang="en-GB" sz="2000" dirty="0"/>
            </a:br>
            <a:r>
              <a:rPr lang="en-GB" sz="2000" dirty="0"/>
              <a:t>Schedule for the development of IMT-Advanced radio interface Recommendations</a:t>
            </a:r>
            <a:endParaRPr lang="en-US" sz="2000" dirty="0"/>
          </a:p>
        </p:txBody>
      </p:sp>
      <p:sp>
        <p:nvSpPr>
          <p:cNvPr id="20483" name="Rectangle 3"/>
          <p:cNvSpPr>
            <a:spLocks noGrp="1" noChangeArrowheads="1"/>
          </p:cNvSpPr>
          <p:nvPr>
            <p:ph idx="1"/>
          </p:nvPr>
        </p:nvSpPr>
        <p:spPr>
          <a:xfrm>
            <a:off x="762000" y="1343026"/>
            <a:ext cx="10978036" cy="4794660"/>
          </a:xfrm>
        </p:spPr>
        <p:txBody>
          <a:bodyPr/>
          <a:lstStyle/>
          <a:p>
            <a:pPr marL="400050" lvl="1" indent="0">
              <a:spcBef>
                <a:spcPts val="200"/>
              </a:spcBef>
              <a:defRPr/>
            </a:pPr>
            <a:endParaRPr lang="en-US" altLang="en-US" dirty="0"/>
          </a:p>
          <a:p>
            <a:pPr marL="857250" lvl="1" indent="-457200">
              <a:spcBef>
                <a:spcPts val="200"/>
              </a:spcBef>
              <a:buFont typeface="Arial" panose="020B0604020202020204" pitchFamily="34" charset="0"/>
              <a:buChar char="•"/>
              <a:defRPr/>
            </a:pPr>
            <a:endParaRPr lang="en-US" altLang="en-US" dirty="0"/>
          </a:p>
        </p:txBody>
      </p:sp>
      <p:sp>
        <p:nvSpPr>
          <p:cNvPr id="3" name="Footer Placeholder 2"/>
          <p:cNvSpPr>
            <a:spLocks noGrp="1"/>
          </p:cNvSpPr>
          <p:nvPr>
            <p:ph type="ftr" idx="14"/>
          </p:nvPr>
        </p:nvSpPr>
        <p:spPr/>
        <p:txBody>
          <a:bodyPr/>
          <a:lstStyle/>
          <a:p>
            <a:r>
              <a:rPr lang="en-GB"/>
              <a:t>Jun Lei (Nufront)</a:t>
            </a:r>
            <a:endParaRPr lang="en-GB" dirty="0"/>
          </a:p>
        </p:txBody>
      </p:sp>
      <p:sp>
        <p:nvSpPr>
          <p:cNvPr id="2" name="Date Placeholder 1"/>
          <p:cNvSpPr>
            <a:spLocks noGrp="1"/>
          </p:cNvSpPr>
          <p:nvPr>
            <p:ph type="dt" idx="15"/>
          </p:nvPr>
        </p:nvSpPr>
        <p:spPr/>
        <p:txBody>
          <a:bodyPr/>
          <a:lstStyle/>
          <a:p>
            <a:r>
              <a:rPr lang="en-US"/>
              <a:t>May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pic>
        <p:nvPicPr>
          <p:cNvPr id="6146" name="Picture 2" descr="time table_1_A2-1Rev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62200" y="1287160"/>
            <a:ext cx="7620000" cy="51882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647185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r>
              <a:rPr lang="en-US" altLang="en-US" dirty="0"/>
              <a:t>IEEE Submission of IEEE 802.16 for IMT-Advance</a:t>
            </a:r>
          </a:p>
        </p:txBody>
      </p:sp>
      <p:sp>
        <p:nvSpPr>
          <p:cNvPr id="20483" name="Rectangle 3"/>
          <p:cNvSpPr>
            <a:spLocks noGrp="1" noChangeArrowheads="1"/>
          </p:cNvSpPr>
          <p:nvPr>
            <p:ph idx="1"/>
          </p:nvPr>
        </p:nvSpPr>
        <p:spPr>
          <a:xfrm>
            <a:off x="762000" y="1343026"/>
            <a:ext cx="10978036" cy="4794660"/>
          </a:xfrm>
        </p:spPr>
        <p:txBody>
          <a:bodyPr/>
          <a:lstStyle/>
          <a:p>
            <a:pPr marL="457200" indent="-457200">
              <a:spcBef>
                <a:spcPts val="200"/>
              </a:spcBef>
              <a:buFont typeface="+mj-lt"/>
              <a:buAutoNum type="arabicPeriod"/>
              <a:defRPr/>
            </a:pPr>
            <a:r>
              <a:rPr lang="en-US" altLang="en-US" dirty="0"/>
              <a:t>Self Evaluation by WiMAX Forum Evaluation Group (WFEG)</a:t>
            </a:r>
          </a:p>
          <a:p>
            <a:pPr marL="857250" lvl="1" indent="-457200">
              <a:spcBef>
                <a:spcPts val="200"/>
              </a:spcBef>
              <a:buFont typeface="Arial" panose="020B0604020202020204" pitchFamily="34" charset="0"/>
              <a:buChar char="•"/>
              <a:defRPr/>
            </a:pPr>
            <a:r>
              <a:rPr lang="en-US" altLang="en-US" dirty="0"/>
              <a:t>Total of 9 company members active during the internal self evacuation and calibration as well as external evaluation and consensus building during 2008-2010</a:t>
            </a:r>
          </a:p>
          <a:p>
            <a:pPr marL="457200" indent="-457200">
              <a:spcBef>
                <a:spcPts val="200"/>
              </a:spcBef>
              <a:buFont typeface="+mj-lt"/>
              <a:buAutoNum type="arabicPeriod"/>
              <a:defRPr/>
            </a:pPr>
            <a:r>
              <a:rPr lang="en-US" altLang="en-US" dirty="0"/>
              <a:t>Three support evaluation groups (ARIB, TTA, WCA &amp; WFEG) amongst total of around 14 evaluation groups </a:t>
            </a:r>
          </a:p>
          <a:p>
            <a:pPr marL="457200" indent="-457200">
              <a:spcBef>
                <a:spcPts val="200"/>
              </a:spcBef>
              <a:buFont typeface="+mj-lt"/>
              <a:buAutoNum type="arabicPeriod"/>
              <a:defRPr/>
            </a:pPr>
            <a:r>
              <a:rPr lang="en-US" altLang="en-US" dirty="0"/>
              <a:t>Three transposing organizations ARIB, TTA &amp; WiMAX Forum</a:t>
            </a:r>
          </a:p>
          <a:p>
            <a:pPr marL="457200" indent="-457200">
              <a:spcBef>
                <a:spcPts val="200"/>
              </a:spcBef>
              <a:buFont typeface="+mj-lt"/>
              <a:buAutoNum type="arabicPeriod"/>
              <a:defRPr/>
            </a:pPr>
            <a:r>
              <a:rPr lang="en-US" dirty="0"/>
              <a:t>Reference: IMT-Advanced submission and evaluation process</a:t>
            </a:r>
            <a:endParaRPr lang="en-US" altLang="en-US" dirty="0">
              <a:hlinkClick r:id="rId3"/>
            </a:endParaRPr>
          </a:p>
          <a:p>
            <a:pPr marL="0" indent="0">
              <a:spcBef>
                <a:spcPts val="200"/>
              </a:spcBef>
              <a:defRPr/>
            </a:pPr>
            <a:r>
              <a:rPr lang="en-US" altLang="en-US" sz="2000" dirty="0">
                <a:hlinkClick r:id="rId3"/>
              </a:rPr>
              <a:t>https://www.itu.int/en/ITU-R/study-groups/rsg5/rwp5d/imt-adv/Pages/submission-eval.aspx</a:t>
            </a:r>
            <a:r>
              <a:rPr lang="en-US" altLang="en-US" sz="2000" dirty="0"/>
              <a:t> </a:t>
            </a:r>
          </a:p>
        </p:txBody>
      </p:sp>
      <p:sp>
        <p:nvSpPr>
          <p:cNvPr id="3" name="Footer Placeholder 2"/>
          <p:cNvSpPr>
            <a:spLocks noGrp="1"/>
          </p:cNvSpPr>
          <p:nvPr>
            <p:ph type="ftr" idx="14"/>
          </p:nvPr>
        </p:nvSpPr>
        <p:spPr/>
        <p:txBody>
          <a:bodyPr/>
          <a:lstStyle/>
          <a:p>
            <a:r>
              <a:rPr lang="en-GB"/>
              <a:t>Jun Lei (Nufront)</a:t>
            </a:r>
            <a:endParaRPr lang="en-GB" dirty="0"/>
          </a:p>
        </p:txBody>
      </p:sp>
      <p:sp>
        <p:nvSpPr>
          <p:cNvPr id="2" name="Date Placeholder 1"/>
          <p:cNvSpPr>
            <a:spLocks noGrp="1"/>
          </p:cNvSpPr>
          <p:nvPr>
            <p:ph type="dt" idx="15"/>
          </p:nvPr>
        </p:nvSpPr>
        <p:spPr/>
        <p:txBody>
          <a:bodyPr/>
          <a:lstStyle/>
          <a:p>
            <a:r>
              <a:rPr lang="en-US"/>
              <a:t>May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6424448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533400"/>
            <a:ext cx="10361084" cy="657224"/>
          </a:xfrm>
        </p:spPr>
        <p:txBody>
          <a:bodyPr/>
          <a:lstStyle/>
          <a:p>
            <a:pPr hangingPunct="0"/>
            <a:r>
              <a:rPr lang="en-US" sz="2400" dirty="0"/>
              <a:t>Schedule for the development of IMT-2020 radio interface Recommendations</a:t>
            </a:r>
          </a:p>
        </p:txBody>
      </p:sp>
      <p:sp>
        <p:nvSpPr>
          <p:cNvPr id="20483" name="Rectangle 3"/>
          <p:cNvSpPr>
            <a:spLocks noGrp="1" noChangeArrowheads="1"/>
          </p:cNvSpPr>
          <p:nvPr>
            <p:ph idx="1"/>
          </p:nvPr>
        </p:nvSpPr>
        <p:spPr>
          <a:xfrm>
            <a:off x="762000" y="1343026"/>
            <a:ext cx="10978036" cy="4794660"/>
          </a:xfrm>
        </p:spPr>
        <p:txBody>
          <a:bodyPr/>
          <a:lstStyle/>
          <a:p>
            <a:pPr marL="400050" lvl="1" indent="0">
              <a:spcBef>
                <a:spcPts val="200"/>
              </a:spcBef>
              <a:defRPr/>
            </a:pPr>
            <a:endParaRPr lang="en-US" altLang="en-US" dirty="0"/>
          </a:p>
          <a:p>
            <a:pPr marL="857250" lvl="1" indent="-457200">
              <a:spcBef>
                <a:spcPts val="200"/>
              </a:spcBef>
              <a:buFont typeface="Arial" panose="020B0604020202020204" pitchFamily="34" charset="0"/>
              <a:buChar char="•"/>
              <a:defRPr/>
            </a:pPr>
            <a:endParaRPr lang="en-US" altLang="en-US" dirty="0"/>
          </a:p>
        </p:txBody>
      </p:sp>
      <p:sp>
        <p:nvSpPr>
          <p:cNvPr id="3" name="Footer Placeholder 2"/>
          <p:cNvSpPr>
            <a:spLocks noGrp="1"/>
          </p:cNvSpPr>
          <p:nvPr>
            <p:ph type="ftr" idx="14"/>
          </p:nvPr>
        </p:nvSpPr>
        <p:spPr/>
        <p:txBody>
          <a:bodyPr/>
          <a:lstStyle/>
          <a:p>
            <a:r>
              <a:rPr lang="en-GB"/>
              <a:t>Jun Lei (Nufront)</a:t>
            </a:r>
            <a:endParaRPr lang="en-GB" dirty="0"/>
          </a:p>
        </p:txBody>
      </p:sp>
      <p:sp>
        <p:nvSpPr>
          <p:cNvPr id="2" name="Date Placeholder 1"/>
          <p:cNvSpPr>
            <a:spLocks noGrp="1"/>
          </p:cNvSpPr>
          <p:nvPr>
            <p:ph type="dt" idx="15"/>
          </p:nvPr>
        </p:nvSpPr>
        <p:spPr/>
        <p:txBody>
          <a:bodyPr/>
          <a:lstStyle/>
          <a:p>
            <a:r>
              <a:rPr lang="en-US"/>
              <a:t>May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pic>
        <p:nvPicPr>
          <p:cNvPr id="5" name="Picture 4"/>
          <p:cNvPicPr>
            <a:picLocks noChangeAspect="1"/>
          </p:cNvPicPr>
          <p:nvPr/>
        </p:nvPicPr>
        <p:blipFill>
          <a:blip r:embed="rId3"/>
          <a:stretch>
            <a:fillRect/>
          </a:stretch>
        </p:blipFill>
        <p:spPr>
          <a:xfrm>
            <a:off x="2608214" y="1371600"/>
            <a:ext cx="6973457" cy="4870461"/>
          </a:xfrm>
          <a:prstGeom prst="rect">
            <a:avLst/>
          </a:prstGeom>
        </p:spPr>
      </p:pic>
      <p:cxnSp>
        <p:nvCxnSpPr>
          <p:cNvPr id="7" name="Straight Connector 6"/>
          <p:cNvCxnSpPr/>
          <p:nvPr/>
        </p:nvCxnSpPr>
        <p:spPr bwMode="auto">
          <a:xfrm>
            <a:off x="7391400" y="1371600"/>
            <a:ext cx="0" cy="2438400"/>
          </a:xfrm>
          <a:prstGeom prst="line">
            <a:avLst/>
          </a:prstGeom>
          <a:solidFill>
            <a:srgbClr val="00B8FF"/>
          </a:solidFill>
          <a:ln w="25400" cap="flat" cmpd="sng" algn="ctr">
            <a:solidFill>
              <a:srgbClr val="FF0000"/>
            </a:solidFill>
            <a:prstDash val="solid"/>
            <a:round/>
            <a:headEnd type="none" w="med" len="med"/>
            <a:tailEnd type="none" w="med" len="med"/>
          </a:ln>
          <a:effectLst/>
        </p:spPr>
      </p:cxnSp>
    </p:spTree>
    <p:extLst>
      <p:ext uri="{BB962C8B-B14F-4D97-AF65-F5344CB8AC3E}">
        <p14:creationId xmlns:p14="http://schemas.microsoft.com/office/powerpoint/2010/main" val="178286542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21010</TotalTime>
  <Words>1493</Words>
  <Application>Microsoft Office PowerPoint</Application>
  <PresentationFormat>Widescreen</PresentationFormat>
  <Paragraphs>200</Paragraphs>
  <Slides>14</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1" baseType="lpstr">
      <vt:lpstr>Arial Unicode MS</vt:lpstr>
      <vt:lpstr>MS Gothic</vt:lpstr>
      <vt:lpstr>SimSun</vt:lpstr>
      <vt:lpstr>Arial</vt:lpstr>
      <vt:lpstr>Times New Roman</vt:lpstr>
      <vt:lpstr>Office Theme</vt:lpstr>
      <vt:lpstr>Document</vt:lpstr>
      <vt:lpstr>Response to the comments on Proposal to Submit IEEE 802.11ax and EUHT to ITU for IMT-2020</vt:lpstr>
      <vt:lpstr>Abstract</vt:lpstr>
      <vt:lpstr>Outline</vt:lpstr>
      <vt:lpstr>Background of EUHT</vt:lpstr>
      <vt:lpstr>802.11ax and EUHT Are Complementary</vt:lpstr>
      <vt:lpstr>Background from IEEE 802 EC 5G SC and AANI 2/2)</vt:lpstr>
      <vt:lpstr>Past Example:  Schedule for the development of IMT-Advanced radio interface Recommendations</vt:lpstr>
      <vt:lpstr>IEEE Submission of IEEE 802.16 for IMT-Advance</vt:lpstr>
      <vt:lpstr>Schedule for the development of IMT-2020 radio interface Recommendations</vt:lpstr>
      <vt:lpstr>3GPP Submission of 5G NR for IMT-2020</vt:lpstr>
      <vt:lpstr>Support Organization in IEEE 802 for Submission to IMT-2020 </vt:lpstr>
      <vt:lpstr>Comments on joint EUHT and 802.11 submission to IMT-2020</vt:lpstr>
      <vt:lpstr>Summary and Recommendations</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11-19-0624-00-AANI-aani-sc-teleconference-agenda-monday-8-april-2019-10-11am-edt</dc:title>
  <dc:creator>Levy, Joseph</dc:creator>
  <cp:keywords>CTPClassification=CTP_NT</cp:keywords>
  <cp:lastModifiedBy>Joseph Levy</cp:lastModifiedBy>
  <cp:revision>404</cp:revision>
  <cp:lastPrinted>1601-01-01T00:00:00Z</cp:lastPrinted>
  <dcterms:created xsi:type="dcterms:W3CDTF">2017-06-02T20:57:23Z</dcterms:created>
  <dcterms:modified xsi:type="dcterms:W3CDTF">2019-05-13T19:10:39Z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a221aa1e-ee79-4b0a-9595-227cba1d7deb</vt:lpwstr>
  </property>
  <property fmtid="{D5CDD505-2E9C-101B-9397-08002B2CF9AE}" pid="3" name="CTP_TimeStamp">
    <vt:lpwstr>2019-05-13 03:10:14Z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