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2"/>
  </p:handoutMasterIdLst>
  <p:sldIdLst>
    <p:sldId id="256" r:id="rId2"/>
    <p:sldId id="257" r:id="rId3"/>
    <p:sldId id="258" r:id="rId4"/>
    <p:sldId id="261" r:id="rId5"/>
    <p:sldId id="262" r:id="rId6"/>
    <p:sldId id="263" r:id="rId7"/>
    <p:sldId id="264" r:id="rId8"/>
    <p:sldId id="265" r:id="rId9"/>
    <p:sldId id="266" r:id="rId10"/>
    <p:sldId id="267" r:id="rId11"/>
    <p:sldId id="268" r:id="rId12"/>
    <p:sldId id="269" r:id="rId13"/>
    <p:sldId id="270" r:id="rId14"/>
    <p:sldId id="276" r:id="rId15"/>
    <p:sldId id="278" r:id="rId16"/>
    <p:sldId id="281" r:id="rId17"/>
    <p:sldId id="301" r:id="rId18"/>
    <p:sldId id="282" r:id="rId19"/>
    <p:sldId id="286" r:id="rId20"/>
    <p:sldId id="283" r:id="rId21"/>
    <p:sldId id="298" r:id="rId22"/>
    <p:sldId id="284" r:id="rId23"/>
    <p:sldId id="287" r:id="rId24"/>
    <p:sldId id="288" r:id="rId25"/>
    <p:sldId id="289" r:id="rId26"/>
    <p:sldId id="290" r:id="rId27"/>
    <p:sldId id="297" r:id="rId28"/>
    <p:sldId id="299" r:id="rId29"/>
    <p:sldId id="300" r:id="rId3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1pPr>
    <a:lvl2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2pPr>
    <a:lvl3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3pPr>
    <a:lvl4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4pPr>
    <a:lvl5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5pPr>
    <a:lvl6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6pPr>
    <a:lvl7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7pPr>
    <a:lvl8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8pPr>
    <a:lvl9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9"/>
    <p:restoredTop sz="93271"/>
  </p:normalViewPr>
  <p:slideViewPr>
    <p:cSldViewPr snapToGrid="0" snapToObjects="1">
      <p:cViewPr varScale="1">
        <p:scale>
          <a:sx n="85" d="100"/>
          <a:sy n="85" d="100"/>
        </p:scale>
        <p:origin x="1816" y="1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6" d="100"/>
          <a:sy n="76" d="100"/>
        </p:scale>
        <p:origin x="-338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3CC5126-6619-48EE-95F2-DFD2E454218F}" type="datetimeFigureOut">
              <a:rPr lang="en-US" smtClean="0"/>
              <a:pPr/>
              <a:t>5/13/19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370FD2C-59A3-4354-9D80-14331EAA930D}" type="slidenum">
              <a:rPr lang="en-US" smtClean="0"/>
              <a:pPr/>
              <a:t>‹#›</a:t>
            </a:fld>
            <a:endParaRPr lang="en-US"/>
          </a:p>
        </p:txBody>
      </p:sp>
    </p:spTree>
    <p:extLst>
      <p:ext uri="{BB962C8B-B14F-4D97-AF65-F5344CB8AC3E}">
        <p14:creationId xmlns:p14="http://schemas.microsoft.com/office/powerpoint/2010/main" val="392722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Shape 86"/>
          <p:cNvSpPr>
            <a:spLocks noGrp="1" noRot="1" noChangeAspect="1"/>
          </p:cNvSpPr>
          <p:nvPr>
            <p:ph type="sldImg"/>
          </p:nvPr>
        </p:nvSpPr>
        <p:spPr>
          <a:xfrm>
            <a:off x="1143000" y="685800"/>
            <a:ext cx="4572000" cy="3429000"/>
          </a:xfrm>
          <a:prstGeom prst="rect">
            <a:avLst/>
          </a:prstGeom>
        </p:spPr>
        <p:txBody>
          <a:bodyPr/>
          <a:lstStyle/>
          <a:p>
            <a:endParaRPr/>
          </a:p>
        </p:txBody>
      </p:sp>
      <p:sp>
        <p:nvSpPr>
          <p:cNvPr id="87" name="Shape 8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99028586"/>
      </p:ext>
    </p:extLst>
  </p:cSld>
  <p:clrMap bg1="lt1" tx1="dk1" bg2="lt2" tx2="dk2" accent1="accent1" accent2="accent2" accent3="accent3" accent4="accent4" accent5="accent5" accent6="accent6" hlink="hlink" folHlink="folHlink"/>
  <p:notesStyle>
    <a:lvl1pPr defTabSz="449262" latinLnBrk="0">
      <a:spcBef>
        <a:spcPts val="400"/>
      </a:spcBef>
      <a:defRPr sz="1200">
        <a:latin typeface="+mj-lt"/>
        <a:ea typeface="+mj-ea"/>
        <a:cs typeface="+mj-cs"/>
        <a:sym typeface="Times New Roman"/>
      </a:defRPr>
    </a:lvl1pPr>
    <a:lvl2pPr indent="228600" defTabSz="449262" latinLnBrk="0">
      <a:spcBef>
        <a:spcPts val="400"/>
      </a:spcBef>
      <a:defRPr sz="1200">
        <a:latin typeface="+mj-lt"/>
        <a:ea typeface="+mj-ea"/>
        <a:cs typeface="+mj-cs"/>
        <a:sym typeface="Times New Roman"/>
      </a:defRPr>
    </a:lvl2pPr>
    <a:lvl3pPr indent="457200" defTabSz="449262" latinLnBrk="0">
      <a:spcBef>
        <a:spcPts val="400"/>
      </a:spcBef>
      <a:defRPr sz="1200">
        <a:latin typeface="+mj-lt"/>
        <a:ea typeface="+mj-ea"/>
        <a:cs typeface="+mj-cs"/>
        <a:sym typeface="Times New Roman"/>
      </a:defRPr>
    </a:lvl3pPr>
    <a:lvl4pPr indent="685800" defTabSz="449262" latinLnBrk="0">
      <a:spcBef>
        <a:spcPts val="400"/>
      </a:spcBef>
      <a:defRPr sz="1200">
        <a:latin typeface="+mj-lt"/>
        <a:ea typeface="+mj-ea"/>
        <a:cs typeface="+mj-cs"/>
        <a:sym typeface="Times New Roman"/>
      </a:defRPr>
    </a:lvl4pPr>
    <a:lvl5pPr indent="914400" defTabSz="449262" latinLnBrk="0">
      <a:spcBef>
        <a:spcPts val="400"/>
      </a:spcBef>
      <a:defRPr sz="1200">
        <a:latin typeface="+mj-lt"/>
        <a:ea typeface="+mj-ea"/>
        <a:cs typeface="+mj-cs"/>
        <a:sym typeface="Times New Roman"/>
      </a:defRPr>
    </a:lvl5pPr>
    <a:lvl6pPr indent="1143000" defTabSz="449262" latinLnBrk="0">
      <a:spcBef>
        <a:spcPts val="400"/>
      </a:spcBef>
      <a:defRPr sz="1200">
        <a:latin typeface="+mj-lt"/>
        <a:ea typeface="+mj-ea"/>
        <a:cs typeface="+mj-cs"/>
        <a:sym typeface="Times New Roman"/>
      </a:defRPr>
    </a:lvl6pPr>
    <a:lvl7pPr indent="1371600" defTabSz="449262" latinLnBrk="0">
      <a:spcBef>
        <a:spcPts val="400"/>
      </a:spcBef>
      <a:defRPr sz="1200">
        <a:latin typeface="+mj-lt"/>
        <a:ea typeface="+mj-ea"/>
        <a:cs typeface="+mj-cs"/>
        <a:sym typeface="Times New Roman"/>
      </a:defRPr>
    </a:lvl7pPr>
    <a:lvl8pPr indent="1600200" defTabSz="449262" latinLnBrk="0">
      <a:spcBef>
        <a:spcPts val="400"/>
      </a:spcBef>
      <a:defRPr sz="1200">
        <a:latin typeface="+mj-lt"/>
        <a:ea typeface="+mj-ea"/>
        <a:cs typeface="+mj-cs"/>
        <a:sym typeface="Times New Roman"/>
      </a:defRPr>
    </a:lvl8pPr>
    <a:lvl9pPr indent="1828800" defTabSz="449262" latinLnBrk="0">
      <a:spcBef>
        <a:spcPts val="400"/>
      </a:spcBef>
      <a:defRPr sz="1200">
        <a:latin typeface="+mj-lt"/>
        <a:ea typeface="+mj-ea"/>
        <a:cs typeface="+mj-cs"/>
        <a:sym typeface="Times New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7" name="Title Text"/>
          <p:cNvSpPr txBox="1">
            <a:spLocks noGrp="1"/>
          </p:cNvSpPr>
          <p:nvPr>
            <p:ph type="title"/>
          </p:nvPr>
        </p:nvSpPr>
        <p:spPr>
          <a:xfrm>
            <a:off x="685800" y="2130425"/>
            <a:ext cx="7772400" cy="1470025"/>
          </a:xfrm>
          <a:prstGeom prst="rect">
            <a:avLst/>
          </a:prstGeom>
        </p:spPr>
        <p:txBody>
          <a:bodyPr anchor="ctr"/>
          <a:lstStyle>
            <a:lvl1pPr algn="ctr">
              <a:defRPr sz="3200" cap="none"/>
            </a:lvl1pPr>
          </a:lstStyle>
          <a:p>
            <a:r>
              <a:t>Title Text</a:t>
            </a:r>
          </a:p>
        </p:txBody>
      </p:sp>
      <p:sp>
        <p:nvSpPr>
          <p:cNvPr id="18" name="Body Level One…"/>
          <p:cNvSpPr txBox="1">
            <a:spLocks noGrp="1"/>
          </p:cNvSpPr>
          <p:nvPr>
            <p:ph type="body" sz="quarter" idx="1"/>
          </p:nvPr>
        </p:nvSpPr>
        <p:spPr>
          <a:xfrm>
            <a:off x="1371600" y="3886200"/>
            <a:ext cx="6400800" cy="1752600"/>
          </a:xfrm>
          <a:prstGeom prst="rect">
            <a:avLst/>
          </a:prstGeom>
        </p:spPr>
        <p:txBody>
          <a:bodyPr anchor="t"/>
          <a:lstStyle>
            <a:lvl1pPr algn="ctr">
              <a:defRPr sz="2400"/>
            </a:lvl1pPr>
            <a:lvl2pPr algn="ctr">
              <a:defRPr sz="2400"/>
            </a:lvl2pPr>
            <a:lvl3pPr algn="ctr">
              <a:defRPr sz="2400"/>
            </a:lvl3pPr>
            <a:lvl4pPr algn="ctr">
              <a:defRPr sz="2400"/>
            </a:lvl4pPr>
            <a:lvl5pPr algn="ctr">
              <a:defRPr sz="2400"/>
            </a:lvl5pPr>
          </a:lstStyle>
          <a:p>
            <a:r>
              <a:t>Body Level One</a:t>
            </a:r>
          </a:p>
          <a:p>
            <a:pPr lvl="1"/>
            <a:r>
              <a:t>Body Level Two</a:t>
            </a:r>
          </a:p>
          <a:p>
            <a:pPr lvl="2"/>
            <a:r>
              <a:t>Body Level Three</a:t>
            </a:r>
          </a:p>
          <a:p>
            <a:pPr lvl="3"/>
            <a:r>
              <a:t>Body Level Four</a:t>
            </a:r>
          </a:p>
          <a:p>
            <a:pPr lvl="4"/>
            <a:r>
              <a:t>Body Level Five</a:t>
            </a:r>
          </a:p>
        </p:txBody>
      </p:sp>
      <p:sp>
        <p:nvSpPr>
          <p:cNvPr id="1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6"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27" name="Body Level One…"/>
          <p:cNvSpPr txBox="1">
            <a:spLocks noGrp="1"/>
          </p:cNvSpPr>
          <p:nvPr>
            <p:ph type="body" idx="1"/>
          </p:nvPr>
        </p:nvSpPr>
        <p:spPr>
          <a:xfrm>
            <a:off x="134705" y="1374775"/>
            <a:ext cx="8874591" cy="5021263"/>
          </a:xfrm>
          <a:prstGeom prst="rect">
            <a:avLst/>
          </a:prstGeom>
        </p:spPr>
        <p:txBody>
          <a:bodyPr anchor="t"/>
          <a:lstStyle>
            <a:lvl1pPr marL="228600" indent="-228600">
              <a:buSzPct val="100000"/>
              <a:buChar char="•"/>
              <a:defRPr sz="2400" b="0"/>
            </a:lvl1pPr>
            <a:lvl2pPr marL="571500" indent="-228600">
              <a:buSzPct val="100000"/>
              <a:buChar char="-"/>
              <a:defRPr sz="2400" b="0"/>
            </a:lvl2pPr>
            <a:lvl3pPr>
              <a:defRPr sz="2400" b="0"/>
            </a:lvl3pPr>
            <a:lvl4pPr>
              <a:defRPr sz="2400" b="0"/>
            </a:lvl4pPr>
            <a:lvl5pPr>
              <a:defRPr sz="2400" b="0"/>
            </a:lvl5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2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5" name="Title Text"/>
          <p:cNvSpPr txBox="1">
            <a:spLocks noGrp="1"/>
          </p:cNvSpPr>
          <p:nvPr>
            <p:ph type="title"/>
          </p:nvPr>
        </p:nvSpPr>
        <p:spPr>
          <a:prstGeom prst="rect">
            <a:avLst/>
          </a:prstGeom>
        </p:spPr>
        <p:txBody>
          <a:bodyPr/>
          <a:lstStyle/>
          <a:p>
            <a:r>
              <a:t>Title Text</a:t>
            </a:r>
          </a:p>
        </p:txBody>
      </p:sp>
      <p:sp>
        <p:nvSpPr>
          <p:cNvPr id="36" name="Body Level One…"/>
          <p:cNvSpPr txBox="1">
            <a:spLocks noGrp="1"/>
          </p:cNvSpPr>
          <p:nvPr>
            <p:ph type="body" sz="quarter"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4"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45" name="Body Level One…"/>
          <p:cNvSpPr txBox="1">
            <a:spLocks noGrp="1"/>
          </p:cNvSpPr>
          <p:nvPr>
            <p:ph type="body" sz="half" idx="1"/>
          </p:nvPr>
        </p:nvSpPr>
        <p:spPr>
          <a:xfrm>
            <a:off x="685800" y="1981200"/>
            <a:ext cx="3808413" cy="4113213"/>
          </a:xfrm>
          <a:prstGeom prst="rect">
            <a:avLst/>
          </a:prstGeom>
        </p:spPr>
        <p:txBody>
          <a:bodyPr anchor="t"/>
          <a:lstStyle>
            <a:lvl1pPr marL="342900" indent="-342900">
              <a:defRPr sz="2800"/>
            </a:lvl1pPr>
            <a:lvl2pPr marL="342900">
              <a:defRPr sz="2800"/>
            </a:lvl2pPr>
            <a:lvl3pPr marL="342900">
              <a:defRPr sz="2800"/>
            </a:lvl3pPr>
            <a:lvl4pPr marL="342900">
              <a:defRPr sz="2800"/>
            </a:lvl4pPr>
            <a:lvl5pPr marL="342900">
              <a:defRPr sz="2800"/>
            </a:lvl5pPr>
          </a:lstStyle>
          <a:p>
            <a:r>
              <a:t>Body Level One</a:t>
            </a:r>
          </a:p>
          <a:p>
            <a:pPr lvl="1"/>
            <a:r>
              <a:t>Body Level Two</a:t>
            </a:r>
          </a:p>
          <a:p>
            <a:pPr lvl="2"/>
            <a:r>
              <a:t>Body Level Three</a:t>
            </a:r>
          </a:p>
          <a:p>
            <a:pPr lvl="3"/>
            <a:r>
              <a:t>Body Level Four</a:t>
            </a:r>
          </a:p>
          <a:p>
            <a:pPr lvl="4"/>
            <a:r>
              <a:t>Body Level Five</a:t>
            </a:r>
          </a:p>
        </p:txBody>
      </p:sp>
      <p:sp>
        <p:nvSpPr>
          <p:cNvPr id="4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3" name="Title Text"/>
          <p:cNvSpPr txBox="1">
            <a:spLocks noGrp="1"/>
          </p:cNvSpPr>
          <p:nvPr>
            <p:ph type="title"/>
          </p:nvPr>
        </p:nvSpPr>
        <p:spPr>
          <a:xfrm>
            <a:off x="457200" y="274638"/>
            <a:ext cx="8229600" cy="1143001"/>
          </a:xfrm>
          <a:prstGeom prst="rect">
            <a:avLst/>
          </a:prstGeom>
        </p:spPr>
        <p:txBody>
          <a:bodyPr anchor="ctr"/>
          <a:lstStyle>
            <a:lvl1pPr algn="ctr">
              <a:defRPr sz="3200" cap="none"/>
            </a:lvl1pPr>
          </a:lstStyle>
          <a:p>
            <a:r>
              <a:t>Title Text</a:t>
            </a:r>
          </a:p>
        </p:txBody>
      </p:sp>
      <p:sp>
        <p:nvSpPr>
          <p:cNvPr id="54" name="Body Level One…"/>
          <p:cNvSpPr txBox="1">
            <a:spLocks noGrp="1"/>
          </p:cNvSpPr>
          <p:nvPr>
            <p:ph type="body" sz="quarter" idx="1"/>
          </p:nvPr>
        </p:nvSpPr>
        <p:spPr>
          <a:xfrm>
            <a:off x="457200" y="1535112"/>
            <a:ext cx="4040188" cy="639763"/>
          </a:xfrm>
          <a:prstGeom prst="rect">
            <a:avLst/>
          </a:prstGeom>
        </p:spPr>
        <p:txBody>
          <a:bodyPr/>
          <a:lstStyle>
            <a:lvl1pPr>
              <a:defRPr sz="2400"/>
            </a:lvl1pPr>
            <a:lvl2pPr>
              <a:defRPr sz="2400"/>
            </a:lvl2pPr>
            <a:lvl3pPr>
              <a:defRPr sz="2400"/>
            </a:lvl3pPr>
            <a:lvl4pPr>
              <a:defRPr sz="2400"/>
            </a:lvl4pPr>
            <a:lvl5pPr>
              <a:defRPr sz="2400"/>
            </a:lvl5pPr>
          </a:lstStyle>
          <a:p>
            <a:r>
              <a:t>Body Level One</a:t>
            </a:r>
          </a:p>
          <a:p>
            <a:pPr lvl="1"/>
            <a:r>
              <a:t>Body Level Two</a:t>
            </a:r>
          </a:p>
          <a:p>
            <a:pPr lvl="2"/>
            <a:r>
              <a:t>Body Level Three</a:t>
            </a:r>
          </a:p>
          <a:p>
            <a:pPr lvl="3"/>
            <a:r>
              <a:t>Body Level Four</a:t>
            </a:r>
          </a:p>
          <a:p>
            <a:pPr lvl="4"/>
            <a:r>
              <a:t>Body Level Five</a:t>
            </a:r>
          </a:p>
        </p:txBody>
      </p:sp>
      <p:sp>
        <p:nvSpPr>
          <p:cNvPr id="55" name="Rectangle"/>
          <p:cNvSpPr>
            <a:spLocks noGrp="1"/>
          </p:cNvSpPr>
          <p:nvPr>
            <p:ph type="body" sz="quarter" idx="13"/>
          </p:nvPr>
        </p:nvSpPr>
        <p:spPr>
          <a:xfrm>
            <a:off x="4645025" y="1535112"/>
            <a:ext cx="4041775" cy="639769"/>
          </a:xfrm>
          <a:prstGeom prst="rect">
            <a:avLst/>
          </a:prstGeom>
        </p:spPr>
        <p:txBody>
          <a:bodyPr/>
          <a:lstStyle/>
          <a:p>
            <a:endParaRPr/>
          </a:p>
        </p:txBody>
      </p:sp>
      <p:sp>
        <p:nvSpPr>
          <p:cNvPr id="5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3" name="Title Text"/>
          <p:cNvSpPr txBox="1">
            <a:spLocks noGrp="1"/>
          </p:cNvSpPr>
          <p:nvPr>
            <p:ph type="title"/>
          </p:nvPr>
        </p:nvSpPr>
        <p:spPr>
          <a:xfrm>
            <a:off x="152400" y="685801"/>
            <a:ext cx="8839200" cy="609599"/>
          </a:xfrm>
          <a:prstGeom prst="rect">
            <a:avLst/>
          </a:prstGeom>
        </p:spPr>
        <p:txBody>
          <a:bodyPr anchor="ctr"/>
          <a:lstStyle>
            <a:lvl1pPr algn="ctr">
              <a:defRPr sz="3200" cap="none"/>
            </a:lvl1p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78" name="Title Text"/>
          <p:cNvSpPr txBox="1">
            <a:spLocks noGrp="1"/>
          </p:cNvSpPr>
          <p:nvPr>
            <p:ph type="title"/>
          </p:nvPr>
        </p:nvSpPr>
        <p:spPr>
          <a:xfrm>
            <a:off x="6515100" y="685800"/>
            <a:ext cx="1941516" cy="5408613"/>
          </a:xfrm>
          <a:prstGeom prst="rect">
            <a:avLst/>
          </a:prstGeom>
        </p:spPr>
        <p:txBody>
          <a:bodyPr anchor="ctr"/>
          <a:lstStyle>
            <a:lvl1pPr algn="ctr">
              <a:defRPr sz="3200" cap="none"/>
            </a:lvl1pPr>
          </a:lstStyle>
          <a:p>
            <a:r>
              <a:t>Title Text</a:t>
            </a:r>
          </a:p>
        </p:txBody>
      </p:sp>
      <p:sp>
        <p:nvSpPr>
          <p:cNvPr id="79" name="Body Level One…"/>
          <p:cNvSpPr txBox="1">
            <a:spLocks noGrp="1"/>
          </p:cNvSpPr>
          <p:nvPr>
            <p:ph type="body" idx="1"/>
          </p:nvPr>
        </p:nvSpPr>
        <p:spPr>
          <a:xfrm>
            <a:off x="685800" y="685800"/>
            <a:ext cx="5676900" cy="5408613"/>
          </a:xfrm>
          <a:prstGeom prst="rect">
            <a:avLst/>
          </a:prstGeom>
        </p:spPr>
        <p:txBody>
          <a:bodyPr anchor="t"/>
          <a:lstStyle>
            <a:lvl1pPr marL="342900" indent="-342900">
              <a:defRPr sz="2400"/>
            </a:lvl1pPr>
            <a:lvl2pPr marL="342900">
              <a:defRPr sz="2400"/>
            </a:lvl2pPr>
            <a:lvl3pPr marL="342900">
              <a:defRPr sz="2400"/>
            </a:lvl3pPr>
            <a:lvl4pPr marL="342900">
              <a:defRPr sz="2400"/>
            </a:lvl4pPr>
            <a:lvl5pPr marL="342900">
              <a:defRPr sz="2400"/>
            </a:lvl5pPr>
          </a:lstStyle>
          <a:p>
            <a:r>
              <a:t>Body Level One</a:t>
            </a:r>
          </a:p>
          <a:p>
            <a:pPr lvl="1"/>
            <a:r>
              <a:t>Body Level Two</a:t>
            </a:r>
          </a:p>
          <a:p>
            <a:pPr lvl="2"/>
            <a:r>
              <a:t>Body Level Three</a:t>
            </a:r>
          </a:p>
          <a:p>
            <a:pPr lvl="3"/>
            <a:r>
              <a:t>Body Level Four</a:t>
            </a:r>
          </a:p>
          <a:p>
            <a:pPr lvl="4"/>
            <a:r>
              <a:t>Body Level Five</a:t>
            </a: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685797" y="609595"/>
            <a:ext cx="7772405" cy="1596"/>
          </a:xfrm>
          <a:prstGeom prst="line">
            <a:avLst/>
          </a:prstGeom>
          <a:ln w="12600">
            <a:solidFill>
              <a:srgbClr val="000000"/>
            </a:solidFill>
            <a:miter/>
          </a:ln>
        </p:spPr>
        <p:txBody>
          <a:bodyPr lIns="45718" tIns="45718" rIns="45718" bIns="45718"/>
          <a:lstStyle/>
          <a:p>
            <a:endParaRPr/>
          </a:p>
        </p:txBody>
      </p:sp>
      <p:sp>
        <p:nvSpPr>
          <p:cNvPr id="3" name="Submission"/>
          <p:cNvSpPr txBox="1"/>
          <p:nvPr/>
        </p:nvSpPr>
        <p:spPr>
          <a:xfrm>
            <a:off x="684212" y="6475412"/>
            <a:ext cx="724099" cy="1840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wrap="none" lIns="0" tIns="0" rIns="0" bIns="0">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t>Submission</a:t>
            </a:r>
          </a:p>
        </p:txBody>
      </p:sp>
      <p:sp>
        <p:nvSpPr>
          <p:cNvPr id="4" name="Line"/>
          <p:cNvSpPr/>
          <p:nvPr/>
        </p:nvSpPr>
        <p:spPr>
          <a:xfrm>
            <a:off x="685797" y="6476998"/>
            <a:ext cx="7848605" cy="1590"/>
          </a:xfrm>
          <a:prstGeom prst="line">
            <a:avLst/>
          </a:prstGeom>
          <a:ln w="12600">
            <a:solidFill>
              <a:srgbClr val="000000"/>
            </a:solidFill>
            <a:miter/>
          </a:ln>
        </p:spPr>
        <p:txBody>
          <a:bodyPr lIns="45718" tIns="45718" rIns="45718" bIns="45718"/>
          <a:lstStyle/>
          <a:p>
            <a:endParaRPr/>
          </a:p>
        </p:txBody>
      </p:sp>
      <p:sp>
        <p:nvSpPr>
          <p:cNvPr id="5" name="doc.: IEEE 802.11-17/xxxxr0"/>
          <p:cNvSpPr txBox="1"/>
          <p:nvPr/>
        </p:nvSpPr>
        <p:spPr>
          <a:xfrm>
            <a:off x="4992161" y="353219"/>
            <a:ext cx="3500464" cy="27699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b">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dirty="0"/>
              <a:t>doc.: IEEE 802.1</a:t>
            </a:r>
            <a:r>
              <a:rPr lang="en-US" dirty="0"/>
              <a:t>1</a:t>
            </a:r>
            <a:r>
              <a:rPr dirty="0"/>
              <a:t>-1</a:t>
            </a:r>
            <a:r>
              <a:rPr lang="en-US" dirty="0"/>
              <a:t>9</a:t>
            </a:r>
            <a:r>
              <a:rPr dirty="0"/>
              <a:t>/</a:t>
            </a:r>
            <a:r>
              <a:rPr lang="en-US" dirty="0"/>
              <a:t>0884</a:t>
            </a:r>
            <a:r>
              <a:rPr dirty="0"/>
              <a:t>r0</a:t>
            </a:r>
            <a:r>
              <a:rPr lang="en-US" dirty="0"/>
              <a:t>0</a:t>
            </a:r>
            <a:endParaRPr dirty="0"/>
          </a:p>
        </p:txBody>
      </p:sp>
      <p:sp>
        <p:nvSpPr>
          <p:cNvPr id="6" name="March 2017"/>
          <p:cNvSpPr txBox="1"/>
          <p:nvPr/>
        </p:nvSpPr>
        <p:spPr>
          <a:xfrm>
            <a:off x="696910" y="329427"/>
            <a:ext cx="2303455" cy="27699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nchor="b">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b="1">
                <a:latin typeface="+mj-lt"/>
                <a:ea typeface="+mj-ea"/>
                <a:cs typeface="+mj-cs"/>
                <a:sym typeface="Times New Roman"/>
              </a:defRPr>
            </a:lvl1pPr>
          </a:lstStyle>
          <a:p>
            <a:r>
              <a:rPr lang="en-US" dirty="0"/>
              <a:t>May</a:t>
            </a:r>
            <a:r>
              <a:rPr dirty="0"/>
              <a:t> 201</a:t>
            </a:r>
            <a:r>
              <a:rPr lang="en-US" dirty="0"/>
              <a:t>9</a:t>
            </a:r>
            <a:endParaRPr dirty="0"/>
          </a:p>
        </p:txBody>
      </p:sp>
      <p:sp>
        <p:nvSpPr>
          <p:cNvPr id="7" name="Submission"/>
          <p:cNvSpPr txBox="1"/>
          <p:nvPr/>
        </p:nvSpPr>
        <p:spPr>
          <a:xfrm>
            <a:off x="6807220" y="6504244"/>
            <a:ext cx="1767766" cy="184027"/>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0" tIns="0" rIns="0" bIns="0">
            <a:spAutoFit/>
          </a:bodyPr>
          <a:lstStyle>
            <a:lvl1pPr algn="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r>
              <a:rPr dirty="0"/>
              <a:t>Mark</a:t>
            </a:r>
            <a:r>
              <a:rPr lang="en-US" dirty="0"/>
              <a:t>s (</a:t>
            </a:r>
            <a:r>
              <a:rPr lang="en-US" dirty="0" err="1"/>
              <a:t>EthAirNet</a:t>
            </a:r>
            <a:r>
              <a:rPr lang="en-US" dirty="0"/>
              <a:t>)</a:t>
            </a:r>
            <a:endParaRPr dirty="0"/>
          </a:p>
        </p:txBody>
      </p:sp>
      <p:sp>
        <p:nvSpPr>
          <p:cNvPr id="8" name="Title Text"/>
          <p:cNvSpPr txBox="1">
            <a:spLocks noGrp="1"/>
          </p:cNvSpPr>
          <p:nvPr>
            <p:ph type="title"/>
          </p:nvPr>
        </p:nvSpPr>
        <p:spPr>
          <a:xfrm>
            <a:off x="722312" y="4406900"/>
            <a:ext cx="7772401" cy="1362075"/>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normAutofit/>
          </a:bodyPr>
          <a:lstStyle/>
          <a:p>
            <a:r>
              <a:t>Title Text</a:t>
            </a:r>
          </a:p>
        </p:txBody>
      </p:sp>
      <p:sp>
        <p:nvSpPr>
          <p:cNvPr id="9" name="Body Level One…"/>
          <p:cNvSpPr txBox="1">
            <a:spLocks noGrp="1"/>
          </p:cNvSpPr>
          <p:nvPr>
            <p:ph type="body" idx="1"/>
          </p:nvPr>
        </p:nvSpPr>
        <p:spPr>
          <a:xfrm>
            <a:off x="722312" y="2906713"/>
            <a:ext cx="7772401" cy="1500194"/>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nchor="b">
            <a:normAutofit/>
          </a:bodyPr>
          <a:lstStyle/>
          <a:p>
            <a:r>
              <a:t>Body Level One</a:t>
            </a:r>
          </a:p>
          <a:p>
            <a:pPr lvl="1"/>
            <a:r>
              <a:t>Body Level Two</a:t>
            </a:r>
          </a:p>
          <a:p>
            <a:pPr lvl="2"/>
            <a:r>
              <a:t>Body Level Three</a:t>
            </a:r>
          </a:p>
          <a:p>
            <a:pPr lvl="3"/>
            <a:r>
              <a:t>Body Level Four</a:t>
            </a:r>
          </a:p>
          <a:p>
            <a:pPr lvl="4"/>
            <a:r>
              <a:t>Body Level Five</a:t>
            </a:r>
          </a:p>
        </p:txBody>
      </p:sp>
      <p:sp>
        <p:nvSpPr>
          <p:cNvPr id="10" name="Slide Number"/>
          <p:cNvSpPr txBox="1">
            <a:spLocks noGrp="1"/>
          </p:cNvSpPr>
          <p:nvPr>
            <p:ph type="sldNum" sz="quarter" idx="2"/>
          </p:nvPr>
        </p:nvSpPr>
        <p:spPr>
          <a:xfrm>
            <a:off x="4526756" y="6475412"/>
            <a:ext cx="165101" cy="184027"/>
          </a:xfrm>
          <a:prstGeom prst="rect">
            <a:avLst/>
          </a:prstGeom>
          <a:ln w="12700">
            <a:miter lim="400000"/>
          </a:ln>
        </p:spPr>
        <p:txBody>
          <a:bodyPr wrap="none" lIns="0" tIns="0" rIns="0" bIns="0">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200">
                <a:latin typeface="+mj-lt"/>
                <a:ea typeface="+mj-ea"/>
                <a:cs typeface="+mj-cs"/>
                <a:sym typeface="Times New Roman"/>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ransition spd="med"/>
  <p:txStyles>
    <p:titleStyle>
      <a:lvl1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1pPr>
      <a:lvl2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2pPr>
      <a:lvl3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3pPr>
      <a:lvl4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4pPr>
      <a:lvl5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5pPr>
      <a:lvl6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6pPr>
      <a:lvl7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7pPr>
      <a:lvl8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8pPr>
      <a:lvl9pPr marL="0" marR="0" indent="0" algn="l" defTabSz="449262" rtl="0" latinLnBrk="0">
        <a:lnSpc>
          <a:spcPct val="100000"/>
        </a:lnSpc>
        <a:spcBef>
          <a:spcPts val="0"/>
        </a:spcBef>
        <a:spcAft>
          <a:spcPts val="0"/>
        </a:spcAft>
        <a:buClrTx/>
        <a:buSzTx/>
        <a:buFontTx/>
        <a:buNone/>
        <a:tabLst/>
        <a:defRPr sz="4000" b="1" i="0" u="none" strike="noStrike" cap="all" spc="0" baseline="0">
          <a:ln>
            <a:noFill/>
          </a:ln>
          <a:solidFill>
            <a:schemeClr val="accent2"/>
          </a:solidFill>
          <a:uFillTx/>
          <a:latin typeface="+mj-lt"/>
          <a:ea typeface="+mj-ea"/>
          <a:cs typeface="+mj-cs"/>
          <a:sym typeface="Times New Roman"/>
        </a:defRPr>
      </a:lvl9pPr>
    </p:titleStyle>
    <p:bodyStyle>
      <a:lvl1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1pPr>
      <a:lvl2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2pPr>
      <a:lvl3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3pPr>
      <a:lvl4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4pPr>
      <a:lvl5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5pPr>
      <a:lvl6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6pPr>
      <a:lvl7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7pPr>
      <a:lvl8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8pPr>
      <a:lvl9pPr marL="0" marR="0" indent="0" algn="l" defTabSz="449262" rtl="0" latinLnBrk="0">
        <a:lnSpc>
          <a:spcPct val="100000"/>
        </a:lnSpc>
        <a:spcBef>
          <a:spcPts val="600"/>
        </a:spcBef>
        <a:spcAft>
          <a:spcPts val="0"/>
        </a:spcAft>
        <a:buClrTx/>
        <a:buSzTx/>
        <a:buFontTx/>
        <a:buNone/>
        <a:tabLst/>
        <a:defRPr sz="2000" b="1" i="0" u="none" strike="noStrike" cap="none" spc="0" baseline="0">
          <a:ln>
            <a:noFill/>
          </a:ln>
          <a:solidFill>
            <a:srgbClr val="000000"/>
          </a:solidFill>
          <a:uFillTx/>
          <a:latin typeface="+mj-lt"/>
          <a:ea typeface="+mj-ea"/>
          <a:cs typeface="+mj-cs"/>
          <a:sym typeface="Times New Roman"/>
        </a:defRPr>
      </a:lvl9pPr>
    </p:bodyStyle>
    <p:otherStyle>
      <a:lvl1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1pPr>
      <a:lvl2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2pPr>
      <a:lvl3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3pPr>
      <a:lvl4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4pPr>
      <a:lvl5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5pPr>
      <a:lvl6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6pPr>
      <a:lvl7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7pPr>
      <a:lvl8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8pPr>
      <a:lvl9pPr marL="0" marR="0" indent="0" algn="ctr" defTabSz="449262" rtl="0" latinLnBrk="0">
        <a:lnSpc>
          <a:spcPct val="100000"/>
        </a:lnSpc>
        <a:spcBef>
          <a:spcPts val="0"/>
        </a:spcBef>
        <a:spcAft>
          <a:spcPts val="0"/>
        </a:spcAft>
        <a:buClrTx/>
        <a:buSzTx/>
        <a:buFontTx/>
        <a:buNone/>
        <a:tabLst>
          <a:tab pos="914400" algn="l"/>
          <a:tab pos="1828800" algn="l"/>
          <a:tab pos="2743200" algn="l"/>
          <a:tab pos="3657600" algn="l"/>
          <a:tab pos="4572000" algn="l"/>
          <a:tab pos="5486400" algn="l"/>
          <a:tab pos="6400800" algn="l"/>
          <a:tab pos="7315200" algn="l"/>
          <a:tab pos="8229600" algn="l"/>
          <a:tab pos="9144000" algn="l"/>
          <a:tab pos="10058400" algn="l"/>
        </a:tabLst>
        <a:defRPr sz="1200" b="0" i="0" u="none" strike="noStrike" cap="none" spc="0" baseline="0">
          <a:ln>
            <a:noFill/>
          </a:ln>
          <a:solidFill>
            <a:schemeClr val="tx1"/>
          </a:solidFill>
          <a:uFillTx/>
          <a:latin typeface="+mn-lt"/>
          <a:ea typeface="+mn-ea"/>
          <a:cs typeface="+mn-cs"/>
          <a:sym typeface="Times New Roman"/>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regauth/tu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tandards.ieee.org/develop/regauth/tu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electronicdesign.com/communications/ble-v42-creating-faster-more-secure-power-efficient-designs-part-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ieee802.org/1/pages/lasg.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a:t>
            </a:fld>
            <a:endParaRPr/>
          </a:p>
        </p:txBody>
      </p:sp>
      <p:sp>
        <p:nvSpPr>
          <p:cNvPr id="90" name="Multiple AP Coordinated Synchronous  Extended Service Set (MACSESS): It's About Time"/>
          <p:cNvSpPr txBox="1">
            <a:spLocks noGrp="1"/>
          </p:cNvSpPr>
          <p:nvPr>
            <p:ph type="title"/>
          </p:nvPr>
        </p:nvSpPr>
        <p:spPr>
          <a:xfrm>
            <a:off x="685800" y="964239"/>
            <a:ext cx="7772400" cy="1905000"/>
          </a:xfrm>
          <a:prstGeom prst="rect">
            <a:avLst/>
          </a:prstGeom>
        </p:spPr>
        <p:txBody>
          <a:bodyPr>
            <a:normAutofit/>
          </a:bodyPr>
          <a:lstStyle/>
          <a:p>
            <a:pPr defTabSz="444768">
              <a:tabLst>
                <a:tab pos="901700" algn="l"/>
                <a:tab pos="1803400" algn="l"/>
                <a:tab pos="2705100" algn="l"/>
                <a:tab pos="3619500" algn="l"/>
                <a:tab pos="4521200" algn="l"/>
                <a:tab pos="5422900" algn="l"/>
                <a:tab pos="6324600" algn="l"/>
                <a:tab pos="7239000" algn="l"/>
                <a:tab pos="8140700" algn="l"/>
                <a:tab pos="9042400" algn="l"/>
                <a:tab pos="9956800" algn="l"/>
              </a:tabLst>
              <a:defRPr sz="3100"/>
            </a:pPr>
            <a:r>
              <a:rPr dirty="0"/>
              <a:t> </a:t>
            </a:r>
            <a:r>
              <a:rPr lang="en-US" dirty="0"/>
              <a:t>Temporary Addresses </a:t>
            </a:r>
            <a:endParaRPr dirty="0"/>
          </a:p>
        </p:txBody>
      </p:sp>
      <p:sp>
        <p:nvSpPr>
          <p:cNvPr id="91" name="Date: 2017-03-14"/>
          <p:cNvSpPr txBox="1">
            <a:spLocks noGrp="1"/>
          </p:cNvSpPr>
          <p:nvPr>
            <p:ph type="body" sz="quarter" idx="1"/>
          </p:nvPr>
        </p:nvSpPr>
        <p:spPr>
          <a:xfrm>
            <a:off x="685800" y="2326883"/>
            <a:ext cx="7772400" cy="396882"/>
          </a:xfrm>
          <a:prstGeom prst="rect">
            <a:avLst/>
          </a:prstGeom>
        </p:spPr>
        <p:txBody>
          <a:bodyPr/>
          <a:lstStyle>
            <a:lvl1pPr marL="342900" indent="-342900" algn="ctr">
              <a:lnSpc>
                <a:spcPct val="90000"/>
              </a:lnSpc>
              <a:spcBef>
                <a:spcPts val="500"/>
              </a:spcBef>
              <a:buSzTx/>
              <a:buNone/>
              <a:tabLst>
                <a:tab pos="901700" algn="l"/>
                <a:tab pos="1816100" algn="l"/>
                <a:tab pos="2730500" algn="l"/>
                <a:tab pos="3644900" algn="l"/>
                <a:tab pos="4559300" algn="l"/>
                <a:tab pos="5473700" algn="l"/>
                <a:tab pos="6388100" algn="l"/>
                <a:tab pos="7302500" algn="l"/>
                <a:tab pos="8216900" algn="l"/>
                <a:tab pos="9131300" algn="l"/>
                <a:tab pos="10045700" algn="l"/>
              </a:tabLst>
              <a:defRPr sz="2000"/>
            </a:lvl1pPr>
          </a:lstStyle>
          <a:p>
            <a:r>
              <a:rPr dirty="0"/>
              <a:t>Date: 201</a:t>
            </a:r>
            <a:r>
              <a:rPr lang="en-US" dirty="0"/>
              <a:t>9</a:t>
            </a:r>
            <a:r>
              <a:rPr dirty="0"/>
              <a:t>-0</a:t>
            </a:r>
            <a:r>
              <a:rPr lang="en-US" dirty="0"/>
              <a:t>5</a:t>
            </a:r>
            <a:r>
              <a:rPr dirty="0"/>
              <a:t>-1</a:t>
            </a:r>
            <a:r>
              <a:rPr lang="en-US" dirty="0"/>
              <a:t>3</a:t>
            </a:r>
            <a:endParaRPr dirty="0"/>
          </a:p>
        </p:txBody>
      </p:sp>
      <p:sp>
        <p:nvSpPr>
          <p:cNvPr id="92" name="Authors:"/>
          <p:cNvSpPr txBox="1"/>
          <p:nvPr/>
        </p:nvSpPr>
        <p:spPr>
          <a:xfrm>
            <a:off x="533400" y="3484562"/>
            <a:ext cx="1447800" cy="373469"/>
          </a:xfrm>
          <a:prstGeom prst="rect">
            <a:avLst/>
          </a:prstGeom>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6079" tIns="46079" rIns="46079" bIns="46079">
            <a:spAutoFit/>
          </a:bodyPr>
          <a:lstStyle>
            <a:lvl1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latin typeface="+mj-lt"/>
                <a:ea typeface="+mj-ea"/>
                <a:cs typeface="+mj-cs"/>
                <a:sym typeface="Times New Roman"/>
              </a:defRPr>
            </a:lvl1pPr>
          </a:lstStyle>
          <a:p>
            <a:r>
              <a:rPr dirty="0"/>
              <a:t>Authors:</a:t>
            </a:r>
          </a:p>
        </p:txBody>
      </p:sp>
      <p:graphicFrame>
        <p:nvGraphicFramePr>
          <p:cNvPr id="93" name="Table"/>
          <p:cNvGraphicFramePr/>
          <p:nvPr/>
        </p:nvGraphicFramePr>
        <p:xfrm>
          <a:off x="733933" y="3921125"/>
          <a:ext cx="7572756" cy="1972636"/>
        </p:xfrm>
        <a:graphic>
          <a:graphicData uri="http://schemas.openxmlformats.org/drawingml/2006/table">
            <a:tbl>
              <a:tblPr firstRow="1" bandRow="1">
                <a:tableStyleId>{4C3C2611-4C71-4FC5-86AE-919BDF0F9419}</a:tableStyleId>
              </a:tblPr>
              <a:tblGrid>
                <a:gridCol w="1547009">
                  <a:extLst>
                    <a:ext uri="{9D8B030D-6E8A-4147-A177-3AD203B41FA5}">
                      <a16:colId xmlns:a16="http://schemas.microsoft.com/office/drawing/2014/main" val="20000"/>
                    </a:ext>
                  </a:extLst>
                </a:gridCol>
                <a:gridCol w="1075662">
                  <a:extLst>
                    <a:ext uri="{9D8B030D-6E8A-4147-A177-3AD203B41FA5}">
                      <a16:colId xmlns:a16="http://schemas.microsoft.com/office/drawing/2014/main" val="20001"/>
                    </a:ext>
                  </a:extLst>
                </a:gridCol>
                <a:gridCol w="2101849">
                  <a:extLst>
                    <a:ext uri="{9D8B030D-6E8A-4147-A177-3AD203B41FA5}">
                      <a16:colId xmlns:a16="http://schemas.microsoft.com/office/drawing/2014/main" val="20002"/>
                    </a:ext>
                  </a:extLst>
                </a:gridCol>
                <a:gridCol w="1016841">
                  <a:extLst>
                    <a:ext uri="{9D8B030D-6E8A-4147-A177-3AD203B41FA5}">
                      <a16:colId xmlns:a16="http://schemas.microsoft.com/office/drawing/2014/main" val="20003"/>
                    </a:ext>
                  </a:extLst>
                </a:gridCol>
                <a:gridCol w="1831395">
                  <a:extLst>
                    <a:ext uri="{9D8B030D-6E8A-4147-A177-3AD203B41FA5}">
                      <a16:colId xmlns:a16="http://schemas.microsoft.com/office/drawing/2014/main" val="20004"/>
                    </a:ext>
                  </a:extLst>
                </a:gridCol>
              </a:tblGrid>
              <a:tr h="493159">
                <a:tc>
                  <a:txBody>
                    <a:bodyPr/>
                    <a:lstStyle/>
                    <a:p>
                      <a:pPr algn="l">
                        <a:defRPr sz="1800" b="0">
                          <a:solidFill>
                            <a:srgbClr val="000000"/>
                          </a:solidFill>
                        </a:defRPr>
                      </a:pPr>
                      <a:r>
                        <a:rPr sz="1200" b="1"/>
                        <a:t>Name</a:t>
                      </a:r>
                    </a:p>
                  </a:txBody>
                  <a:tcPr marL="0" marR="0" marT="0" marB="0" anchor="ctr" horzOverflow="overflow">
                    <a:lnL w="254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Affiliations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Address</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Phone</a:t>
                      </a:r>
                    </a:p>
                  </a:txBody>
                  <a:tcPr marL="0" marR="0" marT="0" marB="0" anchor="ctr" horzOverflow="overflow">
                    <a:lnL w="12700">
                      <a:solidFill>
                        <a:srgbClr val="535353"/>
                      </a:solidFill>
                    </a:lnL>
                    <a:lnR w="12700">
                      <a:solidFill>
                        <a:srgbClr val="535353"/>
                      </a:solidFill>
                    </a:lnR>
                    <a:lnT w="25400">
                      <a:solidFill>
                        <a:srgbClr val="535353"/>
                      </a:solidFill>
                    </a:lnT>
                    <a:lnB w="25400">
                      <a:solidFill>
                        <a:srgbClr val="535353"/>
                      </a:solidFill>
                    </a:lnB>
                    <a:noFill/>
                  </a:tcPr>
                </a:tc>
                <a:tc>
                  <a:txBody>
                    <a:bodyPr/>
                    <a:lstStyle/>
                    <a:p>
                      <a:pPr algn="l">
                        <a:defRPr sz="1800" b="0">
                          <a:solidFill>
                            <a:srgbClr val="000000"/>
                          </a:solidFill>
                        </a:defRPr>
                      </a:pPr>
                      <a:r>
                        <a:rPr sz="1200" b="1"/>
                        <a:t>email</a:t>
                      </a:r>
                    </a:p>
                  </a:txBody>
                  <a:tcPr marL="0" marR="0" marT="0" marB="0" anchor="ctr" horzOverflow="overflow">
                    <a:lnL w="12700">
                      <a:solidFill>
                        <a:srgbClr val="535353"/>
                      </a:solidFill>
                    </a:lnL>
                    <a:lnR w="25400">
                      <a:solidFill>
                        <a:srgbClr val="535353"/>
                      </a:solidFill>
                    </a:lnR>
                    <a:lnT w="25400">
                      <a:solidFill>
                        <a:srgbClr val="535353"/>
                      </a:solidFill>
                    </a:lnT>
                    <a:lnB w="25400">
                      <a:solidFill>
                        <a:srgbClr val="535353"/>
                      </a:solidFill>
                    </a:lnB>
                    <a:noFill/>
                  </a:tcPr>
                </a:tc>
                <a:extLst>
                  <a:ext uri="{0D108BD9-81ED-4DB2-BD59-A6C34878D82A}">
                    <a16:rowId xmlns:a16="http://schemas.microsoft.com/office/drawing/2014/main" val="10000"/>
                  </a:ext>
                </a:extLst>
              </a:tr>
              <a:tr h="493159">
                <a:tc>
                  <a:txBody>
                    <a:bodyPr/>
                    <a:lstStyle/>
                    <a:p>
                      <a:pPr algn="l">
                        <a:defRPr sz="1800"/>
                      </a:pPr>
                      <a:r>
                        <a:rPr sz="1200"/>
                        <a:t>Roger Marks</a:t>
                      </a:r>
                    </a:p>
                  </a:txBody>
                  <a:tcPr marL="0" marR="0" marT="0" marB="0" anchor="ctr" horzOverflow="overflow">
                    <a:lnL w="254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EthAirNet Associates</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Denver, CO, USA</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1-802-capable</a:t>
                      </a:r>
                    </a:p>
                  </a:txBody>
                  <a:tcPr marL="0" marR="0" marT="0" marB="0" anchor="ctr" horzOverflow="overflow">
                    <a:lnL w="12700">
                      <a:solidFill>
                        <a:srgbClr val="535353"/>
                      </a:solidFill>
                    </a:lnL>
                    <a:lnR w="12700">
                      <a:solidFill>
                        <a:srgbClr val="535353"/>
                      </a:solidFill>
                    </a:lnR>
                    <a:lnT w="25400">
                      <a:solidFill>
                        <a:srgbClr val="535353"/>
                      </a:solidFill>
                    </a:lnT>
                    <a:lnB w="12700">
                      <a:solidFill>
                        <a:srgbClr val="535353"/>
                      </a:solidFill>
                    </a:lnB>
                    <a:noFill/>
                  </a:tcPr>
                </a:tc>
                <a:tc>
                  <a:txBody>
                    <a:bodyPr/>
                    <a:lstStyle/>
                    <a:p>
                      <a:pPr algn="l">
                        <a:defRPr sz="1800"/>
                      </a:pPr>
                      <a:r>
                        <a:rPr sz="1200"/>
                        <a:t>roger@ethair.net</a:t>
                      </a:r>
                    </a:p>
                  </a:txBody>
                  <a:tcPr marL="0" marR="0" marT="0" marB="0" anchor="ctr" horzOverflow="overflow">
                    <a:lnL w="12700">
                      <a:solidFill>
                        <a:srgbClr val="535353"/>
                      </a:solidFill>
                    </a:lnL>
                    <a:lnR w="25400">
                      <a:solidFill>
                        <a:srgbClr val="535353"/>
                      </a:solidFill>
                    </a:lnR>
                    <a:lnT w="25400">
                      <a:solidFill>
                        <a:srgbClr val="535353"/>
                      </a:solidFill>
                    </a:lnT>
                    <a:lnB w="12700">
                      <a:solidFill>
                        <a:srgbClr val="535353"/>
                      </a:solidFill>
                    </a:lnB>
                    <a:noFill/>
                  </a:tcPr>
                </a:tc>
                <a:extLst>
                  <a:ext uri="{0D108BD9-81ED-4DB2-BD59-A6C34878D82A}">
                    <a16:rowId xmlns:a16="http://schemas.microsoft.com/office/drawing/2014/main" val="10001"/>
                  </a:ext>
                </a:extLst>
              </a:tr>
              <a:tr h="493159">
                <a:tc>
                  <a:txBody>
                    <a:bodyPr/>
                    <a:lstStyle/>
                    <a:p>
                      <a:pPr algn="l"/>
                      <a:endParaRPr/>
                    </a:p>
                  </a:txBody>
                  <a:tcPr marL="0" marR="0" marT="0" marB="0" anchor="ctr" horzOverflow="overflow">
                    <a:lnL w="254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12700">
                      <a:solidFill>
                        <a:srgbClr val="535353"/>
                      </a:solidFill>
                    </a:lnB>
                    <a:noFill/>
                  </a:tcPr>
                </a:tc>
                <a:tc>
                  <a:txBody>
                    <a:bodyPr/>
                    <a:lstStyle/>
                    <a:p>
                      <a:pPr algn="l"/>
                      <a:endParaRPr/>
                    </a:p>
                  </a:txBody>
                  <a:tcPr marL="0" marR="0" marT="0" marB="0" anchor="ctr" horzOverflow="overflow">
                    <a:lnL w="12700">
                      <a:solidFill>
                        <a:srgbClr val="535353"/>
                      </a:solidFill>
                    </a:lnL>
                    <a:lnR w="25400">
                      <a:solidFill>
                        <a:srgbClr val="535353"/>
                      </a:solidFill>
                    </a:lnR>
                    <a:lnT w="12700">
                      <a:solidFill>
                        <a:srgbClr val="535353"/>
                      </a:solidFill>
                    </a:lnT>
                    <a:lnB w="12700">
                      <a:solidFill>
                        <a:srgbClr val="535353"/>
                      </a:solidFill>
                    </a:lnB>
                    <a:noFill/>
                  </a:tcPr>
                </a:tc>
                <a:extLst>
                  <a:ext uri="{0D108BD9-81ED-4DB2-BD59-A6C34878D82A}">
                    <a16:rowId xmlns:a16="http://schemas.microsoft.com/office/drawing/2014/main" val="10002"/>
                  </a:ext>
                </a:extLst>
              </a:tr>
              <a:tr h="493159">
                <a:tc>
                  <a:txBody>
                    <a:bodyPr/>
                    <a:lstStyle/>
                    <a:p>
                      <a:pPr algn="l"/>
                      <a:endParaRPr dirty="0"/>
                    </a:p>
                  </a:txBody>
                  <a:tcPr marL="0" marR="0" marT="0" marB="0" anchor="ctr" horzOverflow="overflow">
                    <a:lnL w="254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a:p>
                  </a:txBody>
                  <a:tcPr marL="0" marR="0" marT="0" marB="0" anchor="ctr" horzOverflow="overflow">
                    <a:lnL w="12700">
                      <a:solidFill>
                        <a:srgbClr val="535353"/>
                      </a:solidFill>
                    </a:lnL>
                    <a:lnR w="12700">
                      <a:solidFill>
                        <a:srgbClr val="535353"/>
                      </a:solidFill>
                    </a:lnR>
                    <a:lnT w="12700">
                      <a:solidFill>
                        <a:srgbClr val="535353"/>
                      </a:solidFill>
                    </a:lnT>
                    <a:lnB w="25400">
                      <a:solidFill>
                        <a:srgbClr val="535353"/>
                      </a:solidFill>
                    </a:lnB>
                    <a:noFill/>
                  </a:tcPr>
                </a:tc>
                <a:tc>
                  <a:txBody>
                    <a:bodyPr/>
                    <a:lstStyle/>
                    <a:p>
                      <a:pPr algn="l"/>
                      <a:endParaRPr dirty="0"/>
                    </a:p>
                  </a:txBody>
                  <a:tcPr marL="0" marR="0" marT="0" marB="0" anchor="ctr" horzOverflow="overflow">
                    <a:lnL w="12700">
                      <a:solidFill>
                        <a:srgbClr val="535353"/>
                      </a:solidFill>
                    </a:lnL>
                    <a:lnR w="25400">
                      <a:solidFill>
                        <a:srgbClr val="535353"/>
                      </a:solidFill>
                    </a:lnR>
                    <a:lnT w="12700">
                      <a:solidFill>
                        <a:srgbClr val="535353"/>
                      </a:solidFill>
                    </a:lnT>
                    <a:lnB w="25400">
                      <a:solidFill>
                        <a:srgbClr val="535353"/>
                      </a:solidFill>
                    </a:lnB>
                    <a:noFill/>
                  </a:tcPr>
                </a:tc>
                <a:extLst>
                  <a:ext uri="{0D108BD9-81ED-4DB2-BD59-A6C34878D82A}">
                    <a16:rowId xmlns:a16="http://schemas.microsoft.com/office/drawing/2014/main" val="10003"/>
                  </a:ext>
                </a:extLst>
              </a:tr>
            </a:tbl>
          </a:graphicData>
        </a:graphic>
      </p:graphicFrame>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10</a:t>
            </a:fld>
            <a:endParaRPr/>
          </a:p>
        </p:txBody>
      </p:sp>
      <p:sp>
        <p:nvSpPr>
          <p:cNvPr id="145"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AAI: Administratively Assigned Identifier</a:t>
            </a:r>
          </a:p>
        </p:txBody>
      </p:sp>
      <p:sp>
        <p:nvSpPr>
          <p:cNvPr id="146" name="Text Placeholder 9"/>
          <p:cNvSpPr txBox="1">
            <a:spLocks noGrp="1"/>
          </p:cNvSpPr>
          <p:nvPr>
            <p:ph type="body" idx="1"/>
          </p:nvPr>
        </p:nvSpPr>
        <p:spPr>
          <a:xfrm>
            <a:off x="482595" y="1752600"/>
            <a:ext cx="8143979" cy="4722813"/>
          </a:xfrm>
          <a:prstGeom prst="rect">
            <a:avLst/>
          </a:prstGeom>
        </p:spPr>
        <p:txBody>
          <a:bodyPr/>
          <a:lstStyle/>
          <a:p>
            <a:pPr marL="312038" indent="-312038" defTabSz="408828">
              <a:spcBef>
                <a:spcPts val="500"/>
              </a:spcBef>
              <a:buFont typeface="Arial"/>
              <a:defRPr sz="2100"/>
            </a:pPr>
            <a:r>
              <a:t>AAI: Administratively Assigned Identifier</a:t>
            </a:r>
          </a:p>
          <a:p>
            <a:pPr marL="624077" lvl="1" indent="-312038" defTabSz="408828">
              <a:spcBef>
                <a:spcPts val="500"/>
              </a:spcBef>
              <a:buFont typeface="Arial"/>
              <a:defRPr sz="2100"/>
            </a:pPr>
            <a:r>
              <a:t>second hex digit = 2</a:t>
            </a:r>
          </a:p>
          <a:p>
            <a:pPr marL="624077" lvl="1" indent="-312038" defTabSz="408828">
              <a:spcBef>
                <a:spcPts val="500"/>
              </a:spcBef>
              <a:buFont typeface="Arial"/>
              <a:defRPr sz="2100" i="1"/>
            </a:pPr>
            <a:r>
              <a:t>Administrators who wish to assign local MAC addresses in an arbitrary fashion (for example, randomly) and yet maintain compatibility with other assignment protocols operating under the SLAP on the same LAN may assign a local MAC address as AAI.</a:t>
            </a:r>
          </a:p>
          <a:p>
            <a:pPr marL="312038" indent="-312038" defTabSz="408828">
              <a:spcBef>
                <a:spcPts val="500"/>
              </a:spcBef>
              <a:buFont typeface="Arial"/>
              <a:defRPr sz="2100"/>
            </a:pPr>
            <a:r>
              <a:t>Reserved quadrant can be used like AAI, with reservations:</a:t>
            </a:r>
          </a:p>
          <a:p>
            <a:pPr marL="565683" lvl="1" indent="-218972" defTabSz="408828">
              <a:spcBef>
                <a:spcPts val="500"/>
              </a:spcBef>
              <a:defRPr sz="2100"/>
            </a:pPr>
            <a:r>
              <a:t>second hex digit = 6</a:t>
            </a:r>
          </a:p>
          <a:p>
            <a:pPr marL="565683" lvl="1" indent="-218972" defTabSz="408828">
              <a:spcBef>
                <a:spcPts val="500"/>
              </a:spcBef>
              <a:defRPr sz="2100" i="1"/>
            </a:pPr>
            <a:r>
              <a:t>may be administratively used and assigned in accordance with the considerations specified for AAI usage, without effect on SLAP assignments. However, administrators should be cognizant of possible future specifications… that would render administrative assignment incompatible with the SLAP.</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11</a:t>
            </a:fld>
            <a:endParaRPr/>
          </a:p>
        </p:txBody>
      </p:sp>
      <p:sp>
        <p:nvSpPr>
          <p:cNvPr id="149" name="Abstract"/>
          <p:cNvSpPr txBox="1">
            <a:spLocks noGrp="1"/>
          </p:cNvSpPr>
          <p:nvPr>
            <p:ph type="title"/>
          </p:nvPr>
        </p:nvSpPr>
        <p:spPr>
          <a:xfrm>
            <a:off x="152400" y="685801"/>
            <a:ext cx="8839200" cy="609601"/>
          </a:xfrm>
          <a:prstGeom prst="rect">
            <a:avLst/>
          </a:prstGeom>
        </p:spPr>
        <p:txBody>
          <a:bodyPr/>
          <a:lstStyle/>
          <a:p>
            <a:r>
              <a:t>SAI: Standard Assigned Identifier </a:t>
            </a:r>
          </a:p>
        </p:txBody>
      </p:sp>
      <p:sp>
        <p:nvSpPr>
          <p:cNvPr id="150" name="Text Placeholder 9"/>
          <p:cNvSpPr txBox="1">
            <a:spLocks noGrp="1"/>
          </p:cNvSpPr>
          <p:nvPr>
            <p:ph type="body" idx="1"/>
          </p:nvPr>
        </p:nvSpPr>
        <p:spPr>
          <a:xfrm>
            <a:off x="134704" y="1374775"/>
            <a:ext cx="8874592" cy="5021263"/>
          </a:xfrm>
          <a:prstGeom prst="rect">
            <a:avLst/>
          </a:prstGeom>
        </p:spPr>
        <p:txBody>
          <a:bodyPr/>
          <a:lstStyle/>
          <a:p>
            <a:pPr marL="217170" indent="-217170" defTabSz="426797">
              <a:spcBef>
                <a:spcPts val="500"/>
              </a:spcBef>
              <a:defRPr sz="2200"/>
            </a:pPr>
            <a:r>
              <a:rPr dirty="0"/>
              <a:t>second hex digit = E</a:t>
            </a:r>
          </a:p>
          <a:p>
            <a:pPr marL="217170" indent="-217170" defTabSz="426797">
              <a:spcBef>
                <a:spcPts val="500"/>
              </a:spcBef>
              <a:defRPr sz="2200" i="1"/>
            </a:pPr>
            <a:r>
              <a:rPr dirty="0"/>
              <a:t>Specification of the use of the SAI quadrant for SLAP address assignments is reserved for the standard forthcoming from IEEE P802.1CQ.</a:t>
            </a:r>
          </a:p>
          <a:p>
            <a:pPr marL="217170" indent="-217170" defTabSz="426797">
              <a:spcBef>
                <a:spcPts val="500"/>
              </a:spcBef>
              <a:defRPr sz="2200" i="1"/>
            </a:pPr>
            <a:r>
              <a:rPr dirty="0"/>
              <a:t>An SAI is assigned by a protocol specified in an IEEE 802 standard.</a:t>
            </a:r>
          </a:p>
          <a:p>
            <a:pPr marL="217170" indent="-217170" defTabSz="426797">
              <a:spcBef>
                <a:spcPts val="500"/>
              </a:spcBef>
              <a:defRPr sz="2200" i="1"/>
            </a:pPr>
            <a:r>
              <a:rPr dirty="0"/>
              <a:t>Multiple protocols for assigning SAI may be specified within various IEEE 802 standards. Coexistence of such protocols may be supported by restricting each to assignments within a subspace of SAI space.</a:t>
            </a:r>
          </a:p>
          <a:p>
            <a:pPr marL="217170" indent="-217170" defTabSz="426797">
              <a:spcBef>
                <a:spcPts val="500"/>
              </a:spcBef>
              <a:defRPr sz="2200" i="1"/>
            </a:pPr>
            <a:r>
              <a:rPr dirty="0"/>
              <a:t>In some cases, an SAI assignment protocol may assign the SAI to convey specific information. Such information may be interpreted by receivers and bridges that recognize the specific SAI assignment protocol, as identified by the subspace of the SAI. The functionality of receivers and bridges that do not recognize the protocol is not affected.</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12</a:t>
            </a:fld>
            <a:endParaRPr/>
          </a:p>
        </p:txBody>
      </p:sp>
      <p:sp>
        <p:nvSpPr>
          <p:cNvPr id="153" name="Abstract"/>
          <p:cNvSpPr txBox="1">
            <a:spLocks noGrp="1"/>
          </p:cNvSpPr>
          <p:nvPr>
            <p:ph type="title"/>
          </p:nvPr>
        </p:nvSpPr>
        <p:spPr>
          <a:xfrm>
            <a:off x="152400" y="685801"/>
            <a:ext cx="8839200" cy="609601"/>
          </a:xfrm>
          <a:prstGeom prst="rect">
            <a:avLst/>
          </a:prstGeom>
        </p:spPr>
        <p:txBody>
          <a:bodyPr/>
          <a:lstStyle/>
          <a:p>
            <a:r>
              <a:rPr dirty="0"/>
              <a:t>P802.1CQ </a:t>
            </a:r>
          </a:p>
        </p:txBody>
      </p:sp>
      <p:sp>
        <p:nvSpPr>
          <p:cNvPr id="154" name="Text Placeholder 9"/>
          <p:cNvSpPr txBox="1">
            <a:spLocks noGrp="1"/>
          </p:cNvSpPr>
          <p:nvPr>
            <p:ph type="body" idx="1"/>
          </p:nvPr>
        </p:nvSpPr>
        <p:spPr>
          <a:xfrm>
            <a:off x="134704" y="1374775"/>
            <a:ext cx="8874592" cy="5021263"/>
          </a:xfrm>
          <a:prstGeom prst="rect">
            <a:avLst/>
          </a:prstGeom>
        </p:spPr>
        <p:txBody>
          <a:bodyPr>
            <a:normAutofit lnSpcReduction="10000"/>
          </a:bodyPr>
          <a:lstStyle/>
          <a:p>
            <a:pPr marL="180594" indent="-180594" defTabSz="354916">
              <a:spcBef>
                <a:spcPts val="400"/>
              </a:spcBef>
              <a:defRPr sz="1800"/>
            </a:pPr>
            <a:r>
              <a:rPr sz="2000" dirty="0"/>
              <a:t>IEEE </a:t>
            </a:r>
            <a:r>
              <a:rPr lang="en-US" sz="2000" dirty="0"/>
              <a:t>(Draft) </a:t>
            </a:r>
            <a:r>
              <a:rPr sz="2000" dirty="0"/>
              <a:t>Standard for Local and Metropolitan Area Networks: Multicast and Local Address Assignment</a:t>
            </a:r>
          </a:p>
          <a:p>
            <a:pPr marL="180594" indent="-180594" defTabSz="354916">
              <a:spcBef>
                <a:spcPts val="400"/>
              </a:spcBef>
              <a:defRPr sz="1800"/>
            </a:pPr>
            <a:r>
              <a:rPr sz="2000" dirty="0"/>
              <a:t>PAR authorized: 2016-02-05</a:t>
            </a:r>
          </a:p>
          <a:p>
            <a:pPr marL="180594" indent="-180594" defTabSz="354916">
              <a:spcBef>
                <a:spcPts val="400"/>
              </a:spcBef>
              <a:defRPr sz="1800"/>
            </a:pPr>
            <a:r>
              <a:rPr sz="2000" dirty="0"/>
              <a:t>Scope: </a:t>
            </a:r>
            <a:r>
              <a:rPr sz="2000" i="1" dirty="0"/>
              <a:t>This standard specifies protocols, procedures, and management objects for locally-unique assignment of 48-bit and 64-bit addresses in IEEE 802 networks. Peer-to-peer address claiming and address server capabilities are specified.</a:t>
            </a:r>
          </a:p>
          <a:p>
            <a:pPr marL="180594" indent="-180594" defTabSz="354916">
              <a:spcBef>
                <a:spcPts val="400"/>
              </a:spcBef>
              <a:defRPr sz="1800"/>
            </a:pPr>
            <a:r>
              <a:rPr sz="2000" dirty="0"/>
              <a:t>Need: </a:t>
            </a:r>
            <a:r>
              <a:rPr sz="2000" i="1" dirty="0"/>
              <a:t>Currently, global addresses are assigned to most IEEE 802 end station and bridge ports. Increasing use of virtual machines and Internet of Things (IoT) devices could exhaust the global address space. To provide a usable alternative to global addresses for such devices, this project will define a set of protocols that will allow ports to automatically obtain a locally-unique address in a range from a portion of the local address space. Multicast flows also need addresses to identify the flows. They will benefit from a set of protocols to distribute multicast addresses. Peer-to-peer address claiming and address server capabilities will be included to serve the needs of smaller (e.g. home) and larger (e.g. industrial plants and building control) networks.</a:t>
            </a:r>
            <a:endParaRPr lang="en-US" sz="2000" i="1" dirty="0"/>
          </a:p>
          <a:p>
            <a:pPr marL="180594" indent="-180594" defTabSz="354916">
              <a:spcBef>
                <a:spcPts val="400"/>
              </a:spcBef>
              <a:defRPr sz="1800"/>
            </a:pPr>
            <a:r>
              <a:rPr lang="en-US" sz="2000" dirty="0"/>
              <a:t>See update [3] </a:t>
            </a:r>
            <a:endParaRPr sz="2000" dirty="0"/>
          </a:p>
          <a:p>
            <a:pPr marL="0" indent="0" defTabSz="354916">
              <a:spcBef>
                <a:spcPts val="400"/>
              </a:spcBef>
              <a:buNone/>
              <a:defRPr sz="1800"/>
            </a:pPr>
            <a:endParaRPr sz="2000" dirty="0"/>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13</a:t>
            </a:fld>
            <a:endParaRPr/>
          </a:p>
        </p:txBody>
      </p:sp>
      <p:sp>
        <p:nvSpPr>
          <p:cNvPr id="157" name="Abstract"/>
          <p:cNvSpPr txBox="1">
            <a:spLocks noGrp="1"/>
          </p:cNvSpPr>
          <p:nvPr>
            <p:ph type="title"/>
          </p:nvPr>
        </p:nvSpPr>
        <p:spPr>
          <a:xfrm>
            <a:off x="152400" y="685801"/>
            <a:ext cx="8839200" cy="609601"/>
          </a:xfrm>
          <a:prstGeom prst="rect">
            <a:avLst/>
          </a:prstGeom>
        </p:spPr>
        <p:txBody>
          <a:bodyPr/>
          <a:lstStyle/>
          <a:p>
            <a:r>
              <a:t>Address Block Sizes (48-bit addresses)</a:t>
            </a:r>
          </a:p>
        </p:txBody>
      </p:sp>
      <p:graphicFrame>
        <p:nvGraphicFramePr>
          <p:cNvPr id="158" name="Table 9-258aa—TBTT Information Field Type"/>
          <p:cNvGraphicFramePr/>
          <p:nvPr/>
        </p:nvGraphicFramePr>
        <p:xfrm>
          <a:off x="448096" y="1246075"/>
          <a:ext cx="8257189" cy="3963691"/>
        </p:xfrm>
        <a:graphic>
          <a:graphicData uri="http://schemas.openxmlformats.org/drawingml/2006/table">
            <a:tbl>
              <a:tblPr>
                <a:tableStyleId>{4C3C2611-4C71-4FC5-86AE-919BDF0F9419}</a:tableStyleId>
              </a:tblPr>
              <a:tblGrid>
                <a:gridCol w="1510163">
                  <a:extLst>
                    <a:ext uri="{9D8B030D-6E8A-4147-A177-3AD203B41FA5}">
                      <a16:colId xmlns:a16="http://schemas.microsoft.com/office/drawing/2014/main" val="20000"/>
                    </a:ext>
                  </a:extLst>
                </a:gridCol>
                <a:gridCol w="1440890">
                  <a:extLst>
                    <a:ext uri="{9D8B030D-6E8A-4147-A177-3AD203B41FA5}">
                      <a16:colId xmlns:a16="http://schemas.microsoft.com/office/drawing/2014/main" val="20001"/>
                    </a:ext>
                  </a:extLst>
                </a:gridCol>
                <a:gridCol w="1043144">
                  <a:extLst>
                    <a:ext uri="{9D8B030D-6E8A-4147-A177-3AD203B41FA5}">
                      <a16:colId xmlns:a16="http://schemas.microsoft.com/office/drawing/2014/main" val="20002"/>
                    </a:ext>
                  </a:extLst>
                </a:gridCol>
                <a:gridCol w="1500061">
                  <a:extLst>
                    <a:ext uri="{9D8B030D-6E8A-4147-A177-3AD203B41FA5}">
                      <a16:colId xmlns:a16="http://schemas.microsoft.com/office/drawing/2014/main" val="20003"/>
                    </a:ext>
                  </a:extLst>
                </a:gridCol>
                <a:gridCol w="1260814">
                  <a:extLst>
                    <a:ext uri="{9D8B030D-6E8A-4147-A177-3AD203B41FA5}">
                      <a16:colId xmlns:a16="http://schemas.microsoft.com/office/drawing/2014/main" val="20004"/>
                    </a:ext>
                  </a:extLst>
                </a:gridCol>
                <a:gridCol w="1502117">
                  <a:extLst>
                    <a:ext uri="{9D8B030D-6E8A-4147-A177-3AD203B41FA5}">
                      <a16:colId xmlns:a16="http://schemas.microsoft.com/office/drawing/2014/main" val="20005"/>
                    </a:ext>
                  </a:extLst>
                </a:gridCol>
              </a:tblGrid>
              <a:tr h="815464">
                <a:tc>
                  <a:txBody>
                    <a:bodyPr/>
                    <a:lstStyle/>
                    <a:p>
                      <a:pPr defTabSz="457200">
                        <a:tabLst/>
                        <a:defRPr sz="1800"/>
                      </a:pPr>
                      <a:r>
                        <a:rPr sz="1400" b="1">
                          <a:latin typeface="+mn-lt"/>
                          <a:ea typeface="+mn-ea"/>
                          <a:cs typeface="+mn-cs"/>
                          <a:sym typeface="Helvetica"/>
                        </a:rPr>
                        <a:t>second hex digit</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address type</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Admin</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Block Size</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Subdivision</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Subdivision Block Size</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25400">
                      <a:solidFill>
                        <a:srgbClr val="000000"/>
                      </a:solidFill>
                      <a:miter lim="400000"/>
                    </a:lnB>
                    <a:noFill/>
                  </a:tcPr>
                </a:tc>
                <a:extLst>
                  <a:ext uri="{0D108BD9-81ED-4DB2-BD59-A6C34878D82A}">
                    <a16:rowId xmlns:a16="http://schemas.microsoft.com/office/drawing/2014/main" val="10000"/>
                  </a:ext>
                </a:extLst>
              </a:tr>
              <a:tr h="354259">
                <a:tc rowSpan="3">
                  <a:txBody>
                    <a:bodyPr/>
                    <a:lstStyle/>
                    <a:p>
                      <a:pPr defTabSz="457200">
                        <a:tabLst/>
                        <a:defRPr sz="1800"/>
                      </a:pPr>
                      <a:r>
                        <a:rPr sz="1400">
                          <a:latin typeface="+mn-lt"/>
                          <a:ea typeface="+mn-ea"/>
                          <a:cs typeface="+mn-cs"/>
                          <a:sym typeface="Helvetica"/>
                        </a:rPr>
                        <a:t>..00 (0,4,8,C)</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rowSpan="3">
                  <a:txBody>
                    <a:bodyPr/>
                    <a:lstStyle/>
                    <a:p>
                      <a:pPr defTabSz="457200">
                        <a:tabLst/>
                        <a:defRPr sz="1800"/>
                      </a:pPr>
                      <a:r>
                        <a:rPr sz="1400">
                          <a:latin typeface="+mn-lt"/>
                          <a:ea typeface="+mn-ea"/>
                          <a:cs typeface="+mn-cs"/>
                          <a:sym typeface="Helvetica"/>
                        </a:rPr>
                        <a:t>EUI-48</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rowSpan="3">
                  <a:txBody>
                    <a:bodyPr/>
                    <a:lstStyle/>
                    <a:p>
                      <a:pPr defTabSz="457200">
                        <a:tabLst/>
                        <a:defRPr sz="1800"/>
                      </a:pPr>
                      <a:r>
                        <a:rPr sz="1400">
                          <a:latin typeface="+mn-lt"/>
                          <a:ea typeface="+mn-ea"/>
                          <a:cs typeface="+mn-cs"/>
                          <a:sym typeface="Helvetica"/>
                        </a:rPr>
                        <a:t>IEEE RA</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rowSpan="3">
                  <a:txBody>
                    <a:bodyPr/>
                    <a:lstStyle/>
                    <a:p>
                      <a:pPr defTabSz="457200">
                        <a:tabLst/>
                        <a:defRPr sz="1400">
                          <a:latin typeface="+mn-lt"/>
                          <a:ea typeface="+mn-ea"/>
                          <a:cs typeface="+mn-cs"/>
                          <a:sym typeface="Helvetica"/>
                        </a:defRPr>
                      </a:pPr>
                      <a:r>
                        <a:t>2</a:t>
                      </a:r>
                      <a:r>
                        <a:rPr baseline="31999"/>
                        <a:t>46</a:t>
                      </a:r>
                      <a:r>
                        <a:t> ≈ 7.0*10</a:t>
                      </a:r>
                      <a:r>
                        <a:rPr baseline="31999"/>
                        <a:t>13</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MA-L (OUI)</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24</a:t>
                      </a:r>
                      <a:r>
                        <a:t> ≈ 1.7*10</a:t>
                      </a:r>
                      <a:r>
                        <a:rPr baseline="31999"/>
                        <a:t>7</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12700">
                      <a:solidFill>
                        <a:srgbClr val="000000"/>
                      </a:solidFill>
                      <a:miter lim="400000"/>
                    </a:lnB>
                    <a:noFill/>
                  </a:tcPr>
                </a:tc>
                <a:extLst>
                  <a:ext uri="{0D108BD9-81ED-4DB2-BD59-A6C34878D82A}">
                    <a16:rowId xmlns:a16="http://schemas.microsoft.com/office/drawing/2014/main" val="10001"/>
                  </a:ext>
                </a:extLst>
              </a:tr>
              <a:tr h="3475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defTabSz="457200">
                        <a:tabLst/>
                        <a:defRPr sz="1800"/>
                      </a:pPr>
                      <a:r>
                        <a:rPr sz="1400">
                          <a:latin typeface="+mn-lt"/>
                          <a:ea typeface="+mn-ea"/>
                          <a:cs typeface="+mn-cs"/>
                          <a:sym typeface="Helvetica"/>
                        </a:rPr>
                        <a:t>MA-M</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20</a:t>
                      </a:r>
                      <a:r>
                        <a:t> ≈ 1.0*10</a:t>
                      </a:r>
                      <a:r>
                        <a:rPr baseline="31999"/>
                        <a:t>6</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2"/>
                  </a:ext>
                </a:extLst>
              </a:tr>
              <a:tr h="3475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defTabSz="457200">
                        <a:tabLst/>
                        <a:defRPr sz="1800"/>
                      </a:pPr>
                      <a:r>
                        <a:rPr sz="1400">
                          <a:latin typeface="+mn-lt"/>
                          <a:ea typeface="+mn-ea"/>
                          <a:cs typeface="+mn-cs"/>
                          <a:sym typeface="Helvetica"/>
                        </a:rPr>
                        <a:t>MA-S</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12</a:t>
                      </a:r>
                      <a:r>
                        <a:t> ≈ 4.1*10</a:t>
                      </a:r>
                      <a:r>
                        <a:rPr baseline="31999"/>
                        <a:t>3</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3"/>
                  </a:ext>
                </a:extLst>
              </a:tr>
              <a:tr h="347575">
                <a:tc>
                  <a:txBody>
                    <a:bodyPr/>
                    <a:lstStyle/>
                    <a:p>
                      <a:pPr defTabSz="457200">
                        <a:tabLst/>
                        <a:defRPr sz="1400">
                          <a:latin typeface="+mn-lt"/>
                          <a:ea typeface="+mn-ea"/>
                          <a:cs typeface="+mn-cs"/>
                          <a:sym typeface="Helvetica"/>
                        </a:defRPr>
                      </a:pPr>
                      <a:endParaRP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4"/>
                  </a:ext>
                </a:extLst>
              </a:tr>
              <a:tr h="347575">
                <a:tc>
                  <a:txBody>
                    <a:bodyPr/>
                    <a:lstStyle/>
                    <a:p>
                      <a:pPr defTabSz="457200">
                        <a:tabLst/>
                        <a:defRPr sz="1800"/>
                      </a:pPr>
                      <a:r>
                        <a:rPr sz="1400">
                          <a:latin typeface="+mn-lt"/>
                          <a:ea typeface="+mn-ea"/>
                          <a:cs typeface="+mn-cs"/>
                          <a:sym typeface="Helvetica"/>
                        </a:rPr>
                        <a:t>..01 (2,6,A,E)</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all local unicast</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46</a:t>
                      </a:r>
                      <a:r>
                        <a:t> ≈ 7.0*10</a:t>
                      </a:r>
                      <a:r>
                        <a:rPr baseline="31999"/>
                        <a:t>13</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5"/>
                  </a:ext>
                </a:extLst>
              </a:tr>
              <a:tr h="354259">
                <a:tc>
                  <a:txBody>
                    <a:bodyPr/>
                    <a:lstStyle/>
                    <a:p>
                      <a:pPr defTabSz="457200">
                        <a:tabLst/>
                        <a:defRPr sz="1800"/>
                      </a:pPr>
                      <a:r>
                        <a:rPr sz="1400">
                          <a:latin typeface="+mn-lt"/>
                          <a:ea typeface="+mn-ea"/>
                          <a:cs typeface="+mn-cs"/>
                          <a:sym typeface="Helvetica"/>
                        </a:rPr>
                        <a:t>1010 (A)</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ELI</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IEEE RA</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44</a:t>
                      </a:r>
                      <a:r>
                        <a:t> ≈ 1.8*10</a:t>
                      </a:r>
                      <a:r>
                        <a:rPr baseline="31999"/>
                        <a:t>13</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CID</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24</a:t>
                      </a:r>
                      <a:r>
                        <a:t> ≈ 1.7*10</a:t>
                      </a:r>
                      <a:r>
                        <a:rPr baseline="31999"/>
                        <a:t>7</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6"/>
                  </a:ext>
                </a:extLst>
              </a:tr>
              <a:tr h="347575">
                <a:tc>
                  <a:txBody>
                    <a:bodyPr/>
                    <a:lstStyle/>
                    <a:p>
                      <a:pPr defTabSz="457200">
                        <a:tabLst/>
                        <a:defRPr sz="1800"/>
                      </a:pPr>
                      <a:r>
                        <a:rPr sz="1400">
                          <a:latin typeface="+mn-lt"/>
                          <a:ea typeface="+mn-ea"/>
                          <a:cs typeface="+mn-cs"/>
                          <a:sym typeface="Helvetica"/>
                        </a:rPr>
                        <a:t>1110 (E)</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SAI</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IEEE 802</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44</a:t>
                      </a:r>
                      <a:r>
                        <a:t> ≈ 1.8*10</a:t>
                      </a:r>
                      <a:r>
                        <a:rPr baseline="31999"/>
                        <a:t>13</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7"/>
                  </a:ext>
                </a:extLst>
              </a:tr>
              <a:tr h="347575">
                <a:tc>
                  <a:txBody>
                    <a:bodyPr/>
                    <a:lstStyle/>
                    <a:p>
                      <a:pPr defTabSz="457200">
                        <a:tabLst/>
                        <a:defRPr sz="1800"/>
                      </a:pPr>
                      <a:r>
                        <a:rPr sz="1400">
                          <a:latin typeface="+mn-lt"/>
                          <a:ea typeface="+mn-ea"/>
                          <a:cs typeface="+mn-cs"/>
                          <a:sym typeface="Helvetica"/>
                        </a:rPr>
                        <a:t>0010 (2)</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AAI</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44</a:t>
                      </a:r>
                      <a:r>
                        <a:t> ≈ 1.8*10</a:t>
                      </a:r>
                      <a:r>
                        <a:rPr baseline="31999"/>
                        <a:t>13</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400">
                          <a:latin typeface="+mn-lt"/>
                          <a:ea typeface="+mn-ea"/>
                          <a:cs typeface="+mn-cs"/>
                          <a:sym typeface="Helvetica"/>
                        </a:defRPr>
                      </a:pPr>
                      <a:endParaRP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8"/>
                  </a:ext>
                </a:extLst>
              </a:tr>
              <a:tr h="354259">
                <a:tc>
                  <a:txBody>
                    <a:bodyPr/>
                    <a:lstStyle/>
                    <a:p>
                      <a:pPr defTabSz="457200">
                        <a:tabLst/>
                        <a:defRPr sz="1800"/>
                      </a:pPr>
                      <a:r>
                        <a:rPr sz="1400">
                          <a:latin typeface="+mn-lt"/>
                          <a:ea typeface="+mn-ea"/>
                          <a:cs typeface="+mn-cs"/>
                          <a:sym typeface="Helvetica"/>
                        </a:rPr>
                        <a:t>0110 (6)</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457200">
                        <a:tabLst/>
                        <a:defRPr sz="1800"/>
                      </a:pPr>
                      <a:r>
                        <a:rPr sz="1400" i="1">
                          <a:latin typeface="+mn-lt"/>
                          <a:ea typeface="+mn-ea"/>
                          <a:cs typeface="+mn-cs"/>
                          <a:sym typeface="Helvetica"/>
                        </a:rPr>
                        <a:t>Reserved</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457200">
                        <a:tabLst/>
                        <a:defRPr sz="1400" i="1">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457200">
                        <a:tabLst/>
                        <a:defRPr sz="1400">
                          <a:latin typeface="+mn-lt"/>
                          <a:ea typeface="+mn-ea"/>
                          <a:cs typeface="+mn-cs"/>
                          <a:sym typeface="Helvetica"/>
                        </a:defRPr>
                      </a:pPr>
                      <a:r>
                        <a:t>2</a:t>
                      </a:r>
                      <a:r>
                        <a:rPr baseline="31999"/>
                        <a:t>44</a:t>
                      </a:r>
                      <a:r>
                        <a:t> ≈ 1.8*10</a:t>
                      </a:r>
                      <a:r>
                        <a:rPr baseline="31999"/>
                        <a:t>13</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457200">
                        <a:tabLst/>
                        <a:defRPr sz="1400" i="1">
                          <a:latin typeface="+mn-lt"/>
                          <a:ea typeface="+mn-ea"/>
                          <a:cs typeface="+mn-cs"/>
                          <a:sym typeface="Helvetica"/>
                        </a:defRPr>
                      </a:pPr>
                      <a:endParaRP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25400">
                      <a:solidFill>
                        <a:srgbClr val="000000"/>
                      </a:solidFill>
                      <a:miter lim="400000"/>
                    </a:lnB>
                    <a:noFill/>
                  </a:tcPr>
                </a:tc>
                <a:tc>
                  <a:txBody>
                    <a:bodyPr/>
                    <a:lstStyle/>
                    <a:p>
                      <a:pPr defTabSz="457200">
                        <a:tabLst/>
                        <a:defRPr sz="1400" i="1">
                          <a:latin typeface="+mn-lt"/>
                          <a:ea typeface="+mn-ea"/>
                          <a:cs typeface="+mn-cs"/>
                          <a:sym typeface="Helvetica"/>
                        </a:defRPr>
                      </a:pPr>
                      <a:endParaRP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25400">
                      <a:solidFill>
                        <a:srgbClr val="000000"/>
                      </a:solidFill>
                      <a:miter lim="400000"/>
                    </a:lnB>
                    <a:noFill/>
                  </a:tcPr>
                </a:tc>
                <a:extLst>
                  <a:ext uri="{0D108BD9-81ED-4DB2-BD59-A6C34878D82A}">
                    <a16:rowId xmlns:a16="http://schemas.microsoft.com/office/drawing/2014/main" val="10009"/>
                  </a:ext>
                </a:extLst>
              </a:tr>
            </a:tbl>
          </a:graphicData>
        </a:graphic>
      </p:graphicFrame>
      <p:sp>
        <p:nvSpPr>
          <p:cNvPr id="159" name="Text Placeholder 9"/>
          <p:cNvSpPr txBox="1">
            <a:spLocks noGrp="1"/>
          </p:cNvSpPr>
          <p:nvPr>
            <p:ph type="body" sz="quarter" idx="1"/>
          </p:nvPr>
        </p:nvSpPr>
        <p:spPr>
          <a:xfrm>
            <a:off x="499590" y="5229428"/>
            <a:ext cx="7770815" cy="1221915"/>
          </a:xfrm>
          <a:prstGeom prst="rect">
            <a:avLst/>
          </a:prstGeom>
        </p:spPr>
        <p:txBody>
          <a:bodyPr/>
          <a:lstStyle/>
          <a:p>
            <a:pPr marL="264031" indent="-264031" defTabSz="345929">
              <a:spcBef>
                <a:spcPts val="400"/>
              </a:spcBef>
              <a:buFont typeface="Arial"/>
              <a:defRPr sz="1800"/>
            </a:pPr>
            <a:r>
              <a:t>How many is is 2</a:t>
            </a:r>
            <a:r>
              <a:rPr baseline="31999"/>
              <a:t>46</a:t>
            </a:r>
            <a:r>
              <a:t>?</a:t>
            </a:r>
          </a:p>
          <a:p>
            <a:pPr marL="396049" lvl="1" indent="-132015" defTabSz="345929">
              <a:spcBef>
                <a:spcPts val="400"/>
              </a:spcBef>
              <a:defRPr sz="1600"/>
            </a:pPr>
            <a:r>
              <a:t>IEEE manages EUI-48 space to support unique identification of hardware anywhere in the world for 100 years.</a:t>
            </a:r>
          </a:p>
          <a:p>
            <a:pPr marL="396049" lvl="1" indent="-132015" defTabSz="345929">
              <a:spcBef>
                <a:spcPts val="400"/>
              </a:spcBef>
              <a:defRPr sz="1600"/>
            </a:pPr>
            <a:r>
              <a:t>The SLAP gives IEEE 802 a space one quarter of that size to exploit for a LAN!</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IEEE 802 is SLAP Happy"/>
          <p:cNvSpPr txBox="1">
            <a:spLocks noGrp="1"/>
          </p:cNvSpPr>
          <p:nvPr>
            <p:ph type="title"/>
          </p:nvPr>
        </p:nvSpPr>
        <p:spPr>
          <a:xfrm>
            <a:off x="152400" y="685801"/>
            <a:ext cx="8839200" cy="609601"/>
          </a:xfrm>
          <a:prstGeom prst="rect">
            <a:avLst/>
          </a:prstGeom>
        </p:spPr>
        <p:txBody>
          <a:bodyPr/>
          <a:lstStyle/>
          <a:p>
            <a:r>
              <a:rPr dirty="0"/>
              <a:t>SLAP Happy</a:t>
            </a:r>
          </a:p>
        </p:txBody>
      </p:sp>
      <p:sp>
        <p:nvSpPr>
          <p:cNvPr id="177" name="The SLAP offers:…"/>
          <p:cNvSpPr txBox="1">
            <a:spLocks noGrp="1"/>
          </p:cNvSpPr>
          <p:nvPr>
            <p:ph type="body" idx="1"/>
          </p:nvPr>
        </p:nvSpPr>
        <p:spPr>
          <a:xfrm>
            <a:off x="134704" y="1374775"/>
            <a:ext cx="8874592" cy="5021263"/>
          </a:xfrm>
          <a:prstGeom prst="rect">
            <a:avLst/>
          </a:prstGeom>
        </p:spPr>
        <p:txBody>
          <a:bodyPr/>
          <a:lstStyle/>
          <a:p>
            <a:pPr marL="240631" indent="-240631"/>
            <a:r>
              <a:t>The SLAP offers:</a:t>
            </a:r>
          </a:p>
          <a:p>
            <a:pPr marL="621631" lvl="1" indent="-240631">
              <a:buChar char="•"/>
            </a:pPr>
            <a:r>
              <a:t>organizations a block of ~17M addresses for innovative ELI uses</a:t>
            </a:r>
          </a:p>
          <a:p>
            <a:pPr marL="621631" lvl="1" indent="-240631">
              <a:buChar char="•"/>
            </a:pPr>
            <a:r>
              <a:t>IEEE 802 a block of ~ 1.8*10</a:t>
            </a:r>
            <a:r>
              <a:rPr baseline="31999"/>
              <a:t>13</a:t>
            </a:r>
            <a:r>
              <a:t> addresses for innovative SAI uses</a:t>
            </a:r>
          </a:p>
          <a:p>
            <a:pPr marL="621631" lvl="1" indent="-240631">
              <a:buChar char="•"/>
            </a:pPr>
            <a:r>
              <a:t>administrators a block of ~ 1.8*10</a:t>
            </a:r>
            <a:r>
              <a:rPr baseline="31999"/>
              <a:t>13</a:t>
            </a:r>
            <a:r>
              <a:t> addresses to do what they want while avoiding collision with ELI and SAI users</a:t>
            </a:r>
          </a:p>
          <a:p>
            <a:pPr marL="240631" indent="-240631"/>
            <a:r>
              <a:t>The SAI block is a huge opportunity for IEEE 802!</a:t>
            </a:r>
          </a:p>
          <a:p>
            <a:pPr marL="240631" indent="-240631"/>
            <a:r>
              <a:t>Let’s use it!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15</a:t>
            </a:fld>
            <a:endParaRPr/>
          </a:p>
        </p:txBody>
      </p:sp>
      <p:sp>
        <p:nvSpPr>
          <p:cNvPr id="183" name="Abstract"/>
          <p:cNvSpPr txBox="1">
            <a:spLocks noGrp="1"/>
          </p:cNvSpPr>
          <p:nvPr>
            <p:ph type="title"/>
          </p:nvPr>
        </p:nvSpPr>
        <p:spPr>
          <a:xfrm>
            <a:off x="685800" y="685800"/>
            <a:ext cx="7772400" cy="1066800"/>
          </a:xfrm>
          <a:prstGeom prst="rect">
            <a:avLst/>
          </a:prstGeom>
        </p:spPr>
        <p:txBody>
          <a:bodyPr>
            <a:normAutofit fontScale="90000"/>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rPr dirty="0"/>
              <a:t>IEEE RA Tutorial –</a:t>
            </a:r>
          </a:p>
          <a:p>
            <a:pPr>
              <a:tabLst>
                <a:tab pos="914400" algn="l"/>
                <a:tab pos="1828800" algn="l"/>
                <a:tab pos="2743200" algn="l"/>
                <a:tab pos="3657600" algn="l"/>
                <a:tab pos="4572000" algn="l"/>
                <a:tab pos="5486400" algn="l"/>
                <a:tab pos="6400800" algn="l"/>
                <a:tab pos="7315200" algn="l"/>
                <a:tab pos="8229600" algn="l"/>
                <a:tab pos="9144000" algn="l"/>
                <a:tab pos="10058400" algn="l"/>
              </a:tabLst>
            </a:pPr>
            <a:r>
              <a:rPr dirty="0"/>
              <a:t>Guidelines for Use of EUI, OUI, CID</a:t>
            </a:r>
          </a:p>
        </p:txBody>
      </p:sp>
      <p:sp>
        <p:nvSpPr>
          <p:cNvPr id="184" name="Text Placeholder 9"/>
          <p:cNvSpPr txBox="1">
            <a:spLocks noGrp="1"/>
          </p:cNvSpPr>
          <p:nvPr>
            <p:ph type="body" idx="1"/>
          </p:nvPr>
        </p:nvSpPr>
        <p:spPr>
          <a:xfrm>
            <a:off x="134704" y="1725048"/>
            <a:ext cx="8874592" cy="4670992"/>
          </a:xfrm>
          <a:prstGeom prst="rect">
            <a:avLst/>
          </a:prstGeom>
        </p:spPr>
        <p:txBody>
          <a:bodyPr>
            <a:normAutofit/>
          </a:bodyPr>
          <a:lstStyle/>
          <a:p>
            <a:pPr marL="212597" indent="-212597" defTabSz="417813">
              <a:spcBef>
                <a:spcPts val="500"/>
              </a:spcBef>
              <a:defRPr sz="2200"/>
            </a:pPr>
            <a:r>
              <a:rPr dirty="0"/>
              <a:t>IEEE Registration Authority assigns OUIs, CIDs, etc.</a:t>
            </a:r>
          </a:p>
          <a:p>
            <a:pPr marL="212597" indent="-212597" defTabSz="417813">
              <a:spcBef>
                <a:spcPts val="500"/>
              </a:spcBef>
              <a:defRPr sz="2200"/>
            </a:pPr>
            <a:r>
              <a:rPr dirty="0"/>
              <a:t>Provides tutorials on identifiers and policies:</a:t>
            </a:r>
          </a:p>
          <a:p>
            <a:pPr marL="531494" lvl="1" indent="-212597" defTabSz="417813">
              <a:spcBef>
                <a:spcPts val="500"/>
              </a:spcBef>
              <a:defRPr sz="2200" u="sng">
                <a:solidFill>
                  <a:srgbClr val="0000FF"/>
                </a:solidFill>
                <a:uFill>
                  <a:solidFill>
                    <a:srgbClr val="0000FF"/>
                  </a:solidFill>
                </a:uFill>
              </a:defRPr>
            </a:pPr>
            <a:r>
              <a:rPr dirty="0">
                <a:hlinkClick r:id="rId2"/>
              </a:rPr>
              <a:t>http://standards.ieee.org/develop/regauth/tut</a:t>
            </a:r>
          </a:p>
          <a:p>
            <a:pPr marL="212597" indent="-212597" defTabSz="417813">
              <a:spcBef>
                <a:spcPts val="500"/>
              </a:spcBef>
              <a:defRPr sz="2200"/>
            </a:pPr>
            <a:r>
              <a:rPr dirty="0"/>
              <a:t>Tutorial on EUI (referenced in IEEE </a:t>
            </a:r>
            <a:r>
              <a:rPr dirty="0" err="1"/>
              <a:t>Std</a:t>
            </a:r>
            <a:r>
              <a:rPr dirty="0"/>
              <a:t> 802)</a:t>
            </a:r>
            <a:r>
              <a:rPr lang="en-US" dirty="0"/>
              <a:t> [4]</a:t>
            </a:r>
            <a:r>
              <a:rPr dirty="0"/>
              <a:t>:</a:t>
            </a:r>
          </a:p>
          <a:p>
            <a:pPr marL="212597" indent="-212597" defTabSz="417813">
              <a:spcBef>
                <a:spcPts val="500"/>
              </a:spcBef>
              <a:defRPr sz="2200" i="1"/>
            </a:pPr>
            <a:r>
              <a:rPr dirty="0"/>
              <a:t>Guidelines for Use of Extended Unique Identifier (EUI), Organizationally Unique Identifier (OUI), and Company ID (CID)</a:t>
            </a:r>
          </a:p>
          <a:p>
            <a:pPr marL="531494" lvl="1" indent="-212597" defTabSz="417813">
              <a:spcBef>
                <a:spcPts val="500"/>
              </a:spcBef>
              <a:defRPr sz="2200"/>
            </a:pPr>
            <a:r>
              <a:rPr dirty="0"/>
              <a:t>Published August 2017, in coordination with 802c</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16</a:t>
            </a:fld>
            <a:endParaRPr/>
          </a:p>
        </p:txBody>
      </p:sp>
      <p:sp>
        <p:nvSpPr>
          <p:cNvPr id="194" name="Abstract"/>
          <p:cNvSpPr txBox="1">
            <a:spLocks noGrp="1"/>
          </p:cNvSpPr>
          <p:nvPr>
            <p:ph type="title"/>
          </p:nvPr>
        </p:nvSpPr>
        <p:spPr>
          <a:xfrm>
            <a:off x="152400" y="685801"/>
            <a:ext cx="8839200" cy="609601"/>
          </a:xfrm>
          <a:prstGeom prst="rect">
            <a:avLst/>
          </a:prstGeom>
        </p:spPr>
        <p:txBody>
          <a:bodyPr/>
          <a:lstStyle/>
          <a:p>
            <a:r>
              <a:rPr lang="en-US" dirty="0"/>
              <a:t>Temporary </a:t>
            </a:r>
            <a:r>
              <a:rPr dirty="0"/>
              <a:t>Addresses</a:t>
            </a:r>
            <a:r>
              <a:rPr lang="en-US" dirty="0"/>
              <a:t> in 802.11</a:t>
            </a:r>
            <a:endParaRPr dirty="0"/>
          </a:p>
        </p:txBody>
      </p:sp>
      <p:sp>
        <p:nvSpPr>
          <p:cNvPr id="195" name="Text Placeholder 9"/>
          <p:cNvSpPr txBox="1">
            <a:spLocks noGrp="1"/>
          </p:cNvSpPr>
          <p:nvPr>
            <p:ph type="body" idx="1"/>
          </p:nvPr>
        </p:nvSpPr>
        <p:spPr>
          <a:xfrm>
            <a:off x="134704" y="1374775"/>
            <a:ext cx="8874592" cy="5021263"/>
          </a:xfrm>
          <a:prstGeom prst="rect">
            <a:avLst/>
          </a:prstGeom>
        </p:spPr>
        <p:txBody>
          <a:bodyPr>
            <a:normAutofit/>
          </a:bodyPr>
          <a:lstStyle/>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dirty="0"/>
              <a:t>Temporary addresses were introduced with 802.11aq (Pre-Association Discovery)</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b="1" i="1" dirty="0"/>
              <a:t>12.2.10 Requirements for support of MAC privacy enhancements</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i="1" dirty="0"/>
              <a:t>MAC privacy enhancements are enabled on a non-AP STA when dot11MACPrivacyActivated is set to true. The STA shall periodically change its MAC address to a random value while not associated to a BSS. The STA shall construct the randomized MAC address from the locally administered address space as defined in IEEE </a:t>
            </a:r>
            <a:r>
              <a:rPr lang="en-US" sz="1800" i="1" dirty="0" err="1"/>
              <a:t>Std</a:t>
            </a:r>
            <a:r>
              <a:rPr lang="en-US" sz="1800" i="1" dirty="0"/>
              <a:t> 802 ® -2014 and IEEE </a:t>
            </a:r>
            <a:r>
              <a:rPr lang="en-US" sz="1800" i="1" dirty="0" err="1"/>
              <a:t>Std</a:t>
            </a:r>
            <a:r>
              <a:rPr lang="en-US" sz="1800" i="1" dirty="0"/>
              <a:t> 802c™-2017…</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dirty="0"/>
              <a:t>Many comments were received on limiting randomization to less than the entire local address space, to leave room for other address types and algorithms.</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dirty="0"/>
              <a:t>802.11 RCM TIG is considering the limitations of purely random addresses, including needs to identify sender identity from source addresses [5].</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dirty="0"/>
              <a:t>Currently, in P802.11REVmd ballot, comment resolution has led to a proposal to allow a network to advertise its address policy [6].</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dirty="0"/>
              <a:t>Network can restrict  self-selected addresses to a subset of address space based on a specified address prefix.</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sz="1800" dirty="0"/>
              <a:t>Provides for future support of addresses allocated per P802.1CQ</a:t>
            </a:r>
          </a:p>
          <a:p>
            <a:pPr marL="342900" lvl="1" indent="0">
              <a:buSzTx/>
              <a:buNone/>
              <a:tabLst>
                <a:tab pos="901700" algn="l"/>
                <a:tab pos="1816100" algn="l"/>
                <a:tab pos="2730500" algn="l"/>
                <a:tab pos="3644900" algn="l"/>
                <a:tab pos="4559300" algn="l"/>
                <a:tab pos="5473700" algn="l"/>
                <a:tab pos="6388100" algn="l"/>
                <a:tab pos="7302500" algn="l"/>
                <a:tab pos="8216900" algn="l"/>
                <a:tab pos="9131300" algn="l"/>
                <a:tab pos="10045700" algn="l"/>
              </a:tabLst>
            </a:pPr>
            <a:endParaRPr sz="1800" dirty="0"/>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17</a:t>
            </a:fld>
            <a:endParaRPr/>
          </a:p>
        </p:txBody>
      </p:sp>
      <p:sp>
        <p:nvSpPr>
          <p:cNvPr id="194" name="Abstract"/>
          <p:cNvSpPr txBox="1">
            <a:spLocks noGrp="1"/>
          </p:cNvSpPr>
          <p:nvPr>
            <p:ph type="title"/>
          </p:nvPr>
        </p:nvSpPr>
        <p:spPr>
          <a:xfrm>
            <a:off x="152400" y="685801"/>
            <a:ext cx="8839200" cy="609601"/>
          </a:xfrm>
          <a:prstGeom prst="rect">
            <a:avLst/>
          </a:prstGeom>
        </p:spPr>
        <p:txBody>
          <a:bodyPr/>
          <a:lstStyle/>
          <a:p>
            <a:r>
              <a:rPr lang="en-US" dirty="0"/>
              <a:t>Proposed MAC Address Policy ANQP [6]</a:t>
            </a:r>
            <a:endParaRPr dirty="0"/>
          </a:p>
        </p:txBody>
      </p:sp>
      <p:graphicFrame>
        <p:nvGraphicFramePr>
          <p:cNvPr id="6" name="Table 5">
            <a:extLst>
              <a:ext uri="{FF2B5EF4-FFF2-40B4-BE49-F238E27FC236}">
                <a16:creationId xmlns:a16="http://schemas.microsoft.com/office/drawing/2014/main" id="{216FEA7B-B7BF-6B4E-A120-DA08038B695C}"/>
              </a:ext>
            </a:extLst>
          </p:cNvPr>
          <p:cNvGraphicFramePr>
            <a:graphicFrameLocks noGrp="1"/>
          </p:cNvGraphicFramePr>
          <p:nvPr>
            <p:extLst>
              <p:ext uri="{D42A27DB-BD31-4B8C-83A1-F6EECF244321}">
                <p14:modId xmlns:p14="http://schemas.microsoft.com/office/powerpoint/2010/main" val="706416800"/>
              </p:ext>
            </p:extLst>
          </p:nvPr>
        </p:nvGraphicFramePr>
        <p:xfrm>
          <a:off x="933553" y="2743200"/>
          <a:ext cx="6558628" cy="3017520"/>
        </p:xfrm>
        <a:graphic>
          <a:graphicData uri="http://schemas.openxmlformats.org/drawingml/2006/table">
            <a:tbl>
              <a:tblPr firstRow="1" firstCol="1" bandRow="1">
                <a:tableStyleId>{5940675A-B579-460E-94D1-54222C63F5DA}</a:tableStyleId>
              </a:tblPr>
              <a:tblGrid>
                <a:gridCol w="1886005">
                  <a:extLst>
                    <a:ext uri="{9D8B030D-6E8A-4147-A177-3AD203B41FA5}">
                      <a16:colId xmlns:a16="http://schemas.microsoft.com/office/drawing/2014/main" val="3765342554"/>
                    </a:ext>
                  </a:extLst>
                </a:gridCol>
                <a:gridCol w="4672623">
                  <a:extLst>
                    <a:ext uri="{9D8B030D-6E8A-4147-A177-3AD203B41FA5}">
                      <a16:colId xmlns:a16="http://schemas.microsoft.com/office/drawing/2014/main" val="121576067"/>
                    </a:ext>
                  </a:extLst>
                </a:gridCol>
              </a:tblGrid>
              <a:tr h="0">
                <a:tc>
                  <a:txBody>
                    <a:bodyPr/>
                    <a:lstStyle/>
                    <a:p>
                      <a:pPr marL="0" marR="0">
                        <a:spcBef>
                          <a:spcPts val="0"/>
                        </a:spcBef>
                        <a:spcAft>
                          <a:spcPts val="0"/>
                        </a:spcAft>
                      </a:pPr>
                      <a:r>
                        <a:rPr lang="en-GB" sz="1800">
                          <a:effectLst/>
                        </a:rPr>
                        <a:t>Bitmap value</a:t>
                      </a:r>
                      <a:endParaRPr lang="en-US" sz="28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spcBef>
                          <a:spcPts val="0"/>
                        </a:spcBef>
                        <a:spcAft>
                          <a:spcPts val="0"/>
                        </a:spcAft>
                      </a:pPr>
                      <a:r>
                        <a:rPr lang="en-GB" sz="1800">
                          <a:effectLst/>
                        </a:rPr>
                        <a:t>Description</a:t>
                      </a:r>
                      <a:endParaRPr lang="en-US" sz="28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57759378"/>
                  </a:ext>
                </a:extLst>
              </a:tr>
              <a:tr h="0">
                <a:tc>
                  <a:txBody>
                    <a:bodyPr/>
                    <a:lstStyle/>
                    <a:p>
                      <a:pPr marL="0" marR="0">
                        <a:spcBef>
                          <a:spcPts val="0"/>
                        </a:spcBef>
                        <a:spcAft>
                          <a:spcPts val="0"/>
                        </a:spcAft>
                      </a:pPr>
                      <a:r>
                        <a:rPr lang="en-GB" sz="1800">
                          <a:effectLst/>
                        </a:rPr>
                        <a:t>Bit 0 (MSB)</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a:effectLst/>
                        </a:rPr>
                        <a:t>EUI-48 supported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91085262"/>
                  </a:ext>
                </a:extLst>
              </a:tr>
              <a:tr h="0">
                <a:tc>
                  <a:txBody>
                    <a:bodyPr/>
                    <a:lstStyle/>
                    <a:p>
                      <a:pPr marL="0" marR="0">
                        <a:spcBef>
                          <a:spcPts val="0"/>
                        </a:spcBef>
                        <a:spcAft>
                          <a:spcPts val="0"/>
                        </a:spcAft>
                      </a:pPr>
                      <a:r>
                        <a:rPr lang="en-GB" sz="1800">
                          <a:effectLst/>
                        </a:rPr>
                        <a:t>Bit 1</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a:effectLst/>
                        </a:rPr>
                        <a:t>ELI-48 supported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306264351"/>
                  </a:ext>
                </a:extLst>
              </a:tr>
              <a:tr h="0">
                <a:tc>
                  <a:txBody>
                    <a:bodyPr/>
                    <a:lstStyle/>
                    <a:p>
                      <a:pPr marL="0" marR="0">
                        <a:spcBef>
                          <a:spcPts val="0"/>
                        </a:spcBef>
                        <a:spcAft>
                          <a:spcPts val="0"/>
                        </a:spcAft>
                      </a:pPr>
                      <a:r>
                        <a:rPr lang="en-GB" sz="1800">
                          <a:effectLst/>
                        </a:rPr>
                        <a:t>Bit 2</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a:effectLst/>
                        </a:rPr>
                        <a:t>SAI-48 supported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031052309"/>
                  </a:ext>
                </a:extLst>
              </a:tr>
              <a:tr h="0">
                <a:tc>
                  <a:txBody>
                    <a:bodyPr/>
                    <a:lstStyle/>
                    <a:p>
                      <a:pPr marL="0" marR="0">
                        <a:spcBef>
                          <a:spcPts val="0"/>
                        </a:spcBef>
                        <a:spcAft>
                          <a:spcPts val="0"/>
                        </a:spcAft>
                      </a:pPr>
                      <a:r>
                        <a:rPr lang="en-GB" sz="1800">
                          <a:effectLst/>
                        </a:rPr>
                        <a:t>Bit 3</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a:effectLst/>
                        </a:rPr>
                        <a:t>Address server assignment supported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30444991"/>
                  </a:ext>
                </a:extLst>
              </a:tr>
              <a:tr h="0">
                <a:tc>
                  <a:txBody>
                    <a:bodyPr/>
                    <a:lstStyle/>
                    <a:p>
                      <a:pPr marL="0" marR="0">
                        <a:spcBef>
                          <a:spcPts val="0"/>
                        </a:spcBef>
                        <a:spcAft>
                          <a:spcPts val="0"/>
                        </a:spcAft>
                      </a:pPr>
                      <a:r>
                        <a:rPr lang="en-GB" sz="1800">
                          <a:effectLst/>
                        </a:rPr>
                        <a:t>Bit 4</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a:effectLst/>
                        </a:rPr>
                        <a:t>Self-assignment using specified MAC address prefix supported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79334902"/>
                  </a:ext>
                </a:extLst>
              </a:tr>
              <a:tr h="0">
                <a:tc>
                  <a:txBody>
                    <a:bodyPr/>
                    <a:lstStyle/>
                    <a:p>
                      <a:pPr marL="0" marR="0">
                        <a:spcBef>
                          <a:spcPts val="0"/>
                        </a:spcBef>
                        <a:spcAft>
                          <a:spcPts val="0"/>
                        </a:spcAft>
                      </a:pPr>
                      <a:r>
                        <a:rPr lang="en-GB" sz="1800">
                          <a:effectLst/>
                        </a:rPr>
                        <a:t>Bit 5 </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a:effectLst/>
                        </a:rPr>
                        <a:t>Preconfigured administered address supported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68306839"/>
                  </a:ext>
                </a:extLst>
              </a:tr>
              <a:tr h="0">
                <a:tc>
                  <a:txBody>
                    <a:bodyPr/>
                    <a:lstStyle/>
                    <a:p>
                      <a:pPr marL="0" marR="0">
                        <a:spcBef>
                          <a:spcPts val="0"/>
                        </a:spcBef>
                        <a:spcAft>
                          <a:spcPts val="0"/>
                        </a:spcAft>
                      </a:pPr>
                      <a:r>
                        <a:rPr lang="en-GB" sz="1800">
                          <a:effectLst/>
                        </a:rPr>
                        <a:t>Bit 6</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a:effectLst/>
                        </a:rPr>
                        <a:t>Reserved</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390576436"/>
                  </a:ext>
                </a:extLst>
              </a:tr>
              <a:tr h="0">
                <a:tc>
                  <a:txBody>
                    <a:bodyPr/>
                    <a:lstStyle/>
                    <a:p>
                      <a:pPr marL="0" marR="0">
                        <a:spcBef>
                          <a:spcPts val="0"/>
                        </a:spcBef>
                        <a:spcAft>
                          <a:spcPts val="0"/>
                        </a:spcAft>
                      </a:pPr>
                      <a:r>
                        <a:rPr lang="en-GB" sz="1800">
                          <a:effectLst/>
                        </a:rPr>
                        <a:t>Bit 7</a:t>
                      </a:r>
                      <a:endParaRPr lang="en-US" sz="28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spcBef>
                          <a:spcPts val="0"/>
                        </a:spcBef>
                        <a:spcAft>
                          <a:spcPts val="0"/>
                        </a:spcAft>
                      </a:pPr>
                      <a:r>
                        <a:rPr lang="en-GB" sz="1800" dirty="0">
                          <a:effectLst/>
                        </a:rPr>
                        <a:t>Reserved</a:t>
                      </a:r>
                      <a:endParaRPr lang="en-US" sz="28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96555863"/>
                  </a:ext>
                </a:extLst>
              </a:tr>
            </a:tbl>
          </a:graphicData>
        </a:graphic>
      </p:graphicFrame>
      <p:sp>
        <p:nvSpPr>
          <p:cNvPr id="7" name="Rectangle 2">
            <a:extLst>
              <a:ext uri="{FF2B5EF4-FFF2-40B4-BE49-F238E27FC236}">
                <a16:creationId xmlns:a16="http://schemas.microsoft.com/office/drawing/2014/main" id="{CEB4096A-6049-D041-9004-FDD5039743CC}"/>
              </a:ext>
            </a:extLst>
          </p:cNvPr>
          <p:cNvSpPr>
            <a:spLocks noChangeArrowheads="1"/>
          </p:cNvSpPr>
          <p:nvPr/>
        </p:nvSpPr>
        <p:spPr bwMode="auto">
          <a:xfrm>
            <a:off x="1036792" y="1951852"/>
            <a:ext cx="5658976"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Table 9-820a – MAC Address Policy field bits</a:t>
            </a:r>
            <a:endParaRPr kumimoji="0" lang="en-GB"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4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3201563"/>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18</a:t>
            </a:fld>
            <a:endParaRPr/>
          </a:p>
        </p:txBody>
      </p:sp>
      <p:sp>
        <p:nvSpPr>
          <p:cNvPr id="198" name="Abstract"/>
          <p:cNvSpPr txBox="1">
            <a:spLocks noGrp="1"/>
          </p:cNvSpPr>
          <p:nvPr>
            <p:ph type="title"/>
          </p:nvPr>
        </p:nvSpPr>
        <p:spPr>
          <a:xfrm>
            <a:off x="152400" y="685801"/>
            <a:ext cx="8839200" cy="609601"/>
          </a:xfrm>
          <a:prstGeom prst="rect">
            <a:avLst/>
          </a:prstGeom>
        </p:spPr>
        <p:txBody>
          <a:bodyPr/>
          <a:lstStyle/>
          <a:p>
            <a:r>
              <a:rPr dirty="0"/>
              <a:t>Some Address Features</a:t>
            </a:r>
          </a:p>
        </p:txBody>
      </p:sp>
      <p:sp>
        <p:nvSpPr>
          <p:cNvPr id="199" name="Text Placeholder 9"/>
          <p:cNvSpPr txBox="1">
            <a:spLocks noGrp="1"/>
          </p:cNvSpPr>
          <p:nvPr>
            <p:ph type="body" idx="1"/>
          </p:nvPr>
        </p:nvSpPr>
        <p:spPr>
          <a:xfrm>
            <a:off x="134704" y="1374775"/>
            <a:ext cx="8874592" cy="5021263"/>
          </a:xfrm>
          <a:prstGeom prst="rect">
            <a:avLst/>
          </a:prstGeom>
        </p:spPr>
        <p:txBody>
          <a:bodyPr/>
          <a:lstStyle/>
          <a:p>
            <a:r>
              <a:rPr dirty="0"/>
              <a:t>Uniqueness</a:t>
            </a:r>
          </a:p>
          <a:p>
            <a:pPr lvl="1"/>
            <a:r>
              <a:rPr dirty="0"/>
              <a:t>most fundamental property</a:t>
            </a:r>
          </a:p>
          <a:p>
            <a:pPr lvl="1"/>
            <a:r>
              <a:rPr dirty="0"/>
              <a:t>local (on the LAN), or universal</a:t>
            </a:r>
          </a:p>
          <a:p>
            <a:pPr lvl="1"/>
            <a:r>
              <a:rPr dirty="0"/>
              <a:t>relevant to identity</a:t>
            </a:r>
          </a:p>
          <a:p>
            <a:r>
              <a:rPr dirty="0"/>
              <a:t>Permanence/Longevity</a:t>
            </a:r>
          </a:p>
          <a:p>
            <a:pPr lvl="1"/>
            <a:r>
              <a:rPr dirty="0"/>
              <a:t>relevant to trackability</a:t>
            </a:r>
          </a:p>
          <a:p>
            <a:pPr lvl="1"/>
            <a:r>
              <a:rPr dirty="0"/>
              <a:t>relevant to management</a:t>
            </a:r>
          </a:p>
          <a:p>
            <a:r>
              <a:rPr dirty="0"/>
              <a:t>Structure and Information content</a:t>
            </a:r>
          </a:p>
          <a:p>
            <a:pPr lvl="1"/>
            <a:r>
              <a:rPr dirty="0"/>
              <a:t>Does the address convey information beyond identity? </a:t>
            </a:r>
          </a:p>
          <a:p>
            <a:pPr lvl="1"/>
            <a:r>
              <a:rPr dirty="0"/>
              <a:t>Can address convey location (e.g., IP)</a:t>
            </a:r>
          </a:p>
          <a:p>
            <a:pPr lvl="1"/>
            <a:r>
              <a:rPr dirty="0"/>
              <a:t>other possibilities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Abstract"/>
          <p:cNvSpPr txBox="1">
            <a:spLocks noGrp="1"/>
          </p:cNvSpPr>
          <p:nvPr>
            <p:ph type="title"/>
          </p:nvPr>
        </p:nvSpPr>
        <p:spPr>
          <a:xfrm>
            <a:off x="152400" y="685801"/>
            <a:ext cx="8839200" cy="609601"/>
          </a:xfrm>
          <a:prstGeom prst="rect">
            <a:avLst/>
          </a:prstGeom>
        </p:spPr>
        <p:txBody>
          <a:bodyPr/>
          <a:lstStyle/>
          <a:p>
            <a:r>
              <a:rPr dirty="0"/>
              <a:t>Some </a:t>
            </a:r>
            <a:r>
              <a:rPr lang="en-US" dirty="0"/>
              <a:t>Address </a:t>
            </a:r>
            <a:r>
              <a:rPr dirty="0"/>
              <a:t>Assignment Protocols</a:t>
            </a:r>
          </a:p>
        </p:txBody>
      </p:sp>
      <p:sp>
        <p:nvSpPr>
          <p:cNvPr id="214" name="Text Placeholder 9"/>
          <p:cNvSpPr txBox="1">
            <a:spLocks noGrp="1"/>
          </p:cNvSpPr>
          <p:nvPr>
            <p:ph type="body" idx="1"/>
          </p:nvPr>
        </p:nvSpPr>
        <p:spPr>
          <a:xfrm>
            <a:off x="134704" y="1374775"/>
            <a:ext cx="8874592" cy="5021263"/>
          </a:xfrm>
          <a:prstGeom prst="rect">
            <a:avLst/>
          </a:prstGeom>
        </p:spPr>
        <p:txBody>
          <a:bodyPr/>
          <a:lstStyle/>
          <a:p>
            <a:pPr marL="208024" indent="-208024" defTabSz="408828">
              <a:spcBef>
                <a:spcPts val="500"/>
              </a:spcBef>
              <a:defRPr sz="2100"/>
            </a:pPr>
            <a:r>
              <a:rPr dirty="0"/>
              <a:t>Stateful (per IETF)</a:t>
            </a:r>
          </a:p>
          <a:p>
            <a:pPr marL="520065" lvl="1" indent="-208024" defTabSz="408828">
              <a:spcBef>
                <a:spcPts val="500"/>
              </a:spcBef>
              <a:defRPr sz="2100"/>
            </a:pPr>
            <a:r>
              <a:rPr dirty="0"/>
              <a:t>typically server-based</a:t>
            </a:r>
            <a:r>
              <a:rPr lang="en-US" dirty="0"/>
              <a:t> (e.g.</a:t>
            </a:r>
            <a:r>
              <a:rPr dirty="0"/>
              <a:t> DHCP</a:t>
            </a:r>
            <a:r>
              <a:rPr lang="en-US" dirty="0"/>
              <a:t>)</a:t>
            </a:r>
            <a:endParaRPr dirty="0"/>
          </a:p>
          <a:p>
            <a:pPr marL="208024" indent="-208024" defTabSz="408828">
              <a:spcBef>
                <a:spcPts val="500"/>
              </a:spcBef>
              <a:defRPr sz="2100"/>
            </a:pPr>
            <a:r>
              <a:rPr dirty="0"/>
              <a:t>Stateless (per IETF)</a:t>
            </a:r>
          </a:p>
          <a:p>
            <a:pPr marL="520065" lvl="1" indent="-208024" defTabSz="408828">
              <a:spcBef>
                <a:spcPts val="500"/>
              </a:spcBef>
              <a:defRPr sz="2100"/>
            </a:pPr>
            <a:r>
              <a:rPr dirty="0"/>
              <a:t>IPv6 “Stateless Address Autoconfiguration” (SLAAC)</a:t>
            </a:r>
          </a:p>
          <a:p>
            <a:pPr marL="912394" lvl="2" indent="-218972" defTabSz="408828">
              <a:spcBef>
                <a:spcPts val="500"/>
              </a:spcBef>
              <a:buSzPct val="100000"/>
              <a:buChar char="•"/>
              <a:defRPr sz="2100"/>
            </a:pPr>
            <a:r>
              <a:rPr dirty="0"/>
              <a:t>could be based on IEEE EUI</a:t>
            </a:r>
          </a:p>
          <a:p>
            <a:pPr marL="912394" lvl="2" indent="-218972" defTabSz="408828">
              <a:spcBef>
                <a:spcPts val="500"/>
              </a:spcBef>
              <a:buSzPct val="100000"/>
              <a:buChar char="•"/>
              <a:defRPr sz="2100"/>
            </a:pPr>
            <a:r>
              <a:rPr dirty="0"/>
              <a:t>requires Duplicate Address Detection (DAD) </a:t>
            </a:r>
          </a:p>
          <a:p>
            <a:pPr marL="208024" indent="-208024" defTabSz="408828">
              <a:spcBef>
                <a:spcPts val="500"/>
              </a:spcBef>
              <a:defRPr sz="2100"/>
            </a:pPr>
            <a:r>
              <a:rPr dirty="0"/>
              <a:t>claiming</a:t>
            </a:r>
          </a:p>
          <a:p>
            <a:pPr marL="520065" lvl="1" indent="-208024" defTabSz="408828">
              <a:spcBef>
                <a:spcPts val="500"/>
              </a:spcBef>
              <a:defRPr sz="2100"/>
            </a:pPr>
            <a:r>
              <a:rPr dirty="0"/>
              <a:t> device claims an address by announcement, but:</a:t>
            </a:r>
          </a:p>
          <a:p>
            <a:pPr marL="912394" lvl="2" indent="-218972" defTabSz="408828">
              <a:spcBef>
                <a:spcPts val="500"/>
              </a:spcBef>
              <a:buSzPct val="100000"/>
              <a:buChar char="•"/>
              <a:defRPr sz="2100"/>
            </a:pPr>
            <a:r>
              <a:rPr dirty="0"/>
              <a:t> may probe first for addresses in use</a:t>
            </a:r>
          </a:p>
          <a:p>
            <a:pPr marL="912394" lvl="2" indent="-218972" defTabSz="408828">
              <a:spcBef>
                <a:spcPts val="500"/>
              </a:spcBef>
              <a:buSzPct val="100000"/>
              <a:buChar char="•"/>
              <a:defRPr sz="2100"/>
            </a:pPr>
            <a:r>
              <a:rPr dirty="0"/>
              <a:t> may check afterwards for collisions </a:t>
            </a:r>
          </a:p>
          <a:p>
            <a:pPr marL="208024" indent="-208024" defTabSz="408828">
              <a:spcBef>
                <a:spcPts val="500"/>
              </a:spcBef>
              <a:buFont typeface="Times New Roman"/>
              <a:buChar char="✴"/>
              <a:defRPr sz="2100"/>
            </a:pPr>
            <a:r>
              <a:rPr dirty="0"/>
              <a:t>P802.1CQ PAR mentions “peer-to-peer address claiming and address server capabilities”</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2</a:t>
            </a:fld>
            <a:endParaRPr/>
          </a:p>
        </p:txBody>
      </p:sp>
      <p:sp>
        <p:nvSpPr>
          <p:cNvPr id="96"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Abstract</a:t>
            </a:r>
          </a:p>
        </p:txBody>
      </p:sp>
      <p:sp>
        <p:nvSpPr>
          <p:cNvPr id="97"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lvl1pPr marL="342900" indent="-342900">
              <a:buSzTx/>
              <a:buNone/>
              <a:tabLst>
                <a:tab pos="901700" algn="l"/>
                <a:tab pos="1816100" algn="l"/>
                <a:tab pos="2730500" algn="l"/>
                <a:tab pos="3644900" algn="l"/>
                <a:tab pos="4559300" algn="l"/>
                <a:tab pos="5473700" algn="l"/>
                <a:tab pos="6388100" algn="l"/>
                <a:tab pos="7302500" algn="l"/>
                <a:tab pos="8216900" algn="l"/>
                <a:tab pos="9131300" algn="l"/>
                <a:tab pos="10045700" algn="l"/>
              </a:tabLst>
            </a:lvl1pPr>
          </a:lstStyle>
          <a:p>
            <a:r>
              <a:rPr lang="en-US" dirty="0"/>
              <a:t>This contribution provides background information on the use of temporary addresses in IEEE 802, IEEE 802.11, and other standards. It is intended for the information and consideration of the IEEE 802 RCM TIG.</a:t>
            </a:r>
          </a:p>
          <a:p>
            <a:endParaRPr lang="en-US" dirty="0"/>
          </a:p>
          <a:p>
            <a:r>
              <a:rPr lang="en-US" dirty="0"/>
              <a:t>Note: Much of this information was presented to IEEE 802.11 Plenary in September 2017 [1]. Additional background information on the topic is found in [5].</a:t>
            </a:r>
            <a:endParaRPr dirty="0"/>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20</a:t>
            </a:fld>
            <a:endParaRPr/>
          </a:p>
        </p:txBody>
      </p:sp>
      <p:sp>
        <p:nvSpPr>
          <p:cNvPr id="202" name="Abstract"/>
          <p:cNvSpPr txBox="1">
            <a:spLocks noGrp="1"/>
          </p:cNvSpPr>
          <p:nvPr>
            <p:ph type="title"/>
          </p:nvPr>
        </p:nvSpPr>
        <p:spPr>
          <a:xfrm>
            <a:off x="152400" y="685801"/>
            <a:ext cx="8839200" cy="609601"/>
          </a:xfrm>
          <a:prstGeom prst="rect">
            <a:avLst/>
          </a:prstGeom>
        </p:spPr>
        <p:txBody>
          <a:bodyPr/>
          <a:lstStyle/>
          <a:p>
            <a:r>
              <a:rPr dirty="0"/>
              <a:t>Example: </a:t>
            </a:r>
            <a:r>
              <a:rPr lang="en-US"/>
              <a:t>Bluetooth Link-Layer </a:t>
            </a:r>
            <a:r>
              <a:rPr lang="en-US" dirty="0"/>
              <a:t>Privacy [7]</a:t>
            </a:r>
            <a:endParaRPr dirty="0"/>
          </a:p>
        </p:txBody>
      </p:sp>
      <p:sp>
        <p:nvSpPr>
          <p:cNvPr id="203" name="Text Placeholder 9"/>
          <p:cNvSpPr txBox="1">
            <a:spLocks noGrp="1"/>
          </p:cNvSpPr>
          <p:nvPr>
            <p:ph type="body" idx="1"/>
          </p:nvPr>
        </p:nvSpPr>
        <p:spPr>
          <a:xfrm>
            <a:off x="134704" y="1374775"/>
            <a:ext cx="8874592" cy="5021263"/>
          </a:xfrm>
          <a:prstGeom prst="rect">
            <a:avLst/>
          </a:prstGeom>
        </p:spPr>
        <p:txBody>
          <a:bodyPr>
            <a:normAutofit/>
          </a:bodyPr>
          <a:lstStyle/>
          <a:p>
            <a:r>
              <a:rPr lang="en-US" sz="2000" dirty="0"/>
              <a:t>Public Device Address (PDA) is a permanent (global) EUI-48</a:t>
            </a:r>
          </a:p>
          <a:p>
            <a:r>
              <a:rPr lang="en-US" sz="2000" dirty="0"/>
              <a:t>Identity Resolving Key (IRK): shared secret (exchanged during pairing)</a:t>
            </a:r>
          </a:p>
          <a:p>
            <a:pPr lvl="1"/>
            <a:r>
              <a:rPr lang="en-US" sz="2000" dirty="0"/>
              <a:t>bound to a fixed identifier (</a:t>
            </a:r>
            <a:r>
              <a:rPr lang="en-US" sz="2000" dirty="0" err="1"/>
              <a:t>e.g</a:t>
            </a:r>
            <a:r>
              <a:rPr lang="en-US" sz="2000" dirty="0"/>
              <a:t>, PDA) by both devices</a:t>
            </a:r>
          </a:p>
          <a:p>
            <a:pPr lvl="1"/>
            <a:r>
              <a:rPr lang="en-US" sz="2000" dirty="0"/>
              <a:t>can be specific to the pair</a:t>
            </a:r>
          </a:p>
          <a:p>
            <a:r>
              <a:rPr lang="en-US" sz="2000" dirty="0"/>
              <a:t>sender chooses a random 22-bit </a:t>
            </a:r>
            <a:r>
              <a:rPr lang="en-US" sz="2000" dirty="0" err="1"/>
              <a:t>prand</a:t>
            </a:r>
            <a:endParaRPr lang="en-US" sz="2000" dirty="0"/>
          </a:p>
          <a:p>
            <a:pPr lvl="1"/>
            <a:r>
              <a:rPr lang="en-US" sz="2000" dirty="0"/>
              <a:t>sender calculates a hash based on </a:t>
            </a:r>
            <a:r>
              <a:rPr lang="en-US" sz="2000" dirty="0" err="1"/>
              <a:t>prand</a:t>
            </a:r>
            <a:r>
              <a:rPr lang="en-US" sz="2000" dirty="0"/>
              <a:t> and IRK</a:t>
            </a:r>
          </a:p>
          <a:p>
            <a:pPr lvl="1"/>
            <a:r>
              <a:rPr lang="en-US" sz="2000" dirty="0"/>
              <a:t>Source Address is Resolvable Private Address (RPA) of </a:t>
            </a:r>
            <a:r>
              <a:rPr lang="en-US" sz="2000" dirty="0" err="1"/>
              <a:t>prand</a:t>
            </a:r>
            <a:r>
              <a:rPr lang="en-US" sz="2000" dirty="0"/>
              <a:t> and hash</a:t>
            </a:r>
          </a:p>
          <a:p>
            <a:pPr lvl="1"/>
            <a:r>
              <a:rPr lang="en-US" sz="2000" dirty="0"/>
              <a:t>receiver calculates hash from </a:t>
            </a:r>
            <a:r>
              <a:rPr lang="en-US" sz="2000" dirty="0" err="1"/>
              <a:t>prand</a:t>
            </a:r>
            <a:r>
              <a:rPr lang="en-US" sz="2000" dirty="0"/>
              <a:t> for each stored IRK</a:t>
            </a:r>
          </a:p>
          <a:p>
            <a:pPr lvl="1"/>
            <a:r>
              <a:rPr lang="en-US" sz="2000" dirty="0"/>
              <a:t>receiver finds a match and caches result</a:t>
            </a:r>
          </a:p>
          <a:p>
            <a:pPr lvl="1"/>
            <a:r>
              <a:rPr lang="en-US" sz="2000" dirty="0"/>
              <a:t>receiver can identify the source; those without IRK cannot</a:t>
            </a:r>
          </a:p>
          <a:p>
            <a:r>
              <a:rPr lang="en-US" sz="2000" dirty="0"/>
              <a:t>prerequisite: receiver can distinguish RPA from PDA</a:t>
            </a:r>
          </a:p>
        </p:txBody>
      </p:sp>
      <p:grpSp>
        <p:nvGrpSpPr>
          <p:cNvPr id="18" name="Group 17">
            <a:extLst>
              <a:ext uri="{FF2B5EF4-FFF2-40B4-BE49-F238E27FC236}">
                <a16:creationId xmlns:a16="http://schemas.microsoft.com/office/drawing/2014/main" id="{1DE59139-5784-2B4D-B3FD-5994D46E028F}"/>
              </a:ext>
            </a:extLst>
          </p:cNvPr>
          <p:cNvGrpSpPr/>
          <p:nvPr/>
        </p:nvGrpSpPr>
        <p:grpSpPr>
          <a:xfrm>
            <a:off x="1754433" y="5544157"/>
            <a:ext cx="6764595" cy="892681"/>
            <a:chOff x="1017017" y="5485165"/>
            <a:chExt cx="6764595" cy="892681"/>
          </a:xfrm>
        </p:grpSpPr>
        <p:grpSp>
          <p:nvGrpSpPr>
            <p:cNvPr id="6" name="Group 5">
              <a:extLst>
                <a:ext uri="{FF2B5EF4-FFF2-40B4-BE49-F238E27FC236}">
                  <a16:creationId xmlns:a16="http://schemas.microsoft.com/office/drawing/2014/main" id="{14500CD6-6885-DC4F-B737-7B1B16FD7704}"/>
                </a:ext>
              </a:extLst>
            </p:cNvPr>
            <p:cNvGrpSpPr/>
            <p:nvPr/>
          </p:nvGrpSpPr>
          <p:grpSpPr>
            <a:xfrm>
              <a:off x="1017017" y="6008518"/>
              <a:ext cx="6764595" cy="369328"/>
              <a:chOff x="720801" y="5772550"/>
              <a:chExt cx="6764595" cy="369328"/>
            </a:xfrm>
          </p:grpSpPr>
          <p:sp>
            <p:nvSpPr>
              <p:cNvPr id="4" name="Rectangle 3">
                <a:extLst>
                  <a:ext uri="{FF2B5EF4-FFF2-40B4-BE49-F238E27FC236}">
                    <a16:creationId xmlns:a16="http://schemas.microsoft.com/office/drawing/2014/main" id="{73B44DBE-1B79-6B46-A102-736A19B650FE}"/>
                  </a:ext>
                </a:extLst>
              </p:cNvPr>
              <p:cNvSpPr/>
              <p:nvPr/>
            </p:nvSpPr>
            <p:spPr>
              <a:xfrm>
                <a:off x="720801" y="5772550"/>
                <a:ext cx="3288890" cy="369328"/>
              </a:xfrm>
              <a:prstGeom prst="rect">
                <a:avLst/>
              </a:prstGeom>
              <a:solidFill>
                <a:srgbClr val="FFC00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449262"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Hash (24 bits)</a:t>
                </a:r>
              </a:p>
            </p:txBody>
          </p:sp>
          <p:sp>
            <p:nvSpPr>
              <p:cNvPr id="8" name="Rectangle 7">
                <a:extLst>
                  <a:ext uri="{FF2B5EF4-FFF2-40B4-BE49-F238E27FC236}">
                    <a16:creationId xmlns:a16="http://schemas.microsoft.com/office/drawing/2014/main" id="{06408F10-1830-0C49-B5BA-0DF388FF3DEE}"/>
                  </a:ext>
                </a:extLst>
              </p:cNvPr>
              <p:cNvSpPr/>
              <p:nvPr/>
            </p:nvSpPr>
            <p:spPr>
              <a:xfrm>
                <a:off x="4009691" y="5772550"/>
                <a:ext cx="3288890" cy="369328"/>
              </a:xfrm>
              <a:prstGeom prst="rect">
                <a:avLst/>
              </a:prstGeom>
              <a:solidFill>
                <a:srgbClr val="92D05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449262"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err="1">
                    <a:ln>
                      <a:noFill/>
                    </a:ln>
                    <a:solidFill>
                      <a:srgbClr val="000000"/>
                    </a:solidFill>
                    <a:effectLst/>
                    <a:uFillTx/>
                    <a:latin typeface="+mn-lt"/>
                    <a:ea typeface="+mn-ea"/>
                    <a:cs typeface="+mn-cs"/>
                    <a:sym typeface="Helvetica"/>
                  </a:rPr>
                  <a:t>prand</a:t>
                </a:r>
                <a:r>
                  <a:rPr kumimoji="0" lang="en-US" sz="1800" b="0" i="0" u="none" strike="noStrike" cap="none" spc="0" normalizeH="0" baseline="0" dirty="0">
                    <a:ln>
                      <a:noFill/>
                    </a:ln>
                    <a:solidFill>
                      <a:srgbClr val="000000"/>
                    </a:solidFill>
                    <a:effectLst/>
                    <a:uFillTx/>
                    <a:latin typeface="+mn-lt"/>
                    <a:ea typeface="+mn-ea"/>
                    <a:cs typeface="+mn-cs"/>
                    <a:sym typeface="Helvetica"/>
                  </a:rPr>
                  <a:t> (24 bits)</a:t>
                </a:r>
              </a:p>
            </p:txBody>
          </p:sp>
          <p:sp>
            <p:nvSpPr>
              <p:cNvPr id="9" name="Rectangle 8">
                <a:extLst>
                  <a:ext uri="{FF2B5EF4-FFF2-40B4-BE49-F238E27FC236}">
                    <a16:creationId xmlns:a16="http://schemas.microsoft.com/office/drawing/2014/main" id="{6042AA84-BDD1-0E47-967B-980C70BB274F}"/>
                  </a:ext>
                </a:extLst>
              </p:cNvPr>
              <p:cNvSpPr/>
              <p:nvPr/>
            </p:nvSpPr>
            <p:spPr>
              <a:xfrm>
                <a:off x="6782390" y="5772550"/>
                <a:ext cx="344129" cy="369328"/>
              </a:xfrm>
              <a:prstGeom prst="rect">
                <a:avLst/>
              </a:prstGeom>
              <a:solidFill>
                <a:srgbClr val="FFFF0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449262"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1</a:t>
                </a:r>
              </a:p>
            </p:txBody>
          </p:sp>
          <p:sp>
            <p:nvSpPr>
              <p:cNvPr id="10" name="Rectangle 9">
                <a:extLst>
                  <a:ext uri="{FF2B5EF4-FFF2-40B4-BE49-F238E27FC236}">
                    <a16:creationId xmlns:a16="http://schemas.microsoft.com/office/drawing/2014/main" id="{B26BD788-59F7-6D46-8D12-7C128E3E04C2}"/>
                  </a:ext>
                </a:extLst>
              </p:cNvPr>
              <p:cNvSpPr/>
              <p:nvPr/>
            </p:nvSpPr>
            <p:spPr>
              <a:xfrm>
                <a:off x="7141267" y="5772550"/>
                <a:ext cx="344129" cy="369328"/>
              </a:xfrm>
              <a:prstGeom prst="rect">
                <a:avLst/>
              </a:prstGeom>
              <a:solidFill>
                <a:srgbClr val="FFFF0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ctr" defTabSz="449262"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0</a:t>
                </a:r>
              </a:p>
            </p:txBody>
          </p:sp>
        </p:grpSp>
        <p:cxnSp>
          <p:nvCxnSpPr>
            <p:cNvPr id="11" name="Straight Arrow Connector 10">
              <a:extLst>
                <a:ext uri="{FF2B5EF4-FFF2-40B4-BE49-F238E27FC236}">
                  <a16:creationId xmlns:a16="http://schemas.microsoft.com/office/drawing/2014/main" id="{442895D6-C353-9243-80D8-CC849EA78E8E}"/>
                </a:ext>
              </a:extLst>
            </p:cNvPr>
            <p:cNvCxnSpPr>
              <a:cxnSpLocks/>
              <a:endCxn id="9" idx="0"/>
            </p:cNvCxnSpPr>
            <p:nvPr/>
          </p:nvCxnSpPr>
          <p:spPr>
            <a:xfrm>
              <a:off x="6769510" y="5619135"/>
              <a:ext cx="481161" cy="389383"/>
            </a:xfrm>
            <a:prstGeom prst="straightConnector1">
              <a:avLst/>
            </a:prstGeom>
            <a:noFill/>
            <a:ln w="25400" cap="flat">
              <a:solidFill>
                <a:schemeClr val="accent1"/>
              </a:solidFill>
              <a:prstDash val="solid"/>
              <a:round/>
              <a:tailEnd type="triangle"/>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B5A4605C-9465-9640-920D-8122D2D3964B}"/>
                </a:ext>
              </a:extLst>
            </p:cNvPr>
            <p:cNvSpPr txBox="1"/>
            <p:nvPr/>
          </p:nvSpPr>
          <p:spPr>
            <a:xfrm>
              <a:off x="4603366" y="5485165"/>
              <a:ext cx="2163097" cy="3693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algn="r"/>
              <a:r>
                <a:rPr lang="en-US" sz="1800" dirty="0"/>
                <a:t>local bit &lt;=&gt; RPA</a:t>
              </a:r>
              <a:endParaRPr kumimoji="0" lang="en-US" sz="1800" b="0" i="0" u="none" strike="noStrike" cap="none" spc="0" normalizeH="0" dirty="0">
                <a:ln>
                  <a:noFill/>
                </a:ln>
                <a:solidFill>
                  <a:srgbClr val="000000"/>
                </a:solidFill>
                <a:effectLst/>
                <a:uFillTx/>
                <a:latin typeface="+mn-lt"/>
                <a:ea typeface="+mn-ea"/>
                <a:cs typeface="+mn-cs"/>
                <a:sym typeface="Helvetica"/>
              </a:endParaRPr>
            </a:p>
          </p:txBody>
        </p:sp>
      </p:gr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21</a:t>
            </a:fld>
            <a:endParaRPr/>
          </a:p>
        </p:txBody>
      </p:sp>
      <p:sp>
        <p:nvSpPr>
          <p:cNvPr id="202" name="Abstract"/>
          <p:cNvSpPr txBox="1">
            <a:spLocks noGrp="1"/>
          </p:cNvSpPr>
          <p:nvPr>
            <p:ph type="title"/>
          </p:nvPr>
        </p:nvSpPr>
        <p:spPr>
          <a:xfrm>
            <a:off x="152400" y="685801"/>
            <a:ext cx="8839200" cy="609601"/>
          </a:xfrm>
          <a:prstGeom prst="rect">
            <a:avLst/>
          </a:prstGeom>
        </p:spPr>
        <p:txBody>
          <a:bodyPr/>
          <a:lstStyle/>
          <a:p>
            <a:r>
              <a:t>Example: IPv4</a:t>
            </a:r>
          </a:p>
        </p:txBody>
      </p:sp>
      <p:sp>
        <p:nvSpPr>
          <p:cNvPr id="203" name="Text Placeholder 9"/>
          <p:cNvSpPr txBox="1">
            <a:spLocks noGrp="1"/>
          </p:cNvSpPr>
          <p:nvPr>
            <p:ph type="body" idx="1"/>
          </p:nvPr>
        </p:nvSpPr>
        <p:spPr>
          <a:xfrm>
            <a:off x="134704" y="1374775"/>
            <a:ext cx="8874592" cy="5021263"/>
          </a:xfrm>
          <a:prstGeom prst="rect">
            <a:avLst/>
          </a:prstGeom>
        </p:spPr>
        <p:txBody>
          <a:bodyPr/>
          <a:lstStyle/>
          <a:p>
            <a:r>
              <a:rPr dirty="0"/>
              <a:t>IPv4 address can be globally routable</a:t>
            </a:r>
          </a:p>
          <a:p>
            <a:r>
              <a:rPr dirty="0"/>
              <a:t>IPv4 address can be local</a:t>
            </a:r>
          </a:p>
          <a:p>
            <a:r>
              <a:rPr dirty="0"/>
              <a:t>IPv4 address is hierarchical, with two components:</a:t>
            </a:r>
          </a:p>
          <a:p>
            <a:pPr lvl="1"/>
            <a:r>
              <a:rPr dirty="0"/>
              <a:t>prefix: identifies network or subnet</a:t>
            </a:r>
          </a:p>
          <a:p>
            <a:pPr lvl="1"/>
            <a:r>
              <a:rPr dirty="0"/>
              <a:t>host identifier: identifies interface</a:t>
            </a:r>
          </a:p>
          <a:p>
            <a:pPr lvl="1"/>
            <a:r>
              <a:rPr lang="en-US" dirty="0"/>
              <a:t>hierarchy provides for routing by network, not by address</a:t>
            </a:r>
          </a:p>
          <a:p>
            <a:pPr lvl="1"/>
            <a:r>
              <a:rPr lang="en-US" dirty="0"/>
              <a:t>802.11 local addressing could support this approach</a:t>
            </a:r>
          </a:p>
          <a:p>
            <a:pPr lvl="2"/>
            <a:r>
              <a:rPr lang="en-US" dirty="0"/>
              <a:t>		e.g. prefix could identify the associated AP</a:t>
            </a:r>
          </a:p>
          <a:p>
            <a:pPr lvl="1"/>
            <a:endParaRPr dirty="0"/>
          </a:p>
        </p:txBody>
      </p:sp>
    </p:spTree>
    <p:extLst>
      <p:ext uri="{BB962C8B-B14F-4D97-AF65-F5344CB8AC3E}">
        <p14:creationId xmlns:p14="http://schemas.microsoft.com/office/powerpoint/2010/main" val="1645034466"/>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22</a:t>
            </a:fld>
            <a:endParaRPr/>
          </a:p>
        </p:txBody>
      </p:sp>
      <p:sp>
        <p:nvSpPr>
          <p:cNvPr id="206" name="Abstract"/>
          <p:cNvSpPr txBox="1">
            <a:spLocks noGrp="1"/>
          </p:cNvSpPr>
          <p:nvPr>
            <p:ph type="title"/>
          </p:nvPr>
        </p:nvSpPr>
        <p:spPr>
          <a:xfrm>
            <a:off x="152400" y="685801"/>
            <a:ext cx="8839200" cy="609601"/>
          </a:xfrm>
          <a:prstGeom prst="rect">
            <a:avLst/>
          </a:prstGeom>
        </p:spPr>
        <p:txBody>
          <a:bodyPr/>
          <a:lstStyle/>
          <a:p>
            <a:r>
              <a:t>View from IETF: IPv6</a:t>
            </a:r>
          </a:p>
        </p:txBody>
      </p:sp>
      <p:sp>
        <p:nvSpPr>
          <p:cNvPr id="207" name="Text Placeholder 9"/>
          <p:cNvSpPr txBox="1">
            <a:spLocks noGrp="1"/>
          </p:cNvSpPr>
          <p:nvPr>
            <p:ph type="body" idx="1"/>
          </p:nvPr>
        </p:nvSpPr>
        <p:spPr>
          <a:xfrm>
            <a:off x="134704" y="1374775"/>
            <a:ext cx="8874592" cy="5021263"/>
          </a:xfrm>
          <a:prstGeom prst="rect">
            <a:avLst/>
          </a:prstGeom>
        </p:spPr>
        <p:txBody>
          <a:bodyPr/>
          <a:lstStyle/>
          <a:p>
            <a:pPr marL="0" indent="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600"/>
            </a:pPr>
            <a:r>
              <a:rPr dirty="0"/>
              <a:t>• IPv6 unicast address (128 bits) includes:</a:t>
            </a:r>
          </a:p>
          <a:p>
            <a:pPr marL="0" lvl="1" indent="22860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600"/>
            </a:pPr>
            <a:r>
              <a:rPr dirty="0"/>
              <a:t>- subnet prefix (</a:t>
            </a:r>
            <a:r>
              <a:rPr i="1" dirty="0"/>
              <a:t>n</a:t>
            </a:r>
            <a:r>
              <a:rPr dirty="0"/>
              <a:t> bits, typically 64)</a:t>
            </a:r>
          </a:p>
          <a:p>
            <a:pPr marL="0" lvl="1" indent="228600" defTabSz="12700">
              <a:spcBef>
                <a:spcPts val="0"/>
              </a:spcBef>
              <a:buSzTx/>
              <a:buNone/>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600"/>
            </a:pPr>
            <a:r>
              <a:rPr dirty="0"/>
              <a:t>- interface ID (IID) (128-</a:t>
            </a:r>
            <a:r>
              <a:rPr i="1" dirty="0"/>
              <a:t>n</a:t>
            </a:r>
            <a:r>
              <a:rPr dirty="0"/>
              <a:t> bits, typically 64)</a:t>
            </a:r>
          </a:p>
          <a:p>
            <a:pPr marL="685800" lvl="2" indent="-228600" defTabSz="12700">
              <a:spcBef>
                <a:spcPts val="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600"/>
            </a:pPr>
            <a:r>
              <a:rPr dirty="0"/>
              <a:t>used to identify interfaces on a link</a:t>
            </a:r>
          </a:p>
          <a:p>
            <a:pPr marL="685800" lvl="2" indent="-228600" defTabSz="12700">
              <a:spcBef>
                <a:spcPts val="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600"/>
            </a:pPr>
            <a:r>
              <a:rPr dirty="0"/>
              <a:t>formerly encouraged creation from IEEE EUI (e.g. RFC 4291)</a:t>
            </a:r>
          </a:p>
          <a:p>
            <a:pPr marL="685800" lvl="2" indent="-228600" defTabSz="12700">
              <a:spcBef>
                <a:spcPts val="0"/>
              </a:spcBef>
              <a:buSzPct val="10000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600"/>
            </a:pPr>
            <a:r>
              <a:rPr dirty="0"/>
              <a:t>RFC 7136: </a:t>
            </a:r>
            <a:r>
              <a:rPr i="1" dirty="0"/>
              <a:t>various new forms of IIDs have been defined: including temporary addresses [RFC4941], Cryptographically Generated Addresses (CGAs) [RFC3972] [RFC4982], Hash-Based Addresses (HBAs) [RFC5535] …</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Abstract"/>
          <p:cNvSpPr txBox="1">
            <a:spLocks noGrp="1"/>
          </p:cNvSpPr>
          <p:nvPr>
            <p:ph type="title"/>
          </p:nvPr>
        </p:nvSpPr>
        <p:spPr>
          <a:xfrm>
            <a:off x="152400" y="685801"/>
            <a:ext cx="8839200" cy="609601"/>
          </a:xfrm>
          <a:prstGeom prst="rect">
            <a:avLst/>
          </a:prstGeom>
        </p:spPr>
        <p:txBody>
          <a:bodyPr/>
          <a:lstStyle/>
          <a:p>
            <a:r>
              <a:t>IETF: Temporary Addresses</a:t>
            </a:r>
          </a:p>
        </p:txBody>
      </p:sp>
      <p:sp>
        <p:nvSpPr>
          <p:cNvPr id="217" name="Text Placeholder 9"/>
          <p:cNvSpPr txBox="1">
            <a:spLocks noGrp="1"/>
          </p:cNvSpPr>
          <p:nvPr>
            <p:ph type="body" idx="1"/>
          </p:nvPr>
        </p:nvSpPr>
        <p:spPr>
          <a:xfrm>
            <a:off x="134704" y="1374775"/>
            <a:ext cx="8874592" cy="5021263"/>
          </a:xfrm>
          <a:prstGeom prst="rect">
            <a:avLst/>
          </a:prstGeom>
        </p:spPr>
        <p:txBody>
          <a:bodyPr/>
          <a:lstStyle/>
          <a:p>
            <a:r>
              <a:t>SLAAC = “Stateless Address Autoconfiguration”</a:t>
            </a:r>
          </a:p>
          <a:p>
            <a:r>
              <a:t>RFC 4941: Privacy Extensions for SLAAC in IPv6</a:t>
            </a:r>
          </a:p>
          <a:p>
            <a:pPr lvl="1"/>
            <a:r>
              <a:t> Sept. 2007</a:t>
            </a:r>
          </a:p>
          <a:p>
            <a:pPr lvl="1"/>
            <a:r>
              <a:t> …</a:t>
            </a:r>
            <a:r>
              <a:rPr i="1"/>
              <a:t>for interfaces whose interface identifier is derived from an IEEE identifier.  Use of the extension causes nodes to generate global scope addresses from interface identifiers that change over time, even in cases where the interface contains an embedded IEEE identifier. Changing the interface identifier (and the global scope addresses generated from it) over time makes it more difficult for eavesdroppers and other information collectors to identify when different addresses used in different transactions actually correspond to the same node.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Abstract"/>
          <p:cNvSpPr txBox="1">
            <a:spLocks noGrp="1"/>
          </p:cNvSpPr>
          <p:nvPr>
            <p:ph type="title"/>
          </p:nvPr>
        </p:nvSpPr>
        <p:spPr>
          <a:xfrm>
            <a:off x="152400" y="685801"/>
            <a:ext cx="8839200" cy="609601"/>
          </a:xfrm>
          <a:prstGeom prst="rect">
            <a:avLst/>
          </a:prstGeom>
        </p:spPr>
        <p:txBody>
          <a:bodyPr/>
          <a:lstStyle/>
          <a:p>
            <a:r>
              <a:t>Semantically Opaque Interface Identifiers</a:t>
            </a:r>
          </a:p>
        </p:txBody>
      </p:sp>
      <p:sp>
        <p:nvSpPr>
          <p:cNvPr id="220" name="Text Placeholder 9"/>
          <p:cNvSpPr txBox="1">
            <a:spLocks noGrp="1"/>
          </p:cNvSpPr>
          <p:nvPr>
            <p:ph type="body" idx="1"/>
          </p:nvPr>
        </p:nvSpPr>
        <p:spPr>
          <a:xfrm>
            <a:off x="134704" y="1374775"/>
            <a:ext cx="8874592" cy="5021263"/>
          </a:xfrm>
          <a:prstGeom prst="rect">
            <a:avLst/>
          </a:prstGeom>
        </p:spPr>
        <p:txBody>
          <a:bodyPr/>
          <a:lstStyle/>
          <a:p>
            <a:pPr marL="217170" indent="-217170" defTabSz="426797">
              <a:spcBef>
                <a:spcPts val="500"/>
              </a:spcBef>
              <a:defRPr sz="2200"/>
            </a:pPr>
            <a:r>
              <a:rPr dirty="0"/>
              <a:t>RFC 7217</a:t>
            </a:r>
          </a:p>
          <a:p>
            <a:pPr marL="542925" lvl="1" indent="-217170" defTabSz="426797">
              <a:spcBef>
                <a:spcPts val="500"/>
              </a:spcBef>
              <a:defRPr sz="2200"/>
            </a:pPr>
            <a:r>
              <a:rPr dirty="0"/>
              <a:t> Apr. 2014</a:t>
            </a:r>
          </a:p>
          <a:p>
            <a:pPr marL="542925" lvl="1" indent="-217170" defTabSz="426797">
              <a:spcBef>
                <a:spcPts val="500"/>
              </a:spcBef>
              <a:defRPr sz="2200"/>
            </a:pPr>
            <a:r>
              <a:rPr dirty="0"/>
              <a:t> </a:t>
            </a:r>
            <a:r>
              <a:rPr i="1" dirty="0"/>
              <a:t>temporary addresses can be challenging.... from a network-management point of view, they tend to increase the complexity of event logging, troubleshooting, enforcement of access controls, and quality of service.... some organizations disable the use of temporary addresses even at the expense of reduced privacy… may also result in increased implementation complexity</a:t>
            </a:r>
          </a:p>
          <a:p>
            <a:pPr marL="542925" lvl="1" indent="-217170" defTabSz="426797">
              <a:spcBef>
                <a:spcPts val="500"/>
              </a:spcBef>
              <a:defRPr sz="2200" i="1"/>
            </a:pPr>
            <a:r>
              <a:rPr dirty="0"/>
              <a:t>…Interface Identifier changes when the host moves from one network to another.  This method is meant to be an alternative to generating Interface Identifiers based on hardware addresses (e.g., IEEE LAN Media Access Control (MAC) addresses), such that the benefits of stable addresses can be achieved without sacrificing the security and privacy of users.</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Abstract"/>
          <p:cNvSpPr txBox="1">
            <a:spLocks noGrp="1"/>
          </p:cNvSpPr>
          <p:nvPr>
            <p:ph type="title"/>
          </p:nvPr>
        </p:nvSpPr>
        <p:spPr>
          <a:xfrm>
            <a:off x="152400" y="685801"/>
            <a:ext cx="8839200" cy="609601"/>
          </a:xfrm>
          <a:prstGeom prst="rect">
            <a:avLst/>
          </a:prstGeom>
        </p:spPr>
        <p:txBody>
          <a:bodyPr/>
          <a:lstStyle/>
          <a:p>
            <a:r>
              <a:t>IETF CGA</a:t>
            </a:r>
          </a:p>
        </p:txBody>
      </p:sp>
      <p:sp>
        <p:nvSpPr>
          <p:cNvPr id="223" name="Text Placeholder 9"/>
          <p:cNvSpPr txBox="1">
            <a:spLocks noGrp="1"/>
          </p:cNvSpPr>
          <p:nvPr>
            <p:ph type="body" idx="1"/>
          </p:nvPr>
        </p:nvSpPr>
        <p:spPr>
          <a:xfrm>
            <a:off x="134704" y="1374775"/>
            <a:ext cx="8874592" cy="5021263"/>
          </a:xfrm>
          <a:prstGeom prst="rect">
            <a:avLst/>
          </a:prstGeom>
        </p:spPr>
        <p:txBody>
          <a:bodyPr>
            <a:normAutofit lnSpcReduction="10000"/>
          </a:bodyPr>
          <a:lstStyle/>
          <a:p>
            <a:r>
              <a:t>CGA = “Cryptographically Generated Address”</a:t>
            </a:r>
          </a:p>
          <a:p>
            <a:r>
              <a:t>RFC 3972</a:t>
            </a:r>
          </a:p>
          <a:p>
            <a:pPr lvl="1"/>
            <a:r>
              <a:t> March 2005</a:t>
            </a:r>
          </a:p>
          <a:p>
            <a:pPr lvl="1"/>
            <a:r>
              <a:t> </a:t>
            </a:r>
            <a:r>
              <a:rPr i="1"/>
              <a:t>interface identifier is generated by computing a cryptographic one-way hash function from a public key and auxiliary parameters.  The binding between the public key and the address can be verified by re-computing the hash value and by comparing the hash with the interface identifier.  Messages sent from an IPv6 address can be protected by attaching the public key and auxiliary parameters and by signing the message with the corresponding private key.  The protection works without a certification authority or any security infrastructure.</a:t>
            </a:r>
          </a:p>
          <a:p>
            <a:pPr lvl="1"/>
            <a:r>
              <a:t> includes collision count field based on duplicate address detection</a:t>
            </a:r>
          </a:p>
        </p:txBody>
      </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Abstract"/>
          <p:cNvSpPr txBox="1">
            <a:spLocks noGrp="1"/>
          </p:cNvSpPr>
          <p:nvPr>
            <p:ph type="title"/>
          </p:nvPr>
        </p:nvSpPr>
        <p:spPr>
          <a:xfrm>
            <a:off x="152400" y="685801"/>
            <a:ext cx="8839200" cy="609601"/>
          </a:xfrm>
          <a:prstGeom prst="rect">
            <a:avLst/>
          </a:prstGeom>
        </p:spPr>
        <p:txBody>
          <a:bodyPr/>
          <a:lstStyle/>
          <a:p>
            <a:r>
              <a:rPr dirty="0"/>
              <a:t>Example: </a:t>
            </a:r>
            <a:r>
              <a:rPr lang="en-US" dirty="0"/>
              <a:t>Authentication</a:t>
            </a:r>
            <a:r>
              <a:rPr dirty="0"/>
              <a:t> and Privacy can coexist</a:t>
            </a:r>
          </a:p>
        </p:txBody>
      </p:sp>
      <p:sp>
        <p:nvSpPr>
          <p:cNvPr id="226" name="Text Placeholder 9"/>
          <p:cNvSpPr txBox="1">
            <a:spLocks noGrp="1"/>
          </p:cNvSpPr>
          <p:nvPr>
            <p:ph type="body" idx="1"/>
          </p:nvPr>
        </p:nvSpPr>
        <p:spPr>
          <a:xfrm>
            <a:off x="134704" y="1374775"/>
            <a:ext cx="8874592" cy="5021263"/>
          </a:xfrm>
          <a:prstGeom prst="rect">
            <a:avLst/>
          </a:prstGeom>
        </p:spPr>
        <p:txBody>
          <a:bodyPr/>
          <a:lstStyle/>
          <a:p>
            <a:r>
              <a:rPr dirty="0"/>
              <a:t>On a LAN, some devices strive for privacy</a:t>
            </a:r>
          </a:p>
          <a:p>
            <a:pPr lvl="1"/>
            <a:r>
              <a:rPr dirty="0"/>
              <a:t>may use a randomized address</a:t>
            </a:r>
          </a:p>
          <a:p>
            <a:r>
              <a:rPr dirty="0"/>
              <a:t>On a LAN, some devices may not value privacy but put value on other features, such as verification</a:t>
            </a:r>
          </a:p>
          <a:p>
            <a:pPr lvl="1"/>
            <a:r>
              <a:rPr dirty="0"/>
              <a:t>example: </a:t>
            </a:r>
            <a:r>
              <a:rPr lang="en-US" dirty="0"/>
              <a:t>access points </a:t>
            </a:r>
            <a:r>
              <a:rPr dirty="0"/>
              <a:t>should be easily found</a:t>
            </a:r>
          </a:p>
          <a:p>
            <a:pPr lvl="1"/>
            <a:r>
              <a:rPr dirty="0"/>
              <a:t>address may be structured</a:t>
            </a:r>
          </a:p>
          <a:p>
            <a:pPr marL="240631" indent="-240631"/>
            <a:r>
              <a:rPr dirty="0"/>
              <a:t>Both types of devices should be able to coexist</a:t>
            </a:r>
          </a:p>
          <a:p>
            <a:pPr marL="621631" lvl="1" indent="-240631"/>
            <a:r>
              <a:rPr dirty="0"/>
              <a:t>random addresses should stay out of assigned space</a:t>
            </a:r>
          </a:p>
          <a:p>
            <a:pPr marL="621631" lvl="1" indent="-240631"/>
            <a:r>
              <a:rPr dirty="0"/>
              <a:t>receiver can then determine the type of address and respond accordingly</a:t>
            </a:r>
          </a:p>
        </p:txBody>
      </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t>Summary</a:t>
            </a:r>
          </a:p>
        </p:txBody>
      </p:sp>
      <p:sp>
        <p:nvSpPr>
          <p:cNvPr id="241" name="Text Placeholder 9"/>
          <p:cNvSpPr txBox="1">
            <a:spLocks noGrp="1"/>
          </p:cNvSpPr>
          <p:nvPr>
            <p:ph type="body" idx="1"/>
          </p:nvPr>
        </p:nvSpPr>
        <p:spPr>
          <a:xfrm>
            <a:off x="134704" y="1374775"/>
            <a:ext cx="8874592" cy="5021263"/>
          </a:xfrm>
          <a:prstGeom prst="rect">
            <a:avLst/>
          </a:prstGeom>
        </p:spPr>
        <p:txBody>
          <a:bodyPr/>
          <a:lstStyle/>
          <a:p>
            <a:pPr marL="226313" indent="-226313" defTabSz="444768">
              <a:spcBef>
                <a:spcPts val="500"/>
              </a:spcBef>
              <a:defRPr sz="2300"/>
            </a:pPr>
            <a:r>
              <a:rPr dirty="0"/>
              <a:t>The local address space is huge and valuable.</a:t>
            </a:r>
          </a:p>
          <a:p>
            <a:pPr marL="226313" indent="-226313" defTabSz="444768">
              <a:spcBef>
                <a:spcPts val="500"/>
              </a:spcBef>
              <a:defRPr sz="2300"/>
            </a:pPr>
            <a:r>
              <a:rPr dirty="0"/>
              <a:t>The IEEE RA’s CID give companies a chance to innovate</a:t>
            </a:r>
          </a:p>
          <a:p>
            <a:pPr marL="565784" lvl="1" indent="-226313" defTabSz="444768">
              <a:spcBef>
                <a:spcPts val="500"/>
              </a:spcBef>
              <a:defRPr sz="2300"/>
            </a:pPr>
            <a:r>
              <a:rPr dirty="0"/>
              <a:t>SLAP supports ELIs based on CID</a:t>
            </a:r>
          </a:p>
          <a:p>
            <a:pPr marL="565784" lvl="1" indent="-226313" defTabSz="444768">
              <a:spcBef>
                <a:spcPts val="500"/>
              </a:spcBef>
              <a:defRPr sz="2300"/>
            </a:pPr>
            <a:r>
              <a:rPr dirty="0"/>
              <a:t>802 standards should not step on any company’s ELIs</a:t>
            </a:r>
          </a:p>
          <a:p>
            <a:pPr marL="226313" indent="-226313" defTabSz="444768">
              <a:spcBef>
                <a:spcPts val="500"/>
              </a:spcBef>
              <a:defRPr sz="2300"/>
            </a:pPr>
            <a:r>
              <a:rPr lang="en-US" dirty="0"/>
              <a:t>SLAP specifies an AAI quadrant</a:t>
            </a:r>
          </a:p>
          <a:p>
            <a:pPr marL="565784" lvl="1" indent="-226313" defTabSz="444768">
              <a:spcBef>
                <a:spcPts val="500"/>
              </a:spcBef>
              <a:defRPr sz="2300"/>
            </a:pPr>
            <a:r>
              <a:rPr lang="en-US" dirty="0"/>
              <a:t>Good place for randomization</a:t>
            </a:r>
          </a:p>
          <a:p>
            <a:pPr marL="226313" indent="-226313" defTabSz="444768">
              <a:spcBef>
                <a:spcPts val="500"/>
              </a:spcBef>
              <a:defRPr sz="2300"/>
            </a:pPr>
            <a:r>
              <a:rPr dirty="0"/>
              <a:t>SLAP specifies a reserved quadrant</a:t>
            </a:r>
          </a:p>
          <a:p>
            <a:pPr marL="565784" lvl="1" indent="-226313" defTabSz="444768">
              <a:spcBef>
                <a:spcPts val="500"/>
              </a:spcBef>
              <a:defRPr sz="2300"/>
            </a:pPr>
            <a:r>
              <a:rPr dirty="0"/>
              <a:t>802 standards should not step on it</a:t>
            </a:r>
          </a:p>
          <a:p>
            <a:pPr marL="226313" indent="-226313" defTabSz="444768">
              <a:spcBef>
                <a:spcPts val="500"/>
              </a:spcBef>
              <a:defRPr sz="2300"/>
            </a:pPr>
            <a:r>
              <a:rPr dirty="0"/>
              <a:t>SLAP offers a 44 bit SAI quadrant to IEEE 802 to exploit.</a:t>
            </a:r>
          </a:p>
          <a:p>
            <a:pPr marL="565784" lvl="1" indent="-226313" defTabSz="444768">
              <a:spcBef>
                <a:spcPts val="500"/>
              </a:spcBef>
              <a:defRPr sz="2300"/>
            </a:pPr>
            <a:r>
              <a:rPr dirty="0"/>
              <a:t>802 standards should put SAI to use in an orderly fashion.</a:t>
            </a:r>
            <a:endParaRPr lang="en-US" dirty="0"/>
          </a:p>
          <a:p>
            <a:pPr marL="565784" lvl="1" indent="-226313" defTabSz="444768">
              <a:spcBef>
                <a:spcPts val="500"/>
              </a:spcBef>
              <a:defRPr sz="2300"/>
            </a:pPr>
            <a:r>
              <a:rPr lang="en-US" dirty="0"/>
              <a:t>Can implement versions of ideas from other technologies.</a:t>
            </a:r>
            <a:endParaRPr dirty="0"/>
          </a:p>
          <a:p>
            <a:pPr marL="226313" indent="-226313" defTabSz="444768">
              <a:spcBef>
                <a:spcPts val="500"/>
              </a:spcBef>
              <a:defRPr sz="2300"/>
            </a:pPr>
            <a:r>
              <a:rPr dirty="0"/>
              <a:t>Let’s ensure protocol coexistence for best success</a:t>
            </a:r>
            <a:r>
              <a:rPr lang="en-US" dirty="0"/>
              <a:t>!</a:t>
            </a:r>
            <a:endParaRPr dirty="0"/>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References (1/2)</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r>
              <a:rPr lang="en-US" dirty="0"/>
              <a:t>[1] R. Marks, “Local MAC Addresses in the Overview and Architecture based on IEEE </a:t>
            </a:r>
            <a:r>
              <a:rPr lang="en-US" dirty="0" err="1"/>
              <a:t>Std</a:t>
            </a:r>
            <a:r>
              <a:rPr lang="en-US" dirty="0"/>
              <a:t> 802c,” 2017-09-13 (IEEE 802.11-17/1466r01)</a:t>
            </a:r>
          </a:p>
          <a:p>
            <a:r>
              <a:rPr lang="en-US" dirty="0"/>
              <a:t>[2] IEEE Standard for Local and Metropolitan Area Networks: Overview and Architecture – Amendment 2: Local Medium Access Control (MAC) Address Usage (2017-06-15)</a:t>
            </a:r>
          </a:p>
          <a:p>
            <a:r>
              <a:rPr lang="en-US" dirty="0"/>
              <a:t>[3] M. Riegel, “</a:t>
            </a:r>
            <a:r>
              <a:rPr lang="en-GB" dirty="0"/>
              <a:t>P802.1CQ MAC Address Assignment Requirements</a:t>
            </a:r>
            <a:r>
              <a:rPr lang="en-US" dirty="0"/>
              <a:t>,” 2019-05-12 (IEEE 802.11-19/0851r00)</a:t>
            </a:r>
          </a:p>
          <a:p>
            <a:r>
              <a:rPr lang="en-US" dirty="0"/>
              <a:t>[4] “Guidelines for Use of Extended Unique Identifier (EUI), Organizationally Unique Identifier (OUI), and Company ID (CID),” IEEE Registration Authority (2017-08) </a:t>
            </a:r>
            <a:r>
              <a:rPr lang="en-US" dirty="0">
                <a:hlinkClick r:id="rId2"/>
              </a:rPr>
              <a:t>http://standards.ieee.org/develop/regauth/tut</a:t>
            </a:r>
            <a:endParaRPr lang="en-US" dirty="0"/>
          </a:p>
          <a:p>
            <a:endParaRPr lang="en-US" dirty="0"/>
          </a:p>
        </p:txBody>
      </p:sp>
    </p:spTree>
    <p:extLst>
      <p:ext uri="{BB962C8B-B14F-4D97-AF65-F5344CB8AC3E}">
        <p14:creationId xmlns:p14="http://schemas.microsoft.com/office/powerpoint/2010/main" val="3443511057"/>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Abstract"/>
          <p:cNvSpPr txBox="1">
            <a:spLocks noGrp="1"/>
          </p:cNvSpPr>
          <p:nvPr>
            <p:ph type="title"/>
          </p:nvPr>
        </p:nvSpPr>
        <p:spPr>
          <a:xfrm>
            <a:off x="152400" y="685801"/>
            <a:ext cx="8839200" cy="609601"/>
          </a:xfrm>
          <a:prstGeom prst="rect">
            <a:avLst/>
          </a:prstGeom>
        </p:spPr>
        <p:txBody>
          <a:bodyPr/>
          <a:lstStyle/>
          <a:p>
            <a:r>
              <a:rPr lang="en-US" dirty="0"/>
              <a:t>References (2/2)</a:t>
            </a:r>
            <a:endParaRPr dirty="0"/>
          </a:p>
        </p:txBody>
      </p:sp>
      <p:sp>
        <p:nvSpPr>
          <p:cNvPr id="241" name="Text Placeholder 9"/>
          <p:cNvSpPr txBox="1">
            <a:spLocks noGrp="1"/>
          </p:cNvSpPr>
          <p:nvPr>
            <p:ph type="body" idx="1"/>
          </p:nvPr>
        </p:nvSpPr>
        <p:spPr>
          <a:xfrm>
            <a:off x="134704" y="1374775"/>
            <a:ext cx="8874592" cy="5021263"/>
          </a:xfrm>
          <a:prstGeom prst="rect">
            <a:avLst/>
          </a:prstGeom>
        </p:spPr>
        <p:txBody>
          <a:bodyPr>
            <a:normAutofit/>
          </a:bodyPr>
          <a:lstStyle/>
          <a:p>
            <a:r>
              <a:rPr lang="en-US" dirty="0"/>
              <a:t>[5] A. </a:t>
            </a:r>
            <a:r>
              <a:rPr lang="en-US" dirty="0" err="1"/>
              <a:t>Andersdotter</a:t>
            </a:r>
            <a:r>
              <a:rPr lang="en-US" dirty="0"/>
              <a:t>, “Summary of discussions on randomized and changing MAC addresses 2014-2019,” 2019-05-13 (IEEE 802.11-19/0623r3)</a:t>
            </a:r>
          </a:p>
          <a:p>
            <a:r>
              <a:rPr lang="en-US" dirty="0"/>
              <a:t>[6] </a:t>
            </a:r>
            <a:r>
              <a:rPr lang="sv" dirty="0"/>
              <a:t>R. Marks, A. de la Oliva, S. McCann, and M. Hamilton</a:t>
            </a:r>
            <a:r>
              <a:rPr lang="en-US" dirty="0"/>
              <a:t>, “MAC Address Policy ANQP,” 2019-05-13 (IEEE 802.11-19/0286r6)  </a:t>
            </a:r>
          </a:p>
          <a:p>
            <a:r>
              <a:rPr lang="en-US" dirty="0"/>
              <a:t>[7] S. Gupta and R. Kumar, “BLE v4.2: Creating Faster, More Secure, Power-Efficient Designs—Part 2,” 2016-09-27</a:t>
            </a:r>
          </a:p>
          <a:p>
            <a:pPr lvl="1"/>
            <a:r>
              <a:rPr lang="en-US" dirty="0">
                <a:hlinkClick r:id="rId2"/>
              </a:rPr>
              <a:t>https://www.electronicdesign.com/communications/ble-v42-creating-faster-more-secure-power-efficient-designs-part-2</a:t>
            </a:r>
            <a:endParaRPr lang="en-US" dirty="0"/>
          </a:p>
        </p:txBody>
      </p:sp>
    </p:spTree>
    <p:extLst>
      <p:ext uri="{BB962C8B-B14F-4D97-AF65-F5344CB8AC3E}">
        <p14:creationId xmlns:p14="http://schemas.microsoft.com/office/powerpoint/2010/main" val="54507579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3</a:t>
            </a:fld>
            <a:endParaRPr/>
          </a:p>
        </p:txBody>
      </p:sp>
      <p:sp>
        <p:nvSpPr>
          <p:cNvPr id="100" name="Abstract"/>
          <p:cNvSpPr txBox="1">
            <a:spLocks noGrp="1"/>
          </p:cNvSpPr>
          <p:nvPr>
            <p:ph type="title"/>
          </p:nvPr>
        </p:nvSpPr>
        <p:spPr>
          <a:xfrm>
            <a:off x="685800" y="685800"/>
            <a:ext cx="7772400" cy="1066800"/>
          </a:xfrm>
          <a:prstGeom prst="rect">
            <a:avLst/>
          </a:prstGeom>
        </p:spPr>
        <p:txBody>
          <a:bodyPr/>
          <a:lstStyle/>
          <a:p>
            <a:pP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Temporary Addresses in IEEE 802</a:t>
            </a:r>
            <a:endParaRPr i="1" dirty="0"/>
          </a:p>
        </p:txBody>
      </p:sp>
      <p:sp>
        <p:nvSpPr>
          <p:cNvPr id="101"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981200"/>
            <a:ext cx="7772400" cy="4114800"/>
          </a:xfrm>
          <a:prstGeom prst="rect">
            <a:avLst/>
          </a:prstGeom>
        </p:spPr>
        <p:txBody>
          <a:bodyPr>
            <a:normAutofit/>
          </a:bodyPr>
          <a:lstStyle/>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IEEE 802 MAC address space is half global, half local</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Global: EUI-48 based on OUI-48; typically permanent</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Local: typically temporary</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Temporary addresses can serve many different purposes</a:t>
            </a:r>
          </a:p>
          <a:p>
            <a:pPr lvl="1">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Examples from other technologies are included herein</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Temporary addresses may be useful in 802.11</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Vital to ensure that the address types are distinguishable</a:t>
            </a:r>
          </a:p>
          <a:p>
            <a:pPr>
              <a:buSzTx/>
              <a:tabLst>
                <a:tab pos="901700" algn="l"/>
                <a:tab pos="1816100" algn="l"/>
                <a:tab pos="2730500" algn="l"/>
                <a:tab pos="3644900" algn="l"/>
                <a:tab pos="4559300" algn="l"/>
                <a:tab pos="5473700" algn="l"/>
                <a:tab pos="6388100" algn="l"/>
                <a:tab pos="7302500" algn="l"/>
                <a:tab pos="8216900" algn="l"/>
                <a:tab pos="9131300" algn="l"/>
                <a:tab pos="10045700" algn="l"/>
              </a:tabLst>
            </a:pPr>
            <a:r>
              <a:rPr lang="en-US" dirty="0"/>
              <a:t>Foundation of distinguishable local addresses is established in IEEE </a:t>
            </a:r>
            <a:r>
              <a:rPr lang="en-US" dirty="0" err="1"/>
              <a:t>Std</a:t>
            </a:r>
            <a:r>
              <a:rPr lang="en-US" dirty="0"/>
              <a:t> 802 (per 802c-2017 amendment)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Abstract"/>
          <p:cNvSpPr txBox="1">
            <a:spLocks noGrp="1"/>
          </p:cNvSpPr>
          <p:nvPr>
            <p:ph type="title"/>
          </p:nvPr>
        </p:nvSpPr>
        <p:spPr>
          <a:xfrm>
            <a:off x="152400" y="685801"/>
            <a:ext cx="8839200" cy="609601"/>
          </a:xfrm>
          <a:prstGeom prst="rect">
            <a:avLst/>
          </a:prstGeom>
        </p:spPr>
        <p:txBody>
          <a:bodyPr/>
          <a:lstStyle/>
          <a:p>
            <a:r>
              <a:t>IEEE Std 802c: Key Facts</a:t>
            </a:r>
          </a:p>
        </p:txBody>
      </p:sp>
      <p:sp>
        <p:nvSpPr>
          <p:cNvPr id="110"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134704" y="1374775"/>
            <a:ext cx="8874592" cy="5021263"/>
          </a:xfrm>
          <a:prstGeom prst="rect">
            <a:avLst/>
          </a:prstGeom>
        </p:spPr>
        <p:txBody>
          <a:bodyPr>
            <a:normAutofit/>
          </a:bodyPr>
          <a:lstStyle/>
          <a:p>
            <a:pPr marL="185165" indent="-185165" defTabSz="363900">
              <a:spcBef>
                <a:spcPts val="400"/>
              </a:spcBef>
              <a:defRPr sz="1900"/>
            </a:pPr>
            <a:r>
              <a:rPr sz="2000" dirty="0"/>
              <a:t>IEEE Standard for Local and Metropolitan Area Networks: Overview and Architecture – Amendment 2: Local Medium Access Control (MAC) Address Usage</a:t>
            </a:r>
            <a:r>
              <a:rPr lang="en-US" sz="2000" dirty="0"/>
              <a:t> [2]</a:t>
            </a:r>
            <a:endParaRPr sz="2000" dirty="0"/>
          </a:p>
          <a:p>
            <a:pPr marL="185165" indent="-185165" defTabSz="363900">
              <a:spcBef>
                <a:spcPts val="400"/>
              </a:spcBef>
              <a:defRPr sz="1900"/>
            </a:pPr>
            <a:r>
              <a:rPr sz="2000" dirty="0"/>
              <a:t>Standard approved: 2017-06-15; published 2017-08-25</a:t>
            </a:r>
          </a:p>
          <a:p>
            <a:pPr marL="462915" lvl="1" indent="-185165" defTabSz="363900">
              <a:spcBef>
                <a:spcPts val="400"/>
              </a:spcBef>
              <a:defRPr sz="1700"/>
            </a:pPr>
            <a:r>
              <a:rPr sz="1800" dirty="0"/>
              <a:t>802.1 </a:t>
            </a:r>
            <a:r>
              <a:rPr sz="1800" u="sng" dirty="0">
                <a:solidFill>
                  <a:srgbClr val="0000FF"/>
                </a:solidFill>
                <a:uFill>
                  <a:solidFill>
                    <a:srgbClr val="0000FF"/>
                  </a:solidFill>
                </a:uFill>
                <a:hlinkClick r:id="rId2"/>
              </a:rPr>
              <a:t>Local Address Study Group</a:t>
            </a:r>
            <a:r>
              <a:rPr sz="1800" dirty="0"/>
              <a:t>, Nov 2014 - July 2015</a:t>
            </a:r>
          </a:p>
          <a:p>
            <a:pPr marL="462915" lvl="1" indent="-185165" defTabSz="363900">
              <a:spcBef>
                <a:spcPts val="400"/>
              </a:spcBef>
              <a:defRPr sz="1700"/>
            </a:pPr>
            <a:r>
              <a:rPr sz="1800" dirty="0"/>
              <a:t>PAR Authorized: 2015-0</a:t>
            </a:r>
            <a:r>
              <a:rPr lang="en-US" sz="1800" dirty="0"/>
              <a:t>6</a:t>
            </a:r>
            <a:r>
              <a:rPr sz="1800" dirty="0"/>
              <a:t>-11</a:t>
            </a:r>
          </a:p>
          <a:p>
            <a:pPr marL="185165" indent="-185165" defTabSz="363900">
              <a:spcBef>
                <a:spcPts val="400"/>
              </a:spcBef>
              <a:defRPr sz="1900"/>
            </a:pPr>
            <a:r>
              <a:rPr sz="2000" dirty="0"/>
              <a:t>Scope in brief: </a:t>
            </a:r>
          </a:p>
          <a:p>
            <a:pPr marL="462915" lvl="1" indent="-185165" defTabSz="363900">
              <a:spcBef>
                <a:spcPts val="400"/>
              </a:spcBef>
              <a:defRPr sz="1900" i="1"/>
            </a:pPr>
            <a:r>
              <a:rPr sz="2000" dirty="0"/>
              <a:t>provide an optional local MAC address space structure to allow multiple administrations to coexist</a:t>
            </a:r>
          </a:p>
          <a:p>
            <a:pPr marL="462915" lvl="1" indent="-185165" defTabSz="363900">
              <a:spcBef>
                <a:spcPts val="400"/>
              </a:spcBef>
              <a:defRPr sz="1900" i="1"/>
            </a:pPr>
            <a:r>
              <a:rPr sz="2000" dirty="0"/>
              <a:t>designate a range of local MAC addresses for protocols using a Company ID (CID) assigned by the IEEE Registration Authority</a:t>
            </a:r>
          </a:p>
          <a:p>
            <a:pPr marL="462915" lvl="1" indent="-185165" defTabSz="363900">
              <a:spcBef>
                <a:spcPts val="400"/>
              </a:spcBef>
              <a:defRPr sz="1900" i="1"/>
            </a:pPr>
            <a:r>
              <a:rPr sz="2000" dirty="0"/>
              <a:t>range of local MAC addresses will be designated for assignment by local administrators</a:t>
            </a:r>
          </a:p>
          <a:p>
            <a:pPr marL="462915" lvl="1" indent="-185165" defTabSz="363900">
              <a:spcBef>
                <a:spcPts val="400"/>
              </a:spcBef>
              <a:defRPr sz="1900" i="1"/>
            </a:pPr>
            <a:r>
              <a:rPr sz="2000" u="sng" dirty="0"/>
              <a:t>range of local MAC addresses for use by IEEE 802 protocols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ESS (per 802.11-2016) vs. MACSESS"/>
          <p:cNvSpPr txBox="1">
            <a:spLocks noGrp="1"/>
          </p:cNvSpPr>
          <p:nvPr>
            <p:ph type="title"/>
          </p:nvPr>
        </p:nvSpPr>
        <p:spPr>
          <a:xfrm>
            <a:off x="152400" y="685801"/>
            <a:ext cx="8839200" cy="609606"/>
          </a:xfrm>
          <a:prstGeom prst="rect">
            <a:avLst/>
          </a:prstGeom>
        </p:spPr>
        <p:txBody>
          <a:bodyPr/>
          <a:lstStyle/>
          <a:p>
            <a:r>
              <a:t>Local Address: Example</a:t>
            </a:r>
          </a:p>
        </p:txBody>
      </p:sp>
      <p:sp>
        <p:nvSpPr>
          <p:cNvPr id="113"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5</a:t>
            </a:fld>
            <a:endParaRPr/>
          </a:p>
        </p:txBody>
      </p:sp>
      <p:pic>
        <p:nvPicPr>
          <p:cNvPr id="114" name="Picture 5" descr="Picture 5"/>
          <p:cNvPicPr>
            <a:picLocks noChangeAspect="1"/>
          </p:cNvPicPr>
          <p:nvPr/>
        </p:nvPicPr>
        <p:blipFill>
          <a:blip r:embed="rId2">
            <a:extLst/>
          </a:blip>
          <a:stretch>
            <a:fillRect/>
          </a:stretch>
        </p:blipFill>
        <p:spPr>
          <a:xfrm>
            <a:off x="2635250" y="1156485"/>
            <a:ext cx="3873500" cy="3517902"/>
          </a:xfrm>
          <a:prstGeom prst="rect">
            <a:avLst/>
          </a:prstGeom>
          <a:ln w="12700">
            <a:miter lim="400000"/>
          </a:ln>
        </p:spPr>
      </p:pic>
      <p:sp>
        <p:nvSpPr>
          <p:cNvPr id="115"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sz="quarter" idx="1"/>
          </p:nvPr>
        </p:nvSpPr>
        <p:spPr>
          <a:xfrm>
            <a:off x="134704" y="5055334"/>
            <a:ext cx="8874592" cy="1340705"/>
          </a:xfrm>
          <a:prstGeom prst="rect">
            <a:avLst/>
          </a:prstGeom>
        </p:spPr>
        <p:txBody>
          <a:bodyPr>
            <a:normAutofit lnSpcReduction="10000"/>
          </a:bodyPr>
          <a:lstStyle/>
          <a:p>
            <a:r>
              <a:t>M bit (I/G bit): as before, 1 for multicast </a:t>
            </a:r>
          </a:p>
          <a:p>
            <a:r>
              <a:t>X bit (U/L) bit: as before, 1 for local</a:t>
            </a:r>
          </a:p>
          <a:p>
            <a:pPr lvl="1"/>
            <a:r>
              <a:t> Y and Z bits: new designations</a:t>
            </a:r>
          </a:p>
        </p:txBody>
      </p:sp>
      <p:sp>
        <p:nvSpPr>
          <p:cNvPr id="116" name="Rounded Rectangle"/>
          <p:cNvSpPr/>
          <p:nvPr/>
        </p:nvSpPr>
        <p:spPr>
          <a:xfrm>
            <a:off x="4780953" y="2988985"/>
            <a:ext cx="487101" cy="296568"/>
          </a:xfrm>
          <a:prstGeom prst="roundRect">
            <a:avLst>
              <a:gd name="adj" fmla="val 41843"/>
            </a:avLst>
          </a:prstGeom>
          <a:ln w="25400">
            <a:solidFill>
              <a:schemeClr val="accent1"/>
            </a:solidFill>
          </a:ln>
        </p:spPr>
        <p:txBody>
          <a:bodyPr lIns="45718" tIns="45718" rIns="45718" bIns="45718"/>
          <a:lstStyle/>
          <a:p>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Slide Number"/>
          <p:cNvSpPr txBox="1">
            <a:spLocks noGrp="1"/>
          </p:cNvSpPr>
          <p:nvPr>
            <p:ph type="sldNum" sz="quarter" idx="4294967295"/>
          </p:nvPr>
        </p:nvSpPr>
        <p:spPr>
          <a:xfrm>
            <a:off x="4545803" y="64754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lvl1pPr>
              <a:defRPr i="1"/>
            </a:lvl1pPr>
          </a:lstStyle>
          <a:p>
            <a:fld id="{86CB4B4D-7CA3-9044-876B-883B54F8677D}" type="slidenum">
              <a:rPr/>
              <a:pPr/>
              <a:t>6</a:t>
            </a:fld>
            <a:endParaRPr/>
          </a:p>
        </p:txBody>
      </p:sp>
      <p:sp>
        <p:nvSpPr>
          <p:cNvPr id="119" name="Abstract"/>
          <p:cNvSpPr txBox="1">
            <a:spLocks noGrp="1"/>
          </p:cNvSpPr>
          <p:nvPr>
            <p:ph type="title"/>
          </p:nvPr>
        </p:nvSpPr>
        <p:spPr>
          <a:xfrm>
            <a:off x="685800" y="6858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SLAP</a:t>
            </a:r>
          </a:p>
        </p:txBody>
      </p:sp>
      <p:sp>
        <p:nvSpPr>
          <p:cNvPr id="120"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587399"/>
            <a:ext cx="7772400" cy="4676400"/>
          </a:xfrm>
          <a:prstGeom prst="rect">
            <a:avLst/>
          </a:prstGeom>
        </p:spPr>
        <p:txBody>
          <a:bodyPr/>
          <a:lstStyle/>
          <a:p>
            <a:pPr>
              <a:tabLst>
                <a:tab pos="901700" algn="l"/>
                <a:tab pos="1816100" algn="l"/>
                <a:tab pos="2730500" algn="l"/>
                <a:tab pos="3644900" algn="l"/>
                <a:tab pos="4559300" algn="l"/>
                <a:tab pos="5473700" algn="l"/>
                <a:tab pos="6388100" algn="l"/>
                <a:tab pos="7302500" algn="l"/>
                <a:tab pos="8216900" algn="l"/>
                <a:tab pos="9131300" algn="l"/>
                <a:tab pos="10045700" algn="l"/>
              </a:tabLst>
              <a:defRPr i="1"/>
            </a:pPr>
            <a:r>
              <a:t>Structured Local Address Plan (SLAP): An optional standardized specification for the use of local medium access control (MAC) address space entailing the use of</a:t>
            </a:r>
          </a:p>
          <a:p>
            <a:pPr lvl="1">
              <a:tabLst>
                <a:tab pos="901700" algn="l"/>
                <a:tab pos="1816100" algn="l"/>
                <a:tab pos="2730500" algn="l"/>
                <a:tab pos="3644900" algn="l"/>
                <a:tab pos="4559300" algn="l"/>
                <a:tab pos="5473700" algn="l"/>
                <a:tab pos="6388100" algn="l"/>
                <a:tab pos="7302500" algn="l"/>
                <a:tab pos="8216900" algn="l"/>
                <a:tab pos="9131300" algn="l"/>
                <a:tab pos="10045700" algn="l"/>
              </a:tabLst>
              <a:defRPr i="1"/>
            </a:pPr>
            <a:r>
              <a:t>Extended Local Identifier (ELI),</a:t>
            </a:r>
          </a:p>
          <a:p>
            <a:pPr lvl="1">
              <a:tabLst>
                <a:tab pos="901700" algn="l"/>
                <a:tab pos="1816100" algn="l"/>
                <a:tab pos="2730500" algn="l"/>
                <a:tab pos="3644900" algn="l"/>
                <a:tab pos="4559300" algn="l"/>
                <a:tab pos="5473700" algn="l"/>
                <a:tab pos="6388100" algn="l"/>
                <a:tab pos="7302500" algn="l"/>
                <a:tab pos="8216900" algn="l"/>
                <a:tab pos="9131300" algn="l"/>
                <a:tab pos="10045700" algn="l"/>
              </a:tabLst>
              <a:defRPr i="1"/>
            </a:pPr>
            <a:r>
              <a:t>Standard Assigned Identifier (SAI), and </a:t>
            </a:r>
          </a:p>
          <a:p>
            <a:pPr lvl="1">
              <a:tabLst>
                <a:tab pos="901700" algn="l"/>
                <a:tab pos="1816100" algn="l"/>
                <a:tab pos="2730500" algn="l"/>
                <a:tab pos="3644900" algn="l"/>
                <a:tab pos="4559300" algn="l"/>
                <a:tab pos="5473700" algn="l"/>
                <a:tab pos="6388100" algn="l"/>
                <a:tab pos="7302500" algn="l"/>
                <a:tab pos="8216900" algn="l"/>
                <a:tab pos="9131300" algn="l"/>
                <a:tab pos="10045700" algn="l"/>
              </a:tabLst>
              <a:defRPr i="1"/>
            </a:pPr>
            <a:r>
              <a:t>Administratively Assigned Identifier (AAI)</a:t>
            </a:r>
          </a:p>
          <a:p>
            <a:pPr marL="0" lvl="1" indent="342900">
              <a:buSzTx/>
              <a:buNone/>
              <a:tabLst>
                <a:tab pos="901700" algn="l"/>
                <a:tab pos="1816100" algn="l"/>
                <a:tab pos="2730500" algn="l"/>
                <a:tab pos="3644900" algn="l"/>
                <a:tab pos="4559300" algn="l"/>
                <a:tab pos="5473700" algn="l"/>
                <a:tab pos="6388100" algn="l"/>
                <a:tab pos="7302500" algn="l"/>
                <a:tab pos="8216900" algn="l"/>
                <a:tab pos="9131300" algn="l"/>
                <a:tab pos="10045700" algn="l"/>
              </a:tabLst>
              <a:defRPr i="1"/>
            </a:pPr>
            <a:r>
              <a:t>addresses in specific disjoint ranges.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lide Number"/>
          <p:cNvSpPr txBox="1">
            <a:spLocks noGrp="1"/>
          </p:cNvSpPr>
          <p:nvPr>
            <p:ph type="sldNum" sz="quarter" idx="4294967295"/>
          </p:nvPr>
        </p:nvSpPr>
        <p:spPr>
          <a:xfrm>
            <a:off x="4545803" y="6462712"/>
            <a:ext cx="1270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7</a:t>
            </a:fld>
            <a:endParaRPr/>
          </a:p>
        </p:txBody>
      </p:sp>
      <p:sp>
        <p:nvSpPr>
          <p:cNvPr id="123" name="Abstract"/>
          <p:cNvSpPr txBox="1">
            <a:spLocks noGrp="1"/>
          </p:cNvSpPr>
          <p:nvPr>
            <p:ph type="title"/>
          </p:nvPr>
        </p:nvSpPr>
        <p:spPr>
          <a:xfrm>
            <a:off x="685800" y="673100"/>
            <a:ext cx="7772400" cy="1066800"/>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Assignment Protocols</a:t>
            </a:r>
          </a:p>
        </p:txBody>
      </p:sp>
      <p:sp>
        <p:nvSpPr>
          <p:cNvPr id="124" name="This contribution, intended for presentation to the IEEE 802.11 Wireless Next Generation (WNG) Standing Committee, argues for the development of standards specifying a Multiple AP Coordinated Synchronous  Extended Service Set (MACSESS) supporting a synchronous set of access points and associated stations with integrated MIMO. Arguments for such development are made in terms of interoperability, efficiency improvements, recent academic results, and recent enhancements to IEEE Std 802.11."/>
          <p:cNvSpPr txBox="1">
            <a:spLocks noGrp="1"/>
          </p:cNvSpPr>
          <p:nvPr>
            <p:ph type="body" idx="1"/>
          </p:nvPr>
        </p:nvSpPr>
        <p:spPr>
          <a:xfrm>
            <a:off x="685800" y="1574699"/>
            <a:ext cx="7772400" cy="4676400"/>
          </a:xfrm>
          <a:prstGeom prst="rect">
            <a:avLst/>
          </a:prstGeom>
        </p:spPr>
        <p:txBody>
          <a:bodyPr/>
          <a:lstStyle/>
          <a:p>
            <a:pPr marL="209550" indent="-209550">
              <a:tabLst>
                <a:tab pos="901700" algn="l"/>
                <a:tab pos="1816100" algn="l"/>
                <a:tab pos="2730500" algn="l"/>
                <a:tab pos="3644900" algn="l"/>
                <a:tab pos="4559300" algn="l"/>
                <a:tab pos="5473700" algn="l"/>
                <a:tab pos="6388100" algn="l"/>
                <a:tab pos="7302500" algn="l"/>
                <a:tab pos="8216900" algn="l"/>
                <a:tab pos="9131300" algn="l"/>
                <a:tab pos="10045700" algn="l"/>
              </a:tabLst>
              <a:defRPr sz="2300" i="1"/>
            </a:pPr>
            <a:r>
              <a:t>An address assignment protocol assigning local MAC addresses to devices on a LAN should ensure uniqueness of those addresses.</a:t>
            </a:r>
          </a:p>
          <a:p>
            <a:pPr marL="209550" indent="-209550">
              <a:tabLst>
                <a:tab pos="901700" algn="l"/>
                <a:tab pos="1816100" algn="l"/>
                <a:tab pos="2730500" algn="l"/>
                <a:tab pos="3644900" algn="l"/>
                <a:tab pos="4559300" algn="l"/>
                <a:tab pos="5473700" algn="l"/>
                <a:tab pos="6388100" algn="l"/>
                <a:tab pos="7302500" algn="l"/>
                <a:tab pos="8216900" algn="l"/>
                <a:tab pos="9131300" algn="l"/>
                <a:tab pos="10045700" algn="l"/>
              </a:tabLst>
              <a:defRPr sz="2300" i="1"/>
            </a:pPr>
            <a:r>
              <a:t>When multiple address assignment protocols operate on a LAN without centralized administration, address duplication is possible, even if each protocol alone is designed to avoid duplication, unless such protocols assign addresses from disjoint address pools.</a:t>
            </a:r>
          </a:p>
          <a:p>
            <a:pPr marL="209550" indent="-209550">
              <a:tabLst>
                <a:tab pos="901700" algn="l"/>
                <a:tab pos="1816100" algn="l"/>
                <a:tab pos="2730500" algn="l"/>
                <a:tab pos="3644900" algn="l"/>
                <a:tab pos="4559300" algn="l"/>
                <a:tab pos="5473700" algn="l"/>
                <a:tab pos="6388100" algn="l"/>
                <a:tab pos="7302500" algn="l"/>
                <a:tab pos="8216900" algn="l"/>
                <a:tab pos="9131300" algn="l"/>
                <a:tab pos="10045700" algn="l"/>
              </a:tabLst>
              <a:defRPr sz="2300" i="1"/>
            </a:pPr>
            <a:r>
              <a:t>Administrators who deploy multiple protocols on a LAN in accordance with the SLAP will enable the unique assignment of local MAC addresses within the LAN as long as each protocol maintains unique assignments within its own address subspace.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ESS (per 802.11-2016) vs. MACSESS"/>
          <p:cNvSpPr txBox="1">
            <a:spLocks noGrp="1"/>
          </p:cNvSpPr>
          <p:nvPr>
            <p:ph type="title"/>
          </p:nvPr>
        </p:nvSpPr>
        <p:spPr>
          <a:xfrm>
            <a:off x="152400" y="685801"/>
            <a:ext cx="8839200" cy="609606"/>
          </a:xfrm>
          <a:prstGeom prst="rect">
            <a:avLst/>
          </a:prstGeom>
        </p:spPr>
        <p:txBody>
          <a:bodyPr/>
          <a:lstStyle/>
          <a:p>
            <a:r>
              <a:t>SLAP Quadrants</a:t>
            </a:r>
          </a:p>
        </p:txBody>
      </p:sp>
      <p:sp>
        <p:nvSpPr>
          <p:cNvPr id="127" name="Slide Number"/>
          <p:cNvSpPr txBox="1">
            <a:spLocks noGrp="1"/>
          </p:cNvSpPr>
          <p:nvPr>
            <p:ph type="sldNum" sz="quarter" idx="4294967295"/>
          </p:nvPr>
        </p:nvSpPr>
        <p:spPr>
          <a:xfrm>
            <a:off x="4526753" y="6475412"/>
            <a:ext cx="165101"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8</a:t>
            </a:fld>
            <a:endParaRPr/>
          </a:p>
        </p:txBody>
      </p:sp>
      <p:graphicFrame>
        <p:nvGraphicFramePr>
          <p:cNvPr id="128" name="Table 9-258aa—TBTT Information Field Type"/>
          <p:cNvGraphicFramePr/>
          <p:nvPr/>
        </p:nvGraphicFramePr>
        <p:xfrm>
          <a:off x="762146" y="1639776"/>
          <a:ext cx="7619704" cy="2533650"/>
        </p:xfrm>
        <a:graphic>
          <a:graphicData uri="http://schemas.openxmlformats.org/drawingml/2006/table">
            <a:tbl>
              <a:tblPr>
                <a:tableStyleId>{4C3C2611-4C71-4FC5-86AE-919BDF0F9419}</a:tableStyleId>
              </a:tblPr>
              <a:tblGrid>
                <a:gridCol w="895553">
                  <a:extLst>
                    <a:ext uri="{9D8B030D-6E8A-4147-A177-3AD203B41FA5}">
                      <a16:colId xmlns:a16="http://schemas.microsoft.com/office/drawing/2014/main" val="20000"/>
                    </a:ext>
                  </a:extLst>
                </a:gridCol>
                <a:gridCol w="748336">
                  <a:extLst>
                    <a:ext uri="{9D8B030D-6E8A-4147-A177-3AD203B41FA5}">
                      <a16:colId xmlns:a16="http://schemas.microsoft.com/office/drawing/2014/main" val="20001"/>
                    </a:ext>
                  </a:extLst>
                </a:gridCol>
                <a:gridCol w="748336">
                  <a:extLst>
                    <a:ext uri="{9D8B030D-6E8A-4147-A177-3AD203B41FA5}">
                      <a16:colId xmlns:a16="http://schemas.microsoft.com/office/drawing/2014/main" val="20002"/>
                    </a:ext>
                  </a:extLst>
                </a:gridCol>
                <a:gridCol w="748336">
                  <a:extLst>
                    <a:ext uri="{9D8B030D-6E8A-4147-A177-3AD203B41FA5}">
                      <a16:colId xmlns:a16="http://schemas.microsoft.com/office/drawing/2014/main" val="20003"/>
                    </a:ext>
                  </a:extLst>
                </a:gridCol>
                <a:gridCol w="937843">
                  <a:extLst>
                    <a:ext uri="{9D8B030D-6E8A-4147-A177-3AD203B41FA5}">
                      <a16:colId xmlns:a16="http://schemas.microsoft.com/office/drawing/2014/main" val="20004"/>
                    </a:ext>
                  </a:extLst>
                </a:gridCol>
                <a:gridCol w="1675896">
                  <a:extLst>
                    <a:ext uri="{9D8B030D-6E8A-4147-A177-3AD203B41FA5}">
                      <a16:colId xmlns:a16="http://schemas.microsoft.com/office/drawing/2014/main" val="20005"/>
                    </a:ext>
                  </a:extLst>
                </a:gridCol>
                <a:gridCol w="1865404">
                  <a:extLst>
                    <a:ext uri="{9D8B030D-6E8A-4147-A177-3AD203B41FA5}">
                      <a16:colId xmlns:a16="http://schemas.microsoft.com/office/drawing/2014/main" val="20006"/>
                    </a:ext>
                  </a:extLst>
                </a:gridCol>
              </a:tblGrid>
              <a:tr h="990600">
                <a:tc>
                  <a:txBody>
                    <a:bodyPr/>
                    <a:lstStyle/>
                    <a:p>
                      <a:pPr defTabSz="457200">
                        <a:tabLst/>
                        <a:defRPr sz="1800"/>
                      </a:pPr>
                      <a:r>
                        <a:rPr sz="1400" b="1">
                          <a:latin typeface="+mn-lt"/>
                          <a:ea typeface="+mn-ea"/>
                          <a:cs typeface="+mn-cs"/>
                          <a:sym typeface="Helvetica"/>
                        </a:rPr>
                        <a:t>SLAP quadrant</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Y bit</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Z bit</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ZYXM</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second hex digit</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SLAP local identifier type</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25400">
                      <a:solidFill>
                        <a:srgbClr val="000000"/>
                      </a:solidFill>
                      <a:miter lim="400000"/>
                    </a:lnB>
                    <a:noFill/>
                  </a:tcPr>
                </a:tc>
                <a:tc>
                  <a:txBody>
                    <a:bodyPr/>
                    <a:lstStyle/>
                    <a:p>
                      <a:pPr defTabSz="457200">
                        <a:tabLst/>
                        <a:defRPr sz="1800"/>
                      </a:pPr>
                      <a:r>
                        <a:rPr sz="1400" b="1">
                          <a:latin typeface="+mn-lt"/>
                          <a:ea typeface="+mn-ea"/>
                          <a:cs typeface="+mn-cs"/>
                          <a:sym typeface="Helvetica"/>
                        </a:rPr>
                        <a:t>SLAP local identifier</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25400">
                      <a:solidFill>
                        <a:srgbClr val="000000"/>
                      </a:solidFill>
                      <a:miter lim="400000"/>
                    </a:lnB>
                    <a:noFill/>
                  </a:tcPr>
                </a:tc>
                <a:extLst>
                  <a:ext uri="{0D108BD9-81ED-4DB2-BD59-A6C34878D82A}">
                    <a16:rowId xmlns:a16="http://schemas.microsoft.com/office/drawing/2014/main" val="10000"/>
                  </a:ext>
                </a:extLst>
              </a:tr>
              <a:tr h="336550">
                <a:tc>
                  <a:txBody>
                    <a:bodyPr/>
                    <a:lstStyle/>
                    <a:p>
                      <a:pPr defTabSz="457200">
                        <a:tabLst/>
                        <a:defRPr sz="1800"/>
                      </a:pPr>
                      <a:r>
                        <a:rPr sz="1400">
                          <a:latin typeface="+mn-lt"/>
                          <a:ea typeface="+mn-ea"/>
                          <a:cs typeface="+mn-cs"/>
                          <a:sym typeface="Helvetica"/>
                        </a:rPr>
                        <a:t>01</a:t>
                      </a:r>
                    </a:p>
                  </a:txBody>
                  <a:tcPr marL="50800" marR="50800" marT="50800" marB="50800" anchor="ctr" horzOverflow="overflow">
                    <a:lnL w="254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0</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1</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1010</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A</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Extended Local</a:t>
                      </a:r>
                    </a:p>
                  </a:txBody>
                  <a:tcPr marL="50800" marR="50800" marT="50800" marB="50800" anchor="ctr" horzOverflow="overflow">
                    <a:lnL w="12700">
                      <a:solidFill>
                        <a:srgbClr val="000000"/>
                      </a:solidFill>
                      <a:miter lim="400000"/>
                    </a:lnL>
                    <a:lnR w="12700">
                      <a:solidFill>
                        <a:srgbClr val="000000"/>
                      </a:solidFill>
                      <a:miter lim="400000"/>
                    </a:lnR>
                    <a:lnT w="254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ELI</a:t>
                      </a:r>
                    </a:p>
                  </a:txBody>
                  <a:tcPr marL="50800" marR="50800" marT="50800" marB="50800" anchor="ctr" horzOverflow="overflow">
                    <a:lnL w="12700">
                      <a:solidFill>
                        <a:srgbClr val="000000"/>
                      </a:solidFill>
                      <a:miter lim="400000"/>
                    </a:lnL>
                    <a:lnR w="25400">
                      <a:solidFill>
                        <a:srgbClr val="000000"/>
                      </a:solidFill>
                      <a:miter lim="400000"/>
                    </a:lnR>
                    <a:lnT w="25400">
                      <a:solidFill>
                        <a:srgbClr val="000000"/>
                      </a:solidFill>
                      <a:miter lim="400000"/>
                    </a:lnT>
                    <a:lnB w="12700">
                      <a:solidFill>
                        <a:srgbClr val="000000"/>
                      </a:solidFill>
                      <a:miter lim="400000"/>
                    </a:lnB>
                    <a:noFill/>
                  </a:tcPr>
                </a:tc>
                <a:extLst>
                  <a:ext uri="{0D108BD9-81ED-4DB2-BD59-A6C34878D82A}">
                    <a16:rowId xmlns:a16="http://schemas.microsoft.com/office/drawing/2014/main" val="10001"/>
                  </a:ext>
                </a:extLst>
              </a:tr>
              <a:tr h="330200">
                <a:tc>
                  <a:txBody>
                    <a:bodyPr/>
                    <a:lstStyle/>
                    <a:p>
                      <a:pPr defTabSz="457200">
                        <a:tabLst/>
                        <a:defRPr sz="1800"/>
                      </a:pPr>
                      <a:r>
                        <a:rPr sz="1400">
                          <a:latin typeface="+mn-lt"/>
                          <a:ea typeface="+mn-ea"/>
                          <a:cs typeface="+mn-cs"/>
                          <a:sym typeface="Helvetica"/>
                        </a:rPr>
                        <a:t>11</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1</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1</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1110</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E</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Standard Assigned</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SAI</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2"/>
                  </a:ext>
                </a:extLst>
              </a:tr>
              <a:tr h="546100">
                <a:tc>
                  <a:txBody>
                    <a:bodyPr/>
                    <a:lstStyle/>
                    <a:p>
                      <a:pPr defTabSz="457200">
                        <a:tabLst/>
                        <a:defRPr sz="1800"/>
                      </a:pPr>
                      <a:r>
                        <a:rPr sz="1400">
                          <a:latin typeface="+mn-lt"/>
                          <a:ea typeface="+mn-ea"/>
                          <a:cs typeface="+mn-cs"/>
                          <a:sym typeface="Helvetica"/>
                        </a:rPr>
                        <a:t>00</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0</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0</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0010</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2</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Administratively Assigned</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AAI</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3"/>
                  </a:ext>
                </a:extLst>
              </a:tr>
              <a:tr h="330200">
                <a:tc>
                  <a:txBody>
                    <a:bodyPr/>
                    <a:lstStyle/>
                    <a:p>
                      <a:pPr defTabSz="457200">
                        <a:tabLst/>
                        <a:defRPr sz="1800"/>
                      </a:pPr>
                      <a:r>
                        <a:rPr sz="1400">
                          <a:latin typeface="+mn-lt"/>
                          <a:ea typeface="+mn-ea"/>
                          <a:cs typeface="+mn-cs"/>
                          <a:sym typeface="Helvetica"/>
                        </a:rPr>
                        <a:t>10</a:t>
                      </a:r>
                    </a:p>
                  </a:txBody>
                  <a:tcPr marL="50800" marR="50800" marT="50800" marB="50800" anchor="ctr" horzOverflow="overflow">
                    <a:lnL w="254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1</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0</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0110</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a:latin typeface="+mn-lt"/>
                          <a:ea typeface="+mn-ea"/>
                          <a:cs typeface="+mn-cs"/>
                          <a:sym typeface="Helvetica"/>
                        </a:rPr>
                        <a:t>6</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i="1">
                          <a:latin typeface="+mn-lt"/>
                          <a:ea typeface="+mn-ea"/>
                          <a:cs typeface="+mn-cs"/>
                          <a:sym typeface="Helvetica"/>
                        </a:rPr>
                        <a:t>Reserved</a:t>
                      </a:r>
                    </a:p>
                  </a:txBody>
                  <a:tcPr marL="50800" marR="50800" marT="50800" marB="50800" anchor="ctr" horzOverflow="overflow">
                    <a:lnL w="12700">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noFill/>
                  </a:tcPr>
                </a:tc>
                <a:tc>
                  <a:txBody>
                    <a:bodyPr/>
                    <a:lstStyle/>
                    <a:p>
                      <a:pPr defTabSz="457200">
                        <a:tabLst/>
                        <a:defRPr sz="1800"/>
                      </a:pPr>
                      <a:r>
                        <a:rPr sz="1400" i="1">
                          <a:latin typeface="+mn-lt"/>
                          <a:ea typeface="+mn-ea"/>
                          <a:cs typeface="+mn-cs"/>
                          <a:sym typeface="Helvetica"/>
                        </a:rPr>
                        <a:t>Reserved</a:t>
                      </a:r>
                    </a:p>
                  </a:txBody>
                  <a:tcPr marL="50800" marR="50800" marT="50800" marB="50800" anchor="ctr" horzOverflow="overflow">
                    <a:lnL w="12700">
                      <a:solidFill>
                        <a:srgbClr val="000000"/>
                      </a:solidFill>
                      <a:miter lim="400000"/>
                    </a:lnL>
                    <a:lnR w="25400">
                      <a:solidFill>
                        <a:srgbClr val="000000"/>
                      </a:solidFill>
                      <a:miter lim="400000"/>
                    </a:lnR>
                    <a:lnT w="12700">
                      <a:solidFill>
                        <a:srgbClr val="000000"/>
                      </a:solidFill>
                      <a:miter lim="400000"/>
                    </a:lnT>
                    <a:lnB w="12700">
                      <a:solidFill>
                        <a:srgbClr val="000000"/>
                      </a:solidFill>
                      <a:miter lim="400000"/>
                    </a:lnB>
                    <a:noFill/>
                  </a:tcPr>
                </a:tc>
                <a:extLst>
                  <a:ext uri="{0D108BD9-81ED-4DB2-BD59-A6C34878D82A}">
                    <a16:rowId xmlns:a16="http://schemas.microsoft.com/office/drawing/2014/main" val="10004"/>
                  </a:ext>
                </a:extLst>
              </a:tr>
            </a:tbl>
          </a:graphicData>
        </a:graphic>
      </p:graphicFrame>
      <p:graphicFrame>
        <p:nvGraphicFramePr>
          <p:cNvPr id="129" name="Table 7"/>
          <p:cNvGraphicFramePr/>
          <p:nvPr/>
        </p:nvGraphicFramePr>
        <p:xfrm>
          <a:off x="1497804" y="5158370"/>
          <a:ext cx="6096000" cy="1188720"/>
        </p:xfrm>
        <a:graphic>
          <a:graphicData uri="http://schemas.openxmlformats.org/drawingml/2006/table">
            <a:tbl>
              <a:tblPr>
                <a:tableStyleId>{4C3C2611-4C71-4FC5-86AE-919BDF0F9419}</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70840">
                <a:tc>
                  <a:txBody>
                    <a:bodyPr/>
                    <a:lstStyle/>
                    <a:p>
                      <a:pPr>
                        <a:defRPr sz="2000">
                          <a:latin typeface="+mn-lt"/>
                          <a:ea typeface="+mn-ea"/>
                          <a:cs typeface="+mn-cs"/>
                          <a:sym typeface="Helvetica"/>
                        </a:defRPr>
                      </a:pPr>
                      <a:endParaRPr/>
                    </a:p>
                  </a:txBody>
                  <a:tcPr marL="45720" marR="45720" horzOverflow="overflow">
                    <a:lnL w="12700">
                      <a:solidFill>
                        <a:srgbClr val="000000"/>
                      </a:solidFill>
                      <a:miter lim="400000"/>
                    </a:lnL>
                    <a:lnR w="12700">
                      <a:solidFill>
                        <a:srgbClr val="000000"/>
                      </a:solidFill>
                    </a:lnR>
                    <a:lnT w="12700">
                      <a:solidFill>
                        <a:srgbClr val="000000"/>
                      </a:solidFill>
                      <a:miter lim="400000"/>
                    </a:lnT>
                    <a:lnB w="12700">
                      <a:solidFill>
                        <a:srgbClr val="000000"/>
                      </a:solidFill>
                    </a:lnB>
                    <a:noFill/>
                  </a:tcPr>
                </a:tc>
                <a:tc>
                  <a:txBody>
                    <a:bodyPr/>
                    <a:lstStyle/>
                    <a:p>
                      <a:pPr>
                        <a:defRPr sz="1800"/>
                      </a:pPr>
                      <a:r>
                        <a:rPr sz="2000">
                          <a:latin typeface="+mn-lt"/>
                          <a:ea typeface="+mn-ea"/>
                          <a:cs typeface="+mn-cs"/>
                          <a:sym typeface="Helvetica"/>
                        </a:rPr>
                        <a:t>Y = 0</a:t>
                      </a:r>
                    </a:p>
                  </a:txBody>
                  <a:tcPr marL="45720" marR="45720" horzOverflow="overflow">
                    <a:lnL w="12700">
                      <a:solidFill>
                        <a:srgbClr val="000000"/>
                      </a:solidFill>
                    </a:lnL>
                    <a:lnR w="12700">
                      <a:solidFill>
                        <a:srgbClr val="000000"/>
                      </a:solidFill>
                    </a:lnR>
                    <a:lnT w="12700">
                      <a:solidFill>
                        <a:srgbClr val="000000"/>
                      </a:solidFill>
                      <a:miter lim="400000"/>
                    </a:lnT>
                    <a:lnB w="28575">
                      <a:solidFill>
                        <a:srgbClr val="000000"/>
                      </a:solidFill>
                    </a:lnB>
                    <a:noFill/>
                  </a:tcPr>
                </a:tc>
                <a:tc>
                  <a:txBody>
                    <a:bodyPr/>
                    <a:lstStyle/>
                    <a:p>
                      <a:pPr>
                        <a:defRPr sz="1800"/>
                      </a:pPr>
                      <a:r>
                        <a:rPr sz="2000">
                          <a:latin typeface="+mn-lt"/>
                          <a:ea typeface="+mn-ea"/>
                          <a:cs typeface="+mn-cs"/>
                          <a:sym typeface="Helvetica"/>
                        </a:rPr>
                        <a:t> Y = 1</a:t>
                      </a:r>
                    </a:p>
                  </a:txBody>
                  <a:tcPr marL="45720" marR="45720" horzOverflow="overflow">
                    <a:lnL w="12700">
                      <a:solidFill>
                        <a:srgbClr val="000000"/>
                      </a:solidFill>
                    </a:lnL>
                    <a:lnR w="12700">
                      <a:solidFill>
                        <a:srgbClr val="000000"/>
                      </a:solidFill>
                      <a:miter lim="400000"/>
                    </a:lnR>
                    <a:lnT w="12700">
                      <a:solidFill>
                        <a:srgbClr val="000000"/>
                      </a:solidFill>
                      <a:miter lim="400000"/>
                    </a:lnT>
                    <a:lnB w="28575">
                      <a:solidFill>
                        <a:srgbClr val="000000"/>
                      </a:solidFill>
                    </a:lnB>
                    <a:noFill/>
                  </a:tcPr>
                </a:tc>
                <a:extLst>
                  <a:ext uri="{0D108BD9-81ED-4DB2-BD59-A6C34878D82A}">
                    <a16:rowId xmlns:a16="http://schemas.microsoft.com/office/drawing/2014/main" val="10000"/>
                  </a:ext>
                </a:extLst>
              </a:tr>
              <a:tr h="370840">
                <a:tc>
                  <a:txBody>
                    <a:bodyPr/>
                    <a:lstStyle/>
                    <a:p>
                      <a:pPr>
                        <a:defRPr sz="1800"/>
                      </a:pPr>
                      <a:r>
                        <a:rPr sz="2000">
                          <a:latin typeface="+mn-lt"/>
                          <a:ea typeface="+mn-ea"/>
                          <a:cs typeface="+mn-cs"/>
                          <a:sym typeface="Helvetica"/>
                        </a:rPr>
                        <a:t>Z = 0</a:t>
                      </a:r>
                    </a:p>
                  </a:txBody>
                  <a:tcPr marL="45720" marR="45720" horzOverflow="overflow">
                    <a:lnL w="12700">
                      <a:solidFill>
                        <a:srgbClr val="000000"/>
                      </a:solidFill>
                      <a:miter lim="400000"/>
                    </a:lnL>
                    <a:lnR w="28575">
                      <a:solidFill>
                        <a:srgbClr val="000000"/>
                      </a:solidFill>
                    </a:lnR>
                    <a:lnT w="12700">
                      <a:solidFill>
                        <a:srgbClr val="000000"/>
                      </a:solidFill>
                    </a:lnT>
                    <a:lnB w="12700">
                      <a:solidFill>
                        <a:srgbClr val="000000"/>
                      </a:solidFill>
                    </a:lnB>
                    <a:noFill/>
                  </a:tcPr>
                </a:tc>
                <a:tc>
                  <a:txBody>
                    <a:bodyPr/>
                    <a:lstStyle/>
                    <a:p>
                      <a:pPr>
                        <a:defRPr sz="1800"/>
                      </a:pPr>
                      <a:r>
                        <a:rPr sz="2000">
                          <a:latin typeface="+mn-lt"/>
                          <a:ea typeface="+mn-ea"/>
                          <a:cs typeface="+mn-cs"/>
                          <a:sym typeface="Helvetica"/>
                        </a:rPr>
                        <a:t>AAI</a:t>
                      </a:r>
                    </a:p>
                  </a:txBody>
                  <a:tcPr marL="45720" marR="45720" horzOverflow="overflow">
                    <a:lnL w="28575">
                      <a:solidFill>
                        <a:srgbClr val="000000"/>
                      </a:solidFill>
                    </a:lnL>
                    <a:lnR w="12700">
                      <a:solidFill>
                        <a:srgbClr val="000000"/>
                      </a:solidFill>
                    </a:lnR>
                    <a:lnT w="28575">
                      <a:solidFill>
                        <a:srgbClr val="000000"/>
                      </a:solidFill>
                    </a:lnT>
                    <a:lnB w="12700">
                      <a:solidFill>
                        <a:srgbClr val="000000"/>
                      </a:solidFill>
                    </a:lnB>
                    <a:solidFill>
                      <a:schemeClr val="accent5">
                        <a:lumOff val="5588"/>
                      </a:schemeClr>
                    </a:solidFill>
                  </a:tcPr>
                </a:tc>
                <a:tc>
                  <a:txBody>
                    <a:bodyPr/>
                    <a:lstStyle/>
                    <a:p>
                      <a:pPr>
                        <a:defRPr sz="1800"/>
                      </a:pPr>
                      <a:r>
                        <a:rPr sz="2000" i="1">
                          <a:latin typeface="+mn-lt"/>
                          <a:ea typeface="+mn-ea"/>
                          <a:cs typeface="+mn-cs"/>
                          <a:sym typeface="Helvetica"/>
                        </a:rPr>
                        <a:t>Reserved</a:t>
                      </a:r>
                    </a:p>
                  </a:txBody>
                  <a:tcPr marL="45720" marR="45720" horzOverflow="overflow">
                    <a:lnL w="12700">
                      <a:solidFill>
                        <a:srgbClr val="000000"/>
                      </a:solidFill>
                    </a:lnL>
                    <a:lnR w="28575">
                      <a:solidFill>
                        <a:srgbClr val="000000"/>
                      </a:solidFill>
                    </a:lnR>
                    <a:lnT w="28575">
                      <a:solidFill>
                        <a:srgbClr val="000000"/>
                      </a:solidFill>
                    </a:lnT>
                    <a:lnB w="12700">
                      <a:solidFill>
                        <a:srgbClr val="000000"/>
                      </a:solidFill>
                    </a:lnB>
                    <a:solidFill>
                      <a:schemeClr val="accent5">
                        <a:lumOff val="5588"/>
                      </a:schemeClr>
                    </a:solidFill>
                  </a:tcPr>
                </a:tc>
                <a:extLst>
                  <a:ext uri="{0D108BD9-81ED-4DB2-BD59-A6C34878D82A}">
                    <a16:rowId xmlns:a16="http://schemas.microsoft.com/office/drawing/2014/main" val="10001"/>
                  </a:ext>
                </a:extLst>
              </a:tr>
              <a:tr h="370840">
                <a:tc>
                  <a:txBody>
                    <a:bodyPr/>
                    <a:lstStyle/>
                    <a:p>
                      <a:pPr>
                        <a:defRPr sz="1800"/>
                      </a:pPr>
                      <a:r>
                        <a:rPr sz="2000">
                          <a:latin typeface="+mn-lt"/>
                          <a:ea typeface="+mn-ea"/>
                          <a:cs typeface="+mn-cs"/>
                          <a:sym typeface="Helvetica"/>
                        </a:rPr>
                        <a:t>Z = 1</a:t>
                      </a:r>
                    </a:p>
                  </a:txBody>
                  <a:tcPr marL="45720" marR="45720" horzOverflow="overflow">
                    <a:lnL w="12700">
                      <a:solidFill>
                        <a:srgbClr val="000000"/>
                      </a:solidFill>
                      <a:miter lim="400000"/>
                    </a:lnL>
                    <a:lnR w="28575">
                      <a:solidFill>
                        <a:srgbClr val="000000"/>
                      </a:solidFill>
                    </a:lnR>
                    <a:lnT w="12700">
                      <a:solidFill>
                        <a:srgbClr val="000000"/>
                      </a:solidFill>
                    </a:lnT>
                    <a:lnB w="12700">
                      <a:solidFill>
                        <a:srgbClr val="000000"/>
                      </a:solidFill>
                      <a:miter lim="400000"/>
                    </a:lnB>
                    <a:noFill/>
                  </a:tcPr>
                </a:tc>
                <a:tc>
                  <a:txBody>
                    <a:bodyPr/>
                    <a:lstStyle/>
                    <a:p>
                      <a:pPr>
                        <a:defRPr sz="1800"/>
                      </a:pPr>
                      <a:r>
                        <a:rPr sz="2000">
                          <a:latin typeface="+mn-lt"/>
                          <a:ea typeface="+mn-ea"/>
                          <a:cs typeface="+mn-cs"/>
                          <a:sym typeface="Helvetica"/>
                        </a:rPr>
                        <a:t>ELI</a:t>
                      </a:r>
                    </a:p>
                  </a:txBody>
                  <a:tcPr marL="45720" marR="45720" horzOverflow="overflow">
                    <a:lnL w="28575">
                      <a:solidFill>
                        <a:srgbClr val="000000"/>
                      </a:solidFill>
                    </a:lnL>
                    <a:lnR w="12700">
                      <a:solidFill>
                        <a:srgbClr val="000000"/>
                      </a:solidFill>
                    </a:lnR>
                    <a:lnT w="12700">
                      <a:solidFill>
                        <a:srgbClr val="000000"/>
                      </a:solidFill>
                    </a:lnT>
                    <a:lnB w="28575">
                      <a:solidFill>
                        <a:srgbClr val="000000"/>
                      </a:solidFill>
                    </a:lnB>
                    <a:solidFill>
                      <a:schemeClr val="accent5">
                        <a:lumOff val="5588"/>
                      </a:schemeClr>
                    </a:solidFill>
                  </a:tcPr>
                </a:tc>
                <a:tc>
                  <a:txBody>
                    <a:bodyPr/>
                    <a:lstStyle/>
                    <a:p>
                      <a:pPr>
                        <a:defRPr sz="1800"/>
                      </a:pPr>
                      <a:r>
                        <a:rPr sz="2000">
                          <a:latin typeface="+mn-lt"/>
                          <a:ea typeface="+mn-ea"/>
                          <a:cs typeface="+mn-cs"/>
                          <a:sym typeface="Helvetica"/>
                        </a:rPr>
                        <a:t>SAI</a:t>
                      </a:r>
                    </a:p>
                  </a:txBody>
                  <a:tcPr marL="45720" marR="45720" horzOverflow="overflow">
                    <a:lnL w="12700">
                      <a:solidFill>
                        <a:srgbClr val="000000"/>
                      </a:solidFill>
                    </a:lnL>
                    <a:lnR w="28575">
                      <a:solidFill>
                        <a:srgbClr val="000000"/>
                      </a:solidFill>
                    </a:lnR>
                    <a:lnT w="12700">
                      <a:solidFill>
                        <a:srgbClr val="000000"/>
                      </a:solidFill>
                    </a:lnT>
                    <a:lnB w="28575">
                      <a:solidFill>
                        <a:srgbClr val="000000"/>
                      </a:solidFill>
                    </a:lnB>
                    <a:solidFill>
                      <a:schemeClr val="accent5">
                        <a:lumOff val="5588"/>
                      </a:schemeClr>
                    </a:solidFill>
                  </a:tcPr>
                </a:tc>
                <a:extLst>
                  <a:ext uri="{0D108BD9-81ED-4DB2-BD59-A6C34878D82A}">
                    <a16:rowId xmlns:a16="http://schemas.microsoft.com/office/drawing/2014/main" val="10002"/>
                  </a:ext>
                </a:extLst>
              </a:tr>
            </a:tbl>
          </a:graphicData>
        </a:graphic>
      </p:graphicFrame>
      <p:sp>
        <p:nvSpPr>
          <p:cNvPr id="130" name="“A” for AAI and “E” for ELI would have been nice, but prior IEEE RA assignments put ELI in the “A” quadrant."/>
          <p:cNvSpPr txBox="1"/>
          <p:nvPr/>
        </p:nvSpPr>
        <p:spPr>
          <a:xfrm>
            <a:off x="491690" y="4253731"/>
            <a:ext cx="8116166" cy="828037"/>
          </a:xfrm>
          <a:prstGeom prst="rect">
            <a:avLst/>
          </a:prstGeom>
          <a:solidFill>
            <a:srgbClr val="D4F0E4"/>
          </a:solidFill>
          <a:ln w="12700">
            <a:miter lim="400000"/>
          </a:ln>
          <a:extLst>
            <a:ext uri="{C572A759-6A51-4108-AA02-DFA0A04FC94B}">
              <ma14:wrappingTextBoxFlag xmlns="" xmlns:ma14="http://schemas.microsoft.com/office/mac/drawingml/2011/main" xmlns:mv="urn:schemas-microsoft-com:mac:vml" xmlns:mc="http://schemas.openxmlformats.org/markup-compatibility/2006" val="1"/>
            </a:ext>
          </a:extLst>
        </p:spPr>
        <p:txBody>
          <a:bodyPr lIns="45718" tIns="45718" rIns="45718" bIns="45718">
            <a:spAutoFit/>
          </a:bodyPr>
          <a:lstStyle>
            <a:lvl1pPr>
              <a:defRPr>
                <a:solidFill>
                  <a:srgbClr val="009051"/>
                </a:solidFill>
              </a:defRPr>
            </a:lvl1pPr>
          </a:lstStyle>
          <a:p>
            <a:r>
              <a:t>“A” for AAI and “E” for ELI would have been nice, but prior IEEE RA assignments put ELI in the “A” quadrant.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lide Number"/>
          <p:cNvSpPr txBox="1">
            <a:spLocks noGrp="1"/>
          </p:cNvSpPr>
          <p:nvPr>
            <p:ph type="sldNum" sz="quarter" idx="4294967295"/>
          </p:nvPr>
        </p:nvSpPr>
        <p:spPr>
          <a:xfrm>
            <a:off x="4529582" y="6475412"/>
            <a:ext cx="159445" cy="184027"/>
          </a:xfrm>
          <a:prstGeom prst="rect">
            <a:avLst/>
          </a:prstGeom>
          <a:extLst>
            <a:ext uri="{C572A759-6A51-4108-AA02-DFA0A04FC94B}">
              <ma14:wrappingTextBoxFlag xmlns="" xmlns:ma14="http://schemas.microsoft.com/office/mac/drawingml/2011/main" xmlns:mv="urn:schemas-microsoft-com:mac:vml" xmlns:mc="http://schemas.openxmlformats.org/markup-compatibility/2006" val="1"/>
            </a:ext>
          </a:extLst>
        </p:spPr>
        <p:txBody>
          <a:bodyPr/>
          <a:lstStyle/>
          <a:p>
            <a:fld id="{86CB4B4D-7CA3-9044-876B-883B54F8677D}" type="slidenum">
              <a:rPr/>
              <a:pPr/>
              <a:t>9</a:t>
            </a:fld>
            <a:endParaRPr/>
          </a:p>
        </p:txBody>
      </p:sp>
      <p:sp>
        <p:nvSpPr>
          <p:cNvPr id="133" name="Abstract"/>
          <p:cNvSpPr txBox="1">
            <a:spLocks noGrp="1"/>
          </p:cNvSpPr>
          <p:nvPr>
            <p:ph type="title"/>
          </p:nvPr>
        </p:nvSpPr>
        <p:spPr>
          <a:xfrm>
            <a:off x="685800" y="520698"/>
            <a:ext cx="7772400" cy="732337"/>
          </a:xfrm>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r>
              <a:t>ELI: Extended Local Identifier</a:t>
            </a:r>
          </a:p>
        </p:txBody>
      </p:sp>
      <p:pic>
        <p:nvPicPr>
          <p:cNvPr id="134" name="Picture 6" descr="Picture 6"/>
          <p:cNvPicPr>
            <a:picLocks noChangeAspect="1"/>
          </p:cNvPicPr>
          <p:nvPr/>
        </p:nvPicPr>
        <p:blipFill>
          <a:blip r:embed="rId2">
            <a:extLst/>
          </a:blip>
          <a:stretch>
            <a:fillRect/>
          </a:stretch>
        </p:blipFill>
        <p:spPr>
          <a:xfrm>
            <a:off x="1790700" y="1221925"/>
            <a:ext cx="5562600" cy="3136903"/>
          </a:xfrm>
          <a:prstGeom prst="rect">
            <a:avLst/>
          </a:prstGeom>
          <a:ln w="12700">
            <a:miter lim="400000"/>
          </a:ln>
        </p:spPr>
      </p:pic>
      <p:sp>
        <p:nvSpPr>
          <p:cNvPr id="135" name="Text Placeholder 9"/>
          <p:cNvSpPr txBox="1">
            <a:spLocks noGrp="1"/>
          </p:cNvSpPr>
          <p:nvPr>
            <p:ph type="body" sz="half" idx="1"/>
          </p:nvPr>
        </p:nvSpPr>
        <p:spPr>
          <a:xfrm>
            <a:off x="134704" y="4425022"/>
            <a:ext cx="8874592" cy="1979481"/>
          </a:xfrm>
          <a:prstGeom prst="rect">
            <a:avLst/>
          </a:prstGeom>
        </p:spPr>
        <p:txBody>
          <a:bodyPr/>
          <a:lstStyle/>
          <a:p>
            <a:pPr marL="208024" indent="-208024" defTabSz="408828">
              <a:spcBef>
                <a:spcPts val="500"/>
              </a:spcBef>
              <a:defRPr sz="2100"/>
            </a:pPr>
            <a:r>
              <a:t>like an EUI, but with a Company ID (CID) instead of an OUI</a:t>
            </a:r>
          </a:p>
          <a:p>
            <a:pPr marL="520065" lvl="1" indent="-208024" defTabSz="408828">
              <a:spcBef>
                <a:spcPts val="500"/>
              </a:spcBef>
              <a:defRPr sz="2100"/>
            </a:pPr>
            <a:r>
              <a:t> CID has X = 1 (local space).</a:t>
            </a:r>
          </a:p>
          <a:p>
            <a:pPr marL="208024" indent="-208024" defTabSz="408828">
              <a:spcBef>
                <a:spcPts val="500"/>
              </a:spcBef>
              <a:defRPr sz="2100"/>
            </a:pPr>
            <a:r>
              <a:t>IEEE Registration Authority (RA) assigns CIDs, all in SLAP 01</a:t>
            </a:r>
          </a:p>
          <a:p>
            <a:pPr marL="520065" lvl="1" indent="-208024" defTabSz="408828">
              <a:spcBef>
                <a:spcPts val="500"/>
              </a:spcBef>
              <a:defRPr sz="2100"/>
            </a:pPr>
            <a:r>
              <a:t>CID predates 802c</a:t>
            </a:r>
          </a:p>
          <a:p>
            <a:pPr marL="208024" indent="-208024" defTabSz="408828">
              <a:spcBef>
                <a:spcPts val="500"/>
              </a:spcBef>
              <a:defRPr sz="2100"/>
            </a:pPr>
            <a:r>
              <a:t>802c reserves 4 CIDs for the local administrator</a:t>
            </a:r>
          </a:p>
        </p:txBody>
      </p:sp>
      <p:sp>
        <p:nvSpPr>
          <p:cNvPr id="136" name="Rounded Rectangle"/>
          <p:cNvSpPr/>
          <p:nvPr/>
        </p:nvSpPr>
        <p:spPr>
          <a:xfrm>
            <a:off x="4699000" y="2692654"/>
            <a:ext cx="267858" cy="305034"/>
          </a:xfrm>
          <a:prstGeom prst="roundRect">
            <a:avLst>
              <a:gd name="adj" fmla="val 46328"/>
            </a:avLst>
          </a:prstGeom>
          <a:ln w="25400">
            <a:solidFill>
              <a:schemeClr val="accent1"/>
            </a:solidFill>
          </a:ln>
        </p:spPr>
        <p:txBody>
          <a:bodyPr lIns="45718" tIns="45718" rIns="45718" bIns="45718"/>
          <a:lstStyle/>
          <a:p>
            <a:endParaRPr/>
          </a:p>
        </p:txBody>
      </p:sp>
      <p:sp>
        <p:nvSpPr>
          <p:cNvPr id="137" name="Rounded Rectangle"/>
          <p:cNvSpPr/>
          <p:nvPr/>
        </p:nvSpPr>
        <p:spPr>
          <a:xfrm>
            <a:off x="3539066" y="2722285"/>
            <a:ext cx="827289" cy="296568"/>
          </a:xfrm>
          <a:prstGeom prst="roundRect">
            <a:avLst>
              <a:gd name="adj" fmla="val 41843"/>
            </a:avLst>
          </a:prstGeom>
          <a:ln w="25400">
            <a:solidFill>
              <a:schemeClr val="accent1"/>
            </a:solidFill>
          </a:ln>
        </p:spPr>
        <p:txBody>
          <a:bodyPr lIns="45718" tIns="45718" rIns="45718" bIns="45718"/>
          <a:lstStyle/>
          <a:p>
            <a:endParaRPr/>
          </a:p>
        </p:txBody>
      </p:sp>
      <p:grpSp>
        <p:nvGrpSpPr>
          <p:cNvPr id="140" name="second hex digit = A"/>
          <p:cNvGrpSpPr/>
          <p:nvPr/>
        </p:nvGrpSpPr>
        <p:grpSpPr>
          <a:xfrm>
            <a:off x="5835301" y="2533945"/>
            <a:ext cx="3158699" cy="463744"/>
            <a:chOff x="-2" y="0"/>
            <a:chExt cx="2834717" cy="477040"/>
          </a:xfrm>
        </p:grpSpPr>
        <p:sp>
          <p:nvSpPr>
            <p:cNvPr id="138" name="Rectangle"/>
            <p:cNvSpPr/>
            <p:nvPr/>
          </p:nvSpPr>
          <p:spPr>
            <a:xfrm>
              <a:off x="-2" y="0"/>
              <a:ext cx="2834717" cy="477040"/>
            </a:xfrm>
            <a:prstGeom prst="rect">
              <a:avLst/>
            </a:prstGeom>
            <a:solidFill>
              <a:srgbClr val="FFFFFF"/>
            </a:solidFill>
            <a:ln w="12700" cap="flat">
              <a:noFill/>
              <a:miter lim="400000"/>
            </a:ln>
            <a:effectLst/>
          </p:spPr>
          <p:txBody>
            <a:bodyPr wrap="square" lIns="45718" tIns="45718" rIns="45718" bIns="45718" numCol="1" anchor="t">
              <a:noAutofit/>
            </a:bodyPr>
            <a:lstStyle/>
            <a:p>
              <a:pPr>
                <a:defRPr>
                  <a:solidFill>
                    <a:srgbClr val="009051"/>
                  </a:solidFill>
                </a:defRPr>
              </a:pPr>
              <a:endParaRPr/>
            </a:p>
          </p:txBody>
        </p:sp>
        <p:sp>
          <p:nvSpPr>
            <p:cNvPr id="139" name="second hex digit = A"/>
            <p:cNvSpPr txBox="1"/>
            <p:nvPr/>
          </p:nvSpPr>
          <p:spPr>
            <a:xfrm>
              <a:off x="-1" y="0"/>
              <a:ext cx="2589039" cy="474897"/>
            </a:xfrm>
            <a:prstGeom prst="rect">
              <a:avLst/>
            </a:prstGeom>
            <a:noFill/>
            <a:ln w="12700" cap="flat">
              <a:noFill/>
              <a:miter lim="400000"/>
            </a:ln>
            <a:effectLst/>
            <a:extLst>
              <a:ext uri="{C572A759-6A51-4108-AA02-DFA0A04FC94B}">
                <ma14:wrappingTextBoxFlag xmlns="" xmlns:ma14="http://schemas.microsoft.com/office/mac/drawingml/2011/main" xmlns:mv="urn:schemas-microsoft-com:mac:vml" xmlns:mc="http://schemas.openxmlformats.org/markup-compatibility/2006" val="1"/>
              </a:ext>
            </a:extLst>
          </p:spPr>
          <p:txBody>
            <a:bodyPr wrap="square" lIns="45718" tIns="45718" rIns="45718" bIns="45718" numCol="1" anchor="t">
              <a:spAutoFit/>
            </a:bodyPr>
            <a:lstStyle>
              <a:lvl1pPr>
                <a:defRPr>
                  <a:solidFill>
                    <a:srgbClr val="009051"/>
                  </a:solidFill>
                </a:defRPr>
              </a:lvl1pPr>
            </a:lstStyle>
            <a:p>
              <a:r>
                <a:rPr dirty="0"/>
                <a:t>second hex digit = A</a:t>
              </a:r>
            </a:p>
          </p:txBody>
        </p:sp>
      </p:grpSp>
      <p:sp>
        <p:nvSpPr>
          <p:cNvPr id="141" name="Rounded Rectangle"/>
          <p:cNvSpPr/>
          <p:nvPr/>
        </p:nvSpPr>
        <p:spPr>
          <a:xfrm>
            <a:off x="2662334" y="2684185"/>
            <a:ext cx="1831020" cy="810289"/>
          </a:xfrm>
          <a:prstGeom prst="roundRect">
            <a:avLst>
              <a:gd name="adj" fmla="val 33896"/>
            </a:avLst>
          </a:prstGeom>
          <a:ln w="25400">
            <a:solidFill>
              <a:srgbClr val="FF2600"/>
            </a:solidFill>
          </a:ln>
        </p:spPr>
        <p:txBody>
          <a:bodyPr lIns="45718" tIns="45718" rIns="45718" bIns="45718"/>
          <a:lstStyle/>
          <a:p>
            <a:endParaRPr/>
          </a:p>
        </p:txBody>
      </p:sp>
      <p:sp>
        <p:nvSpPr>
          <p:cNvPr id="142" name="Rounded Rectangle"/>
          <p:cNvSpPr/>
          <p:nvPr/>
        </p:nvSpPr>
        <p:spPr>
          <a:xfrm>
            <a:off x="5439402" y="2950808"/>
            <a:ext cx="590763" cy="277047"/>
          </a:xfrm>
          <a:prstGeom prst="roundRect">
            <a:avLst>
              <a:gd name="adj" fmla="val 33896"/>
            </a:avLst>
          </a:prstGeom>
          <a:ln w="25400">
            <a:solidFill>
              <a:srgbClr val="FF2600"/>
            </a:solidFill>
          </a:ln>
        </p:spPr>
        <p:txBody>
          <a:bodyPr lIns="45718" tIns="45718" rIns="45718" bIns="45718"/>
          <a:lstStyle/>
          <a:p>
            <a:endParaRPr/>
          </a:p>
        </p:txBody>
      </p:sp>
    </p:spTree>
  </p:cSld>
  <p:clrMapOvr>
    <a:masterClrMapping/>
  </p:clrMapOvr>
  <p:transition spd="med"/>
</p:sld>
</file>

<file path=ppt/theme/theme1.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802-11-Submission">
  <a:themeElements>
    <a:clrScheme name="802-11-Submission">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802-11-Submission">
      <a:majorFont>
        <a:latin typeface="Times New Roman"/>
        <a:ea typeface="Times New Roman"/>
        <a:cs typeface="Times New Roman"/>
      </a:majorFont>
      <a:minorFont>
        <a:latin typeface="Helvetica"/>
        <a:ea typeface="Helvetica"/>
        <a:cs typeface="Helvetica"/>
      </a:minorFont>
    </a:fontScheme>
    <a:fmtScheme name="802-11-Submissio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49262"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3501</TotalTime>
  <Words>2849</Words>
  <Application>Microsoft Macintosh PowerPoint</Application>
  <PresentationFormat>On-screen Show (4:3)</PresentationFormat>
  <Paragraphs>328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Helvetica</vt:lpstr>
      <vt:lpstr>Times New Roman</vt:lpstr>
      <vt:lpstr>802-11-Submission</vt:lpstr>
      <vt:lpstr> Temporary Addresses </vt:lpstr>
      <vt:lpstr>Abstract</vt:lpstr>
      <vt:lpstr>Temporary Addresses in IEEE 802</vt:lpstr>
      <vt:lpstr>IEEE Std 802c: Key Facts</vt:lpstr>
      <vt:lpstr>Local Address: Example</vt:lpstr>
      <vt:lpstr>SLAP</vt:lpstr>
      <vt:lpstr>Assignment Protocols</vt:lpstr>
      <vt:lpstr>SLAP Quadrants</vt:lpstr>
      <vt:lpstr>ELI: Extended Local Identifier</vt:lpstr>
      <vt:lpstr>AAI: Administratively Assigned Identifier</vt:lpstr>
      <vt:lpstr>SAI: Standard Assigned Identifier </vt:lpstr>
      <vt:lpstr>P802.1CQ </vt:lpstr>
      <vt:lpstr>Address Block Sizes (48-bit addresses)</vt:lpstr>
      <vt:lpstr>SLAP Happy</vt:lpstr>
      <vt:lpstr>IEEE RA Tutorial – Guidelines for Use of EUI, OUI, CID</vt:lpstr>
      <vt:lpstr>Temporary Addresses in 802.11</vt:lpstr>
      <vt:lpstr>Proposed MAC Address Policy ANQP [6]</vt:lpstr>
      <vt:lpstr>Some Address Features</vt:lpstr>
      <vt:lpstr>Some Address Assignment Protocols</vt:lpstr>
      <vt:lpstr>Example: Bluetooth Link-Layer Privacy [7]</vt:lpstr>
      <vt:lpstr>Example: IPv4</vt:lpstr>
      <vt:lpstr>View from IETF: IPv6</vt:lpstr>
      <vt:lpstr>IETF: Temporary Addresses</vt:lpstr>
      <vt:lpstr>Semantically Opaque Interface Identifiers</vt:lpstr>
      <vt:lpstr>IETF CGA</vt:lpstr>
      <vt:lpstr>Example: Authentication and Privacy can coexist</vt:lpstr>
      <vt:lpstr>Summary</vt:lpstr>
      <vt:lpstr>References (1/2)</vt:lpstr>
      <vt:lpstr>References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IEEE Std 802c: What’s New and Useful in the  Overview and Architecture</dc:title>
  <cp:lastModifiedBy>OfficeUser4564</cp:lastModifiedBy>
  <cp:revision>55</cp:revision>
  <dcterms:created xsi:type="dcterms:W3CDTF">2017-09-13T09:19:50Z</dcterms:created>
  <dcterms:modified xsi:type="dcterms:W3CDTF">2019-05-13T18:22:23Z</dcterms:modified>
</cp:coreProperties>
</file>