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8" r:id="rId3"/>
    <p:sldId id="259" r:id="rId4"/>
    <p:sldId id="260" r:id="rId5"/>
    <p:sldId id="261" r:id="rId6"/>
    <p:sldId id="263" r:id="rId7"/>
    <p:sldId id="264" r:id="rId8"/>
    <p:sldId id="265" r:id="rId9"/>
    <p:sldId id="266" r:id="rId10"/>
    <p:sldId id="270" r:id="rId11"/>
    <p:sldId id="269" r:id="rId12"/>
    <p:sldId id="304" r:id="rId13"/>
    <p:sldId id="288" r:id="rId14"/>
    <p:sldId id="293" r:id="rId15"/>
    <p:sldId id="302" r:id="rId16"/>
    <p:sldId id="303"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69" autoAdjust="0"/>
    <p:restoredTop sz="94660"/>
  </p:normalViewPr>
  <p:slideViewPr>
    <p:cSldViewPr>
      <p:cViewPr varScale="1">
        <p:scale>
          <a:sx n="114" d="100"/>
          <a:sy n="114" d="100"/>
        </p:scale>
        <p:origin x="1480" y="16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5/13/19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CA"/>
              <a:t>May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May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CA"/>
              <a:t>May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CA"/>
              <a:t>May 2019</a:t>
            </a:r>
            <a:endParaRPr lang="en-GB" dirty="0"/>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CA"/>
              <a:t>May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CA"/>
              <a:t>May 2019</a:t>
            </a:r>
            <a:endParaRPr lang="en-GB" dirty="0"/>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CA"/>
              <a:t>May 2019</a:t>
            </a:r>
            <a:endParaRPr lang="en-GB" dirty="0"/>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May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May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May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802.11-19/0881r0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CA"/>
              <a:t>May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MAC </a:t>
            </a:r>
            <a:r>
              <a:rPr lang="en-US" altLang="en-US" dirty="0" err="1"/>
              <a:t>Adhoc</a:t>
            </a:r>
            <a:r>
              <a:rPr lang="en-US" altLang="en-US" dirty="0"/>
              <a:t> May 2019 Meeting Agenda</a:t>
            </a:r>
            <a:endParaRPr lang="en-GB" dirty="0"/>
          </a:p>
        </p:txBody>
      </p:sp>
      <p:sp>
        <p:nvSpPr>
          <p:cNvPr id="3074" name="Rectangle 2"/>
          <p:cNvSpPr>
            <a:spLocks noGrp="1" noChangeArrowheads="1"/>
          </p:cNvSpPr>
          <p:nvPr>
            <p:ph type="body" idx="1"/>
          </p:nvPr>
        </p:nvSpPr>
        <p:spPr>
          <a:xfrm>
            <a:off x="685800" y="17367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2019-05-13</a:t>
            </a:r>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95"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TGax Schedule</a:t>
            </a:r>
          </a:p>
        </p:txBody>
      </p:sp>
      <p:sp>
        <p:nvSpPr>
          <p:cNvPr id="6" name="Date Placeholder 5"/>
          <p:cNvSpPr>
            <a:spLocks noGrp="1"/>
          </p:cNvSpPr>
          <p:nvPr>
            <p:ph type="dt" idx="10"/>
          </p:nvPr>
        </p:nvSpPr>
        <p:spPr/>
        <p:txBody>
          <a:bodyPr/>
          <a:lstStyle/>
          <a:p>
            <a:r>
              <a:rPr lang="en-CA"/>
              <a:t>May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graphicFrame>
        <p:nvGraphicFramePr>
          <p:cNvPr id="8" name="Table 7">
            <a:extLst>
              <a:ext uri="{FF2B5EF4-FFF2-40B4-BE49-F238E27FC236}">
                <a16:creationId xmlns:a16="http://schemas.microsoft.com/office/drawing/2014/main" id="{7B314F0B-DD20-B44A-BE59-3B6AAB1ECBCC}"/>
              </a:ext>
            </a:extLst>
          </p:cNvPr>
          <p:cNvGraphicFramePr>
            <a:graphicFrameLocks noGrp="1"/>
          </p:cNvGraphicFramePr>
          <p:nvPr>
            <p:extLst>
              <p:ext uri="{D42A27DB-BD31-4B8C-83A1-F6EECF244321}">
                <p14:modId xmlns:p14="http://schemas.microsoft.com/office/powerpoint/2010/main" val="680667464"/>
              </p:ext>
            </p:extLst>
          </p:nvPr>
        </p:nvGraphicFramePr>
        <p:xfrm>
          <a:off x="914400" y="2324154"/>
          <a:ext cx="7086600" cy="2583126"/>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708660">
                  <a:extLst>
                    <a:ext uri="{9D8B030D-6E8A-4147-A177-3AD203B41FA5}">
                      <a16:colId xmlns:a16="http://schemas.microsoft.com/office/drawing/2014/main" val="20001"/>
                    </a:ext>
                  </a:extLst>
                </a:gridCol>
                <a:gridCol w="708660">
                  <a:extLst>
                    <a:ext uri="{9D8B030D-6E8A-4147-A177-3AD203B41FA5}">
                      <a16:colId xmlns:a16="http://schemas.microsoft.com/office/drawing/2014/main" val="20002"/>
                    </a:ext>
                  </a:extLst>
                </a:gridCol>
                <a:gridCol w="708660">
                  <a:extLst>
                    <a:ext uri="{9D8B030D-6E8A-4147-A177-3AD203B41FA5}">
                      <a16:colId xmlns:a16="http://schemas.microsoft.com/office/drawing/2014/main" val="20003"/>
                    </a:ext>
                  </a:extLst>
                </a:gridCol>
                <a:gridCol w="708660">
                  <a:extLst>
                    <a:ext uri="{9D8B030D-6E8A-4147-A177-3AD203B41FA5}">
                      <a16:colId xmlns:a16="http://schemas.microsoft.com/office/drawing/2014/main" val="20004"/>
                    </a:ext>
                  </a:extLst>
                </a:gridCol>
                <a:gridCol w="708660">
                  <a:extLst>
                    <a:ext uri="{9D8B030D-6E8A-4147-A177-3AD203B41FA5}">
                      <a16:colId xmlns:a16="http://schemas.microsoft.com/office/drawing/2014/main" val="20005"/>
                    </a:ext>
                  </a:extLst>
                </a:gridCol>
                <a:gridCol w="708660">
                  <a:extLst>
                    <a:ext uri="{9D8B030D-6E8A-4147-A177-3AD203B41FA5}">
                      <a16:colId xmlns:a16="http://schemas.microsoft.com/office/drawing/2014/main" val="20006"/>
                    </a:ext>
                  </a:extLst>
                </a:gridCol>
                <a:gridCol w="1417320">
                  <a:extLst>
                    <a:ext uri="{9D8B030D-6E8A-4147-A177-3AD203B41FA5}">
                      <a16:colId xmlns:a16="http://schemas.microsoft.com/office/drawing/2014/main" val="20007"/>
                    </a:ext>
                  </a:extLst>
                </a:gridCol>
              </a:tblGrid>
              <a:tr h="723846">
                <a:tc>
                  <a:txBody>
                    <a:bodyPr/>
                    <a:lstStyle/>
                    <a:p>
                      <a:pPr algn="ctr"/>
                      <a:endParaRPr lang="en-US" dirty="0"/>
                    </a:p>
                  </a:txBody>
                  <a:tcPr/>
                </a:tc>
                <a:tc gridSpan="2">
                  <a:txBody>
                    <a:bodyPr/>
                    <a:lstStyle/>
                    <a:p>
                      <a:pPr algn="ctr"/>
                      <a:r>
                        <a:rPr lang="en-US" dirty="0"/>
                        <a:t>Monday</a:t>
                      </a:r>
                    </a:p>
                  </a:txBody>
                  <a:tcPr/>
                </a:tc>
                <a:tc hMerge="1">
                  <a:txBody>
                    <a:bodyPr/>
                    <a:lstStyle/>
                    <a:p>
                      <a:endParaRPr lang="en-US"/>
                    </a:p>
                  </a:txBody>
                  <a:tcPr/>
                </a:tc>
                <a:tc gridSpan="2">
                  <a:txBody>
                    <a:bodyPr/>
                    <a:lstStyle/>
                    <a:p>
                      <a:pPr algn="ctr"/>
                      <a:r>
                        <a:rPr lang="en-US" dirty="0"/>
                        <a:t>Tuesday</a:t>
                      </a:r>
                    </a:p>
                  </a:txBody>
                  <a:tcPr/>
                </a:tc>
                <a:tc hMerge="1">
                  <a:txBody>
                    <a:bodyPr/>
                    <a:lstStyle/>
                    <a:p>
                      <a:endParaRPr lang="en-US"/>
                    </a:p>
                  </a:txBody>
                  <a:tcPr/>
                </a:tc>
                <a:tc gridSpan="2">
                  <a:txBody>
                    <a:bodyPr/>
                    <a:lstStyle/>
                    <a:p>
                      <a:pPr algn="ctr"/>
                      <a:r>
                        <a:rPr lang="en-US" dirty="0"/>
                        <a:t>Wednesday</a:t>
                      </a:r>
                    </a:p>
                  </a:txBody>
                  <a:tcPr/>
                </a:tc>
                <a:tc hMerge="1">
                  <a:txBody>
                    <a:bodyPr/>
                    <a:lstStyle/>
                    <a:p>
                      <a:endParaRPr lang="en-US"/>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a:tc>
                <a:tc hMerge="1">
                  <a:txBody>
                    <a:bodyPr/>
                    <a:lstStyle/>
                    <a:p>
                      <a:endParaRPr lang="en-US"/>
                    </a:p>
                  </a:txBody>
                  <a:tcPr/>
                </a:tc>
                <a:tc gridSpan="2">
                  <a:txBody>
                    <a:bodyPr/>
                    <a:lstStyle/>
                    <a:p>
                      <a:pPr algn="ctr"/>
                      <a:endParaRPr lang="en-US" sz="1800" b="1" dirty="0"/>
                    </a:p>
                  </a:txBody>
                  <a:tcPr/>
                </a:tc>
                <a:tc hMerge="1">
                  <a:txBody>
                    <a:bodyPr/>
                    <a:lstStyle/>
                    <a:p>
                      <a:endParaRPr lang="en-US"/>
                    </a:p>
                  </a:txBody>
                  <a:tcPr/>
                </a:tc>
                <a:tc gridSpan="2">
                  <a:txBody>
                    <a:bodyPr/>
                    <a:lstStyle/>
                    <a:p>
                      <a:pPr algn="ctr"/>
                      <a:endParaRPr lang="en-US" sz="1800" b="1" dirty="0"/>
                    </a:p>
                  </a:txBody>
                  <a:tcPr/>
                </a:tc>
                <a:tc hMerge="1">
                  <a:txBody>
                    <a:bodyPr/>
                    <a:lstStyle/>
                    <a:p>
                      <a:endParaRPr lang="en-US"/>
                    </a:p>
                  </a:txBody>
                  <a:tcPr/>
                </a:tc>
                <a:tc>
                  <a:txBody>
                    <a:bodyPr/>
                    <a:lstStyle/>
                    <a:p>
                      <a:pPr algn="ctr"/>
                      <a:r>
                        <a:rPr lang="en-US" sz="1800" b="1" dirty="0"/>
                        <a:t>TGax</a:t>
                      </a:r>
                    </a:p>
                  </a:txBody>
                  <a:tcPr/>
                </a:tc>
                <a:extLst>
                  <a:ext uri="{0D108BD9-81ED-4DB2-BD59-A6C34878D82A}">
                    <a16:rowId xmlns:a16="http://schemas.microsoft.com/office/drawing/2014/main" val="10001"/>
                  </a:ext>
                </a:extLst>
              </a:tr>
              <a:tr h="396240">
                <a:tc>
                  <a:txBody>
                    <a:bodyPr/>
                    <a:lstStyle/>
                    <a:p>
                      <a:pPr algn="ctr"/>
                      <a:r>
                        <a:rPr lang="en-US" dirty="0"/>
                        <a:t>AM 2</a:t>
                      </a:r>
                    </a:p>
                  </a:txBody>
                  <a:tcPr/>
                </a:tc>
                <a:tc gridSpan="2">
                  <a:txBody>
                    <a:bodyPr/>
                    <a:lstStyle/>
                    <a:p>
                      <a:pPr algn="ctr"/>
                      <a:r>
                        <a:rPr lang="en-US" sz="1800" b="1" dirty="0" err="1"/>
                        <a:t>TGax</a:t>
                      </a:r>
                      <a:endParaRPr lang="en-US" sz="1800" b="1" dirty="0"/>
                    </a:p>
                  </a:txBody>
                  <a:tcPr/>
                </a:tc>
                <a:tc hMerge="1">
                  <a:txBody>
                    <a:bodyPr/>
                    <a:lstStyle/>
                    <a:p>
                      <a:endParaRPr lang="en-US"/>
                    </a:p>
                  </a:txBody>
                  <a:tcPr/>
                </a:tc>
                <a:tc>
                  <a:txBody>
                    <a:bodyPr/>
                    <a:lstStyle/>
                    <a:p>
                      <a:pPr algn="ctr"/>
                      <a:r>
                        <a:rPr lang="en-US" sz="1200" b="1" dirty="0"/>
                        <a:t>Ad hoc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Ad hoc</a:t>
                      </a:r>
                    </a:p>
                  </a:txBody>
                  <a:tcPr/>
                </a:tc>
                <a:tc gridSpan="2">
                  <a:txBody>
                    <a:bodyPr/>
                    <a:lstStyle/>
                    <a:p>
                      <a:pPr algn="ctr"/>
                      <a:endParaRPr lang="en-US" sz="1800" b="1" dirty="0"/>
                    </a:p>
                  </a:txBody>
                  <a:tcP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200" b="1" dirty="0"/>
                        <a:t>Ad hoc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Ad hoc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Ad hoc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Ad hoc</a:t>
                      </a:r>
                    </a:p>
                  </a:txBody>
                  <a:tcPr/>
                </a:tc>
                <a:tc gridSpan="2">
                  <a:txBody>
                    <a:bodyPr/>
                    <a:lstStyle/>
                    <a:p>
                      <a:pPr algn="ctr"/>
                      <a:r>
                        <a:rPr lang="en-US" sz="1800" b="1" dirty="0" err="1"/>
                        <a:t>TGax</a:t>
                      </a:r>
                      <a:endParaRPr lang="en-US" sz="1800" b="1" dirty="0"/>
                    </a:p>
                  </a:txBody>
                  <a:tcPr/>
                </a:tc>
                <a:tc hMerge="1">
                  <a:txBody>
                    <a:bodyPr/>
                    <a:lstStyle/>
                    <a:p>
                      <a:pPr algn="ctr"/>
                      <a:endParaRPr lang="en-US" sz="1800" b="1" dirty="0"/>
                    </a:p>
                  </a:txBody>
                  <a:tcPr/>
                </a:tc>
                <a:tc>
                  <a:txBody>
                    <a:bodyPr/>
                    <a:lstStyle/>
                    <a:p>
                      <a:pPr algn="ctr"/>
                      <a:r>
                        <a:rPr lang="en-US" b="1" dirty="0" err="1"/>
                        <a:t>TGax</a:t>
                      </a:r>
                      <a:endParaRPr lang="en-US" b="1"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gridSpan="2">
                  <a:txBody>
                    <a:bodyPr/>
                    <a:lstStyle/>
                    <a:p>
                      <a:endParaRPr lang="en-US" b="1" dirty="0"/>
                    </a:p>
                  </a:txBody>
                  <a:tcPr/>
                </a:tc>
                <a:tc hMerge="1">
                  <a:txBody>
                    <a:bodyPr/>
                    <a:lstStyle/>
                    <a:p>
                      <a:endParaRPr lang="en-US"/>
                    </a:p>
                  </a:txBody>
                  <a:tcPr/>
                </a:tc>
                <a:tc>
                  <a:txBody>
                    <a:bodyPr/>
                    <a:lstStyle/>
                    <a:p>
                      <a:endParaRPr lang="en-US"/>
                    </a:p>
                  </a:txBody>
                  <a:tcPr/>
                </a:tc>
                <a:tc>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Ad hoc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Ad hoc</a:t>
                      </a:r>
                    </a:p>
                  </a:txBody>
                  <a:tcPr/>
                </a:tc>
                <a:tc>
                  <a:txBody>
                    <a:bodyPr/>
                    <a:lstStyle/>
                    <a:p>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gridSpan="2">
                  <a:txBody>
                    <a:bodyPr/>
                    <a:lstStyle/>
                    <a:p>
                      <a:pPr algn="ctr"/>
                      <a:endParaRPr lang="en-US" b="1" dirty="0"/>
                    </a:p>
                  </a:txBody>
                  <a:tcPr/>
                </a:tc>
                <a:tc hMerge="1">
                  <a:txBody>
                    <a:bodyPr/>
                    <a:lstStyle/>
                    <a:p>
                      <a:endParaRPr lang="en-US"/>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11150-244C-1040-9475-2070A7F267FA}"/>
              </a:ext>
            </a:extLst>
          </p:cNvPr>
          <p:cNvSpPr>
            <a:spLocks noGrp="1"/>
          </p:cNvSpPr>
          <p:nvPr>
            <p:ph type="title"/>
          </p:nvPr>
        </p:nvSpPr>
        <p:spPr/>
        <p:txBody>
          <a:bodyPr/>
          <a:lstStyle/>
          <a:p>
            <a:r>
              <a:rPr lang="en-US" dirty="0"/>
              <a:t>Submissions (see embedded spreadsheet)</a:t>
            </a:r>
          </a:p>
        </p:txBody>
      </p:sp>
      <p:sp>
        <p:nvSpPr>
          <p:cNvPr id="3" name="Date Placeholder 2">
            <a:extLst>
              <a:ext uri="{FF2B5EF4-FFF2-40B4-BE49-F238E27FC236}">
                <a16:creationId xmlns:a16="http://schemas.microsoft.com/office/drawing/2014/main" id="{C1F6C91D-A1BC-BE4A-ACE8-A847E5A5574F}"/>
              </a:ext>
            </a:extLst>
          </p:cNvPr>
          <p:cNvSpPr>
            <a:spLocks noGrp="1"/>
          </p:cNvSpPr>
          <p:nvPr>
            <p:ph type="dt" idx="10"/>
          </p:nvPr>
        </p:nvSpPr>
        <p:spPr/>
        <p:txBody>
          <a:bodyPr/>
          <a:lstStyle/>
          <a:p>
            <a:r>
              <a:rPr lang="en-CA"/>
              <a:t>May 2019</a:t>
            </a:r>
            <a:endParaRPr lang="en-GB" dirty="0"/>
          </a:p>
        </p:txBody>
      </p:sp>
      <p:sp>
        <p:nvSpPr>
          <p:cNvPr id="4" name="Footer Placeholder 3">
            <a:extLst>
              <a:ext uri="{FF2B5EF4-FFF2-40B4-BE49-F238E27FC236}">
                <a16:creationId xmlns:a16="http://schemas.microsoft.com/office/drawing/2014/main" id="{8E2CDA04-7CC7-6A4F-B758-1BDB6457A54D}"/>
              </a:ext>
            </a:extLst>
          </p:cNvPr>
          <p:cNvSpPr>
            <a:spLocks noGrp="1"/>
          </p:cNvSpPr>
          <p:nvPr>
            <p:ph type="ftr" idx="11"/>
          </p:nvPr>
        </p:nvSpPr>
        <p:spPr/>
        <p:txBody>
          <a:bodyPr/>
          <a:lstStyle/>
          <a:p>
            <a:r>
              <a:rPr lang="en-GB"/>
              <a:t>Osama Aboul-Magd, Huawei Technologies</a:t>
            </a:r>
          </a:p>
        </p:txBody>
      </p:sp>
      <p:sp>
        <p:nvSpPr>
          <p:cNvPr id="5" name="Slide Number Placeholder 4">
            <a:extLst>
              <a:ext uri="{FF2B5EF4-FFF2-40B4-BE49-F238E27FC236}">
                <a16:creationId xmlns:a16="http://schemas.microsoft.com/office/drawing/2014/main" id="{3D3659A4-B9A8-6743-83ED-97AA8CE2C559}"/>
              </a:ext>
            </a:extLst>
          </p:cNvPr>
          <p:cNvSpPr>
            <a:spLocks noGrp="1"/>
          </p:cNvSpPr>
          <p:nvPr>
            <p:ph type="sldNum" idx="12"/>
          </p:nvPr>
        </p:nvSpPr>
        <p:spPr/>
        <p:txBody>
          <a:bodyPr/>
          <a:lstStyle/>
          <a:p>
            <a:r>
              <a:rPr lang="en-GB"/>
              <a:t>Slide </a:t>
            </a:r>
            <a:fld id="{06B781AF-4CCF-49B0-A572-DE54FBE5D942}" type="slidenum">
              <a:rPr lang="en-GB" smtClean="0"/>
              <a:pPr/>
              <a:t>12</a:t>
            </a:fld>
            <a:endParaRPr lang="en-GB"/>
          </a:p>
        </p:txBody>
      </p:sp>
      <p:graphicFrame>
        <p:nvGraphicFramePr>
          <p:cNvPr id="6" name="Object 5">
            <a:extLst>
              <a:ext uri="{FF2B5EF4-FFF2-40B4-BE49-F238E27FC236}">
                <a16:creationId xmlns:a16="http://schemas.microsoft.com/office/drawing/2014/main" id="{12D7AA9F-DF29-4747-A6FB-A3F5E8CE0A76}"/>
              </a:ext>
            </a:extLst>
          </p:cNvPr>
          <p:cNvGraphicFramePr>
            <a:graphicFrameLocks noChangeAspect="1"/>
          </p:cNvGraphicFramePr>
          <p:nvPr>
            <p:extLst>
              <p:ext uri="{D42A27DB-BD31-4B8C-83A1-F6EECF244321}">
                <p14:modId xmlns:p14="http://schemas.microsoft.com/office/powerpoint/2010/main" val="1265822725"/>
              </p:ext>
            </p:extLst>
          </p:nvPr>
        </p:nvGraphicFramePr>
        <p:xfrm>
          <a:off x="4089400" y="3124200"/>
          <a:ext cx="2533650" cy="1600200"/>
        </p:xfrm>
        <a:graphic>
          <a:graphicData uri="http://schemas.openxmlformats.org/presentationml/2006/ole">
            <mc:AlternateContent xmlns:mc="http://schemas.openxmlformats.org/markup-compatibility/2006">
              <mc:Choice xmlns:v="urn:schemas-microsoft-com:vml" Requires="v">
                <p:oleObj spid="_x0000_s4099" name="Worksheet" showAsIcon="1" r:id="rId3" imgW="965200" imgH="609600" progId="Excel.Sheet.12">
                  <p:embed/>
                </p:oleObj>
              </mc:Choice>
              <mc:Fallback>
                <p:oleObj name="Worksheet" showAsIcon="1" r:id="rId3" imgW="965200" imgH="609600" progId="Excel.Sheet.12">
                  <p:embed/>
                  <p:pic>
                    <p:nvPicPr>
                      <p:cNvPr id="0" name=""/>
                      <p:cNvPicPr/>
                      <p:nvPr/>
                    </p:nvPicPr>
                    <p:blipFill>
                      <a:blip r:embed="rId4"/>
                      <a:stretch>
                        <a:fillRect/>
                      </a:stretch>
                    </p:blipFill>
                    <p:spPr>
                      <a:xfrm>
                        <a:off x="4089400" y="3124200"/>
                        <a:ext cx="2533650" cy="1600200"/>
                      </a:xfrm>
                      <a:prstGeom prst="rect">
                        <a:avLst/>
                      </a:prstGeom>
                    </p:spPr>
                  </p:pic>
                </p:oleObj>
              </mc:Fallback>
            </mc:AlternateContent>
          </a:graphicData>
        </a:graphic>
      </p:graphicFrame>
    </p:spTree>
    <p:extLst>
      <p:ext uri="{BB962C8B-B14F-4D97-AF65-F5344CB8AC3E}">
        <p14:creationId xmlns:p14="http://schemas.microsoft.com/office/powerpoint/2010/main" val="379204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Monday PM 1</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Call the meeting to order</a:t>
            </a:r>
          </a:p>
          <a:p>
            <a:pPr>
              <a:buFont typeface="Arial" panose="020B0604020202020204" pitchFamily="34" charset="0"/>
              <a:buChar char="•"/>
            </a:pPr>
            <a:r>
              <a:rPr lang="en-US" dirty="0"/>
              <a:t>IEEE-SA IPR Policy and procedures</a:t>
            </a:r>
          </a:p>
          <a:p>
            <a:pPr>
              <a:buFont typeface="Arial" panose="020B0604020202020204" pitchFamily="34" charset="0"/>
              <a:buChar char="•"/>
            </a:pPr>
            <a:r>
              <a:rPr lang="en-US" dirty="0"/>
              <a:t>Submission and Comment Resolution</a:t>
            </a:r>
          </a:p>
          <a:p>
            <a:pPr>
              <a:buFont typeface="Arial" panose="020B0604020202020204" pitchFamily="34" charset="0"/>
              <a:buChar char="•"/>
            </a:pPr>
            <a:r>
              <a:rPr 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7831909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Tuesday AM2</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Call the meeting to order</a:t>
            </a:r>
          </a:p>
          <a:p>
            <a:pPr>
              <a:buFont typeface="Arial" panose="020B0604020202020204" pitchFamily="34" charset="0"/>
              <a:buChar char="•"/>
            </a:pPr>
            <a:r>
              <a:rPr lang="en-US" dirty="0"/>
              <a:t>IEEE-SA IPR Policy and procedures</a:t>
            </a:r>
          </a:p>
          <a:p>
            <a:pPr>
              <a:buFont typeface="Arial" panose="020B0604020202020204" pitchFamily="34" charset="0"/>
              <a:buChar char="•"/>
            </a:pPr>
            <a:r>
              <a:rPr lang="en-US" dirty="0"/>
              <a:t>Submission and Comment Resolution</a:t>
            </a:r>
          </a:p>
          <a:p>
            <a:pPr>
              <a:buFont typeface="Arial" panose="020B0604020202020204" pitchFamily="34" charset="0"/>
              <a:buChar char="•"/>
            </a:pPr>
            <a:r>
              <a:rPr 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4898781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Tuesday PM1</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Call the meeting to order</a:t>
            </a:r>
          </a:p>
          <a:p>
            <a:pPr>
              <a:buFont typeface="Arial" panose="020B0604020202020204" pitchFamily="34" charset="0"/>
              <a:buChar char="•"/>
            </a:pPr>
            <a:r>
              <a:rPr lang="en-US" dirty="0"/>
              <a:t>IEEE-SA IPR Policy and procedures</a:t>
            </a:r>
          </a:p>
          <a:p>
            <a:pPr>
              <a:buFont typeface="Arial" panose="020B0604020202020204" pitchFamily="34" charset="0"/>
              <a:buChar char="•"/>
            </a:pPr>
            <a:r>
              <a:rPr lang="en-US" dirty="0"/>
              <a:t>Submission and Comment Resolution</a:t>
            </a:r>
          </a:p>
          <a:p>
            <a:pPr>
              <a:buFont typeface="Arial" panose="020B0604020202020204" pitchFamily="34" charset="0"/>
              <a:buChar char="•"/>
            </a:pPr>
            <a:r>
              <a:rPr 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6060798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035D5-5718-CB44-9CB5-FFB72B7FA72A}"/>
              </a:ext>
            </a:extLst>
          </p:cNvPr>
          <p:cNvSpPr>
            <a:spLocks noGrp="1"/>
          </p:cNvSpPr>
          <p:nvPr>
            <p:ph type="title"/>
          </p:nvPr>
        </p:nvSpPr>
        <p:spPr/>
        <p:txBody>
          <a:bodyPr/>
          <a:lstStyle/>
          <a:p>
            <a:r>
              <a:rPr lang="en-US" dirty="0"/>
              <a:t>Wednesday PM 2 </a:t>
            </a:r>
          </a:p>
        </p:txBody>
      </p:sp>
      <p:sp>
        <p:nvSpPr>
          <p:cNvPr id="3" name="Content Placeholder 2">
            <a:extLst>
              <a:ext uri="{FF2B5EF4-FFF2-40B4-BE49-F238E27FC236}">
                <a16:creationId xmlns:a16="http://schemas.microsoft.com/office/drawing/2014/main" id="{F0193129-5572-0F4F-8966-CE469D5513BA}"/>
              </a:ext>
            </a:extLst>
          </p:cNvPr>
          <p:cNvSpPr>
            <a:spLocks noGrp="1"/>
          </p:cNvSpPr>
          <p:nvPr>
            <p:ph idx="1"/>
          </p:nvPr>
        </p:nvSpPr>
        <p:spPr/>
        <p:txBody>
          <a:bodyPr/>
          <a:lstStyle/>
          <a:p>
            <a:pPr>
              <a:buFont typeface="Arial" panose="020B0604020202020204" pitchFamily="34" charset="0"/>
              <a:buChar char="•"/>
            </a:pPr>
            <a:r>
              <a:rPr lang="en-US" dirty="0"/>
              <a:t>Call the meeting to order</a:t>
            </a:r>
          </a:p>
          <a:p>
            <a:pPr>
              <a:buFont typeface="Arial" panose="020B0604020202020204" pitchFamily="34" charset="0"/>
              <a:buChar char="•"/>
            </a:pPr>
            <a:r>
              <a:rPr lang="en-US" dirty="0"/>
              <a:t>IEEE-SA IPR Policy and procedures</a:t>
            </a:r>
          </a:p>
          <a:p>
            <a:pPr>
              <a:buFont typeface="Arial" panose="020B0604020202020204" pitchFamily="34" charset="0"/>
              <a:buChar char="•"/>
            </a:pPr>
            <a:r>
              <a:rPr lang="en-US" dirty="0"/>
              <a:t>Submission and Comment Resolution</a:t>
            </a:r>
          </a:p>
          <a:p>
            <a:pPr>
              <a:buFont typeface="Arial" panose="020B0604020202020204" pitchFamily="34" charset="0"/>
              <a:buChar char="•"/>
            </a:pPr>
            <a:r>
              <a:rPr lang="en-US" dirty="0"/>
              <a:t>Adjourn.</a:t>
            </a:r>
          </a:p>
          <a:p>
            <a:endParaRPr lang="en-US" dirty="0"/>
          </a:p>
        </p:txBody>
      </p:sp>
      <p:sp>
        <p:nvSpPr>
          <p:cNvPr id="4" name="Slide Number Placeholder 3">
            <a:extLst>
              <a:ext uri="{FF2B5EF4-FFF2-40B4-BE49-F238E27FC236}">
                <a16:creationId xmlns:a16="http://schemas.microsoft.com/office/drawing/2014/main" id="{33CE08D8-6D7B-344E-9A35-DCD17A9A5F9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4AEC64DA-9DDC-B446-BF6B-4D61E8D772F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A4D51DA-67C7-E347-99F7-FC6F421ACB7B}"/>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475336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400177835"/>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1864</TotalTime>
  <Words>861</Words>
  <Application>Microsoft Macintosh PowerPoint</Application>
  <PresentationFormat>On-screen Show (4:3)</PresentationFormat>
  <Paragraphs>166</Paragraphs>
  <Slides>16</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16</vt:i4>
      </vt:variant>
    </vt:vector>
  </HeadingPairs>
  <TitlesOfParts>
    <vt:vector size="23" baseType="lpstr">
      <vt:lpstr>Arial</vt:lpstr>
      <vt:lpstr>Calibri</vt:lpstr>
      <vt:lpstr>Monotype Sorts</vt:lpstr>
      <vt:lpstr>Times New Roman</vt:lpstr>
      <vt:lpstr>Office Theme</vt:lpstr>
      <vt:lpstr>Document</vt:lpstr>
      <vt:lpstr>Worksheet</vt:lpstr>
      <vt:lpstr>TGax MAC Adhoc May 2019 Meeting Agenda</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TGax Schedule</vt:lpstr>
      <vt:lpstr>Submissions (see embedded spreadsheet)</vt:lpstr>
      <vt:lpstr>Monday PM 1</vt:lpstr>
      <vt:lpstr>Tuesday AM2</vt:lpstr>
      <vt:lpstr>Tuesday PM1</vt:lpstr>
      <vt:lpstr>Wednesday PM 2 </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137</cp:revision>
  <cp:lastPrinted>1601-01-01T00:00:00Z</cp:lastPrinted>
  <dcterms:created xsi:type="dcterms:W3CDTF">2017-01-26T15:28:16Z</dcterms:created>
  <dcterms:modified xsi:type="dcterms:W3CDTF">2019-05-13T17:16:23Z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1556536541</vt:lpwstr>
  </property>
</Properties>
</file>