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56" r:id="rId12"/>
    <p:sldId id="338" r:id="rId13"/>
    <p:sldId id="374" r:id="rId14"/>
    <p:sldId id="343" r:id="rId15"/>
    <p:sldId id="348" r:id="rId16"/>
    <p:sldId id="35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5" autoAdjust="0"/>
    <p:restoredTop sz="50000" autoAdjust="0"/>
  </p:normalViewPr>
  <p:slideViewPr>
    <p:cSldViewPr>
      <p:cViewPr varScale="1">
        <p:scale>
          <a:sx n="146" d="100"/>
          <a:sy n="146" d="100"/>
        </p:scale>
        <p:origin x="1280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320" y="42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6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802.11-19/0878r00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boucadair-radext-tcpm-converter/" TargetMode="External"/><Relationship Id="rId4" Type="http://schemas.openxmlformats.org/officeDocument/2006/relationships/hyperlink" Target="https://www.rfc-editor.org/info/rfc8559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7" Type="http://schemas.openxmlformats.org/officeDocument/2006/relationships/hyperlink" Target="https://datatracker.ietf.org/doc/draft-pala-eap-cred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arkko-eap-aka-pfs/" TargetMode="External"/><Relationship Id="rId5" Type="http://schemas.openxmlformats.org/officeDocument/2006/relationships/hyperlink" Target="https://datatracker.ietf.org/doc/draft-ietf-emu-rfc5448bis/" TargetMode="External"/><Relationship Id="rId4" Type="http://schemas.openxmlformats.org/officeDocument/2006/relationships/hyperlink" Target="https://datatracker.ietf.org/doc/draft-ietf-emu-eap-tls13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datatracker.ietf.org/doc/draft-ietf-opsawg-nt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opsawg-mud/" TargetMode="External"/><Relationship Id="rId5" Type="http://schemas.openxmlformats.org/officeDocument/2006/relationships/hyperlink" Target="https://www.ietf.org/topics/netmgmt/" TargetMode="External"/><Relationship Id="rId4" Type="http://schemas.openxmlformats.org/officeDocument/2006/relationships/hyperlink" Target="https://tools.ietf.org/html/rfc663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tls13-cert-with-extern-psk/" TargetMode="External"/><Relationship Id="rId5" Type="http://schemas.openxmlformats.org/officeDocument/2006/relationships/hyperlink" Target="https://datatracker.ietf.org/doc/draft-ietf-tls-oldversions-deprecate/" TargetMode="External"/><Relationship Id="rId4" Type="http://schemas.openxmlformats.org/officeDocument/2006/relationships/hyperlink" Target="https://datatracker.ietf.org/doc/draft-ietf-tls-dtls13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7" Type="http://schemas.openxmlformats.org/officeDocument/2006/relationships/hyperlink" Target="https://datatracker.ietf.org/doc/draft-ietf-detnet-ip-over-tsn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problem-statement/" TargetMode="External"/><Relationship Id="rId5" Type="http://schemas.openxmlformats.org/officeDocument/2006/relationships/hyperlink" Target="https://www.rfc-editor.org/info/rfc8578" TargetMode="External"/><Relationship Id="rId4" Type="http://schemas.openxmlformats.org/officeDocument/2006/relationships/hyperlink" Target="https://datatracker.ietf.org/doc/draft-ietf-detnet-architecture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ipwave-ipv6-over-80211ocb/" TargetMode="Externa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anima-bootstrapping-keyinfra/" TargetMode="External"/><Relationship Id="rId4" Type="http://schemas.openxmlformats.org/officeDocument/2006/relationships/hyperlink" Target="https://datatracker.ietf.org/doc/draft-friel-anima-brski-over-802dot11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irtf.org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rtf-qi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rg/qirg/about/" TargetMode="External"/><Relationship Id="rId5" Type="http://schemas.openxmlformats.org/officeDocument/2006/relationships/hyperlink" Target="https://datatracker.ietf.org/doc/charter-ietf-anima/" TargetMode="External"/><Relationship Id="rId10" Type="http://schemas.openxmlformats.org/officeDocument/2006/relationships/hyperlink" Target="https://datatracker.ietf.org/doc/charter-ietf-lamps/" TargetMode="External"/><Relationship Id="rId4" Type="http://schemas.openxmlformats.org/officeDocument/2006/relationships/hyperlink" Target="https://datatracker.ietf.org/wg/anima/about/" TargetMode="External"/><Relationship Id="rId9" Type="http://schemas.openxmlformats.org/officeDocument/2006/relationships/hyperlink" Target="https://datatracker.ietf.org/wg/lamps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ietf@ietf.org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tools.ietf.org/html/draft-bi-savi-wlan-17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6lo-use-cases/" TargetMode="External"/><Relationship Id="rId5" Type="http://schemas.openxmlformats.org/officeDocument/2006/relationships/hyperlink" Target="https://datatracker.ietf.org/doc/draft-ietf-6lo-backbone-router/" TargetMode="External"/><Relationship Id="rId4" Type="http://schemas.openxmlformats.org/officeDocument/2006/relationships/hyperlink" Target="https://datatracker.ietf.org/doc/draft-ietf-6lo-ap-n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2019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2019-05-15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518055"/>
              </p:ext>
            </p:extLst>
          </p:nvPr>
        </p:nvGraphicFramePr>
        <p:xfrm>
          <a:off x="838200" y="2435225"/>
          <a:ext cx="72390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6" name="Document" r:id="rId4" imgW="8255000" imgH="1231900" progId="Word.Document.8">
                  <p:embed/>
                </p:oleObj>
              </mc:Choice>
              <mc:Fallback>
                <p:oleObj name="Document" r:id="rId4" imgW="8255000" imgH="1231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5225"/>
                        <a:ext cx="72390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6TiSCH: IPv6 over IEEE 802.15.4 Time-slotted Channel Hopping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Working group slowly winding down, but may be re-chartered to cover other underlying layer 2 protocols.  This could have a bearing on IEEE 802.11be activities.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/>
              <a:t>CAPtive</a:t>
            </a:r>
            <a:r>
              <a:rPr lang="en-US" sz="2000" dirty="0"/>
              <a:t> </a:t>
            </a:r>
            <a:r>
              <a:rPr lang="en-US" sz="2000" dirty="0" err="1"/>
              <a:t>PORTal</a:t>
            </a:r>
            <a:r>
              <a:rPr lang="en-US" sz="2000" dirty="0"/>
              <a:t>:  </a:t>
            </a:r>
            <a:r>
              <a:rPr lang="en-US" sz="2000" dirty="0">
                <a:hlinkClick r:id="rId3"/>
              </a:rPr>
              <a:t>https://datatracker.ietf.org/wg/capport/charter/</a:t>
            </a:r>
            <a:r>
              <a:rPr lang="en-US" sz="2000" dirty="0"/>
              <a:t> </a:t>
            </a:r>
          </a:p>
          <a:p>
            <a:r>
              <a:rPr lang="en-US" sz="2000" dirty="0"/>
              <a:t>The CAPPORT Working Group will define secure mechanisms and protocols to</a:t>
            </a:r>
          </a:p>
          <a:p>
            <a:pPr lvl="1"/>
            <a:r>
              <a:rPr lang="en-US" sz="1600" dirty="0"/>
              <a:t>allow endpoints to discover that they are in this sort of limited environment,</a:t>
            </a:r>
          </a:p>
          <a:p>
            <a:pPr lvl="1"/>
            <a:r>
              <a:rPr lang="en-US" sz="1600" dirty="0"/>
              <a:t>provide a URL to interact with the Captive Portal, - allow endpoints to learn about the parameters of their confinement,</a:t>
            </a:r>
          </a:p>
          <a:p>
            <a:pPr lvl="1"/>
            <a:r>
              <a:rPr lang="en-US" sz="1600" dirty="0"/>
              <a:t>interact with the Captive Portal to obtain information such as status and remaining access time, and</a:t>
            </a:r>
          </a:p>
          <a:p>
            <a:pPr lvl="1"/>
            <a:r>
              <a:rPr lang="en-US" sz="1600" dirty="0"/>
              <a:t>optionally, advertise a service whereby devices can enable or disable access to the Internet without human interaction. (RFC 7710 may be a full or partial solution to the first two bullets)</a:t>
            </a:r>
          </a:p>
          <a:p>
            <a:r>
              <a:rPr lang="en-US" sz="2000" dirty="0"/>
              <a:t>Updates [May 2019]</a:t>
            </a:r>
          </a:p>
          <a:p>
            <a:pPr lvl="1"/>
            <a:r>
              <a:rPr lang="en-US" sz="1600" dirty="0"/>
              <a:t>N/A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2019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http://datatracker.ietf.org/wg/radext/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RADIUS Extensions Working Group will focus on extensions to the</a:t>
            </a:r>
            <a:br>
              <a:rPr lang="en-US" sz="1600" dirty="0"/>
            </a:br>
            <a:r>
              <a:rPr lang="en-US" sz="1600" dirty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In addition, RADEXT will work on RADIUS Design Guidelines and define new attributes for particular applications of authentication, authorization and</a:t>
            </a:r>
            <a:br>
              <a:rPr lang="en-US" sz="1600" dirty="0"/>
            </a:br>
            <a:r>
              <a:rPr lang="en-US" sz="1600" dirty="0"/>
              <a:t>accounting such as NAS management and local area network (LAN) usage.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WG appears to have no remaining drafts other than one personal draft noted below.  It also has not convened during the last 4 IETF meetings.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[April 2019]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Published: RFC 8559: Dynamic Authorization Proxy: </a:t>
            </a:r>
            <a:r>
              <a:rPr lang="en-US" sz="1600" dirty="0">
                <a:hlinkClick r:id="rId4"/>
              </a:rPr>
              <a:t>https://www.rfc-editor.org/info/rfc8559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Updated: RADIUS Extensions for 0-RTT TCP Converters: </a:t>
            </a:r>
            <a:r>
              <a:rPr lang="en-US" sz="1600" dirty="0">
                <a:hlinkClick r:id="rId5"/>
              </a:rPr>
              <a:t>https://datatracker.ietf.org/doc/draft-boucadair-radext-tcpm-converter/</a:t>
            </a:r>
            <a:endParaRPr lang="en-US" sz="1600" dirty="0"/>
          </a:p>
          <a:p>
            <a:pPr marL="457200" lvl="1" indent="0">
              <a:lnSpc>
                <a:spcPct val="80000"/>
              </a:lnSpc>
              <a:buNone/>
            </a:pP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2019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[March 2019]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Updated: Using EAP-TLS with TLS 1.3: </a:t>
            </a:r>
            <a:r>
              <a:rPr lang="en-US" sz="1600" dirty="0">
                <a:hlinkClick r:id="rId4"/>
              </a:rPr>
              <a:t>https://datatracker.ietf.org/doc/draft-ietf-emu-eap-tls13/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Updated: Improved Extensible Authentication Protocol Method for 3rd Generation Authentication and Key Agreement (EAP-AKA’): </a:t>
            </a:r>
            <a:r>
              <a:rPr lang="en-US" sz="1600" dirty="0">
                <a:hlinkClick r:id="rId5"/>
              </a:rPr>
              <a:t>https://datatracker.ietf.org/doc/draft-ietf-emu-rfc5448bis/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Related: Perfect-Forward Secrecy for the Extensible Authentication Protocol Method for Authentication and Key Agreement (EAP-AKA' PFS): </a:t>
            </a:r>
            <a:r>
              <a:rPr lang="en-US" sz="1600" dirty="0">
                <a:hlinkClick r:id="rId6"/>
              </a:rPr>
              <a:t>https://datatracker.ietf.org/doc/draft-arkko-eap-aka-pfs/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New: Credentials Provisioning and Management via EAP (EAP-CREDS): </a:t>
            </a:r>
            <a:r>
              <a:rPr lang="en-US" sz="1600" dirty="0">
                <a:hlinkClick r:id="rId7"/>
              </a:rPr>
              <a:t>https://datatracker.ietf.org/doc/draft-pala-eap-creds/</a:t>
            </a:r>
            <a:r>
              <a:rPr lang="en-US" sz="1600" dirty="0"/>
              <a:t> (Wi-Fi noted)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[March 2019] Operations Area Working Group work group items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6632, An Overview of the IETF Network Management Protocols, see </a:t>
            </a:r>
            <a:r>
              <a:rPr lang="en-US" sz="1600" dirty="0">
                <a:hlinkClick r:id="rId4"/>
              </a:rPr>
              <a:t>https://tools.ietf.org/html/rfc6632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Automated network management, including YANG data models, see </a:t>
            </a:r>
            <a:r>
              <a:rPr lang="en-US" sz="1600" dirty="0">
                <a:hlinkClick r:id="rId5"/>
              </a:rPr>
              <a:t>https://www.ietf.org/topics/netmgmt/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Manufacturer Usage Description Specification, see </a:t>
            </a:r>
            <a:r>
              <a:rPr lang="en-US" sz="1600" dirty="0">
                <a:hlinkClick r:id="rId6"/>
              </a:rPr>
              <a:t>https://datatracker.ietf.org/doc/draft-ietf-opsawg-mud/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New and related: Network Telemetry Framework, see </a:t>
            </a:r>
            <a:r>
              <a:rPr lang="en-US" sz="1600" dirty="0">
                <a:hlinkClick r:id="rId7"/>
              </a:rPr>
              <a:t>https://datatracker.ietf.org/doc/draft-ietf-opsawg-ntf</a:t>
            </a: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[May 2019]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Updated: The Datagram Transport Layer Security (DTLS) Protocol Version 1.3: </a:t>
            </a:r>
            <a:r>
              <a:rPr lang="en-US" sz="1600" dirty="0">
                <a:hlinkClick r:id="rId4"/>
              </a:rPr>
              <a:t>https://datatracker.ietf.org/doc/draft-ietf-tls-dtls13/</a:t>
            </a:r>
            <a:r>
              <a:rPr lang="en-US" sz="1600" dirty="0"/>
              <a:t> (Waiting for implementation)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Updated: Deprecating TLSv1.0 and TLSv1.1: </a:t>
            </a:r>
            <a:r>
              <a:rPr lang="en-US" sz="1600" dirty="0">
                <a:hlinkClick r:id="rId5"/>
              </a:rPr>
              <a:t>draft-ietf-tls-oldversions-deprecate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Updated: TLS 1.3 Extension for Certificate-based Authentication with an External Pre-Shared Key: </a:t>
            </a:r>
            <a:r>
              <a:rPr lang="en-US" sz="1600" dirty="0">
                <a:hlinkClick r:id="rId6"/>
              </a:rPr>
              <a:t>https://datatracker.ietf.org/doc/draft-ietf-tls-tls13-cert-with-extern-psk/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pPr marL="0" indent="0">
              <a:buNone/>
            </a:pPr>
            <a:r>
              <a:rPr lang="en-US" sz="1800" dirty="0"/>
              <a:t>Of interest:</a:t>
            </a:r>
          </a:p>
          <a:p>
            <a:pPr lvl="1"/>
            <a:r>
              <a:rPr lang="en-US" sz="1400" dirty="0"/>
              <a:t>Updated (May 2019): Deterministic Networking Architecture, see </a:t>
            </a:r>
            <a:r>
              <a:rPr lang="en-US" sz="1400" dirty="0">
                <a:hlinkClick r:id="rId4"/>
              </a:rPr>
              <a:t>https://datatracker.ietf.org/doc/draft-ietf-detnet-architecture/</a:t>
            </a:r>
            <a:endParaRPr lang="en-US" sz="1400" dirty="0"/>
          </a:p>
          <a:p>
            <a:pPr lvl="1"/>
            <a:r>
              <a:rPr lang="en-US" sz="1400" dirty="0"/>
              <a:t>Published: RFC 8578: Deterministic Networking Use Cases, see </a:t>
            </a:r>
            <a:r>
              <a:rPr lang="en-US" sz="1400" dirty="0">
                <a:hlinkClick r:id="rId5"/>
              </a:rPr>
              <a:t>https://www.rfc-editor.org/info/rfc8578</a:t>
            </a:r>
            <a:endParaRPr lang="en-US" sz="1400" dirty="0"/>
          </a:p>
          <a:p>
            <a:pPr lvl="1"/>
            <a:r>
              <a:rPr lang="en-US" sz="1400" dirty="0"/>
              <a:t>In RFC Editor’s queue: Deterministic Networking Problem Statement, see </a:t>
            </a:r>
            <a:r>
              <a:rPr lang="en-US" sz="1400" dirty="0">
                <a:hlinkClick r:id="rId6"/>
              </a:rPr>
              <a:t>https://datatracker.ietf.org/doc/draft-ietf-detnet-problem-statement/</a:t>
            </a:r>
            <a:endParaRPr lang="en-US" sz="1400" dirty="0"/>
          </a:p>
          <a:p>
            <a:pPr lvl="1"/>
            <a:r>
              <a:rPr lang="en-US" sz="1400" dirty="0"/>
              <a:t>New (May 2019): </a:t>
            </a:r>
            <a:r>
              <a:rPr lang="en-US" sz="1400" dirty="0" err="1"/>
              <a:t>DetNet</a:t>
            </a:r>
            <a:r>
              <a:rPr lang="en-US" sz="1400" dirty="0"/>
              <a:t> Data Plane: IP over IEEE 802.1 Time Sensitive Networking (TSN), see </a:t>
            </a:r>
            <a:r>
              <a:rPr lang="en-US" sz="1400" dirty="0">
                <a:hlinkClick r:id="rId7"/>
              </a:rPr>
              <a:t>https://datatracker.ietf.org/doc/draft-ietf-detnet-ip-over-tsn/</a:t>
            </a:r>
            <a:endParaRPr lang="en-US" sz="1400" dirty="0"/>
          </a:p>
          <a:p>
            <a:pPr lvl="1"/>
            <a:endParaRPr lang="en-US" sz="14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will specify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Updated (March 2019): Use 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https://datatracker.ietf.org/doc/draft-ietf-ipwave-vehicular-networking/</a:t>
            </a:r>
            <a:endParaRPr lang="en-US" sz="1800" dirty="0"/>
          </a:p>
          <a:p>
            <a:pPr lvl="1"/>
            <a:r>
              <a:rPr lang="en-US" sz="1800" dirty="0"/>
              <a:t>Updated (April 2019): Draft </a:t>
            </a:r>
            <a:r>
              <a:rPr lang="en-US" sz="1800" dirty="0" err="1"/>
              <a:t>deliverable:Transmission</a:t>
            </a:r>
            <a:r>
              <a:rPr lang="en-US" sz="1800" dirty="0"/>
              <a:t> of IPv6 Packets over IEEE 802.11 Networks operating in mode Outside the Context of a Basic Service Set (IPv6-over-80211-OCB) </a:t>
            </a:r>
            <a:r>
              <a:rPr lang="en-US" sz="1800" dirty="0">
                <a:hlinkClick r:id="rId5"/>
              </a:rPr>
              <a:t>https://datatracker.ietf.org/doc/draft-ietf-ipwave-ipv6-over-80211ocb/</a:t>
            </a:r>
            <a:r>
              <a:rPr lang="en-US" sz="1800" dirty="0"/>
              <a:t> [submitted to IESG for publication]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</a:t>
            </a:r>
            <a:r>
              <a:rPr lang="en-US" sz="200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datatracker.ietf.org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2000" b="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Updated (April 2019): BRSKI over IEEE 802.11 : </a:t>
            </a:r>
            <a:r>
              <a:rPr lang="en-US" sz="1800" dirty="0">
                <a:hlinkClick r:id="rId4"/>
              </a:rPr>
              <a:t>https://datatracker.ietf.org/doc/draft-friel-anima-brski-over-802dot11/</a:t>
            </a:r>
            <a:endParaRPr lang="en-US" sz="1800" dirty="0"/>
          </a:p>
          <a:p>
            <a:pPr lvl="1"/>
            <a:r>
              <a:rPr lang="en-US" sz="1800" dirty="0"/>
              <a:t>Updated (May 2019): BRSKI is Bootstrapping Remote Secure Key Infrastructures: </a:t>
            </a:r>
            <a:r>
              <a:rPr lang="en-US" sz="1800" dirty="0">
                <a:hlinkClick r:id="rId5"/>
              </a:rPr>
              <a:t>https://datatracker.ietf.org/doc/draft-ietf-anima-bootstrapping-keyinfra/</a:t>
            </a: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2019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May 2019.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July 20-26, 2019 – Montreal</a:t>
            </a:r>
          </a:p>
          <a:p>
            <a:pPr lvl="1"/>
            <a:r>
              <a:rPr lang="en-US" dirty="0"/>
              <a:t>November 16-22, 2019 – Singapore</a:t>
            </a:r>
          </a:p>
          <a:p>
            <a:pPr lvl="1"/>
            <a:r>
              <a:rPr lang="en-US" dirty="0"/>
              <a:t>March 21-27, 2019 – Vancouver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July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teleconference: February 20, 2019</a:t>
            </a:r>
            <a:br>
              <a:rPr lang="en-US" sz="1600" dirty="0"/>
            </a:b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>
                <a:hlinkClick r:id="rId4"/>
              </a:rPr>
              <a:t>ipwave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8576 (Informational): Internet of Things (IoT) Security: State of the Art and Challenges – mentions IEEE 802.11 APs in general and notes IEEE 802.11ah as a new, long-range means of connecting IoT devices to the Internet.</a:t>
            </a: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8578 (Informational): Deterministic Networking Use Cases – mentions use of IEEE 802.11 by the mining industry.  May be of general interest to IEEE 802.11be.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105 July 20-26, 2019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592115"/>
              </p:ext>
            </p:extLst>
          </p:nvPr>
        </p:nvGraphicFramePr>
        <p:xfrm>
          <a:off x="1079765" y="2793648"/>
          <a:ext cx="6977557" cy="5234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r>
                        <a:rPr lang="en-US" sz="1800" b="0" dirty="0"/>
                        <a:t>TBD</a:t>
                      </a:r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BOF proposals due in ~two weeks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875767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699862"/>
              </p:ext>
            </p:extLst>
          </p:nvPr>
        </p:nvGraphicFramePr>
        <p:xfrm>
          <a:off x="1066800" y="2875632"/>
          <a:ext cx="6977557" cy="27526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anima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5"/>
                        </a:rPr>
                        <a:t>Autonomic Network Integrated Model and Approach</a:t>
                      </a:r>
                      <a:r>
                        <a:rPr lang="en-US" sz="1800" b="0" dirty="0"/>
                        <a:t>  (internal IESG/IAB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5309269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6"/>
                        </a:rPr>
                        <a:t>qirg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7"/>
                        </a:rPr>
                        <a:t>Quantum Internet Proposed Research Group</a:t>
                      </a:r>
                      <a:r>
                        <a:rPr lang="en-US" sz="1800" b="0" dirty="0"/>
                        <a:t> (</a:t>
                      </a:r>
                      <a:r>
                        <a:rPr lang="en-US" sz="1800" b="0" dirty="0">
                          <a:hlinkClick r:id="rId8"/>
                        </a:rPr>
                        <a:t>IRTF</a:t>
                      </a:r>
                      <a:r>
                        <a:rPr lang="en-US" sz="1800" b="0" dirty="0"/>
                        <a:t>) (internal IESG/IAB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119922505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9"/>
                        </a:rPr>
                        <a:t>lamps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0"/>
                        </a:rPr>
                        <a:t>Limited Additional Mechanisms for PKIX and SMIME</a:t>
                      </a:r>
                      <a:r>
                        <a:rPr lang="en-US" dirty="0"/>
                        <a:t> (external review)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93700311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/>
                        <a:t>raw</a:t>
                      </a:r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Reliable and Available Wireless (charter to be discussed in July).  Formerly PAW (Predictable and Available Wireless)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33702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Publication requested: Address Protected Neighbor Discovery for Low-power and Lossy Networks, see: </a:t>
            </a:r>
            <a:r>
              <a:rPr lang="en-US" sz="1400" dirty="0">
                <a:hlinkClick r:id="rId4"/>
              </a:rPr>
              <a:t>https://datatracker.ietf.org/doc/draft-ietf-6lo-ap-nd/</a:t>
            </a:r>
            <a:r>
              <a:rPr lang="en-US" sz="1400" dirty="0"/>
              <a:t>  (Updated: April 2019)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 Progress (updated WGLC): IPv6 Backbone Router, see: </a:t>
            </a:r>
            <a:r>
              <a:rPr lang="en-US" sz="1400" dirty="0">
                <a:hlinkClick r:id="rId5"/>
              </a:rPr>
              <a:t>https://datatracker.ietf.org/doc/draft-ietf-6lo-backbone-router/</a:t>
            </a:r>
            <a:r>
              <a:rPr lang="en-US" sz="1400" dirty="0"/>
              <a:t>.  Feedback solicited from IEEE 802.11, otherwise it will be published in current state. (Updated: February 2019)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 Progress (updated since WGLC): IPv6 over Constrained Node Networks (6lo) Applicability &amp; Use cases, see: </a:t>
            </a:r>
            <a:r>
              <a:rPr lang="en-US" sz="1400" dirty="0">
                <a:hlinkClick r:id="rId6"/>
              </a:rPr>
              <a:t>https://datatracker.ietf.org/doc/draft-ietf-6lo-use-cases/</a:t>
            </a:r>
            <a:r>
              <a:rPr lang="en-US" sz="1400" dirty="0"/>
              <a:t>.  (Updated: March 2019)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Related: Source Address Validation for WLAN: </a:t>
            </a:r>
            <a:r>
              <a:rPr lang="en-US" sz="1400" u="sng" dirty="0">
                <a:hlinkClick r:id="rId7"/>
              </a:rPr>
              <a:t>https://tools.ietf.org/html/draft-bi-savi-wlan-17</a:t>
            </a:r>
            <a:r>
              <a:rPr lang="en-US" sz="1400" dirty="0"/>
              <a:t>.  Comments solicited to </a:t>
            </a:r>
            <a:r>
              <a:rPr lang="en-US" sz="1400" dirty="0">
                <a:hlinkClick r:id="rId8"/>
              </a:rPr>
              <a:t>ietf@ietf.org</a:t>
            </a:r>
            <a:r>
              <a:rPr lang="en-US" sz="1400" dirty="0"/>
              <a:t>.  (Updated [trivially]: May 2019)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116107</TotalTime>
  <Words>2281</Words>
  <Application>Microsoft Macintosh PowerPoint</Application>
  <PresentationFormat>On-screen Show (4:3)</PresentationFormat>
  <Paragraphs>364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105 July 20-26, 2019</vt:lpstr>
      <vt:lpstr>IETF new groups being (re-)chartered</vt:lpstr>
      <vt:lpstr>YANG Model Catalog</vt:lpstr>
      <vt:lpstr>IoT related work</vt:lpstr>
      <vt:lpstr>IoT related work (cont.)</vt:lpstr>
      <vt:lpstr>CAPPORT WG</vt:lpstr>
      <vt:lpstr>RADEXT WG</vt:lpstr>
      <vt:lpstr>EMU WG</vt:lpstr>
      <vt:lpstr>Operations Area Working Group</vt:lpstr>
      <vt:lpstr>Transport Layer Security (TLS)</vt:lpstr>
      <vt:lpstr>Deterministic Networking (DETNET)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785</cp:revision>
  <cp:lastPrinted>1998-02-10T13:28:06Z</cp:lastPrinted>
  <dcterms:created xsi:type="dcterms:W3CDTF">2005-01-04T21:26:55Z</dcterms:created>
  <dcterms:modified xsi:type="dcterms:W3CDTF">2019-05-14T16:14:14Z</dcterms:modified>
  <cp:category/>
</cp:coreProperties>
</file>