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6" r:id="rId4"/>
    <p:sldId id="262" r:id="rId5"/>
    <p:sldId id="266" r:id="rId6"/>
    <p:sldId id="283" r:id="rId7"/>
    <p:sldId id="270" r:id="rId8"/>
    <p:sldId id="271" r:id="rId9"/>
    <p:sldId id="272" r:id="rId10"/>
    <p:sldId id="281" r:id="rId11"/>
    <p:sldId id="288" r:id="rId12"/>
    <p:sldId id="282" r:id="rId13"/>
    <p:sldId id="279" r:id="rId14"/>
    <p:sldId id="290" r:id="rId15"/>
    <p:sldId id="289" r:id="rId16"/>
    <p:sldId id="284" r:id="rId17"/>
    <p:sldId id="285" r:id="rId18"/>
    <p:sldId id="264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86" d="100"/>
          <a:sy n="86" d="100"/>
        </p:scale>
        <p:origin x="342" y="9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7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May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Marc Emmelmann, Fraunhofer FOKUS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 Emmelmann, Fraunhofer FOKUS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Marc Emmelmann, Fraunhofer FOKUS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May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May 2019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802.11-19/0865r0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9001145" y="6429246"/>
            <a:ext cx="249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Kai Lennert Bober – Fraunhofer HHI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nics21.org/ppp-projects/workgroup-4/Eliot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LC-optimized PHY for TGbb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2861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2019-05-13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09080"/>
              </p:ext>
            </p:extLst>
          </p:nvPr>
        </p:nvGraphicFramePr>
        <p:xfrm>
          <a:off x="992189" y="2692400"/>
          <a:ext cx="10792444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Document" r:id="rId4" imgW="10439485" imgH="3254379" progId="Word.Document.8">
                  <p:embed/>
                </p:oleObj>
              </mc:Choice>
              <mc:Fallback>
                <p:oleObj name="Document" r:id="rId4" imgW="10439485" imgH="325437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9" y="2692400"/>
                        <a:ext cx="10792444" cy="3630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613E-4E96-6341-835F-FF683FF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48680"/>
            <a:ext cx="10361084" cy="1065213"/>
          </a:xfrm>
        </p:spPr>
        <p:txBody>
          <a:bodyPr/>
          <a:lstStyle/>
          <a:p>
            <a:r>
              <a:rPr lang="en-US" altLang="en-US" dirty="0" smtClean="0"/>
              <a:t>G.9991 PHY 1 – Forward Error Correction &amp; MIMO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0A8F-FFB6-454F-B384-DAD6B3CE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63687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FEC (Forward Error Correction): QC-LDPC-BC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Performance near Shannon theoretical limit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Three block sizes: 21 bytes (header), 120 and 540 bytes (payload)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Five Code rates: 1/2, 2/3, 5/6; 16/18 and 20/21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Frequency-selective fading is </a:t>
            </a:r>
            <a:r>
              <a:rPr lang="en-US" dirty="0" smtClean="0">
                <a:solidFill>
                  <a:schemeClr val="tx1"/>
                </a:solidFill>
              </a:rPr>
              <a:t>handled </a:t>
            </a:r>
            <a:r>
              <a:rPr lang="en-US" dirty="0">
                <a:solidFill>
                  <a:schemeClr val="tx1"/>
                </a:solidFill>
              </a:rPr>
              <a:t>through </a:t>
            </a:r>
            <a:r>
              <a:rPr lang="en-US" dirty="0" smtClean="0">
                <a:solidFill>
                  <a:schemeClr val="tx1"/>
                </a:solidFill>
              </a:rPr>
              <a:t>bit-loading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RF-PHYs usually rely on bit-interleaved coded modulation (BICM)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G.9991 </a:t>
            </a:r>
            <a:r>
              <a:rPr lang="en-US" dirty="0"/>
              <a:t>defines MIMO as “for further study”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However, the DCO-OFDM PHY (PHY 1) has inherited 2x2 MIMO capability from G.hn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Specification of technical means (precoding) exist, must be adapted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45F8-D0B7-634E-82CF-8F91A781CF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F3623C-A33E-BD47-B8CF-C1D96EBC4E9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1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5E5E-1FA1-F042-BD6E-C9245384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G.9991 Adaptive </a:t>
            </a:r>
            <a:r>
              <a:rPr lang="en-US" dirty="0" smtClean="0"/>
              <a:t>OFDM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E1C2-5EEA-4F4B-9BE9-8C3F39A98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D0D45F-6F8E-1D40-BAC0-29008C7005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914401" y="1698610"/>
            <a:ext cx="1036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Dynamic bitloading tracks SNR in each sub-carrier at each receiver </a:t>
            </a:r>
            <a:r>
              <a:rPr lang="en-US" dirty="0" smtClean="0">
                <a:solidFill>
                  <a:schemeClr val="tx1"/>
                </a:solidFill>
              </a:rPr>
              <a:t>independently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 bwMode="auto">
          <a:xfrm>
            <a:off x="767408" y="3458055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Gerader Verbinder 11"/>
          <p:cNvCxnSpPr/>
          <p:nvPr/>
        </p:nvCxnSpPr>
        <p:spPr bwMode="auto">
          <a:xfrm>
            <a:off x="767408" y="4322151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911424" y="3327250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</a:t>
            </a:r>
            <a:r>
              <a:rPr lang="de-DE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r Verbinder 23"/>
          <p:cNvCxnSpPr/>
          <p:nvPr/>
        </p:nvCxnSpPr>
        <p:spPr bwMode="auto">
          <a:xfrm>
            <a:off x="4699976" y="2648471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Gerader Verbinder 24"/>
          <p:cNvCxnSpPr/>
          <p:nvPr/>
        </p:nvCxnSpPr>
        <p:spPr bwMode="auto">
          <a:xfrm>
            <a:off x="4699976" y="3512567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Rechtwinkliges Dreieck 25"/>
          <p:cNvSpPr/>
          <p:nvPr/>
        </p:nvSpPr>
        <p:spPr bwMode="auto">
          <a:xfrm>
            <a:off x="4754192" y="2988925"/>
            <a:ext cx="1385944" cy="510941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824620" y="3680964"/>
            <a:ext cx="1368152" cy="64118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Flussdiagramm: Manuelle Eingabe 27"/>
          <p:cNvSpPr/>
          <p:nvPr/>
        </p:nvSpPr>
        <p:spPr bwMode="auto">
          <a:xfrm>
            <a:off x="4826200" y="3276958"/>
            <a:ext cx="144016" cy="222909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Flussdiagramm: Manuelle Eingabe 37"/>
          <p:cNvSpPr/>
          <p:nvPr/>
        </p:nvSpPr>
        <p:spPr bwMode="auto">
          <a:xfrm flipH="1">
            <a:off x="5095202" y="3276957"/>
            <a:ext cx="45719" cy="222909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754191" y="349986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r Verbinder 39"/>
          <p:cNvCxnSpPr/>
          <p:nvPr/>
        </p:nvCxnSpPr>
        <p:spPr bwMode="auto">
          <a:xfrm>
            <a:off x="6570946" y="2626370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6570946" y="3490466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Rechtwinkliges Dreieck 41"/>
          <p:cNvSpPr/>
          <p:nvPr/>
        </p:nvSpPr>
        <p:spPr bwMode="auto">
          <a:xfrm>
            <a:off x="6625162" y="2966824"/>
            <a:ext cx="1385944" cy="510941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Flussdiagramm: Manuelle Eingabe 42"/>
          <p:cNvSpPr/>
          <p:nvPr/>
        </p:nvSpPr>
        <p:spPr bwMode="auto">
          <a:xfrm flipV="1">
            <a:off x="6697170" y="2988926"/>
            <a:ext cx="144015" cy="26802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Flussdiagramm: Manuelle Eingabe 43"/>
          <p:cNvSpPr/>
          <p:nvPr/>
        </p:nvSpPr>
        <p:spPr bwMode="auto">
          <a:xfrm flipH="1" flipV="1">
            <a:off x="6966171" y="3080644"/>
            <a:ext cx="45719" cy="26832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898208" y="2493796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de-DE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966171" y="2492896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SNR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r Verbinder 47"/>
          <p:cNvCxnSpPr/>
          <p:nvPr/>
        </p:nvCxnSpPr>
        <p:spPr bwMode="auto">
          <a:xfrm>
            <a:off x="8688288" y="2626370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9" name="Gerader Verbinder 48"/>
          <p:cNvCxnSpPr/>
          <p:nvPr/>
        </p:nvCxnSpPr>
        <p:spPr bwMode="auto">
          <a:xfrm>
            <a:off x="8688288" y="3490466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Rechtwinkliges Dreieck 49"/>
          <p:cNvSpPr/>
          <p:nvPr/>
        </p:nvSpPr>
        <p:spPr bwMode="auto">
          <a:xfrm>
            <a:off x="8742504" y="2966824"/>
            <a:ext cx="1385944" cy="510941"/>
          </a:xfrm>
          <a:prstGeom prst="rt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Flussdiagramm: Manuelle Eingabe 50"/>
          <p:cNvSpPr/>
          <p:nvPr/>
        </p:nvSpPr>
        <p:spPr bwMode="auto">
          <a:xfrm flipV="1">
            <a:off x="8814512" y="2988926"/>
            <a:ext cx="144015" cy="26802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Flussdiagramm: Manuelle Eingabe 51"/>
          <p:cNvSpPr/>
          <p:nvPr/>
        </p:nvSpPr>
        <p:spPr bwMode="auto">
          <a:xfrm flipH="1" flipV="1">
            <a:off x="9083513" y="3080644"/>
            <a:ext cx="45719" cy="26832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9083513" y="2492896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Bitloading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8743552" y="2992369"/>
            <a:ext cx="45719" cy="48539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8798890" y="3211300"/>
            <a:ext cx="45719" cy="26646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8854228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8909566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8964904" y="3081968"/>
            <a:ext cx="45719" cy="39579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9020242" y="3081968"/>
            <a:ext cx="45719" cy="39579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9075580" y="3349497"/>
            <a:ext cx="47454" cy="1282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9132653" y="3132942"/>
            <a:ext cx="45719" cy="34482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9189726" y="3169653"/>
            <a:ext cx="45719" cy="30811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9246799" y="3204950"/>
            <a:ext cx="45719" cy="27281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9303872" y="3204950"/>
            <a:ext cx="45719" cy="27281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9360945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9418018" y="3252746"/>
            <a:ext cx="45719" cy="22501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9475091" y="3276957"/>
            <a:ext cx="45719" cy="20080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9532164" y="3318366"/>
            <a:ext cx="45719" cy="1593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9589237" y="3318366"/>
            <a:ext cx="45719" cy="1593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9646310" y="3349497"/>
            <a:ext cx="47454" cy="1282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9703383" y="3349497"/>
            <a:ext cx="47454" cy="1282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Rechteck 72"/>
          <p:cNvSpPr/>
          <p:nvPr/>
        </p:nvSpPr>
        <p:spPr bwMode="auto">
          <a:xfrm>
            <a:off x="9760456" y="3388305"/>
            <a:ext cx="45719" cy="8945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Rechteck 73"/>
          <p:cNvSpPr/>
          <p:nvPr/>
        </p:nvSpPr>
        <p:spPr bwMode="auto">
          <a:xfrm>
            <a:off x="9817529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Rechteck 74"/>
          <p:cNvSpPr/>
          <p:nvPr/>
        </p:nvSpPr>
        <p:spPr bwMode="auto">
          <a:xfrm>
            <a:off x="9872867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Rechteck 75"/>
          <p:cNvSpPr/>
          <p:nvPr/>
        </p:nvSpPr>
        <p:spPr bwMode="auto">
          <a:xfrm>
            <a:off x="9928205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Rechteck 76"/>
          <p:cNvSpPr/>
          <p:nvPr/>
        </p:nvSpPr>
        <p:spPr bwMode="auto">
          <a:xfrm>
            <a:off x="9983537" y="3422327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1" name="Gerader Verbinder 120"/>
          <p:cNvCxnSpPr/>
          <p:nvPr/>
        </p:nvCxnSpPr>
        <p:spPr bwMode="auto">
          <a:xfrm>
            <a:off x="4699976" y="4492873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2" name="Gerader Verbinder 121"/>
          <p:cNvCxnSpPr/>
          <p:nvPr/>
        </p:nvCxnSpPr>
        <p:spPr bwMode="auto">
          <a:xfrm>
            <a:off x="4699976" y="5356969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3" name="Rechtwinkliges Dreieck 122"/>
          <p:cNvSpPr/>
          <p:nvPr/>
        </p:nvSpPr>
        <p:spPr bwMode="auto">
          <a:xfrm>
            <a:off x="4754192" y="4610183"/>
            <a:ext cx="1385944" cy="734085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4" name="Flussdiagramm: Manuelle Eingabe 123"/>
          <p:cNvSpPr/>
          <p:nvPr/>
        </p:nvSpPr>
        <p:spPr bwMode="auto">
          <a:xfrm flipH="1">
            <a:off x="5962382" y="5130758"/>
            <a:ext cx="170550" cy="213509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5" name="Flussdiagramm: Manuelle Eingabe 124"/>
          <p:cNvSpPr/>
          <p:nvPr/>
        </p:nvSpPr>
        <p:spPr bwMode="auto">
          <a:xfrm flipH="1">
            <a:off x="4751219" y="5047331"/>
            <a:ext cx="145967" cy="296937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4583832" y="534426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Gerader Verbinder 126"/>
          <p:cNvCxnSpPr/>
          <p:nvPr/>
        </p:nvCxnSpPr>
        <p:spPr bwMode="auto">
          <a:xfrm>
            <a:off x="6570946" y="4470772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8" name="Gerader Verbinder 127"/>
          <p:cNvCxnSpPr/>
          <p:nvPr/>
        </p:nvCxnSpPr>
        <p:spPr bwMode="auto">
          <a:xfrm>
            <a:off x="6570946" y="5334868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0" name="Flussdiagramm: Manuelle Eingabe 129"/>
          <p:cNvSpPr/>
          <p:nvPr/>
        </p:nvSpPr>
        <p:spPr bwMode="auto">
          <a:xfrm flipV="1">
            <a:off x="6697170" y="4833328"/>
            <a:ext cx="144015" cy="26802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1" name="Flussdiagramm: Manuelle Eingabe 130"/>
          <p:cNvSpPr/>
          <p:nvPr/>
        </p:nvSpPr>
        <p:spPr bwMode="auto">
          <a:xfrm flipH="1" flipV="1">
            <a:off x="6966171" y="4925046"/>
            <a:ext cx="45719" cy="26832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4898208" y="433819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de-DE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6966171" y="4337298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SNR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Gerader Verbinder 134"/>
          <p:cNvCxnSpPr/>
          <p:nvPr/>
        </p:nvCxnSpPr>
        <p:spPr bwMode="auto">
          <a:xfrm>
            <a:off x="8688288" y="4470772"/>
            <a:ext cx="0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6" name="Gerader Verbinder 135"/>
          <p:cNvCxnSpPr/>
          <p:nvPr/>
        </p:nvCxnSpPr>
        <p:spPr bwMode="auto">
          <a:xfrm>
            <a:off x="8688288" y="5334868"/>
            <a:ext cx="15841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7" name="Rechtwinkliges Dreieck 136"/>
          <p:cNvSpPr/>
          <p:nvPr/>
        </p:nvSpPr>
        <p:spPr bwMode="auto">
          <a:xfrm>
            <a:off x="8742504" y="4811226"/>
            <a:ext cx="1385944" cy="510941"/>
          </a:xfrm>
          <a:prstGeom prst="rt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0" name="Textfeld 139"/>
          <p:cNvSpPr txBox="1"/>
          <p:nvPr/>
        </p:nvSpPr>
        <p:spPr>
          <a:xfrm>
            <a:off x="9083513" y="4337298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Bitloading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hteck 140"/>
          <p:cNvSpPr/>
          <p:nvPr/>
        </p:nvSpPr>
        <p:spPr bwMode="auto">
          <a:xfrm>
            <a:off x="8743552" y="4999153"/>
            <a:ext cx="45719" cy="32301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2" name="Rechteck 141"/>
          <p:cNvSpPr/>
          <p:nvPr/>
        </p:nvSpPr>
        <p:spPr bwMode="auto">
          <a:xfrm>
            <a:off x="8798890" y="4977344"/>
            <a:ext cx="45719" cy="34482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3" name="Rechteck 142"/>
          <p:cNvSpPr/>
          <p:nvPr/>
        </p:nvSpPr>
        <p:spPr bwMode="auto">
          <a:xfrm>
            <a:off x="8854228" y="4954348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4" name="Rechteck 143"/>
          <p:cNvSpPr/>
          <p:nvPr/>
        </p:nvSpPr>
        <p:spPr bwMode="auto">
          <a:xfrm>
            <a:off x="8907818" y="4782310"/>
            <a:ext cx="47467" cy="53985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5" name="Rechteck 144"/>
          <p:cNvSpPr/>
          <p:nvPr/>
        </p:nvSpPr>
        <p:spPr bwMode="auto">
          <a:xfrm>
            <a:off x="8964904" y="4782310"/>
            <a:ext cx="45719" cy="5398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6" name="Rechteck 145"/>
          <p:cNvSpPr/>
          <p:nvPr/>
        </p:nvSpPr>
        <p:spPr bwMode="auto">
          <a:xfrm>
            <a:off x="9020242" y="4782312"/>
            <a:ext cx="45719" cy="53985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7" name="Rechteck 146"/>
          <p:cNvSpPr/>
          <p:nvPr/>
        </p:nvSpPr>
        <p:spPr bwMode="auto">
          <a:xfrm>
            <a:off x="9075580" y="4833328"/>
            <a:ext cx="45719" cy="48883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8" name="Rechteck 147"/>
          <p:cNvSpPr/>
          <p:nvPr/>
        </p:nvSpPr>
        <p:spPr bwMode="auto">
          <a:xfrm>
            <a:off x="9132653" y="4898215"/>
            <a:ext cx="45719" cy="42395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Rechteck 148"/>
          <p:cNvSpPr/>
          <p:nvPr/>
        </p:nvSpPr>
        <p:spPr bwMode="auto">
          <a:xfrm>
            <a:off x="9189726" y="4898215"/>
            <a:ext cx="45719" cy="42395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0" name="Rechteck 149"/>
          <p:cNvSpPr/>
          <p:nvPr/>
        </p:nvSpPr>
        <p:spPr bwMode="auto">
          <a:xfrm>
            <a:off x="9250269" y="4954347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1" name="Rechteck 150"/>
          <p:cNvSpPr/>
          <p:nvPr/>
        </p:nvSpPr>
        <p:spPr bwMode="auto">
          <a:xfrm>
            <a:off x="9303872" y="4954347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2" name="Rechteck 151"/>
          <p:cNvSpPr/>
          <p:nvPr/>
        </p:nvSpPr>
        <p:spPr bwMode="auto">
          <a:xfrm>
            <a:off x="9360945" y="4954348"/>
            <a:ext cx="45719" cy="3678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3" name="Rechteck 152"/>
          <p:cNvSpPr/>
          <p:nvPr/>
        </p:nvSpPr>
        <p:spPr bwMode="auto">
          <a:xfrm>
            <a:off x="9418018" y="5251517"/>
            <a:ext cx="47451" cy="706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9475091" y="5251517"/>
            <a:ext cx="45719" cy="7065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5" name="Rechteck 154"/>
          <p:cNvSpPr/>
          <p:nvPr/>
        </p:nvSpPr>
        <p:spPr bwMode="auto">
          <a:xfrm>
            <a:off x="9532164" y="5251518"/>
            <a:ext cx="45719" cy="706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6" name="Rechteck 155"/>
          <p:cNvSpPr/>
          <p:nvPr/>
        </p:nvSpPr>
        <p:spPr bwMode="auto">
          <a:xfrm>
            <a:off x="9589237" y="5193368"/>
            <a:ext cx="45719" cy="1287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7" name="Rechteck 156"/>
          <p:cNvSpPr/>
          <p:nvPr/>
        </p:nvSpPr>
        <p:spPr bwMode="auto">
          <a:xfrm>
            <a:off x="9646310" y="5130758"/>
            <a:ext cx="45719" cy="19140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8" name="Rechteck 157"/>
          <p:cNvSpPr/>
          <p:nvPr/>
        </p:nvSpPr>
        <p:spPr bwMode="auto">
          <a:xfrm>
            <a:off x="9703383" y="5130758"/>
            <a:ext cx="45719" cy="19140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9" name="Rechteck 158"/>
          <p:cNvSpPr/>
          <p:nvPr/>
        </p:nvSpPr>
        <p:spPr bwMode="auto">
          <a:xfrm>
            <a:off x="9760456" y="5193369"/>
            <a:ext cx="45719" cy="12879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0" name="Rechteck 159"/>
          <p:cNvSpPr/>
          <p:nvPr/>
        </p:nvSpPr>
        <p:spPr bwMode="auto">
          <a:xfrm>
            <a:off x="9817529" y="5193368"/>
            <a:ext cx="45719" cy="12879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1" name="Rechteck 160"/>
          <p:cNvSpPr/>
          <p:nvPr/>
        </p:nvSpPr>
        <p:spPr bwMode="auto">
          <a:xfrm>
            <a:off x="9872867" y="5266729"/>
            <a:ext cx="45719" cy="554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4" name="Textfeld 163"/>
          <p:cNvSpPr txBox="1"/>
          <p:nvPr/>
        </p:nvSpPr>
        <p:spPr>
          <a:xfrm>
            <a:off x="3180533" y="3010589"/>
            <a:ext cx="105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A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feld 164"/>
          <p:cNvSpPr txBox="1"/>
          <p:nvPr/>
        </p:nvSpPr>
        <p:spPr>
          <a:xfrm>
            <a:off x="3180533" y="478937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B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lussdiagramm: Manuelle Eingabe 165"/>
          <p:cNvSpPr/>
          <p:nvPr/>
        </p:nvSpPr>
        <p:spPr bwMode="auto">
          <a:xfrm flipH="1">
            <a:off x="5433387" y="5110748"/>
            <a:ext cx="170550" cy="235847"/>
          </a:xfrm>
          <a:prstGeom prst="flowChartManualInpu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7" name="Flussdiagramm: Manuelle Eingabe 166"/>
          <p:cNvSpPr/>
          <p:nvPr/>
        </p:nvSpPr>
        <p:spPr bwMode="auto">
          <a:xfrm flipH="1">
            <a:off x="7831168" y="5111833"/>
            <a:ext cx="170550" cy="213509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8" name="Rechtwinkliges Dreieck 167"/>
          <p:cNvSpPr/>
          <p:nvPr/>
        </p:nvSpPr>
        <p:spPr bwMode="auto">
          <a:xfrm>
            <a:off x="6633888" y="4594213"/>
            <a:ext cx="1385944" cy="734085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9" name="Flussdiagramm: Manuelle Eingabe 168"/>
          <p:cNvSpPr/>
          <p:nvPr/>
        </p:nvSpPr>
        <p:spPr bwMode="auto">
          <a:xfrm flipH="1">
            <a:off x="7842078" y="5114788"/>
            <a:ext cx="170550" cy="213509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0" name="Flussdiagramm: Manuelle Eingabe 169"/>
          <p:cNvSpPr/>
          <p:nvPr/>
        </p:nvSpPr>
        <p:spPr bwMode="auto">
          <a:xfrm flipH="1" flipV="1">
            <a:off x="6633047" y="4581511"/>
            <a:ext cx="145967" cy="38871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1" name="Flussdiagramm: Manuelle Eingabe 170"/>
          <p:cNvSpPr/>
          <p:nvPr/>
        </p:nvSpPr>
        <p:spPr bwMode="auto">
          <a:xfrm flipH="1" flipV="1">
            <a:off x="7315216" y="4954347"/>
            <a:ext cx="170550" cy="28803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4" name="Flussdiagramm: Manuelle Eingabe 173"/>
          <p:cNvSpPr/>
          <p:nvPr/>
        </p:nvSpPr>
        <p:spPr bwMode="auto">
          <a:xfrm flipH="1" flipV="1">
            <a:off x="8744916" y="4597741"/>
            <a:ext cx="145967" cy="388712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5" name="Flussdiagramm: Manuelle Eingabe 174"/>
          <p:cNvSpPr/>
          <p:nvPr/>
        </p:nvSpPr>
        <p:spPr bwMode="auto">
          <a:xfrm flipH="1" flipV="1">
            <a:off x="9427085" y="4957877"/>
            <a:ext cx="170550" cy="288031"/>
          </a:xfrm>
          <a:prstGeom prst="flowChartManualInpu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6" name="Pfeil nach rechts 175"/>
          <p:cNvSpPr/>
          <p:nvPr/>
        </p:nvSpPr>
        <p:spPr bwMode="auto">
          <a:xfrm rot="20025681">
            <a:off x="2423592" y="3276957"/>
            <a:ext cx="576064" cy="397122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</a:p>
        </p:txBody>
      </p:sp>
      <p:sp>
        <p:nvSpPr>
          <p:cNvPr id="178" name="Pfeil nach rechts 177"/>
          <p:cNvSpPr/>
          <p:nvPr/>
        </p:nvSpPr>
        <p:spPr bwMode="auto">
          <a:xfrm rot="1805781">
            <a:off x="2428416" y="4479512"/>
            <a:ext cx="576064" cy="397122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</a:p>
        </p:txBody>
      </p:sp>
      <p:sp>
        <p:nvSpPr>
          <p:cNvPr id="179" name="Textfeld 178"/>
          <p:cNvSpPr txBox="1"/>
          <p:nvPr/>
        </p:nvSpPr>
        <p:spPr>
          <a:xfrm>
            <a:off x="942301" y="4503449"/>
            <a:ext cx="108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Transmitter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5259524" y="535464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959594" y="5622339"/>
            <a:ext cx="1036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transmitter makes use of adapted modulation per subcarrier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154B-8435-DB40-8CE9-08B45FFD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G.9991 PHY - G.hn/G.vlc Scales OFDM Parameters to Adapt to the Medium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B7DF5-F30E-CA4B-A0E6-CCFF050DF2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170CAB-81D3-504F-B376-A116A99EE3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0D198-7303-DA40-8505-B4BCC79D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16832"/>
            <a:ext cx="7305969" cy="421996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2174920" y="1830391"/>
            <a:ext cx="8601600" cy="15266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80176" y="1916832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Used for LC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TGbb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0AAD-3FFD-5D47-985A-44069A8D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– G.9991 Key </a:t>
            </a:r>
            <a:r>
              <a:rPr lang="de-DE" dirty="0" smtClean="0"/>
              <a:t>PHY </a:t>
            </a:r>
            <a:r>
              <a:rPr lang="de-DE" dirty="0"/>
              <a:t>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31E3A-BC7D-7E46-85CE-695D1A8F0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4273EE-3963-8F4C-96BF-980D9FF5D1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2D8599B-4241-4247-BE75-87B7EE167A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1648555"/>
              </p:ext>
            </p:extLst>
          </p:nvPr>
        </p:nvGraphicFramePr>
        <p:xfrm>
          <a:off x="119336" y="2018000"/>
          <a:ext cx="1180623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800" dirty="0"/>
                        <a:t>Physical</a:t>
                      </a:r>
                    </a:p>
                    <a:p>
                      <a:r>
                        <a:rPr lang="en-US" sz="18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Modulation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DCO-OFDM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Configurable</a:t>
                      </a:r>
                      <a:r>
                        <a:rPr lang="en-US" sz="1800" baseline="0" dirty="0"/>
                        <a:t> OFDM parameters (cyclic prefix, per-subcarrier PSD, </a:t>
                      </a:r>
                      <a:r>
                        <a:rPr lang="en-US" sz="1800" baseline="0" dirty="0" err="1"/>
                        <a:t>etc</a:t>
                      </a:r>
                      <a:r>
                        <a:rPr lang="en-US" sz="1800" baseline="0" dirty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Max 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</a:t>
                      </a:r>
                      <a:r>
                        <a:rPr lang="en-US" sz="1800" baseline="0" dirty="0" smtClean="0"/>
                        <a:t> to </a:t>
                      </a:r>
                      <a:r>
                        <a:rPr lang="en-US" sz="1800" dirty="0" smtClean="0"/>
                        <a:t>12 bits/subcarrier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Each sub-carrier is modulated with a different </a:t>
                      </a:r>
                      <a:r>
                        <a:rPr lang="en-US" sz="1800" dirty="0" smtClean="0"/>
                        <a:t>number of bits, </a:t>
                      </a:r>
                      <a:r>
                        <a:rPr lang="en-US" sz="1800" dirty="0"/>
                        <a:t>depending on </a:t>
                      </a:r>
                      <a:r>
                        <a:rPr lang="en-US" sz="1800" dirty="0" smtClean="0"/>
                        <a:t>SNR (Bitloading)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LDPC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Multiple FEC rates (1/2, 2/3, 5/6, 16/18, 20/21) </a:t>
                      </a:r>
                      <a:r>
                        <a:rPr lang="en-US" sz="1800" dirty="0" smtClean="0"/>
                        <a:t>and block sizes dynamically </a:t>
                      </a:r>
                      <a:r>
                        <a:rPr lang="en-US" sz="1800" dirty="0"/>
                        <a:t>selected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5-200 MHz (VLC)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Individual sub-carriers can be notched to </a:t>
                      </a:r>
                      <a:r>
                        <a:rPr lang="en-US" sz="1800" dirty="0" smtClean="0"/>
                        <a:t>coexist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/>
                        <a:t>with other services in same wire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Subcarrier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kHz (VLC)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Sub-carrier spacing</a:t>
                      </a:r>
                      <a:r>
                        <a:rPr lang="en-US" sz="1800" baseline="0" dirty="0"/>
                        <a:t> optimized for the expected delay spread in each medium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1 Real World Performance – Industrial Scenario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1917785"/>
            <a:ext cx="7269831" cy="41766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MIMO arrangement and analog combining in a robotic manufacturing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Uplink and downlink PHY rates for multiple </a:t>
            </a:r>
            <a:r>
              <a:rPr lang="en-US" b="0" dirty="0" smtClean="0">
                <a:solidFill>
                  <a:schemeClr val="tx1"/>
                </a:solidFill>
              </a:rPr>
              <a:t>positions: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May 2019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78" y="3361111"/>
            <a:ext cx="5209026" cy="2947533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8562023" y="1700503"/>
          <a:ext cx="3006585" cy="46808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8303">
                  <a:extLst>
                    <a:ext uri="{9D8B030D-6E8A-4147-A177-3AD203B41FA5}">
                      <a16:colId xmlns:a16="http://schemas.microsoft.com/office/drawing/2014/main" val="996144994"/>
                    </a:ext>
                  </a:extLst>
                </a:gridCol>
                <a:gridCol w="1046153">
                  <a:extLst>
                    <a:ext uri="{9D8B030D-6E8A-4147-A177-3AD203B41FA5}">
                      <a16:colId xmlns:a16="http://schemas.microsoft.com/office/drawing/2014/main" val="1691128761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3358626662"/>
                    </a:ext>
                  </a:extLst>
                </a:gridCol>
              </a:tblGrid>
              <a:tr h="32020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Position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Uplink</a:t>
                      </a:r>
                      <a:r>
                        <a:rPr lang="de-DE" sz="1400" baseline="0" dirty="0" smtClean="0"/>
                        <a:t> rate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Downlink</a:t>
                      </a:r>
                    </a:p>
                    <a:p>
                      <a:pPr algn="ctr"/>
                      <a:r>
                        <a:rPr lang="de-DE" sz="1400" dirty="0" smtClean="0"/>
                        <a:t>rate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1876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7251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5175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984454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726725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91680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25988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13942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96978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04492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0044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22037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94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41249"/>
                  </a:ext>
                </a:extLst>
              </a:tr>
              <a:tr h="32020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104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6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1 Real World Performance – Backhaul Scenario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1981201"/>
            <a:ext cx="532561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Outdoor point-to-point arrangement with highly directional optical aperture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Performance varies with optical frontend realization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May 2019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554" y="1830390"/>
            <a:ext cx="5405046" cy="4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 on adopting </a:t>
            </a:r>
            <a:r>
              <a:rPr lang="en-GB" dirty="0"/>
              <a:t>G.9991 </a:t>
            </a:r>
            <a:r>
              <a:rPr lang="en-GB" dirty="0" smtClean="0"/>
              <a:t>PHY </a:t>
            </a:r>
            <a:r>
              <a:rPr lang="en-GB" dirty="0"/>
              <a:t>for 802.11bb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4400127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Usage of G.9991 PHY 1 for light medium is tested and approved by ITU-T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DCO-OFDM &amp; frequency-upshift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Bitloading capability for LC channel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Existing silicon proves functionality and performance</a:t>
                </a:r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ym typeface="Wingdings" panose="05000000000000000000" pitchFamily="2" charset="2"/>
                  </a:rPr>
                  <a:t>Key is reuse of the existing waveform</a:t>
                </a:r>
                <a:endParaRPr lang="en-GB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Corresponding to PMA &amp; PMD from G.9991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Possibly, PHY can be reused below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-Reference point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PPDU Header compatibility may not be given</a:t>
                </a:r>
                <a:endParaRPr lang="en-GB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G.9991, PCS sublayer is responsible for header generation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Probably, headers for G.9991 and 802.11bb differ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 further study…</a:t>
                </a:r>
                <a:endParaRPr lang="en-GB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4400127"/>
              </a:xfrm>
              <a:blipFill>
                <a:blip r:embed="rId3"/>
                <a:stretch>
                  <a:fillRect l="-765" t="-11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37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Anticipated adaptations in G.9991 PHY 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30391"/>
            <a:ext cx="10510191" cy="4766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Which parts of the PHY are possibly modified </a:t>
            </a:r>
            <a:r>
              <a:rPr lang="en-GB" dirty="0">
                <a:sym typeface="Wingdings" pitchFamily="2" charset="2"/>
              </a:rPr>
              <a:t>to make </a:t>
            </a:r>
            <a:r>
              <a:rPr lang="en-GB" dirty="0" smtClean="0">
                <a:sym typeface="Wingdings" pitchFamily="2" charset="2"/>
              </a:rPr>
              <a:t>it IEEE-compatible</a:t>
            </a:r>
            <a:r>
              <a:rPr lang="en-GB" dirty="0">
                <a:sym typeface="Wingdings" pitchFamily="2" charset="2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Support of </a:t>
            </a:r>
            <a:r>
              <a:rPr lang="en-GB" dirty="0" smtClean="0">
                <a:sym typeface="Wingdings" pitchFamily="2" charset="2"/>
              </a:rPr>
              <a:t>802.11 legacy preamble?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Adapt PPDU header to 802.11 contents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Maximum / minimum PSDU sizes?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Enable higher order MIMO?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… </a:t>
            </a:r>
            <a:endParaRPr lang="en-GB" dirty="0" smtClean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What is additionally needed in the 802.11 MAC?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Bitloading signalling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Traditional channelization does not apply.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What </a:t>
            </a:r>
            <a:r>
              <a:rPr lang="en-GB" dirty="0">
                <a:sym typeface="Wingdings" pitchFamily="2" charset="2"/>
              </a:rPr>
              <a:t>must be modified in the PHY-SAP?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…</a:t>
            </a:r>
            <a:endParaRPr lang="en-GB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28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		</a:t>
            </a:r>
            <a:r>
              <a:rPr lang="en-GB" dirty="0" smtClean="0"/>
              <a:t>ITU-T G.9991  -</a:t>
            </a:r>
            <a:r>
              <a:rPr lang="en-GB" i="1" dirty="0" smtClean="0"/>
              <a:t> Not yet published. Refer to G.9960 instead for most    			details regarding the PHY</a:t>
            </a:r>
          </a:p>
          <a:p>
            <a:r>
              <a:rPr lang="en-GB" dirty="0" smtClean="0"/>
              <a:t>[2]		</a:t>
            </a:r>
            <a:r>
              <a:rPr lang="en-GB" dirty="0" smtClean="0">
                <a:hlinkClick r:id="rId3"/>
              </a:rPr>
              <a:t>https://www.photonics21.org/ppp-projects/workgroup-4/Eliot.php</a:t>
            </a:r>
            <a:endParaRPr lang="en-GB" dirty="0" smtClean="0"/>
          </a:p>
          <a:p>
            <a:r>
              <a:rPr lang="en-GB" dirty="0" smtClean="0"/>
              <a:t>[3] 	</a:t>
            </a:r>
            <a:r>
              <a:rPr lang="en-GB" dirty="0"/>
              <a:t>	</a:t>
            </a:r>
            <a:r>
              <a:rPr lang="en-GB" dirty="0" err="1"/>
              <a:t>Shokoufeh</a:t>
            </a:r>
            <a:r>
              <a:rPr lang="en-GB" dirty="0"/>
              <a:t> </a:t>
            </a:r>
            <a:r>
              <a:rPr lang="en-GB" dirty="0" err="1" smtClean="0"/>
              <a:t>Mardani</a:t>
            </a:r>
            <a:r>
              <a:rPr lang="en-GB" dirty="0" smtClean="0"/>
              <a:t> et. </a:t>
            </a:r>
            <a:r>
              <a:rPr lang="en-GB" dirty="0"/>
              <a:t>a</a:t>
            </a:r>
            <a:r>
              <a:rPr lang="en-GB" dirty="0" smtClean="0"/>
              <a:t>l.: </a:t>
            </a:r>
            <a:r>
              <a:rPr lang="en-US" dirty="0" smtClean="0"/>
              <a:t>Efficiency </a:t>
            </a:r>
            <a:r>
              <a:rPr lang="en-US" dirty="0"/>
              <a:t>of Power Loading Strategies </a:t>
            </a:r>
            <a:r>
              <a:rPr lang="en-US" dirty="0" smtClean="0"/>
              <a:t>for 		Visible Light Communication</a:t>
            </a:r>
          </a:p>
          <a:p>
            <a:r>
              <a:rPr lang="en-US" dirty="0"/>
              <a:t>[4] </a:t>
            </a:r>
            <a:r>
              <a:rPr lang="en-US" dirty="0" smtClean="0"/>
              <a:t>	</a:t>
            </a:r>
            <a:r>
              <a:rPr lang="en-US" dirty="0"/>
              <a:t>	Pablo Wilke Berenguer </a:t>
            </a:r>
            <a:r>
              <a:rPr lang="en-US" dirty="0" smtClean="0"/>
              <a:t>et. al.: The </a:t>
            </a:r>
            <a:r>
              <a:rPr lang="en-US" dirty="0"/>
              <a:t>benefit of frequency-selective rate </a:t>
            </a:r>
            <a:r>
              <a:rPr lang="en-US" dirty="0" smtClean="0"/>
              <a:t> 		adaptation </a:t>
            </a:r>
            <a:r>
              <a:rPr lang="en-US" dirty="0"/>
              <a:t>for optical wireless communications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submission introduces the G.9991 </a:t>
            </a:r>
            <a:r>
              <a:rPr lang="en-GB" dirty="0" smtClean="0"/>
              <a:t>PHY 1 </a:t>
            </a:r>
            <a:r>
              <a:rPr lang="en-GB" dirty="0"/>
              <a:t>[1] and subsequently discusses </a:t>
            </a:r>
            <a:endParaRPr lang="en-GB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it as </a:t>
            </a:r>
            <a:r>
              <a:rPr lang="en-GB" dirty="0"/>
              <a:t>a potential candidate </a:t>
            </a:r>
            <a:r>
              <a:rPr lang="en-GB" dirty="0" smtClean="0"/>
              <a:t>PHY </a:t>
            </a:r>
            <a:r>
              <a:rPr lang="en-GB" dirty="0"/>
              <a:t>for 802.11bb.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G.9991 PHY </a:t>
            </a:r>
            <a:r>
              <a:rPr lang="en-GB" dirty="0" smtClean="0"/>
              <a:t>1 is </a:t>
            </a:r>
            <a:r>
              <a:rPr lang="en-GB" dirty="0"/>
              <a:t>currently under discussion by industrial partners in </a:t>
            </a:r>
            <a:r>
              <a:rPr lang="en-GB" dirty="0" smtClean="0"/>
              <a:t>the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ELIOT </a:t>
            </a:r>
            <a:r>
              <a:rPr lang="en-GB" dirty="0"/>
              <a:t>project for its adaptation as </a:t>
            </a:r>
            <a:r>
              <a:rPr lang="en-GB" dirty="0" smtClean="0"/>
              <a:t>a LC </a:t>
            </a:r>
            <a:r>
              <a:rPr lang="en-GB" dirty="0"/>
              <a:t>PHY. [2]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LC-optimized PHY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1"/>
            <a:ext cx="11014247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Recap: TGbb to support two-pronged PHY 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Reuse existing 802.11 PHYs and no silicon modification as possible </a:t>
            </a:r>
            <a:r>
              <a:rPr lang="en-US" dirty="0" smtClean="0">
                <a:sym typeface="Wingdings" panose="05000000000000000000" pitchFamily="2" charset="2"/>
              </a:rPr>
              <a:t> lower entry barrier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Introduce LC-optimized part in PHY  exploit full potential of LC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LC medium is different from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Electrical baseband signal via optical IM/DD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Low pass characteristic in NLOS but also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LOS ([3][4])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Much power resides in upper but attenuated part of bandwidth (-20 dB system BW is considered)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Traditional RF-PHYs work but perform suboptimal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Baseband PHYs exist and are much more suitable!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E.g. ITU-T G.hn (G.9960) / G.vlc (G.9991)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Subsequently, we present the ITU-T G.9991 baseband PHY as suiting LC-PHY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3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G.9991 overview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2816"/>
            <a:ext cx="10361084" cy="470259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G.9991 aka “</a:t>
            </a:r>
            <a:r>
              <a:rPr lang="en-GB" dirty="0" err="1"/>
              <a:t>G.vlc</a:t>
            </a:r>
            <a:r>
              <a:rPr lang="en-GB" dirty="0"/>
              <a:t>”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Part of G.999x series (optical transmission)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LC = VLC + IR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ITU-T Recommendation (Q18/15 “In-premises networking”)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Started 2H2015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Approval 01/04/2019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Based largely on G.9960/61 (aka “</a:t>
            </a:r>
            <a:r>
              <a:rPr lang="en-GB" dirty="0" err="1"/>
              <a:t>G.hn</a:t>
            </a:r>
            <a:r>
              <a:rPr lang="en-GB" dirty="0"/>
              <a:t>”)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Topologies: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P2P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P2MP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Objective: Leverage the “highly flexible OFDM engine provided by </a:t>
            </a:r>
            <a:r>
              <a:rPr lang="en-GB" dirty="0" err="1"/>
              <a:t>G.hn</a:t>
            </a:r>
            <a:r>
              <a:rPr lang="en-GB" dirty="0"/>
              <a:t>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F1B7-48CE-6840-96A6-5A3EA995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overview (cont.)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9BDAE-2A97-DF4A-B76B-0C093602F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D5D99B-F7CE-4244-A25B-572CF16FCC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grpSp>
        <p:nvGrpSpPr>
          <p:cNvPr id="7" name="Rounded Rectangle 24">
            <a:extLst>
              <a:ext uri="{FF2B5EF4-FFF2-40B4-BE49-F238E27FC236}">
                <a16:creationId xmlns:a16="http://schemas.microsoft.com/office/drawing/2014/main" id="{A193AFF9-58B2-3A44-8DC9-2FBC32FB0CD8}"/>
              </a:ext>
            </a:extLst>
          </p:cNvPr>
          <p:cNvGrpSpPr>
            <a:grpSpLocks/>
          </p:cNvGrpSpPr>
          <p:nvPr/>
        </p:nvGrpSpPr>
        <p:grpSpPr bwMode="auto">
          <a:xfrm>
            <a:off x="4233987" y="2727797"/>
            <a:ext cx="5802313" cy="3721100"/>
            <a:chOff x="2477" y="2350"/>
            <a:chExt cx="5199" cy="3333"/>
          </a:xfrm>
        </p:grpSpPr>
        <p:pic>
          <p:nvPicPr>
            <p:cNvPr id="8" name="Rounded Rectangle 24">
              <a:extLst>
                <a:ext uri="{FF2B5EF4-FFF2-40B4-BE49-F238E27FC236}">
                  <a16:creationId xmlns:a16="http://schemas.microsoft.com/office/drawing/2014/main" id="{09286688-92F1-ED43-BC5F-3F20ED59E23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2350"/>
              <a:ext cx="5199" cy="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3C8589D3-B888-4B4D-88E8-129E56394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2507"/>
              <a:ext cx="4882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/>
            <a:lstStyle>
              <a:lvl1pPr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26670000" indent="-26349325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36352163" indent="-35709225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 defTabSz="642938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defTabSz="642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s-ES" altLang="en-US" sz="2000">
                <a:solidFill>
                  <a:srgbClr val="1F396A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10" name="AutoShape 30">
            <a:extLst>
              <a:ext uri="{FF2B5EF4-FFF2-40B4-BE49-F238E27FC236}">
                <a16:creationId xmlns:a16="http://schemas.microsoft.com/office/drawing/2014/main" id="{DCA5CEBC-34C3-6244-8917-909B426DD8DA}"/>
              </a:ext>
            </a:extLst>
          </p:cNvPr>
          <p:cNvSpPr>
            <a:spLocks/>
          </p:cNvSpPr>
          <p:nvPr/>
        </p:nvSpPr>
        <p:spPr bwMode="auto">
          <a:xfrm>
            <a:off x="4284786" y="2726210"/>
            <a:ext cx="5695950" cy="3679825"/>
          </a:xfrm>
          <a:prstGeom prst="roundRect">
            <a:avLst>
              <a:gd name="adj" fmla="val 3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ES" altLang="en-US" sz="1700">
              <a:latin typeface="Gill Sans" charset="0"/>
              <a:sym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FAEEBA9-2E5B-E445-B491-8AFD9B594542}"/>
              </a:ext>
            </a:extLst>
          </p:cNvPr>
          <p:cNvSpPr>
            <a:spLocks/>
          </p:cNvSpPr>
          <p:nvPr/>
        </p:nvSpPr>
        <p:spPr bwMode="auto">
          <a:xfrm>
            <a:off x="1703512" y="3751735"/>
            <a:ext cx="1946275" cy="893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063B2"/>
              </a:gs>
              <a:gs pos="20000">
                <a:srgbClr val="2363AF"/>
              </a:gs>
              <a:gs pos="100000">
                <a:srgbClr val="184A85"/>
              </a:gs>
            </a:gsLst>
            <a:lin ang="5400000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" charset="0"/>
                <a:sym typeface="Gill Sans" charset="0"/>
              </a:rPr>
              <a:t>Physical Layer ITU-T G.9991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257A2C-CC42-5E4F-8571-BDB64F256D23}"/>
              </a:ext>
            </a:extLst>
          </p:cNvPr>
          <p:cNvSpPr>
            <a:spLocks/>
          </p:cNvSpPr>
          <p:nvPr/>
        </p:nvSpPr>
        <p:spPr bwMode="auto">
          <a:xfrm>
            <a:off x="1703512" y="2824635"/>
            <a:ext cx="1946275" cy="892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" charset="0"/>
                <a:sym typeface="Gill Sans" charset="0"/>
              </a:rPr>
              <a:t>Data Link Layer ITU-T G.9991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928A439-0474-974E-B4E9-E2B5557C6634}"/>
              </a:ext>
            </a:extLst>
          </p:cNvPr>
          <p:cNvSpPr>
            <a:spLocks/>
          </p:cNvSpPr>
          <p:nvPr/>
        </p:nvSpPr>
        <p:spPr bwMode="auto">
          <a:xfrm>
            <a:off x="4472112" y="5744047"/>
            <a:ext cx="2606675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1E6F9"/>
              </a:gs>
              <a:gs pos="50000">
                <a:srgbClr val="C1CDF4"/>
              </a:gs>
              <a:gs pos="100000">
                <a:srgbClr val="98AFF0"/>
              </a:gs>
            </a:gsLst>
            <a:lin ang="189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Physical Medium Dependent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730D72E-C2E6-C149-A135-7E67AA696111}"/>
              </a:ext>
            </a:extLst>
          </p:cNvPr>
          <p:cNvSpPr>
            <a:spLocks/>
          </p:cNvSpPr>
          <p:nvPr/>
        </p:nvSpPr>
        <p:spPr bwMode="auto">
          <a:xfrm>
            <a:off x="4462587" y="51725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8AFF0"/>
              </a:gs>
              <a:gs pos="50000">
                <a:srgbClr val="C1CDF4"/>
              </a:gs>
              <a:gs pos="100000">
                <a:srgbClr val="E1E6F9"/>
              </a:gs>
            </a:gsLst>
            <a:lin ang="54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Physical Medium Attachment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88D6785-AE42-084C-86FC-637E163C8711}"/>
              </a:ext>
            </a:extLst>
          </p:cNvPr>
          <p:cNvSpPr>
            <a:spLocks/>
          </p:cNvSpPr>
          <p:nvPr/>
        </p:nvSpPr>
        <p:spPr bwMode="auto">
          <a:xfrm>
            <a:off x="4462587" y="46010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8AFF0"/>
              </a:gs>
              <a:gs pos="50000">
                <a:srgbClr val="C1CDF4"/>
              </a:gs>
              <a:gs pos="100000">
                <a:srgbClr val="E1E6F9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Physical Coding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2186EC-93BD-3C49-A568-278141B41790}"/>
              </a:ext>
            </a:extLst>
          </p:cNvPr>
          <p:cNvSpPr>
            <a:spLocks/>
          </p:cNvSpPr>
          <p:nvPr/>
        </p:nvSpPr>
        <p:spPr bwMode="auto">
          <a:xfrm>
            <a:off x="4462587" y="40295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FAE0"/>
              </a:gs>
              <a:gs pos="50000">
                <a:srgbClr val="D5F6C0"/>
              </a:gs>
              <a:gs pos="100000">
                <a:srgbClr val="BEF397"/>
              </a:gs>
            </a:gsLst>
            <a:lin ang="189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Medium Access Control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E26F087-B942-374D-9805-428AA3EE09AF}"/>
              </a:ext>
            </a:extLst>
          </p:cNvPr>
          <p:cNvSpPr>
            <a:spLocks/>
          </p:cNvSpPr>
          <p:nvPr/>
        </p:nvSpPr>
        <p:spPr bwMode="auto">
          <a:xfrm>
            <a:off x="4462587" y="34580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Gill Sans" charset="0"/>
                <a:sym typeface="Gill Sans" charset="0"/>
              </a:rPr>
              <a:t>Logical Link Control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73BED85-E333-C64D-978E-5B0A7535715D}"/>
              </a:ext>
            </a:extLst>
          </p:cNvPr>
          <p:cNvSpPr>
            <a:spLocks/>
          </p:cNvSpPr>
          <p:nvPr/>
        </p:nvSpPr>
        <p:spPr bwMode="auto">
          <a:xfrm>
            <a:off x="4462587" y="2886547"/>
            <a:ext cx="26082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latin typeface="Gill Sans" charset="0"/>
                <a:sym typeface="Gill Sans" charset="0"/>
              </a:rPr>
              <a:t>Application Protocol Convergence</a:t>
            </a:r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1BEB8407-9CEB-E642-9C01-58FC6E963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286" y="4632797"/>
            <a:ext cx="814388" cy="163036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13" rIns="91425" bIns="45713"/>
          <a:lstStyle/>
          <a:p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5631530-BBDC-8D45-B656-D445082CD4C5}"/>
              </a:ext>
            </a:extLst>
          </p:cNvPr>
          <p:cNvSpPr>
            <a:spLocks/>
          </p:cNvSpPr>
          <p:nvPr/>
        </p:nvSpPr>
        <p:spPr bwMode="auto">
          <a:xfrm>
            <a:off x="7221662" y="4670897"/>
            <a:ext cx="26273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1700" dirty="0">
                <a:latin typeface="Gill Sans" charset="0"/>
                <a:sym typeface="Gill Sans" charset="0"/>
              </a:rPr>
              <a:t>Generation of PHY frame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D65D4A84-01EE-7D45-8115-AF2AF898B18B}"/>
              </a:ext>
            </a:extLst>
          </p:cNvPr>
          <p:cNvSpPr>
            <a:spLocks/>
          </p:cNvSpPr>
          <p:nvPr/>
        </p:nvSpPr>
        <p:spPr bwMode="auto">
          <a:xfrm>
            <a:off x="7220074" y="5858347"/>
            <a:ext cx="26273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OFDM+QAM modulation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32D443DA-8047-6D4A-BDE2-F5ADE040F1A8}"/>
              </a:ext>
            </a:extLst>
          </p:cNvPr>
          <p:cNvSpPr>
            <a:spLocks/>
          </p:cNvSpPr>
          <p:nvPr/>
        </p:nvSpPr>
        <p:spPr bwMode="auto">
          <a:xfrm>
            <a:off x="7220074" y="4078759"/>
            <a:ext cx="26273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Master/Slave MAC</a:t>
            </a:r>
          </a:p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TDMA+CSMA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5D1D614-85F9-974E-A039-A27854405FE9}"/>
              </a:ext>
            </a:extLst>
          </p:cNvPr>
          <p:cNvSpPr>
            <a:spLocks/>
          </p:cNvSpPr>
          <p:nvPr/>
        </p:nvSpPr>
        <p:spPr bwMode="auto">
          <a:xfrm>
            <a:off x="7220074" y="3681885"/>
            <a:ext cx="2627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 and Retransmissions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62375829-F7D4-1947-B605-ADFCAEDE3EC0}"/>
              </a:ext>
            </a:extLst>
          </p:cNvPr>
          <p:cNvSpPr>
            <a:spLocks/>
          </p:cNvSpPr>
          <p:nvPr/>
        </p:nvSpPr>
        <p:spPr bwMode="auto">
          <a:xfrm>
            <a:off x="7220075" y="3400898"/>
            <a:ext cx="28463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AES 128 Security, Relaying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20C491D4-B46C-1C49-8513-F40B4AAACA01}"/>
              </a:ext>
            </a:extLst>
          </p:cNvPr>
          <p:cNvSpPr>
            <a:spLocks/>
          </p:cNvSpPr>
          <p:nvPr/>
        </p:nvSpPr>
        <p:spPr bwMode="auto">
          <a:xfrm>
            <a:off x="7220074" y="2984972"/>
            <a:ext cx="26273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1" bIns="0"/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Ethernet encapsulation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B73572ED-3450-AC4B-82B5-032A78CE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736" y="5248748"/>
            <a:ext cx="2736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381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700">
                <a:latin typeface="Gill Sans" charset="0"/>
                <a:sym typeface="Gill Sans" charset="0"/>
              </a:rPr>
              <a:t>FEC, scrambling, padding</a:t>
            </a:r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C028ADAC-D266-E245-90E6-5F66E7717B0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573586" y="2789710"/>
            <a:ext cx="876300" cy="9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13" rIns="91425" bIns="45713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938F92C-10D9-AA40-B2E7-B1E6BA9FC3A7}"/>
              </a:ext>
            </a:extLst>
          </p:cNvPr>
          <p:cNvSpPr>
            <a:spLocks/>
          </p:cNvSpPr>
          <p:nvPr/>
        </p:nvSpPr>
        <p:spPr bwMode="auto">
          <a:xfrm>
            <a:off x="4373687" y="1677814"/>
            <a:ext cx="2786063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BEAA"/>
              </a:gs>
              <a:gs pos="50000">
                <a:srgbClr val="FFFFFF"/>
              </a:gs>
              <a:gs pos="100000">
                <a:srgbClr val="FCDFD4"/>
              </a:gs>
            </a:gsLst>
            <a:lin ang="2700000" scaled="1"/>
          </a:gradFill>
          <a:ln w="9525">
            <a:solidFill>
              <a:srgbClr val="3165A3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40632" bIns="0" anchor="ctr"/>
          <a:lstStyle>
            <a:lvl1pPr marL="39688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6429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latin typeface="Gill Sans" charset="0"/>
                <a:sym typeface="Gill Sans" charset="0"/>
              </a:rPr>
              <a:t>Standard Ethernet Primitives</a:t>
            </a:r>
          </a:p>
        </p:txBody>
      </p:sp>
      <p:sp>
        <p:nvSpPr>
          <p:cNvPr id="29" name="Up-Down Arrow 34">
            <a:extLst>
              <a:ext uri="{FF2B5EF4-FFF2-40B4-BE49-F238E27FC236}">
                <a16:creationId xmlns:a16="http://schemas.microsoft.com/office/drawing/2014/main" id="{961D5FA7-C2BE-1A4B-A420-6D43C2E3B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613" y="2242021"/>
            <a:ext cx="241706" cy="528638"/>
          </a:xfrm>
          <a:prstGeom prst="upDownArrow">
            <a:avLst>
              <a:gd name="adj1" fmla="val 50000"/>
              <a:gd name="adj2" fmla="val 5002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91425" tIns="45713" rIns="91425" bIns="45713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670000" indent="-26349325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6352163" indent="-35709225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n-US" sz="3400" b="1">
              <a:latin typeface="Calibri" panose="020F0502020204030204" pitchFamily="34" charset="0"/>
            </a:endParaRPr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F913F0B9-86ED-0542-BA5B-5D3DD03E8066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3657724" y="3673948"/>
            <a:ext cx="792162" cy="854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5" tIns="45713" rIns="91425" bIns="45713"/>
          <a:lstStyle/>
          <a:p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10057376" y="4903079"/>
            <a:ext cx="1353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Relevant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TGbb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4468820" y="4766023"/>
            <a:ext cx="6941812" cy="16665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92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A48F-4DDF-C247-99D1-CE880B9E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G.9991 overview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42B1-425C-F944-BBFD-41035805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03758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PHY; 1 MAC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MAC: G.hn MAC + additions (FD-prepared)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 1: G.9960 (DCO-OFDM)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 2: ACO-OFDM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Roughly: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PHY1: Performance-oriented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PHY2: Less performant; For cases where dimming may be an 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Only PHY 1 has silicon available today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1ADA9-A6C9-3A41-97B8-EA2A6DFCC7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40F5867-744E-4AA6-B0ED-4C44D2DFBB7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E8F6F3-434B-F74C-BF80-9EF48471E6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E17A7-BDC4-DF41-85AC-798CD3AEB2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91944" y="1824966"/>
          <a:ext cx="6476412" cy="402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Visio" r:id="rId3" imgW="4367040" imgH="2710673" progId="Visio.Drawing.11">
                  <p:embed/>
                </p:oleObj>
              </mc:Choice>
              <mc:Fallback>
                <p:oleObj name="Visio" r:id="rId3" imgW="4367040" imgH="2710673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FE17A7-BDC4-DF41-85AC-798CD3AEB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44" y="1824966"/>
                        <a:ext cx="6476412" cy="4021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 bwMode="auto">
          <a:xfrm>
            <a:off x="7464152" y="3933056"/>
            <a:ext cx="2016224" cy="21613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703512" y="3042877"/>
            <a:ext cx="3312368" cy="4581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56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E0FA-EFCA-B84F-BC92-BE396E42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PHY -- Functional model of PHY layer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72F4-AA8C-9948-8FC7-D199BCF801C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21847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3B3934-2A2C-D14A-A2EE-AD63BB8B6C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pic>
        <p:nvPicPr>
          <p:cNvPr id="7" name="Picture 39" descr="phy_block_diagram">
            <a:extLst>
              <a:ext uri="{FF2B5EF4-FFF2-40B4-BE49-F238E27FC236}">
                <a16:creationId xmlns:a16="http://schemas.microsoft.com/office/drawing/2014/main" id="{6243EE80-4AC4-C042-A1B0-860C6632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62" y="1785203"/>
            <a:ext cx="49688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0">
            <a:extLst>
              <a:ext uri="{FF2B5EF4-FFF2-40B4-BE49-F238E27FC236}">
                <a16:creationId xmlns:a16="http://schemas.microsoft.com/office/drawing/2014/main" id="{088544AB-8F16-274E-8C5A-F88AF19A7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834" y="2398484"/>
            <a:ext cx="258943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50000"/>
              </a:spcBef>
              <a:buClr>
                <a:srgbClr val="EA411A"/>
              </a:buClr>
              <a:buChar char="•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5000"/>
              </a:spcBef>
              <a:buClr>
                <a:srgbClr val="EA411A"/>
              </a:buClr>
              <a:buChar char="–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5000"/>
              </a:spcBef>
              <a:buClr>
                <a:srgbClr val="EA411A"/>
              </a:buClr>
              <a:buChar char="•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14500" indent="-342900">
              <a:spcBef>
                <a:spcPct val="25000"/>
              </a:spcBef>
              <a:buClr>
                <a:srgbClr val="EA411A"/>
              </a:buClr>
              <a:buChar char="–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1700" indent="-342900">
              <a:spcBef>
                <a:spcPct val="25000"/>
              </a:spcBef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89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61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33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05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RX direction</a:t>
            </a:r>
            <a:r>
              <a:rPr lang="en-US" altLang="en-US" sz="12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Frames entering from the medium via the MDI are demodulated and decoded in the PHY layer. 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The recovered MPDUs are forwarded to the MAC layer over the PMI. 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The recovered PHY-frame headers are processed in the PHY to extract the relevant frame parameters.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1C4C24FB-E381-5048-80C0-7F0D58BC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847116"/>
            <a:ext cx="345638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50000"/>
              </a:spcBef>
              <a:buClr>
                <a:srgbClr val="EA411A"/>
              </a:buClr>
              <a:buChar char="•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5000"/>
              </a:spcBef>
              <a:buClr>
                <a:srgbClr val="EA411A"/>
              </a:buClr>
              <a:buChar char="–"/>
              <a:defRPr sz="20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5000"/>
              </a:spcBef>
              <a:buClr>
                <a:srgbClr val="EA411A"/>
              </a:buClr>
              <a:buChar char="•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14500" indent="-342900">
              <a:spcBef>
                <a:spcPct val="25000"/>
              </a:spcBef>
              <a:buClr>
                <a:srgbClr val="EA411A"/>
              </a:buClr>
              <a:buChar char="–"/>
              <a:defRPr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1700" indent="-342900">
              <a:spcBef>
                <a:spcPct val="25000"/>
              </a:spcBef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89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61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33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0500" indent="-3429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EA411A"/>
              </a:buClr>
              <a:buChar char="»"/>
              <a:defRPr sz="1600">
                <a:solidFill>
                  <a:srgbClr val="5E5E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TX direction: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Data enters the PHY layer from the MAC via the PMI in blocks of bytes called MAC protocol data units (MPDUs</a:t>
            </a:r>
            <a:r>
              <a:rPr lang="en-US" altLang="en-US" sz="1200" dirty="0" smtClean="0">
                <a:solidFill>
                  <a:schemeClr val="tx1"/>
                </a:solidFill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An incoming MPDU is mapped into a PHY frame in the </a:t>
            </a:r>
            <a:r>
              <a:rPr lang="en-US" altLang="en-US" sz="1200" dirty="0" smtClean="0">
                <a:solidFill>
                  <a:schemeClr val="tx1"/>
                </a:solidFill>
              </a:rPr>
              <a:t>PCS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Scrambled and encoded in the </a:t>
            </a:r>
            <a:r>
              <a:rPr lang="en-US" altLang="en-US" sz="1200" dirty="0" smtClean="0">
                <a:solidFill>
                  <a:schemeClr val="tx1"/>
                </a:solidFill>
              </a:rPr>
              <a:t>PMA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Modulated in the PMD and transmitted over the medium using specific OFDM </a:t>
            </a:r>
            <a:r>
              <a:rPr lang="en-US" altLang="en-US" sz="1200" dirty="0" smtClean="0">
                <a:solidFill>
                  <a:schemeClr val="tx1"/>
                </a:solidFill>
              </a:rPr>
              <a:t>modulation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US" alt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200" dirty="0">
                <a:solidFill>
                  <a:schemeClr val="tx1"/>
                </a:solidFill>
              </a:rPr>
              <a:t>In the PMD, a preamble is added to facilitate synchronization and channel estimation in the receiver.</a:t>
            </a:r>
            <a:endParaRPr lang="es-ES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Line 44">
            <a:extLst>
              <a:ext uri="{FF2B5EF4-FFF2-40B4-BE49-F238E27FC236}">
                <a16:creationId xmlns:a16="http://schemas.microsoft.com/office/drawing/2014/main" id="{C2623541-2E3A-D741-A81F-096ECC814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0335" y="1936819"/>
            <a:ext cx="0" cy="42481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4122633" y="2924945"/>
            <a:ext cx="4421638" cy="26083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Line 44">
            <a:extLst>
              <a:ext uri="{FF2B5EF4-FFF2-40B4-BE49-F238E27FC236}">
                <a16:creationId xmlns:a16="http://schemas.microsoft.com/office/drawing/2014/main" id="{C2623541-2E3A-D741-A81F-096ECC814C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735" y="1936819"/>
            <a:ext cx="0" cy="42481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4B7A-62A8-B24D-B16D-66FADD9C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PHY framing (I</a:t>
            </a:r>
            <a:r>
              <a:rPr lang="en-US" altLang="en-US" dirty="0" smtClean="0"/>
              <a:t>) – PHY frame format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99390-616F-9B49-A22B-280A4BB160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9CC7E6-2F35-7D46-A8A1-4F130D80C3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pic>
        <p:nvPicPr>
          <p:cNvPr id="7" name="Picture 19" descr="plc_frame">
            <a:extLst>
              <a:ext uri="{FF2B5EF4-FFF2-40B4-BE49-F238E27FC236}">
                <a16:creationId xmlns:a16="http://schemas.microsoft.com/office/drawing/2014/main" id="{10B769D1-A939-AF4A-8101-17E4E36D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64582"/>
            <a:ext cx="71294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87157918-947D-B24F-BDA6-BB37D3FA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1682502"/>
            <a:ext cx="10080351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1600" dirty="0"/>
              <a:t> A </a:t>
            </a:r>
            <a:r>
              <a:rPr lang="en-US" altLang="en-US" sz="1600" b="1" dirty="0"/>
              <a:t>PHY frame</a:t>
            </a:r>
            <a:r>
              <a:rPr lang="en-US" altLang="en-US" sz="1600" dirty="0"/>
              <a:t> consists of a </a:t>
            </a:r>
            <a:r>
              <a:rPr lang="en-US" altLang="en-US" sz="1600" b="1" dirty="0"/>
              <a:t>preamble, header, additional channel estimation (ACE)</a:t>
            </a:r>
            <a:r>
              <a:rPr lang="en-US" altLang="en-US" sz="1600" dirty="0"/>
              <a:t> symbols (optional field, its presence is frame type dependent) </a:t>
            </a:r>
            <a:r>
              <a:rPr lang="en-US" altLang="en-US" sz="1600" b="1" dirty="0"/>
              <a:t>and</a:t>
            </a:r>
            <a:r>
              <a:rPr lang="en-US" altLang="en-US" sz="1600" dirty="0"/>
              <a:t>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.</a:t>
            </a:r>
          </a:p>
          <a:p>
            <a:pPr algn="l" eaLnBrk="1" hangingPunct="1">
              <a:buFontTx/>
              <a:buChar char="•"/>
            </a:pPr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preamble</a:t>
            </a:r>
            <a:r>
              <a:rPr lang="en-US" altLang="en-US" sz="1600" dirty="0"/>
              <a:t> does not transport any user or management data and is intended for synchronization and initial channel estimation.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75B407-DC98-4C4E-AA97-1408FDD6A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57" y="3724577"/>
            <a:ext cx="1008035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PHY frame</a:t>
            </a:r>
            <a:r>
              <a:rPr lang="en-US" altLang="en-US" sz="1600" dirty="0"/>
              <a:t> </a:t>
            </a:r>
            <a:r>
              <a:rPr lang="en-US" altLang="en-US" sz="1600" b="1" dirty="0"/>
              <a:t>Header</a:t>
            </a:r>
            <a:r>
              <a:rPr lang="en-US" altLang="en-US" sz="1600" dirty="0"/>
              <a:t> and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 each contain an integer number of OFDM symbols</a:t>
            </a:r>
          </a:p>
          <a:p>
            <a:pPr algn="l" eaLnBrk="1" hangingPunct="1">
              <a:buFontTx/>
              <a:buChar char="•"/>
            </a:pPr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PHY frame</a:t>
            </a:r>
            <a:r>
              <a:rPr lang="en-US" altLang="en-US" sz="1600" dirty="0"/>
              <a:t> </a:t>
            </a:r>
            <a:r>
              <a:rPr lang="en-US" altLang="en-US" sz="1600" b="1" dirty="0"/>
              <a:t>Header</a:t>
            </a:r>
            <a:r>
              <a:rPr lang="en-US" altLang="en-US" sz="1600" dirty="0"/>
              <a:t> carries settings related to the payload (guard interval, bit loading, and FEC parameters) </a:t>
            </a:r>
          </a:p>
          <a:p>
            <a:pPr algn="l" eaLnBrk="1" hangingPunct="1">
              <a:buFontTx/>
              <a:buChar char="•"/>
            </a:pPr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The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 includes one </a:t>
            </a:r>
            <a:r>
              <a:rPr lang="en-US" altLang="en-US" sz="1600" b="1" dirty="0"/>
              <a:t>MPDU</a:t>
            </a:r>
            <a:r>
              <a:rPr lang="en-US" altLang="en-US" sz="1600" dirty="0"/>
              <a:t> composed of one or more </a:t>
            </a:r>
            <a:r>
              <a:rPr lang="en-US" altLang="en-US" sz="1600" b="1" dirty="0"/>
              <a:t>LPDUs</a:t>
            </a:r>
            <a:r>
              <a:rPr lang="en-US" altLang="en-US" sz="1600" dirty="0"/>
              <a:t> (LLC Protocol Data Unit). Each </a:t>
            </a:r>
            <a:r>
              <a:rPr lang="en-US" altLang="en-US" sz="1600" b="1" dirty="0"/>
              <a:t>LPDU</a:t>
            </a:r>
            <a:r>
              <a:rPr lang="en-US" altLang="en-US" sz="1600" dirty="0"/>
              <a:t> carries a segment of the transmitted data, a header identifying the carried segment, and the CRC to detect “errored” LPDU for selective retransmission. </a:t>
            </a:r>
          </a:p>
          <a:p>
            <a:pPr algn="l" eaLnBrk="1" hangingPunct="1"/>
            <a:endParaRPr lang="en-US" altLang="en-US" sz="1600" dirty="0"/>
          </a:p>
          <a:p>
            <a:pPr algn="l" eaLnBrk="1" hangingPunct="1">
              <a:buFontTx/>
              <a:buChar char="•"/>
            </a:pPr>
            <a:r>
              <a:rPr lang="en-US" altLang="en-US" sz="1600" dirty="0"/>
              <a:t> For the </a:t>
            </a:r>
            <a:r>
              <a:rPr lang="en-US" altLang="en-US" sz="1600" b="1" dirty="0"/>
              <a:t>payload</a:t>
            </a:r>
            <a:r>
              <a:rPr lang="en-US" altLang="en-US" sz="1600" dirty="0"/>
              <a:t>, different coding parameters and bit loading can be used in different frames, depending on the channel/noise characteristics and QoS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01407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CEB5-8498-4740-8AAE-2AE6B2F5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G.9991 PHY framing (II</a:t>
            </a:r>
            <a:r>
              <a:rPr lang="en-US" altLang="en-US" dirty="0" smtClean="0"/>
              <a:t>) – Header transmission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04062-4679-3C47-A78F-EDF42D42D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0B13E9-15D7-6F42-AAF0-214BEC1D15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May 2019</a:t>
            </a:r>
            <a:endParaRPr lang="en-GB" dirty="0"/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F0DDDDED-F861-F04C-B0DF-34E14EEE8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64899"/>
              </p:ext>
            </p:extLst>
          </p:nvPr>
        </p:nvGraphicFramePr>
        <p:xfrm>
          <a:off x="1524001" y="2567136"/>
          <a:ext cx="8305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Visio" r:id="rId3" imgW="5596557" imgH="2624900" progId="Visio.Drawing.11">
                  <p:embed/>
                </p:oleObj>
              </mc:Choice>
              <mc:Fallback>
                <p:oleObj name="Visio" r:id="rId3" imgW="5596557" imgH="2624900" progId="Visio.Drawing.11">
                  <p:embed/>
                  <p:pic>
                    <p:nvPicPr>
                      <p:cNvPr id="791559" name="Object 7">
                        <a:extLst>
                          <a:ext uri="{FF2B5EF4-FFF2-40B4-BE49-F238E27FC236}">
                            <a16:creationId xmlns:a16="http://schemas.microsoft.com/office/drawing/2014/main" id="{338A14D4-543A-4D34-9C23-69722FF62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567136"/>
                        <a:ext cx="83058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0">
            <a:extLst>
              <a:ext uri="{FF2B5EF4-FFF2-40B4-BE49-F238E27FC236}">
                <a16:creationId xmlns:a16="http://schemas.microsoft.com/office/drawing/2014/main" id="{01CD1766-38D5-1244-B34F-D1F7B752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1661899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284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600" dirty="0"/>
              <a:t>Other options to provide the header with more:</a:t>
            </a:r>
          </a:p>
          <a:p>
            <a:pPr lvl="1" algn="l">
              <a:buFontTx/>
              <a:buChar char="•"/>
            </a:pPr>
            <a:r>
              <a:rPr lang="en-US" altLang="en-US" sz="1600" dirty="0"/>
              <a:t>Robustness</a:t>
            </a:r>
          </a:p>
          <a:p>
            <a:pPr lvl="1" algn="l">
              <a:buFontTx/>
              <a:buChar char="•"/>
            </a:pPr>
            <a:r>
              <a:rPr lang="en-US" altLang="en-US" sz="1600" dirty="0"/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49097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1359</Words>
  <Application>Microsoft Office PowerPoint</Application>
  <PresentationFormat>Breitbild</PresentationFormat>
  <Paragraphs>287</Paragraphs>
  <Slides>18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31" baseType="lpstr">
      <vt:lpstr>MS Gothic</vt:lpstr>
      <vt:lpstr>MS PGothic</vt:lpstr>
      <vt:lpstr>Arial</vt:lpstr>
      <vt:lpstr>Arial Unicode MS</vt:lpstr>
      <vt:lpstr>Calibri</vt:lpstr>
      <vt:lpstr>Cambria Math</vt:lpstr>
      <vt:lpstr>Gill Sans</vt:lpstr>
      <vt:lpstr>Times</vt:lpstr>
      <vt:lpstr>Times New Roman</vt:lpstr>
      <vt:lpstr>Wingdings</vt:lpstr>
      <vt:lpstr>Office Theme</vt:lpstr>
      <vt:lpstr>Document</vt:lpstr>
      <vt:lpstr>Visio</vt:lpstr>
      <vt:lpstr>LC-optimized PHY for TGbb</vt:lpstr>
      <vt:lpstr>Abstract</vt:lpstr>
      <vt:lpstr>The LC-optimized PHY</vt:lpstr>
      <vt:lpstr>G.9991 overview</vt:lpstr>
      <vt:lpstr>G.9991 overview (cont.)</vt:lpstr>
      <vt:lpstr>G.9991 overview (cont.)</vt:lpstr>
      <vt:lpstr>G.9991 PHY -- Functional model of PHY layer</vt:lpstr>
      <vt:lpstr>G.9991 PHY framing (I) – PHY frame format</vt:lpstr>
      <vt:lpstr>G.9991 PHY framing (II) – Header transmission</vt:lpstr>
      <vt:lpstr>G.9991 PHY 1 – Forward Error Correction &amp; MIMO</vt:lpstr>
      <vt:lpstr>G.9991 Adaptive OFDM</vt:lpstr>
      <vt:lpstr>G.9991 PHY - G.hn/G.vlc Scales OFDM Parameters to Adapt to the Medium</vt:lpstr>
      <vt:lpstr>Summary – G.9991 Key PHY Parameters</vt:lpstr>
      <vt:lpstr>PHY 1 Real World Performance – Industrial Scenario</vt:lpstr>
      <vt:lpstr>PHY 1 Real World Performance – Backhaul Scenario</vt:lpstr>
      <vt:lpstr>Considerations on adopting G.9991 PHY for 802.11bb</vt:lpstr>
      <vt:lpstr>Anticipated adaptations in G.9991 PHY 1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G.9991 Phy and its relevance to TGbb</dc:title>
  <dc:subject/>
  <dc:creator>Marc Emmelmann</dc:creator>
  <cp:keywords/>
  <dc:description/>
  <cp:lastModifiedBy>Bober, Kai Lennert</cp:lastModifiedBy>
  <cp:revision>116</cp:revision>
  <cp:lastPrinted>1601-01-01T00:00:00Z</cp:lastPrinted>
  <dcterms:created xsi:type="dcterms:W3CDTF">2019-04-17T13:13:06Z</dcterms:created>
  <dcterms:modified xsi:type="dcterms:W3CDTF">2019-05-13T12:58:46Z</dcterms:modified>
  <cp:category/>
</cp:coreProperties>
</file>