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554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4" r:id="rId15"/>
    <p:sldId id="683" r:id="rId16"/>
    <p:sldId id="682" r:id="rId17"/>
    <p:sldId id="685" r:id="rId18"/>
    <p:sldId id="687" r:id="rId19"/>
    <p:sldId id="686" r:id="rId20"/>
    <p:sldId id="575" r:id="rId21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63D"/>
    <a:srgbClr val="006C31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034" autoAdjust="0"/>
  </p:normalViewPr>
  <p:slideViewPr>
    <p:cSldViewPr>
      <p:cViewPr varScale="1">
        <p:scale>
          <a:sx n="110" d="100"/>
          <a:sy n="110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6" Type="http://schemas.openxmlformats.org/officeDocument/2006/relationships/image" Target="../media/image8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18" Type="http://schemas.openxmlformats.org/officeDocument/2006/relationships/image" Target="../media/image37.wmf"/><Relationship Id="rId26" Type="http://schemas.openxmlformats.org/officeDocument/2006/relationships/image" Target="../media/image45.wmf"/><Relationship Id="rId3" Type="http://schemas.openxmlformats.org/officeDocument/2006/relationships/image" Target="../media/image11.wmf"/><Relationship Id="rId21" Type="http://schemas.openxmlformats.org/officeDocument/2006/relationships/image" Target="../media/image40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17" Type="http://schemas.openxmlformats.org/officeDocument/2006/relationships/image" Target="../media/image36.wmf"/><Relationship Id="rId25" Type="http://schemas.openxmlformats.org/officeDocument/2006/relationships/image" Target="../media/image44.wmf"/><Relationship Id="rId2" Type="http://schemas.openxmlformats.org/officeDocument/2006/relationships/image" Target="../media/image10.wmf"/><Relationship Id="rId16" Type="http://schemas.openxmlformats.org/officeDocument/2006/relationships/image" Target="../media/image35.wmf"/><Relationship Id="rId20" Type="http://schemas.openxmlformats.org/officeDocument/2006/relationships/image" Target="../media/image39.wmf"/><Relationship Id="rId1" Type="http://schemas.openxmlformats.org/officeDocument/2006/relationships/image" Target="../media/image9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24" Type="http://schemas.openxmlformats.org/officeDocument/2006/relationships/image" Target="../media/image43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23" Type="http://schemas.openxmlformats.org/officeDocument/2006/relationships/image" Target="../media/image42.wmf"/><Relationship Id="rId10" Type="http://schemas.openxmlformats.org/officeDocument/2006/relationships/image" Target="../media/image29.wmf"/><Relationship Id="rId19" Type="http://schemas.openxmlformats.org/officeDocument/2006/relationships/image" Target="../media/image38.wmf"/><Relationship Id="rId4" Type="http://schemas.openxmlformats.org/officeDocument/2006/relationships/image" Target="../media/image12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Relationship Id="rId22" Type="http://schemas.openxmlformats.org/officeDocument/2006/relationships/image" Target="../media/image41.wmf"/><Relationship Id="rId27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18" Type="http://schemas.openxmlformats.org/officeDocument/2006/relationships/image" Target="../media/image57.wmf"/><Relationship Id="rId3" Type="http://schemas.openxmlformats.org/officeDocument/2006/relationships/image" Target="../media/image11.wmf"/><Relationship Id="rId21" Type="http://schemas.openxmlformats.org/officeDocument/2006/relationships/image" Target="../media/image60.wmf"/><Relationship Id="rId7" Type="http://schemas.openxmlformats.org/officeDocument/2006/relationships/image" Target="../media/image25.wmf"/><Relationship Id="rId12" Type="http://schemas.openxmlformats.org/officeDocument/2006/relationships/image" Target="../media/image51.wmf"/><Relationship Id="rId17" Type="http://schemas.openxmlformats.org/officeDocument/2006/relationships/image" Target="../media/image56.wmf"/><Relationship Id="rId2" Type="http://schemas.openxmlformats.org/officeDocument/2006/relationships/image" Target="../media/image10.wmf"/><Relationship Id="rId16" Type="http://schemas.openxmlformats.org/officeDocument/2006/relationships/image" Target="../media/image55.wmf"/><Relationship Id="rId20" Type="http://schemas.openxmlformats.org/officeDocument/2006/relationships/image" Target="../media/image59.wmf"/><Relationship Id="rId1" Type="http://schemas.openxmlformats.org/officeDocument/2006/relationships/image" Target="../media/image9.wmf"/><Relationship Id="rId6" Type="http://schemas.openxmlformats.org/officeDocument/2006/relationships/image" Target="../media/image24.wmf"/><Relationship Id="rId11" Type="http://schemas.openxmlformats.org/officeDocument/2006/relationships/image" Target="../media/image50.wmf"/><Relationship Id="rId5" Type="http://schemas.openxmlformats.org/officeDocument/2006/relationships/image" Target="../media/image46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19" Type="http://schemas.openxmlformats.org/officeDocument/2006/relationships/image" Target="../media/image58.wmf"/><Relationship Id="rId4" Type="http://schemas.openxmlformats.org/officeDocument/2006/relationships/image" Target="../media/image12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Relationship Id="rId22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18" Type="http://schemas.openxmlformats.org/officeDocument/2006/relationships/image" Target="../media/image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62.wmf"/><Relationship Id="rId16" Type="http://schemas.openxmlformats.org/officeDocument/2006/relationships/image" Target="../media/image76.wmf"/><Relationship Id="rId1" Type="http://schemas.openxmlformats.org/officeDocument/2006/relationships/image" Target="../media/image46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ko-KR" smtClean="0"/>
              <a:t>Page </a:t>
            </a:r>
            <a:fld id="{56A4E747-0965-469B-B28B-55B02AB0B5B0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663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ko-KR" smtClean="0"/>
              <a:t>Page </a:t>
            </a:r>
            <a:fld id="{56A4E747-0965-469B-B28B-55B02AB0B5B0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53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150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802.11-19/0833r0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9.wmf"/><Relationship Id="rId32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1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22.wmf"/><Relationship Id="rId35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9" Type="http://schemas.openxmlformats.org/officeDocument/2006/relationships/oleObject" Target="../embeddings/oleObject40.bin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35.wmf"/><Relationship Id="rId42" Type="http://schemas.openxmlformats.org/officeDocument/2006/relationships/image" Target="../media/image39.wmf"/><Relationship Id="rId47" Type="http://schemas.openxmlformats.org/officeDocument/2006/relationships/oleObject" Target="../embeddings/oleObject44.bin"/><Relationship Id="rId50" Type="http://schemas.openxmlformats.org/officeDocument/2006/relationships/image" Target="../media/image43.wmf"/><Relationship Id="rId55" Type="http://schemas.openxmlformats.org/officeDocument/2006/relationships/oleObject" Target="../embeddings/oleObject48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38" Type="http://schemas.openxmlformats.org/officeDocument/2006/relationships/image" Target="../media/image37.wmf"/><Relationship Id="rId46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5.bin"/><Relationship Id="rId41" Type="http://schemas.openxmlformats.org/officeDocument/2006/relationships/oleObject" Target="../embeddings/oleObject41.bin"/><Relationship Id="rId54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0.wmf"/><Relationship Id="rId32" Type="http://schemas.openxmlformats.org/officeDocument/2006/relationships/image" Target="../media/image34.wmf"/><Relationship Id="rId37" Type="http://schemas.openxmlformats.org/officeDocument/2006/relationships/oleObject" Target="../embeddings/oleObject39.bin"/><Relationship Id="rId40" Type="http://schemas.openxmlformats.org/officeDocument/2006/relationships/image" Target="../media/image38.wmf"/><Relationship Id="rId45" Type="http://schemas.openxmlformats.org/officeDocument/2006/relationships/oleObject" Target="../embeddings/oleObject43.bin"/><Relationship Id="rId53" Type="http://schemas.openxmlformats.org/officeDocument/2006/relationships/oleObject" Target="../embeddings/oleObject47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2.wmf"/><Relationship Id="rId36" Type="http://schemas.openxmlformats.org/officeDocument/2006/relationships/image" Target="../media/image36.wmf"/><Relationship Id="rId49" Type="http://schemas.openxmlformats.org/officeDocument/2006/relationships/oleObject" Target="../embeddings/oleObject45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4" Type="http://schemas.openxmlformats.org/officeDocument/2006/relationships/image" Target="../media/image40.wmf"/><Relationship Id="rId52" Type="http://schemas.openxmlformats.org/officeDocument/2006/relationships/image" Target="../media/image4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33.wmf"/><Relationship Id="rId35" Type="http://schemas.openxmlformats.org/officeDocument/2006/relationships/oleObject" Target="../embeddings/oleObject38.bin"/><Relationship Id="rId43" Type="http://schemas.openxmlformats.org/officeDocument/2006/relationships/oleObject" Target="../embeddings/oleObject42.bin"/><Relationship Id="rId48" Type="http://schemas.openxmlformats.org/officeDocument/2006/relationships/image" Target="../media/image42.wmf"/><Relationship Id="rId56" Type="http://schemas.openxmlformats.org/officeDocument/2006/relationships/image" Target="../media/image8.wmf"/><Relationship Id="rId8" Type="http://schemas.openxmlformats.org/officeDocument/2006/relationships/image" Target="../media/image11.wmf"/><Relationship Id="rId51" Type="http://schemas.openxmlformats.org/officeDocument/2006/relationships/oleObject" Target="../embeddings/oleObject46.bin"/><Relationship Id="rId3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68.bin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55.wmf"/><Relationship Id="rId42" Type="http://schemas.openxmlformats.org/officeDocument/2006/relationships/oleObject" Target="../embeddings/oleObject71.bin"/><Relationship Id="rId47" Type="http://schemas.openxmlformats.org/officeDocument/2006/relationships/oleObject" Target="../embeddings/oleObject75.bin"/><Relationship Id="rId50" Type="http://schemas.openxmlformats.org/officeDocument/2006/relationships/image" Target="../media/image59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38" Type="http://schemas.openxmlformats.org/officeDocument/2006/relationships/oleObject" Target="../embeddings/oleObject67.bin"/><Relationship Id="rId46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62.bin"/><Relationship Id="rId41" Type="http://schemas.openxmlformats.org/officeDocument/2006/relationships/oleObject" Target="../embeddings/oleObject70.bin"/><Relationship Id="rId54" Type="http://schemas.openxmlformats.org/officeDocument/2006/relationships/image" Target="../media/image6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66.bin"/><Relationship Id="rId40" Type="http://schemas.openxmlformats.org/officeDocument/2006/relationships/oleObject" Target="../embeddings/oleObject69.bin"/><Relationship Id="rId45" Type="http://schemas.openxmlformats.org/officeDocument/2006/relationships/oleObject" Target="../embeddings/oleObject74.bin"/><Relationship Id="rId53" Type="http://schemas.openxmlformats.org/officeDocument/2006/relationships/oleObject" Target="../embeddings/oleObject78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49" Type="http://schemas.openxmlformats.org/officeDocument/2006/relationships/oleObject" Target="../embeddings/oleObject76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4" Type="http://schemas.openxmlformats.org/officeDocument/2006/relationships/oleObject" Target="../embeddings/oleObject73.bin"/><Relationship Id="rId52" Type="http://schemas.openxmlformats.org/officeDocument/2006/relationships/image" Target="../media/image60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24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65.bin"/><Relationship Id="rId43" Type="http://schemas.openxmlformats.org/officeDocument/2006/relationships/oleObject" Target="../embeddings/oleObject72.bin"/><Relationship Id="rId48" Type="http://schemas.openxmlformats.org/officeDocument/2006/relationships/image" Target="../media/image58.wmf"/><Relationship Id="rId8" Type="http://schemas.openxmlformats.org/officeDocument/2006/relationships/image" Target="../media/image11.wmf"/><Relationship Id="rId51" Type="http://schemas.openxmlformats.org/officeDocument/2006/relationships/oleObject" Target="../embeddings/oleObject7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8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94.bin"/><Relationship Id="rId38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37" Type="http://schemas.openxmlformats.org/officeDocument/2006/relationships/oleObject" Target="../embeddings/oleObject96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87.bin"/><Relationship Id="rId31" Type="http://schemas.openxmlformats.org/officeDocument/2006/relationships/oleObject" Target="../embeddings/oleObject9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9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SOMA Updates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2019-00-xx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88357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justin.jia@huawei.com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686800" cy="51053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471100"/>
            <a:ext cx="5538788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Performance: SOMA-QPSK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696" y="651165"/>
            <a:ext cx="2546991" cy="57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371600"/>
            <a:ext cx="9077325" cy="50531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812" y="653732"/>
            <a:ext cx="6834188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Performance: SOMA-16QAM:</a:t>
            </a:r>
          </a:p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kern="0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Goodput</a:t>
            </a:r>
            <a:r>
              <a:rPr kumimoji="0" lang="en-US" altLang="zh-CN" sz="1400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performance of SOMA 16-QAM with various delta SNR and alpha</a:t>
            </a:r>
            <a:endParaRPr kumimoji="0" lang="en-US" altLang="zh-CN" sz="140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09600"/>
            <a:ext cx="242607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" y="1171933"/>
            <a:ext cx="9144000" cy="50354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77532"/>
            <a:ext cx="6553200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Performance: SOMA-64QAM</a:t>
            </a:r>
            <a:r>
              <a:rPr kumimoji="0" lang="en-US" altLang="zh-CN" sz="3000" b="1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Goodput</a:t>
            </a:r>
            <a:r>
              <a:rPr kumimoji="0" lang="en-US" altLang="zh-CN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Performance of SOMA 64-QAM with various delta SNR and alpha over </a:t>
            </a:r>
            <a:r>
              <a:rPr kumimoji="0" lang="en-US" altLang="zh-CN" i="0" u="none" strike="noStrike" kern="0" cap="none" spc="0" normalizeH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ChanD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3" y="622346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Far STA: QPSK, Near STA: 16 QAM 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2971962" cy="58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" y="1205100"/>
            <a:ext cx="9144000" cy="50407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199" y="577532"/>
            <a:ext cx="5734743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Performance: SOMA-256QAM:</a:t>
            </a:r>
          </a:p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kern="0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Goodput</a:t>
            </a:r>
            <a:r>
              <a:rPr kumimoji="0" lang="en-US" altLang="zh-CN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Performance of SOMA 256-QAM with various delta SNR and alpha over </a:t>
            </a:r>
            <a:r>
              <a:rPr kumimoji="0" lang="en-US" altLang="zh-CN" kern="0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ChanD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1" y="6172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Far STA: QPSK, Near STA: 64 QAM 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43" y="609600"/>
            <a:ext cx="3295650" cy="58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5655" y="451259"/>
            <a:ext cx="8281988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28600" y="1524000"/>
            <a:ext cx="8610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>
              <a:buFont typeface="Arial" pitchFamily="34" charset="0"/>
              <a:buChar char="•"/>
            </a:pPr>
            <a:r>
              <a:rPr kumimoji="0" lang="en-US" altLang="zh-CN" sz="2000" kern="0" dirty="0" smtClean="0"/>
              <a:t>Adaptive power allocation for SOMA provides further flexibility in SOMA scheduling</a:t>
            </a:r>
            <a:endParaRPr kumimoji="0" lang="en-US" sz="2000" kern="0" dirty="0" smtClean="0"/>
          </a:p>
          <a:p>
            <a:pPr lvl="1" latinLnBrk="0">
              <a:buFont typeface="Arial" pitchFamily="34" charset="0"/>
              <a:buChar char="•"/>
            </a:pPr>
            <a:r>
              <a:rPr kumimoji="0" lang="en-US" sz="1600" kern="0" dirty="0" smtClean="0"/>
              <a:t>The SNR gap (delta SNR) between Far STA and Near STA had better be bigger to have more optimum SOMA performances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Adaptive power allocation provides more freedom in scheduling, e.g. high alpha value is better for a Far STA in the low SNR region @ SOMA-64QAM</a:t>
            </a:r>
          </a:p>
          <a:p>
            <a:pPr lvl="1" latinLnBrk="0">
              <a:buFont typeface="Arial" pitchFamily="34" charset="0"/>
              <a:buChar char="•"/>
            </a:pPr>
            <a:r>
              <a:rPr kumimoji="0" lang="en-US" sz="1600" kern="0" dirty="0" smtClean="0"/>
              <a:t>For a SOMA-QAM constellation selection, the MCS of each STA (based on </a:t>
            </a:r>
            <a:r>
              <a:rPr kumimoji="0" lang="en-US" sz="1600" kern="0" dirty="0" err="1" smtClean="0"/>
              <a:t>fedback</a:t>
            </a:r>
            <a:r>
              <a:rPr kumimoji="0" lang="en-US" sz="1600" kern="0" dirty="0" smtClean="0"/>
              <a:t> CQI from each STA) needs to be considered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The delta SNR can be configured once those STAs for SOMA scheduling are determined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Adaptive power allocation factor can be considered afterwards</a:t>
            </a:r>
          </a:p>
          <a:p>
            <a:pPr marL="457200" lvl="1" indent="0" latinLnBrk="0">
              <a:buFontTx/>
              <a:buNone/>
            </a:pPr>
            <a:endParaRPr kumimoji="0" lang="en-US" sz="1600" kern="0" dirty="0" smtClean="0"/>
          </a:p>
          <a:p>
            <a:pPr latinLnBrk="0">
              <a:buFont typeface="Arial" pitchFamily="34" charset="0"/>
              <a:buChar char="•"/>
            </a:pPr>
            <a:r>
              <a:rPr kumimoji="0" lang="en-US" sz="2000" kern="0" dirty="0" smtClean="0"/>
              <a:t>Adaptive power allocation factor needs to be indicated in each SOMA packet in addition to the SOMA indication bit</a:t>
            </a:r>
          </a:p>
        </p:txBody>
      </p:sp>
    </p:spTree>
    <p:extLst>
      <p:ext uri="{BB962C8B-B14F-4D97-AF65-F5344CB8AC3E}">
        <p14:creationId xmlns:p14="http://schemas.microsoft.com/office/powerpoint/2010/main" val="151488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5655" y="729932"/>
            <a:ext cx="8281988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Appendix: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Adaptive power allocation across OFDMA RUs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28600" y="1524000"/>
            <a:ext cx="8610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>
              <a:buFont typeface="Arial" pitchFamily="34" charset="0"/>
              <a:buChar char="•"/>
            </a:pPr>
            <a:r>
              <a:rPr kumimoji="0" lang="en-US" altLang="zh-CN" sz="2000" kern="0" dirty="0" smtClean="0"/>
              <a:t>With adaptive power allocation across RUs</a:t>
            </a:r>
            <a:endParaRPr kumimoji="0" lang="en-US" sz="2000" kern="0" dirty="0" smtClean="0"/>
          </a:p>
          <a:p>
            <a:pPr lvl="1" latinLnBrk="0">
              <a:buFont typeface="Arial" pitchFamily="34" charset="0"/>
              <a:buChar char="•"/>
            </a:pPr>
            <a:r>
              <a:rPr kumimoji="0" lang="en-US" sz="1600" kern="0" dirty="0" smtClean="0"/>
              <a:t>CQI information per RU (26 tone RU) is collected 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Allocate each RU with the STA having the best CQI to the corresponding RU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Compare the selected best CQI of each RU, and choose the top 3 RUs and the lowest 3 RUs 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sz="1400" kern="0" dirty="0" smtClean="0"/>
              <a:t>Allocate 20%, 30%, 40% less power to the top 3 RUs and allocate 20, 30, 40% more power to the worst 3 RUs</a:t>
            </a:r>
          </a:p>
          <a:p>
            <a:pPr marL="457200" lvl="1" indent="0" latinLnBrk="0">
              <a:buFontTx/>
              <a:buNone/>
            </a:pPr>
            <a:endParaRPr kumimoji="0" lang="en-US" sz="1600" kern="0" dirty="0" smtClean="0"/>
          </a:p>
          <a:p>
            <a:pPr latinLnBrk="0">
              <a:buFont typeface="Arial" pitchFamily="34" charset="0"/>
              <a:buChar char="•"/>
            </a:pPr>
            <a:r>
              <a:rPr kumimoji="0" lang="en-US" altLang="zh-CN" sz="2000" kern="0" dirty="0" smtClean="0"/>
              <a:t>Without adaptive </a:t>
            </a:r>
            <a:r>
              <a:rPr kumimoji="0" lang="en-US" altLang="zh-CN" sz="2000" kern="0" dirty="0"/>
              <a:t>power allocation across RUs</a:t>
            </a:r>
          </a:p>
          <a:p>
            <a:pPr lvl="1" latinLnBrk="0">
              <a:buFont typeface="Arial" pitchFamily="34" charset="0"/>
              <a:buChar char="•"/>
            </a:pPr>
            <a:r>
              <a:rPr kumimoji="0" lang="en-US" altLang="zh-CN" sz="1600" kern="0" dirty="0"/>
              <a:t>CQI information per RU (26 tone RU) is collected </a:t>
            </a:r>
          </a:p>
          <a:p>
            <a:pPr lvl="2" latinLnBrk="0">
              <a:buFont typeface="Arial" pitchFamily="34" charset="0"/>
              <a:buChar char="•"/>
            </a:pPr>
            <a:r>
              <a:rPr kumimoji="0" lang="en-US" altLang="zh-CN" sz="1400" kern="0" dirty="0"/>
              <a:t>Allocate each RU with the STA having the best CQI to the corresponding </a:t>
            </a:r>
            <a:r>
              <a:rPr kumimoji="0" lang="en-US" altLang="zh-CN" sz="1400" kern="0" dirty="0" smtClean="0"/>
              <a:t>RU</a:t>
            </a:r>
          </a:p>
          <a:p>
            <a:pPr marL="857250" lvl="2" indent="0" latinLnBrk="0">
              <a:buNone/>
            </a:pPr>
            <a:endParaRPr kumimoji="0" lang="en-US" altLang="zh-CN" sz="1400" kern="0" dirty="0" smtClean="0"/>
          </a:p>
          <a:p>
            <a:pPr latinLnBrk="0">
              <a:buFont typeface="Arial" pitchFamily="34" charset="0"/>
              <a:buChar char="•"/>
            </a:pPr>
            <a:r>
              <a:rPr kumimoji="0" lang="en-US" altLang="zh-CN" sz="2000" kern="0" dirty="0" smtClean="0"/>
              <a:t>Gain with the adaptive power allocation is minimal </a:t>
            </a:r>
            <a:endParaRPr kumimoji="0" lang="en-US" altLang="zh-CN" sz="1400" kern="0" dirty="0"/>
          </a:p>
          <a:p>
            <a:pPr latinLnBrk="0">
              <a:buFontTx/>
              <a:buNone/>
            </a:pPr>
            <a:endParaRPr kumimoji="0" lang="en-US" sz="2000" kern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5715000" y="5486400"/>
            <a:ext cx="457200" cy="304800"/>
          </a:xfrm>
          <a:prstGeom prst="rect">
            <a:avLst/>
          </a:prstGeom>
          <a:solidFill>
            <a:srgbClr val="FFC000">
              <a:alpha val="6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495800" y="5410200"/>
            <a:ext cx="609600" cy="228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STA0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00600" y="6044838"/>
            <a:ext cx="609600" cy="228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62800" y="5029200"/>
            <a:ext cx="609600" cy="228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STA2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10400" y="6019800"/>
            <a:ext cx="609600" cy="228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STA3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5655" y="577532"/>
            <a:ext cx="8281988" cy="7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Adaptive power allocation per RU vs. Equal power allocation per RU in 20 MHz</a:t>
            </a:r>
            <a:r>
              <a:rPr kumimoji="0" lang="en-US" altLang="zh-CN" sz="2000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OFDMA packet</a:t>
            </a: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35040"/>
            <a:ext cx="456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40% less or more power allocated to the top 3 RUs and bottom 3 </a:t>
            </a:r>
            <a:r>
              <a:rPr lang="en-US" altLang="zh-CN" dirty="0" err="1" smtClean="0"/>
              <a:t>RUs.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74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35727"/>
            <a:ext cx="6975408" cy="5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 Transmissions (OFDMA vs SOMA)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ube 13"/>
          <p:cNvSpPr/>
          <p:nvPr/>
        </p:nvSpPr>
        <p:spPr bwMode="auto">
          <a:xfrm rot="9723397">
            <a:off x="4641802" y="2200398"/>
            <a:ext cx="3627618" cy="2812521"/>
          </a:xfrm>
          <a:prstGeom prst="cube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 rot="9706694">
            <a:off x="5142992" y="1182452"/>
            <a:ext cx="3627618" cy="2812521"/>
          </a:xfrm>
          <a:prstGeom prst="cub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805328">
            <a:off x="958099" y="2465967"/>
            <a:ext cx="4217851" cy="2809405"/>
            <a:chOff x="-47582" y="2849388"/>
            <a:chExt cx="4217851" cy="280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-47582" y="3906709"/>
              <a:ext cx="3925292" cy="1752084"/>
              <a:chOff x="-47582" y="3906709"/>
              <a:chExt cx="3925292" cy="1752084"/>
            </a:xfrm>
          </p:grpSpPr>
          <p:sp>
            <p:nvSpPr>
              <p:cNvPr id="21" name="Cube 20"/>
              <p:cNvSpPr/>
              <p:nvPr/>
            </p:nvSpPr>
            <p:spPr bwMode="auto">
              <a:xfrm rot="9065131">
                <a:off x="-47582" y="4619794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Cube 21"/>
              <p:cNvSpPr/>
              <p:nvPr/>
            </p:nvSpPr>
            <p:spPr bwMode="auto">
              <a:xfrm rot="9065131">
                <a:off x="48164" y="4263252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Cube 22"/>
              <p:cNvSpPr/>
              <p:nvPr/>
            </p:nvSpPr>
            <p:spPr bwMode="auto">
              <a:xfrm rot="9065131">
                <a:off x="143910" y="3906709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4977" y="2849388"/>
              <a:ext cx="3925292" cy="1752084"/>
              <a:chOff x="-47582" y="3906709"/>
              <a:chExt cx="3925292" cy="1752084"/>
            </a:xfrm>
          </p:grpSpPr>
          <p:sp>
            <p:nvSpPr>
              <p:cNvPr id="27" name="Cube 26"/>
              <p:cNvSpPr/>
              <p:nvPr/>
            </p:nvSpPr>
            <p:spPr bwMode="auto">
              <a:xfrm rot="9065131">
                <a:off x="-47582" y="4619794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Cube 27"/>
              <p:cNvSpPr/>
              <p:nvPr/>
            </p:nvSpPr>
            <p:spPr bwMode="auto">
              <a:xfrm rot="9065131">
                <a:off x="48164" y="4263252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Cube 28"/>
              <p:cNvSpPr/>
              <p:nvPr/>
            </p:nvSpPr>
            <p:spPr bwMode="auto">
              <a:xfrm rot="9065131">
                <a:off x="143910" y="3906709"/>
                <a:ext cx="3733800" cy="1038999"/>
              </a:xfrm>
              <a:prstGeom prst="cub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749063">
            <a:off x="1248230" y="3430918"/>
            <a:ext cx="4217851" cy="2809405"/>
            <a:chOff x="-47582" y="2849388"/>
            <a:chExt cx="4217851" cy="2809405"/>
          </a:xfrm>
        </p:grpSpPr>
        <p:grpSp>
          <p:nvGrpSpPr>
            <p:cNvPr id="32" name="Group 31"/>
            <p:cNvGrpSpPr/>
            <p:nvPr/>
          </p:nvGrpSpPr>
          <p:grpSpPr>
            <a:xfrm>
              <a:off x="-47582" y="3906709"/>
              <a:ext cx="3925292" cy="1752084"/>
              <a:chOff x="-47582" y="3906709"/>
              <a:chExt cx="3925292" cy="1752084"/>
            </a:xfrm>
          </p:grpSpPr>
          <p:sp>
            <p:nvSpPr>
              <p:cNvPr id="37" name="Cube 36"/>
              <p:cNvSpPr/>
              <p:nvPr/>
            </p:nvSpPr>
            <p:spPr bwMode="auto">
              <a:xfrm rot="9065131">
                <a:off x="-47582" y="4619794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Cube 37"/>
              <p:cNvSpPr/>
              <p:nvPr/>
            </p:nvSpPr>
            <p:spPr bwMode="auto">
              <a:xfrm rot="9065131">
                <a:off x="48164" y="4263252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Cube 38"/>
              <p:cNvSpPr/>
              <p:nvPr/>
            </p:nvSpPr>
            <p:spPr bwMode="auto">
              <a:xfrm rot="9065131">
                <a:off x="143910" y="3906709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4977" y="2849388"/>
              <a:ext cx="3925292" cy="1752084"/>
              <a:chOff x="-47582" y="3906709"/>
              <a:chExt cx="3925292" cy="1752084"/>
            </a:xfrm>
          </p:grpSpPr>
          <p:sp>
            <p:nvSpPr>
              <p:cNvPr id="34" name="Cube 33"/>
              <p:cNvSpPr/>
              <p:nvPr/>
            </p:nvSpPr>
            <p:spPr bwMode="auto">
              <a:xfrm rot="9065131">
                <a:off x="-47582" y="4619794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 bwMode="auto">
              <a:xfrm rot="9065131">
                <a:off x="48164" y="4263252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Cube 35"/>
              <p:cNvSpPr/>
              <p:nvPr/>
            </p:nvSpPr>
            <p:spPr bwMode="auto">
              <a:xfrm rot="9065131">
                <a:off x="143910" y="3906709"/>
                <a:ext cx="3733800" cy="1038999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 bwMode="auto">
          <a:xfrm flipV="1">
            <a:off x="384836" y="2456363"/>
            <a:ext cx="1371600" cy="2454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1000" y="4901006"/>
            <a:ext cx="267272" cy="10849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394191" y="2209800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Power Domain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8609" y="597703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Freq</a:t>
            </a:r>
            <a:r>
              <a:rPr lang="en-US" altLang="zh-CN" dirty="0" smtClean="0"/>
              <a:t> Domain</a:t>
            </a:r>
            <a:endParaRPr lang="zh-CN" altLang="en-US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3448528" y="5913011"/>
            <a:ext cx="853084" cy="138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91498" y="593009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OFDMA</a:t>
            </a:r>
            <a:endParaRPr lang="zh-CN" alt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975408" y="4582988"/>
            <a:ext cx="609600" cy="3274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7544901" y="485424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18298" y="1342745"/>
                <a:ext cx="1296509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98" y="1342745"/>
                <a:ext cx="1296509" cy="414985"/>
              </a:xfrm>
              <a:prstGeom prst="rect">
                <a:avLst/>
              </a:prstGeom>
              <a:blipFill rotWithShape="0">
                <a:blip r:embed="rId3"/>
                <a:stretch>
                  <a:fillRect l="-1878"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 bwMode="auto">
          <a:xfrm flipV="1">
            <a:off x="381000" y="4582988"/>
            <a:ext cx="659087" cy="3180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73597" y="4392786"/>
            <a:ext cx="10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Domain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163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35727"/>
            <a:ext cx="8839200" cy="5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Throughput Comparison</a:t>
            </a:r>
            <a:r>
              <a:rPr kumimoji="0" lang="en-US" altLang="zh-CN" sz="3000" b="1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(OFDMA </a:t>
            </a: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SOMA)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1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626" y="640080"/>
            <a:ext cx="7661208" cy="5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 Transmissions (MU-MIMO vs SOMA)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8432" y="3033362"/>
            <a:ext cx="2553578" cy="1705676"/>
            <a:chOff x="1668087" y="3793374"/>
            <a:chExt cx="2553578" cy="1705676"/>
          </a:xfrm>
        </p:grpSpPr>
        <p:sp>
          <p:nvSpPr>
            <p:cNvPr id="4" name="Cube 3"/>
            <p:cNvSpPr/>
            <p:nvPr/>
          </p:nvSpPr>
          <p:spPr bwMode="auto">
            <a:xfrm rot="20784140">
              <a:off x="1668087" y="3793374"/>
              <a:ext cx="2286000" cy="533400"/>
            </a:xfrm>
            <a:prstGeom prst="cub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Cube 4"/>
            <p:cNvSpPr/>
            <p:nvPr/>
          </p:nvSpPr>
          <p:spPr bwMode="auto">
            <a:xfrm rot="20784140">
              <a:off x="1756570" y="4182081"/>
              <a:ext cx="2286000" cy="533400"/>
            </a:xfrm>
            <a:prstGeom prst="cub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Cube 5"/>
            <p:cNvSpPr/>
            <p:nvPr/>
          </p:nvSpPr>
          <p:spPr bwMode="auto">
            <a:xfrm rot="20784140">
              <a:off x="1847182" y="4576943"/>
              <a:ext cx="2286000" cy="533400"/>
            </a:xfrm>
            <a:prstGeom prst="cub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ube 6"/>
            <p:cNvSpPr/>
            <p:nvPr/>
          </p:nvSpPr>
          <p:spPr bwMode="auto">
            <a:xfrm rot="20784140">
              <a:off x="1935665" y="4965650"/>
              <a:ext cx="2286000" cy="533400"/>
            </a:xfrm>
            <a:prstGeom prst="cub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575359" y="2819400"/>
            <a:ext cx="401871" cy="1828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975101" y="3124200"/>
            <a:ext cx="6711699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3866159" y="2443465"/>
            <a:ext cx="2553578" cy="1705676"/>
            <a:chOff x="1668087" y="3793374"/>
            <a:chExt cx="2553578" cy="1705676"/>
          </a:xfrm>
        </p:grpSpPr>
        <p:sp>
          <p:nvSpPr>
            <p:cNvPr id="16" name="Cube 15"/>
            <p:cNvSpPr/>
            <p:nvPr/>
          </p:nvSpPr>
          <p:spPr bwMode="auto">
            <a:xfrm rot="20784140">
              <a:off x="1668087" y="3793374"/>
              <a:ext cx="2286000" cy="533400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Cube 16"/>
            <p:cNvSpPr/>
            <p:nvPr/>
          </p:nvSpPr>
          <p:spPr bwMode="auto">
            <a:xfrm rot="20784140">
              <a:off x="1756570" y="4182081"/>
              <a:ext cx="2286000" cy="533400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Cube 17"/>
            <p:cNvSpPr/>
            <p:nvPr/>
          </p:nvSpPr>
          <p:spPr bwMode="auto">
            <a:xfrm rot="20784140">
              <a:off x="1847182" y="4576943"/>
              <a:ext cx="2286000" cy="533400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Cube 18"/>
            <p:cNvSpPr/>
            <p:nvPr/>
          </p:nvSpPr>
          <p:spPr bwMode="auto">
            <a:xfrm rot="20784140">
              <a:off x="1935665" y="4965650"/>
              <a:ext cx="2286000" cy="533400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6383" y="4648200"/>
            <a:ext cx="4885787" cy="1524000"/>
            <a:chOff x="1206383" y="4648200"/>
            <a:chExt cx="4885787" cy="1524000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219200" y="4648200"/>
              <a:ext cx="755901" cy="1524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2" name="Cube 21"/>
            <p:cNvSpPr/>
            <p:nvPr/>
          </p:nvSpPr>
          <p:spPr bwMode="auto">
            <a:xfrm rot="20784140">
              <a:off x="1296738" y="5118955"/>
              <a:ext cx="4795432" cy="533400"/>
            </a:xfrm>
            <a:prstGeom prst="cub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Cube 25"/>
            <p:cNvSpPr/>
            <p:nvPr/>
          </p:nvSpPr>
          <p:spPr bwMode="auto">
            <a:xfrm rot="20784140">
              <a:off x="1206383" y="4735067"/>
              <a:ext cx="4795432" cy="533400"/>
            </a:xfrm>
            <a:prstGeom prst="cub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75113" y="2564478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Power Domain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5255" y="611322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Freq</a:t>
            </a:r>
            <a:r>
              <a:rPr lang="en-US" altLang="zh-CN" dirty="0" smtClean="0"/>
              <a:t> Domain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24800" y="2772115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Spatial Domain</a:t>
            </a:r>
            <a:endParaRPr lang="zh-CN" alt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18236" y="3814024"/>
            <a:ext cx="4885787" cy="917288"/>
            <a:chOff x="1206383" y="4735067"/>
            <a:chExt cx="4885787" cy="917288"/>
          </a:xfrm>
        </p:grpSpPr>
        <p:sp>
          <p:nvSpPr>
            <p:cNvPr id="33" name="Cube 32"/>
            <p:cNvSpPr/>
            <p:nvPr/>
          </p:nvSpPr>
          <p:spPr bwMode="auto">
            <a:xfrm rot="20784140">
              <a:off x="1296738" y="5118955"/>
              <a:ext cx="4795432" cy="533400"/>
            </a:xfrm>
            <a:prstGeom prst="cube">
              <a:avLst/>
            </a:prstGeom>
            <a:solidFill>
              <a:srgbClr val="0000FF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Cube 33"/>
            <p:cNvSpPr/>
            <p:nvPr/>
          </p:nvSpPr>
          <p:spPr bwMode="auto">
            <a:xfrm rot="20784140">
              <a:off x="1206383" y="4735067"/>
              <a:ext cx="4795432" cy="533400"/>
            </a:xfrm>
            <a:prstGeom prst="cube">
              <a:avLst/>
            </a:prstGeom>
            <a:solidFill>
              <a:srgbClr val="0000FF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5" name="Left Brace 34"/>
          <p:cNvSpPr/>
          <p:nvPr/>
        </p:nvSpPr>
        <p:spPr bwMode="auto">
          <a:xfrm rot="4603896">
            <a:off x="3672179" y="1195887"/>
            <a:ext cx="184812" cy="263373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20860264">
            <a:off x="982325" y="4566470"/>
            <a:ext cx="95113" cy="136023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758744">
            <a:off x="2417883" y="2056261"/>
            <a:ext cx="3256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 STA MU-MIMO with a single stream each STA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 rot="20980900">
            <a:off x="28875" y="5118634"/>
            <a:ext cx="171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STA SOMA</a:t>
            </a:r>
          </a:p>
          <a:p>
            <a:r>
              <a:rPr lang="en-US" altLang="zh-CN" dirty="0" smtClean="0"/>
              <a:t>with two streams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45939" y="5479361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Similar capacity between </a:t>
            </a:r>
          </a:p>
          <a:p>
            <a:r>
              <a:rPr lang="en-US" altLang="zh-CN" dirty="0" smtClean="0"/>
              <a:t>MU-MIMO and SOMA according to [1],</a:t>
            </a:r>
          </a:p>
          <a:p>
            <a:r>
              <a:rPr lang="en-US" altLang="zh-CN" dirty="0" smtClean="0"/>
              <a:t>but no CSI feedback is needed for SOMA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46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8787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Semi Orthogonal Multiple Access (SOMA</a:t>
            </a:r>
            <a:r>
              <a:rPr lang="en-US" altLang="zh-CN" sz="2000" dirty="0" smtClean="0"/>
              <a:t>) was proposed to improve the efficiency of 802.11 </a:t>
            </a:r>
            <a:r>
              <a:rPr lang="en-US" sz="2000" dirty="0" smtClean="0"/>
              <a:t>[1]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SISO and MIMO based SOMA was presented with the current 802.11 QAM constellation used for SOMA constellations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gain of the SOMA was achieved with the entire Bandwidth (BW) resource used 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The performance loss by the split power resource  is smaller than the performance loss by the split BW resource</a:t>
            </a:r>
            <a:endParaRPr lang="en-US" sz="1400" dirty="0"/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Further performance examination on SOMA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Adaptive power allocation based SOMA for various MCS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New QAM constellation is introduced according to the power allocation factor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Performance is checked, based on the SNR gap between Far and Near STAs including the zero SNR gap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16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smtClean="0"/>
              <a:t>[1] </a:t>
            </a:r>
            <a:r>
              <a:rPr lang="en-US" altLang="zh-CN" sz="2000" dirty="0" smtClean="0">
                <a:solidFill>
                  <a:srgbClr val="000000"/>
                </a:solidFill>
              </a:rPr>
              <a:t>J. Suh, </a:t>
            </a:r>
            <a:r>
              <a:rPr lang="en-US" altLang="zh-CN" sz="2000" dirty="0">
                <a:solidFill>
                  <a:srgbClr val="000000"/>
                </a:solidFill>
              </a:rPr>
              <a:t>“</a:t>
            </a:r>
            <a:r>
              <a:rPr lang="en-US" altLang="zh-CN" sz="2000" dirty="0" smtClean="0">
                <a:solidFill>
                  <a:srgbClr val="000000"/>
                </a:solidFill>
              </a:rPr>
              <a:t>18/1462r0 SOMA for EHT”, </a:t>
            </a:r>
            <a:r>
              <a:rPr lang="en-US" altLang="zh-CN" sz="2000" dirty="0">
                <a:solidFill>
                  <a:srgbClr val="000000"/>
                </a:solidFill>
              </a:rPr>
              <a:t>IEEE 802.11 </a:t>
            </a:r>
            <a:r>
              <a:rPr lang="en-US" altLang="zh-CN" sz="2000" dirty="0" smtClean="0">
                <a:solidFill>
                  <a:srgbClr val="000000"/>
                </a:solidFill>
              </a:rPr>
              <a:t>EHT SG, Sep 2018, Waikoloa HI, USA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Recap: SOMA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2484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For </a:t>
            </a:r>
            <a:r>
              <a:rPr lang="en-US" altLang="zh-CN" sz="1600" b="0" dirty="0"/>
              <a:t>STA 1 (Near STA) and STA 2 (Far STA) in the figure beside, the SOMA is not just a superposition of two constellations from two STAs, but, instead, the property of more and less reliable bits in a constellation is used to schedule Far and Near STAs as seen in the figure </a:t>
            </a:r>
            <a:r>
              <a:rPr lang="en-US" altLang="zh-CN" sz="1600" b="0" dirty="0" smtClean="0"/>
              <a:t>below</a:t>
            </a:r>
            <a:endParaRPr lang="en-US" altLang="zh-CN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18309"/>
            <a:ext cx="279413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942398" y="3153972"/>
            <a:ext cx="513932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For Near-STA to decode Near-STA bits, Far-STA bits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  need </a:t>
            </a:r>
            <a:r>
              <a:rPr lang="en-US" altLang="zh-CN" sz="1600" dirty="0">
                <a:cs typeface="Times New Roman" panose="02020603050405020304" pitchFamily="18" charset="0"/>
              </a:rPr>
              <a:t>Not to be known</a:t>
            </a:r>
            <a:endParaRPr lang="en-US" altLang="zh-CN" sz="16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The Far-STA decodes its own signal, and treats Near-STA as noise just like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a Superposition</a:t>
            </a:r>
            <a:endParaRPr lang="en-US" altLang="zh-CN" sz="16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defTabSz="91440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The Near-STA performs the demodulation of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the re-</a:t>
            </a:r>
            <a:r>
              <a:rPr lang="en-US" altLang="zh-CN" sz="1600" b="1" kern="0" dirty="0" err="1" smtClean="0">
                <a:solidFill>
                  <a:srgbClr val="000000"/>
                </a:solidFill>
                <a:latin typeface="Times New Roman"/>
              </a:rPr>
              <a:t>ceived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signal, collecting the LLRs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corresponding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to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 the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near coded bits, and then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performs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decoding of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 the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near-STA </a:t>
            </a:r>
            <a:r>
              <a:rPr lang="en-US" altLang="zh-CN" sz="1600" b="1" kern="0" dirty="0" err="1">
                <a:solidFill>
                  <a:srgbClr val="000000"/>
                </a:solidFill>
                <a:latin typeface="Times New Roman"/>
              </a:rPr>
              <a:t>codeword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zh-CN" sz="1400" kern="0" dirty="0">
                <a:solidFill>
                  <a:srgbClr val="000000"/>
                </a:solidFill>
                <a:latin typeface="Times New Roman"/>
              </a:rPr>
              <a:t>Complexity in the Receiver side is reduced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SOMA can be applied with OFDMA and its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  <a:ea typeface="宋体"/>
              </a:rPr>
              <a:t>throughput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enhancement at AP side is significant,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  <a:ea typeface="宋体"/>
              </a:rPr>
              <a:t>compared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to the OFDMA only</a:t>
            </a:r>
            <a:endParaRPr lang="en-US" altLang="zh-CN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2743200"/>
            <a:ext cx="3668495" cy="3429000"/>
            <a:chOff x="409312" y="2741416"/>
            <a:chExt cx="3640183" cy="3432956"/>
          </a:xfrm>
        </p:grpSpPr>
        <p:grpSp>
          <p:nvGrpSpPr>
            <p:cNvPr id="22" name="Group 21"/>
            <p:cNvGrpSpPr/>
            <p:nvPr/>
          </p:nvGrpSpPr>
          <p:grpSpPr>
            <a:xfrm>
              <a:off x="409312" y="2741416"/>
              <a:ext cx="3640183" cy="3432956"/>
              <a:chOff x="3516279" y="1993617"/>
              <a:chExt cx="5463348" cy="4183722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6279" y="1993617"/>
                <a:ext cx="5463348" cy="414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27"/>
              <p:cNvSpPr/>
              <p:nvPr/>
            </p:nvSpPr>
            <p:spPr bwMode="auto">
              <a:xfrm>
                <a:off x="4243111" y="5525193"/>
                <a:ext cx="152400" cy="152400"/>
              </a:xfrm>
              <a:prstGeom prst="ellipse">
                <a:avLst/>
              </a:prstGeom>
              <a:solidFill>
                <a:srgbClr val="00CC99">
                  <a:alpha val="3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049679" y="5525193"/>
                <a:ext cx="152400" cy="152400"/>
              </a:xfrm>
              <a:prstGeom prst="ellipse">
                <a:avLst/>
              </a:prstGeom>
              <a:solidFill>
                <a:srgbClr val="00CC99">
                  <a:alpha val="3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 bwMode="auto">
              <a:xfrm>
                <a:off x="4152255" y="5554505"/>
                <a:ext cx="152400" cy="152400"/>
              </a:xfrm>
              <a:prstGeom prst="triangle">
                <a:avLst/>
              </a:prstGeom>
              <a:solidFill>
                <a:srgbClr val="FF0000">
                  <a:alpha val="29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/>
              <p:cNvSpPr/>
              <p:nvPr/>
            </p:nvSpPr>
            <p:spPr bwMode="auto">
              <a:xfrm>
                <a:off x="4351551" y="5542777"/>
                <a:ext cx="152400" cy="152400"/>
              </a:xfrm>
              <a:prstGeom prst="triangle">
                <a:avLst/>
              </a:prstGeom>
              <a:solidFill>
                <a:srgbClr val="FF0000">
                  <a:alpha val="29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32" name="Straight Arrow Connector 31"/>
              <p:cNvCxnSpPr>
                <a:stCxn id="29" idx="4"/>
              </p:cNvCxnSpPr>
              <p:nvPr/>
            </p:nvCxnSpPr>
            <p:spPr bwMode="auto">
              <a:xfrm flipH="1">
                <a:off x="3973479" y="5677593"/>
                <a:ext cx="152400" cy="228600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CC99">
                    <a:lumMod val="50000"/>
                  </a:srgb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H="1">
                <a:off x="4175703" y="5646483"/>
                <a:ext cx="171114" cy="250918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CC99">
                    <a:lumMod val="50000"/>
                  </a:srgb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30" idx="3"/>
              </p:cNvCxnSpPr>
              <p:nvPr/>
            </p:nvCxnSpPr>
            <p:spPr bwMode="auto">
              <a:xfrm>
                <a:off x="4228455" y="5706905"/>
                <a:ext cx="202224" cy="199288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>
                <a:stCxn id="31" idx="3"/>
              </p:cNvCxnSpPr>
              <p:nvPr/>
            </p:nvCxnSpPr>
            <p:spPr bwMode="auto">
              <a:xfrm>
                <a:off x="4427751" y="5695177"/>
                <a:ext cx="155328" cy="211016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3516279" y="5829993"/>
                <a:ext cx="669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00CC99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+mn-cs"/>
                  </a:rPr>
                  <a:t>STA2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04356" y="5838785"/>
                <a:ext cx="669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+mn-cs"/>
                  </a:rPr>
                  <a:t>STA1</a:t>
                </a: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 bwMode="auto">
            <a:xfrm flipV="1">
              <a:off x="2151015" y="3665099"/>
              <a:ext cx="809900" cy="71316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2603866" y="3317963"/>
              <a:ext cx="339636" cy="32936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25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980" y="3757420"/>
              <a:ext cx="443457" cy="2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430" y="3274855"/>
              <a:ext cx="183491" cy="19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56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457200"/>
          </a:xfrm>
        </p:spPr>
        <p:txBody>
          <a:bodyPr/>
          <a:lstStyle/>
          <a:p>
            <a:r>
              <a:rPr lang="en-US" altLang="zh-CN" sz="2800" dirty="0"/>
              <a:t>TX/RX design flow for </a:t>
            </a:r>
            <a:r>
              <a:rPr lang="en-US" altLang="zh-CN" sz="2800" dirty="0" smtClean="0"/>
              <a:t>Single Stream </a:t>
            </a:r>
            <a:r>
              <a:rPr lang="en-US" altLang="zh-CN" sz="2800" dirty="0"/>
              <a:t>based </a:t>
            </a:r>
            <a:r>
              <a:rPr lang="en-US" altLang="zh-CN" sz="2800" dirty="0" smtClean="0"/>
              <a:t>SOMA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63" y="5244744"/>
            <a:ext cx="7772400" cy="12938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data of each STA are separately encoded and interleaved, before being combined for the SOMA constellation mapping.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STA 1 through STA N represent the SOMA scheduled 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Each STA can take the corresponding LLR information and take the De-interleaving separately, </a:t>
            </a:r>
            <a:r>
              <a:rPr lang="en-US" altLang="zh-CN" sz="1400" dirty="0" smtClean="0"/>
              <a:t>followed </a:t>
            </a:r>
            <a:r>
              <a:rPr lang="en-US" altLang="zh-CN" sz="1400" dirty="0"/>
              <a:t>by FEC Decoder for each STA to recover its </a:t>
            </a:r>
            <a:r>
              <a:rPr lang="en-US" altLang="zh-CN" sz="1400" dirty="0" smtClean="0"/>
              <a:t>data</a:t>
            </a:r>
            <a:endParaRPr lang="en-US" altLang="zh-CN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290811" y="1047444"/>
            <a:ext cx="8579406" cy="1846052"/>
            <a:chOff x="228600" y="1132271"/>
            <a:chExt cx="8579406" cy="1846052"/>
          </a:xfrm>
        </p:grpSpPr>
        <p:sp>
          <p:nvSpPr>
            <p:cNvPr id="8" name="TextBox 7"/>
            <p:cNvSpPr txBox="1"/>
            <p:nvPr/>
          </p:nvSpPr>
          <p:spPr>
            <a:xfrm>
              <a:off x="228822" y="1149523"/>
              <a:ext cx="68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1737721"/>
              <a:ext cx="68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014" y="2608991"/>
              <a:ext cx="718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04562" y="134361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1345944" y="1156715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5996" y="19460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1347378" y="17591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369568" y="218326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14622" y="27842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356004" y="25973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1860498" y="2176221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822" y="1149523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63485" y="1759123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822" y="2608991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776492" y="134361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3217874" y="1156715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91333" y="1149523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769300" y="19460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3210682" y="17591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4141" y="1751931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92310" y="27842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3233692" y="25973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07151" y="2590131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3723802" y="218484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05622" y="1149523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658482" y="13364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4651290" y="1938835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4674300" y="2777035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01466" y="1571111"/>
              <a:ext cx="14166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SOMA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Constellation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Mapper</a:t>
              </a:r>
              <a:endParaRPr lang="en-US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36170" y="1749063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130726" y="1937401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62048" y="175049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IFFT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94122" y="1132271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180052" y="192014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7391400" y="1606723"/>
              <a:ext cx="1416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Spatial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Mapping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Antenna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00" y="3054498"/>
            <a:ext cx="7790538" cy="2237905"/>
            <a:chOff x="518794" y="1580721"/>
            <a:chExt cx="7790538" cy="2237905"/>
          </a:xfrm>
        </p:grpSpPr>
        <p:sp>
          <p:nvSpPr>
            <p:cNvPr id="44" name="TextBox 43"/>
            <p:cNvSpPr txBox="1"/>
            <p:nvPr/>
          </p:nvSpPr>
          <p:spPr>
            <a:xfrm>
              <a:off x="519016" y="1828800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794" y="2416998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08" y="328826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194756" y="2022896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1636138" y="1835992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96190" y="26253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1637572" y="2438400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659762" y="2862544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204816" y="34635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53" name="Rectangle 52"/>
            <p:cNvSpPr/>
            <p:nvPr/>
          </p:nvSpPr>
          <p:spPr>
            <a:xfrm>
              <a:off x="1646198" y="3276600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2150692" y="285549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62016" y="1828800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53679" y="2438400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62016" y="3288268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29000" y="1601634"/>
              <a:ext cx="959186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14152" y="1580721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5400000">
              <a:off x="3794130" y="2862409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69184" y="1752600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388186" y="20157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4380994" y="2618112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4404004" y="3456312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6065028" y="2174188"/>
              <a:ext cx="14166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Channel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Estimation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and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Equalization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99732" y="2352140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294288" y="2540478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7725610" y="2353574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FFT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839296" y="2540478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70" name="Rectangle 69"/>
            <p:cNvSpPr/>
            <p:nvPr/>
          </p:nvSpPr>
          <p:spPr>
            <a:xfrm>
              <a:off x="4810882" y="1752600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06726" y="2174188"/>
              <a:ext cx="1416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LLR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429000" y="2286000"/>
              <a:ext cx="951994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29000" y="3200400"/>
              <a:ext cx="967812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007738" y="2012836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3000546" y="261524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023556" y="345344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381082" y="2249269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14152" y="3172295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 bwMode="auto">
          <a:xfrm>
            <a:off x="236384" y="3010940"/>
            <a:ext cx="8659960" cy="0"/>
          </a:xfrm>
          <a:prstGeom prst="line">
            <a:avLst/>
          </a:prstGeom>
          <a:noFill/>
          <a:ln w="22225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2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1532" y="713228"/>
            <a:ext cx="8281988" cy="7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QPSK</a:t>
            </a: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270863" y="1143000"/>
            <a:ext cx="2492137" cy="2478136"/>
            <a:chOff x="3200400" y="1828800"/>
            <a:chExt cx="3048000" cy="2971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200400" y="3327861"/>
              <a:ext cx="3048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4698078" y="1828800"/>
              <a:ext cx="0" cy="29718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6" name="Oval 45"/>
            <p:cNvSpPr/>
            <p:nvPr/>
          </p:nvSpPr>
          <p:spPr>
            <a:xfrm>
              <a:off x="5715000" y="28194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563391" y="28194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41322" y="3699165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589713" y="3699165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698078" y="3327861"/>
              <a:ext cx="1066800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5029200" y="3352800"/>
            <a:ext cx="444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90" name="Equation" r:id="rId3" imgW="444240" imgH="228600" progId="Equation.3">
                    <p:embed/>
                  </p:oleObj>
                </mc:Choice>
                <mc:Fallback>
                  <p:oleObj name="Equation" r:id="rId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3352800"/>
                          <a:ext cx="444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>
            <a:xfrm flipV="1">
              <a:off x="4707774" y="2811087"/>
              <a:ext cx="0" cy="533400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4419600" y="2971800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91" name="Equation" r:id="rId5" imgW="266400" imgH="228600" progId="Equation.3">
                    <p:embed/>
                  </p:oleObj>
                </mc:Choice>
                <mc:Fallback>
                  <p:oleObj name="Equation" r:id="rId5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2971800"/>
                          <a:ext cx="2667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6"/>
            <p:cNvGraphicFramePr>
              <a:graphicFrameLocks noChangeAspect="1"/>
            </p:cNvGraphicFramePr>
            <p:nvPr/>
          </p:nvGraphicFramePr>
          <p:xfrm>
            <a:off x="5562600" y="2438400"/>
            <a:ext cx="381000" cy="326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92" name="Equation" r:id="rId7" imgW="266400" imgH="228600" progId="Equation.3">
                    <p:embed/>
                  </p:oleObj>
                </mc:Choice>
                <mc:Fallback>
                  <p:oleObj name="Equation" r:id="rId7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438400"/>
                          <a:ext cx="381000" cy="326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TextBox 54"/>
          <p:cNvSpPr txBox="1"/>
          <p:nvPr/>
        </p:nvSpPr>
        <p:spPr>
          <a:xfrm>
            <a:off x="269974" y="2487682"/>
            <a:ext cx="5209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Superposition of BPSK (Far STA) and QBPSK (Near STA) 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69974" y="2792482"/>
            <a:ext cx="562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When          is 0.5, the constellation becomes the 802.11ac QPSK</a:t>
            </a:r>
            <a:endParaRPr lang="en-US" sz="16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66181"/>
              </p:ext>
            </p:extLst>
          </p:nvPr>
        </p:nvGraphicFramePr>
        <p:xfrm>
          <a:off x="1021673" y="2819400"/>
          <a:ext cx="33250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3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673" y="2819400"/>
                        <a:ext cx="332509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46290" y="4203918"/>
            <a:ext cx="79119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The receivers (both the far and the near) can demodulate the received SOMA QPSK </a:t>
            </a:r>
          </a:p>
          <a:p>
            <a:r>
              <a:rPr lang="en-US" sz="1600" dirty="0" smtClean="0"/>
              <a:t>modulated signal just like a QPSK symbol and take each bit for its corresponding purpose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Or, the far STA can take the received SOMA QPSK modulated signal as a BPSK modulated </a:t>
            </a:r>
          </a:p>
          <a:p>
            <a:r>
              <a:rPr lang="en-US" sz="1600" dirty="0" smtClean="0"/>
              <a:t>signal, thinking of the other bit as noise.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Those two bits of a QPSK symbol can be obtained when the real part and the imaginary </a:t>
            </a:r>
          </a:p>
          <a:p>
            <a:r>
              <a:rPr lang="en-US" sz="1600" dirty="0" smtClean="0"/>
              <a:t>part are separated in the RF, even before the received signal comes into the digital </a:t>
            </a:r>
          </a:p>
          <a:p>
            <a:r>
              <a:rPr lang="en-US" sz="1600" dirty="0" smtClean="0"/>
              <a:t>baseband processor.</a:t>
            </a:r>
          </a:p>
        </p:txBody>
      </p:sp>
    </p:spTree>
    <p:extLst>
      <p:ext uri="{BB962C8B-B14F-4D97-AF65-F5344CB8AC3E}">
        <p14:creationId xmlns:p14="http://schemas.microsoft.com/office/powerpoint/2010/main" val="38090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08158" y="495818"/>
            <a:ext cx="8281988" cy="7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16-QAM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712" y="837335"/>
            <a:ext cx="5791200" cy="5181600"/>
            <a:chOff x="1303712" y="304800"/>
            <a:chExt cx="6392488" cy="6019800"/>
          </a:xfrm>
        </p:grpSpPr>
        <p:grpSp>
          <p:nvGrpSpPr>
            <p:cNvPr id="5" name="Group 4"/>
            <p:cNvGrpSpPr/>
            <p:nvPr/>
          </p:nvGrpSpPr>
          <p:grpSpPr>
            <a:xfrm>
              <a:off x="1303712" y="304800"/>
              <a:ext cx="6392488" cy="6019800"/>
              <a:chOff x="1303712" y="304800"/>
              <a:chExt cx="6392488" cy="6019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447800" y="3200400"/>
                <a:ext cx="6248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419600" y="304800"/>
                <a:ext cx="0" cy="60198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9" name="Oval 8"/>
              <p:cNvSpPr/>
              <p:nvPr/>
            </p:nvSpPr>
            <p:spPr>
              <a:xfrm>
                <a:off x="7078287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06687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086600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15000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4419600" y="1447800"/>
                <a:ext cx="1981200" cy="1752600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>
                <a:endCxn id="10" idx="5"/>
              </p:cNvCxnSpPr>
              <p:nvPr/>
            </p:nvCxnSpPr>
            <p:spPr>
              <a:xfrm flipH="1" flipV="1">
                <a:off x="5771728" y="827041"/>
                <a:ext cx="629072" cy="620759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5" name="Oval 14"/>
              <p:cNvSpPr/>
              <p:nvPr/>
            </p:nvSpPr>
            <p:spPr>
              <a:xfrm>
                <a:off x="3048000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76400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56313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84713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48000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76400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056313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84713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54487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782887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62800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91200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400800" y="1447800"/>
                <a:ext cx="0" cy="19050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419600" y="3276600"/>
                <a:ext cx="1981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graphicFrame>
            <p:nvGraphicFramePr>
              <p:cNvPr id="29" name="Object 3"/>
              <p:cNvGraphicFramePr>
                <a:graphicFrameLocks noChangeAspect="1"/>
              </p:cNvGraphicFramePr>
              <p:nvPr/>
            </p:nvGraphicFramePr>
            <p:xfrm>
              <a:off x="5105400" y="2057400"/>
              <a:ext cx="4445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75" name="Equation" r:id="rId3" imgW="444240" imgH="228600" progId="Equation.3">
                      <p:embed/>
                    </p:oleObj>
                  </mc:Choice>
                  <mc:Fallback>
                    <p:oleObj name="Equation" r:id="rId3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057400"/>
                            <a:ext cx="4445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4"/>
              <p:cNvGraphicFramePr>
                <a:graphicFrameLocks noChangeAspect="1"/>
              </p:cNvGraphicFramePr>
              <p:nvPr/>
            </p:nvGraphicFramePr>
            <p:xfrm>
              <a:off x="6019800" y="914400"/>
              <a:ext cx="266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76" name="Equation" r:id="rId5" imgW="266400" imgH="228600" progId="Equation.3">
                      <p:embed/>
                    </p:oleObj>
                  </mc:Choice>
                  <mc:Fallback>
                    <p:oleObj name="Equation" r:id="rId5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9800" y="914400"/>
                            <a:ext cx="2667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5"/>
              <p:cNvGraphicFramePr>
                <a:graphicFrameLocks noChangeAspect="1"/>
              </p:cNvGraphicFramePr>
              <p:nvPr/>
            </p:nvGraphicFramePr>
            <p:xfrm>
              <a:off x="5334000" y="3276599"/>
              <a:ext cx="304800" cy="3217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77" name="Equation" r:id="rId7" imgW="228600" imgH="241200" progId="Equation.3">
                      <p:embed/>
                    </p:oleObj>
                  </mc:Choice>
                  <mc:Fallback>
                    <p:oleObj name="Equation" r:id="rId7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0" y="3276599"/>
                            <a:ext cx="304800" cy="3217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6"/>
              <p:cNvGraphicFramePr>
                <a:graphicFrameLocks noChangeAspect="1"/>
              </p:cNvGraphicFramePr>
              <p:nvPr/>
            </p:nvGraphicFramePr>
            <p:xfrm>
              <a:off x="5867400" y="1262148"/>
              <a:ext cx="304800" cy="3227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78" name="Equation" r:id="rId9" imgW="215640" imgH="228600" progId="Equation.3">
                      <p:embed/>
                    </p:oleObj>
                  </mc:Choice>
                  <mc:Fallback>
                    <p:oleObj name="Equation" r:id="rId9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7400" y="1262148"/>
                            <a:ext cx="304800" cy="3227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" name="Straight Connector 32"/>
              <p:cNvCxnSpPr/>
              <p:nvPr/>
            </p:nvCxnSpPr>
            <p:spPr>
              <a:xfrm flipH="1">
                <a:off x="5723313" y="821574"/>
                <a:ext cx="34636" cy="2370513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766261" y="14478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84965" y="762000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384965" y="2024148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386348" y="5663739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86348" y="4462548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735974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115887" y="315883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162800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aphicFrame>
            <p:nvGraphicFramePr>
              <p:cNvPr id="42" name="Object 8"/>
              <p:cNvGraphicFramePr>
                <a:graphicFrameLocks noChangeAspect="1"/>
              </p:cNvGraphicFramePr>
              <p:nvPr/>
            </p:nvGraphicFramePr>
            <p:xfrm>
              <a:off x="6800308" y="2902530"/>
              <a:ext cx="718553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79" name="Equation" r:id="rId11" imgW="545760" imgH="241200" progId="Equation.3">
                      <p:embed/>
                    </p:oleObj>
                  </mc:Choice>
                  <mc:Fallback>
                    <p:oleObj name="Equation" r:id="rId11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0308" y="2902530"/>
                            <a:ext cx="718553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9"/>
              <p:cNvGraphicFramePr>
                <a:graphicFrameLocks noChangeAspect="1"/>
              </p:cNvGraphicFramePr>
              <p:nvPr/>
            </p:nvGraphicFramePr>
            <p:xfrm>
              <a:off x="5332617" y="2876089"/>
              <a:ext cx="79040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0" name="Equation" r:id="rId13" imgW="545760" imgH="241200" progId="Equation.3">
                      <p:embed/>
                    </p:oleObj>
                  </mc:Choice>
                  <mc:Fallback>
                    <p:oleObj name="Equation" r:id="rId13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2617" y="2876089"/>
                            <a:ext cx="790408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10"/>
              <p:cNvGraphicFramePr>
                <a:graphicFrameLocks noChangeAspect="1"/>
              </p:cNvGraphicFramePr>
              <p:nvPr/>
            </p:nvGraphicFramePr>
            <p:xfrm>
              <a:off x="1303712" y="2920539"/>
              <a:ext cx="818147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1" name="Equation" r:id="rId15" imgW="647640" imgH="241200" progId="Equation.3">
                      <p:embed/>
                    </p:oleObj>
                  </mc:Choice>
                  <mc:Fallback>
                    <p:oleObj name="Equation" r:id="rId15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3712" y="2920539"/>
                            <a:ext cx="818147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11"/>
              <p:cNvGraphicFramePr>
                <a:graphicFrameLocks noChangeAspect="1"/>
              </p:cNvGraphicFramePr>
              <p:nvPr/>
            </p:nvGraphicFramePr>
            <p:xfrm>
              <a:off x="2648990" y="2920539"/>
              <a:ext cx="834189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2" name="Equation" r:id="rId17" imgW="660240" imgH="241200" progId="Equation.3">
                      <p:embed/>
                    </p:oleObj>
                  </mc:Choice>
                  <mc:Fallback>
                    <p:oleObj name="Equation" r:id="rId17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990" y="2920539"/>
                            <a:ext cx="834189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12"/>
              <p:cNvGraphicFramePr>
                <a:graphicFrameLocks noChangeAspect="1"/>
              </p:cNvGraphicFramePr>
              <p:nvPr/>
            </p:nvGraphicFramePr>
            <p:xfrm>
              <a:off x="3622965" y="601287"/>
              <a:ext cx="786062" cy="347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3" name="Equation" r:id="rId19" imgW="545760" imgH="241200" progId="Equation.3">
                      <p:embed/>
                    </p:oleObj>
                  </mc:Choice>
                  <mc:Fallback>
                    <p:oleObj name="Equation" r:id="rId19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2965" y="601287"/>
                            <a:ext cx="786062" cy="347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3"/>
              <p:cNvGraphicFramePr>
                <a:graphicFrameLocks noChangeAspect="1"/>
              </p:cNvGraphicFramePr>
              <p:nvPr/>
            </p:nvGraphicFramePr>
            <p:xfrm>
              <a:off x="3616035" y="1837113"/>
              <a:ext cx="79040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4" name="Equation" r:id="rId21" imgW="545760" imgH="241200" progId="Equation.3">
                      <p:embed/>
                    </p:oleObj>
                  </mc:Choice>
                  <mc:Fallback>
                    <p:oleObj name="Equation" r:id="rId21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6035" y="1837113"/>
                            <a:ext cx="790408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14"/>
              <p:cNvGraphicFramePr>
                <a:graphicFrameLocks noChangeAspect="1"/>
              </p:cNvGraphicFramePr>
              <p:nvPr/>
            </p:nvGraphicFramePr>
            <p:xfrm>
              <a:off x="3538452" y="5524961"/>
              <a:ext cx="85223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5" name="Equation" r:id="rId23" imgW="647640" imgH="241200" progId="Equation.3">
                      <p:embed/>
                    </p:oleObj>
                  </mc:Choice>
                  <mc:Fallback>
                    <p:oleObj name="Equation" r:id="rId23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8452" y="5524961"/>
                            <a:ext cx="85223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5"/>
              <p:cNvGraphicFramePr>
                <a:graphicFrameLocks noChangeAspect="1"/>
              </p:cNvGraphicFramePr>
              <p:nvPr/>
            </p:nvGraphicFramePr>
            <p:xfrm>
              <a:off x="3525714" y="4330700"/>
              <a:ext cx="86894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86" name="Equation" r:id="rId25" imgW="660240" imgH="241200" progId="Equation.3">
                      <p:embed/>
                    </p:oleObj>
                  </mc:Choice>
                  <mc:Fallback>
                    <p:oleObj name="Equation" r:id="rId25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5714" y="4330700"/>
                            <a:ext cx="86894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17"/>
            <p:cNvGraphicFramePr>
              <a:graphicFrameLocks noChangeAspect="1"/>
            </p:cNvGraphicFramePr>
            <p:nvPr/>
          </p:nvGraphicFramePr>
          <p:xfrm>
            <a:off x="6781800" y="381000"/>
            <a:ext cx="660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87" name="Equation" r:id="rId27" imgW="495000" imgH="228600" progId="Equation.3">
                    <p:embed/>
                  </p:oleObj>
                </mc:Choice>
                <mc:Fallback>
                  <p:oleObj name="Equation" r:id="rId27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381000"/>
                          <a:ext cx="6604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" name="Object 18"/>
          <p:cNvGraphicFramePr>
            <a:graphicFrameLocks noChangeAspect="1"/>
          </p:cNvGraphicFramePr>
          <p:nvPr>
            <p:extLst/>
          </p:nvPr>
        </p:nvGraphicFramePr>
        <p:xfrm>
          <a:off x="7559676" y="1055906"/>
          <a:ext cx="1365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8" name="Equation" r:id="rId29" imgW="825500" imgH="457200" progId="Equation.3">
                  <p:embed/>
                </p:oleObj>
              </mc:Choice>
              <mc:Fallback>
                <p:oleObj name="Equation" r:id="rId29" imgW="82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6" y="1055906"/>
                        <a:ext cx="1365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/>
          </p:nvPr>
        </p:nvGraphicFramePr>
        <p:xfrm>
          <a:off x="7542366" y="1894106"/>
          <a:ext cx="1135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9" name="Equation" r:id="rId31" imgW="622300" imgH="457200" progId="Equation.3">
                  <p:embed/>
                </p:oleObj>
              </mc:Choice>
              <mc:Fallback>
                <p:oleObj name="Equation" r:id="rId31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366" y="1894106"/>
                        <a:ext cx="11350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303712" y="5839238"/>
            <a:ext cx="5900718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When          is 0.2, the constellation becomes the 802.11ac 16-QAM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91918"/>
              </p:ext>
            </p:extLst>
          </p:nvPr>
        </p:nvGraphicFramePr>
        <p:xfrm>
          <a:off x="1896291" y="5849982"/>
          <a:ext cx="331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0" name="Equation" r:id="rId33" imgW="152280" imgH="139680" progId="Equation.3">
                  <p:embed/>
                </p:oleObj>
              </mc:Choice>
              <mc:Fallback>
                <p:oleObj name="Equation" r:id="rId3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291" y="5849982"/>
                        <a:ext cx="3317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303712" y="6079506"/>
            <a:ext cx="5581977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The receiver needs to know the          to compute the right LLR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18932"/>
              </p:ext>
            </p:extLst>
          </p:nvPr>
        </p:nvGraphicFramePr>
        <p:xfrm>
          <a:off x="3422472" y="6087291"/>
          <a:ext cx="3317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1" name="Equation" r:id="rId35" imgW="152280" imgH="139680" progId="Equation.3">
                  <p:embed/>
                </p:oleObj>
              </mc:Choice>
              <mc:Fallback>
                <p:oleObj name="Equation" r:id="rId3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472" y="6087291"/>
                        <a:ext cx="3317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35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96913" y="487755"/>
            <a:ext cx="8281988" cy="7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64-QAM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19200" y="990600"/>
            <a:ext cx="6058982" cy="5105400"/>
            <a:chOff x="685800" y="152400"/>
            <a:chExt cx="7315200" cy="6400800"/>
          </a:xfrm>
        </p:grpSpPr>
        <p:grpSp>
          <p:nvGrpSpPr>
            <p:cNvPr id="53" name="Group 52"/>
            <p:cNvGrpSpPr/>
            <p:nvPr/>
          </p:nvGrpSpPr>
          <p:grpSpPr>
            <a:xfrm>
              <a:off x="685800" y="152400"/>
              <a:ext cx="7315200" cy="6400800"/>
              <a:chOff x="685800" y="152400"/>
              <a:chExt cx="7315200" cy="64008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85800" y="3200400"/>
                <a:ext cx="7315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419600" y="152400"/>
                <a:ext cx="0" cy="64008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4402974" y="1464426"/>
                <a:ext cx="1981200" cy="1752600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5562600" y="685800"/>
                <a:ext cx="788322" cy="782856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375861" y="1472739"/>
                <a:ext cx="0" cy="19050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394661" y="3268287"/>
                <a:ext cx="1981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graphicFrame>
            <p:nvGraphicFramePr>
              <p:cNvPr id="77" name="Object 3"/>
              <p:cNvGraphicFramePr>
                <a:graphicFrameLocks noChangeAspect="1"/>
              </p:cNvGraphicFramePr>
              <p:nvPr/>
            </p:nvGraphicFramePr>
            <p:xfrm>
              <a:off x="4648200" y="2448096"/>
              <a:ext cx="4445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39" name="Equation" r:id="rId3" imgW="444240" imgH="228600" progId="Equation.3">
                      <p:embed/>
                    </p:oleObj>
                  </mc:Choice>
                  <mc:Fallback>
                    <p:oleObj name="Equation" r:id="rId3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8200" y="2448096"/>
                            <a:ext cx="4445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4"/>
              <p:cNvGraphicFramePr>
                <a:graphicFrameLocks noChangeAspect="1"/>
              </p:cNvGraphicFramePr>
              <p:nvPr/>
            </p:nvGraphicFramePr>
            <p:xfrm>
              <a:off x="5791200" y="762000"/>
              <a:ext cx="266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0" name="Equation" r:id="rId5" imgW="266400" imgH="228600" progId="Equation.3">
                      <p:embed/>
                    </p:oleObj>
                  </mc:Choice>
                  <mc:Fallback>
                    <p:oleObj name="Equation" r:id="rId5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762000"/>
                            <a:ext cx="2667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5"/>
              <p:cNvGraphicFramePr>
                <a:graphicFrameLocks noChangeAspect="1"/>
              </p:cNvGraphicFramePr>
              <p:nvPr/>
            </p:nvGraphicFramePr>
            <p:xfrm>
              <a:off x="5334000" y="3276599"/>
              <a:ext cx="304800" cy="3217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1" name="Equation" r:id="rId7" imgW="228600" imgH="241200" progId="Equation.3">
                      <p:embed/>
                    </p:oleObj>
                  </mc:Choice>
                  <mc:Fallback>
                    <p:oleObj name="Equation" r:id="rId7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0" y="3276599"/>
                            <a:ext cx="304800" cy="3217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6"/>
              <p:cNvGraphicFramePr>
                <a:graphicFrameLocks noChangeAspect="1"/>
              </p:cNvGraphicFramePr>
              <p:nvPr/>
            </p:nvGraphicFramePr>
            <p:xfrm>
              <a:off x="5715000" y="1219200"/>
              <a:ext cx="304800" cy="3227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2" name="Equation" r:id="rId9" imgW="215640" imgH="228600" progId="Equation.3">
                      <p:embed/>
                    </p:oleObj>
                  </mc:Choice>
                  <mc:Fallback>
                    <p:oleObj name="Equation" r:id="rId9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5000" y="1219200"/>
                            <a:ext cx="304800" cy="3227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1" name="Straight Connector 80"/>
              <p:cNvCxnSpPr/>
              <p:nvPr/>
            </p:nvCxnSpPr>
            <p:spPr>
              <a:xfrm flipH="1">
                <a:off x="5562600" y="737061"/>
                <a:ext cx="18010" cy="2463339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82" name="Group 81"/>
              <p:cNvGrpSpPr/>
              <p:nvPr/>
            </p:nvGrpSpPr>
            <p:grpSpPr>
              <a:xfrm>
                <a:off x="1295400" y="482139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" name="Oval 19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80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86" name="Oval 185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5232861" y="465513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56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6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74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7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5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84" name="Straight Connector 83"/>
              <p:cNvCxnSpPr/>
              <p:nvPr/>
            </p:nvCxnSpPr>
            <p:spPr>
              <a:xfrm flipH="1">
                <a:off x="5579226" y="1489365"/>
                <a:ext cx="762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grpSp>
            <p:nvGrpSpPr>
              <p:cNvPr id="85" name="Group 84"/>
              <p:cNvGrpSpPr/>
              <p:nvPr/>
            </p:nvGrpSpPr>
            <p:grpSpPr>
              <a:xfrm>
                <a:off x="4386348" y="482139"/>
                <a:ext cx="83130" cy="2014452"/>
                <a:chOff x="4386348" y="482139"/>
                <a:chExt cx="83130" cy="2014452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4393278" y="48213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4386348" y="1151313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386348" y="1863435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4386348" y="249659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4376652" y="3920835"/>
                <a:ext cx="83130" cy="2014452"/>
                <a:chOff x="4386348" y="482139"/>
                <a:chExt cx="83130" cy="2014452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393278" y="48213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4386348" y="1151313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4386348" y="1863435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386348" y="249659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1320339" y="3911139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26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3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44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7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2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5267496" y="3912522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04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16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22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7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06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7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89" name="Straight Connector 88"/>
              <p:cNvCxnSpPr/>
              <p:nvPr/>
            </p:nvCxnSpPr>
            <p:spPr>
              <a:xfrm>
                <a:off x="6384174" y="1828800"/>
                <a:ext cx="381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84174" y="2479965"/>
                <a:ext cx="1143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graphicFrame>
            <p:nvGraphicFramePr>
              <p:cNvPr id="91" name="Object 16"/>
              <p:cNvGraphicFramePr>
                <a:graphicFrameLocks noChangeAspect="1"/>
              </p:cNvGraphicFramePr>
              <p:nvPr/>
            </p:nvGraphicFramePr>
            <p:xfrm>
              <a:off x="6477000" y="1828800"/>
              <a:ext cx="228600" cy="242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3" name="Equation" r:id="rId11" imgW="203040" imgH="215640" progId="Equation.3">
                      <p:embed/>
                    </p:oleObj>
                  </mc:Choice>
                  <mc:Fallback>
                    <p:oleObj name="Equation" r:id="rId11" imgW="2030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7000" y="1828800"/>
                            <a:ext cx="228600" cy="242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17"/>
              <p:cNvGraphicFramePr>
                <a:graphicFrameLocks noChangeAspect="1"/>
              </p:cNvGraphicFramePr>
              <p:nvPr/>
            </p:nvGraphicFramePr>
            <p:xfrm>
              <a:off x="6892635" y="2473034"/>
              <a:ext cx="228600" cy="2420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4" name="Equation" r:id="rId13" imgW="215640" imgH="228600" progId="Equation.3">
                      <p:embed/>
                    </p:oleObj>
                  </mc:Choice>
                  <mc:Fallback>
                    <p:oleObj name="Equation" r:id="rId13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2635" y="2473034"/>
                            <a:ext cx="228600" cy="2420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92"/>
              <p:cNvGraphicFramePr>
                <a:graphicFrameLocks noChangeAspect="1"/>
              </p:cNvGraphicFramePr>
              <p:nvPr/>
            </p:nvGraphicFramePr>
            <p:xfrm>
              <a:off x="7010400" y="609600"/>
              <a:ext cx="9906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5" name="Equation" r:id="rId15" imgW="723600" imgH="228600" progId="Equation.3">
                      <p:embed/>
                    </p:oleObj>
                  </mc:Choice>
                  <mc:Fallback>
                    <p:oleObj name="Equation" r:id="rId15" imgW="723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10400" y="609600"/>
                            <a:ext cx="99060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4" name="Group 93"/>
              <p:cNvGrpSpPr/>
              <p:nvPr/>
            </p:nvGrpSpPr>
            <p:grpSpPr>
              <a:xfrm>
                <a:off x="1328652" y="3165765"/>
                <a:ext cx="2269374" cy="78966"/>
                <a:chOff x="1328652" y="3165765"/>
                <a:chExt cx="2269374" cy="78966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598026" y="3165765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77591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049087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328652" y="3168531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5274426" y="3157452"/>
                <a:ext cx="2269374" cy="78966"/>
                <a:chOff x="1328652" y="3165765"/>
                <a:chExt cx="2269374" cy="78966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598026" y="3165765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877591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049087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328652" y="3168531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6781800" y="1981200"/>
            <a:ext cx="79586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6" name="Equation" r:id="rId17" imgW="596880" imgH="228600" progId="Equation.3">
                    <p:embed/>
                  </p:oleObj>
                </mc:Choice>
                <mc:Fallback>
                  <p:oleObj name="Equation" r:id="rId17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1981200"/>
                          <a:ext cx="79586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21"/>
            <p:cNvGraphicFramePr>
              <a:graphicFrameLocks noChangeAspect="1"/>
            </p:cNvGraphicFramePr>
            <p:nvPr/>
          </p:nvGraphicFramePr>
          <p:xfrm>
            <a:off x="990600" y="3276600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Equation" r:id="rId19" imgW="647640" imgH="241200" progId="Equation.3">
                    <p:embed/>
                  </p:oleObj>
                </mc:Choice>
                <mc:Fallback>
                  <p:oleObj name="Equation" r:id="rId19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276600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2"/>
            <p:cNvGraphicFramePr>
              <a:graphicFrameLocks noChangeAspect="1"/>
            </p:cNvGraphicFramePr>
            <p:nvPr/>
          </p:nvGraphicFramePr>
          <p:xfrm>
            <a:off x="1752600" y="3276600"/>
            <a:ext cx="635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8" name="Equation" r:id="rId21" imgW="634680" imgH="241200" progId="Equation.3">
                    <p:embed/>
                  </p:oleObj>
                </mc:Choice>
                <mc:Fallback>
                  <p:oleObj name="Equation" r:id="rId21" imgW="634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276600"/>
                          <a:ext cx="6350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23"/>
            <p:cNvGraphicFramePr>
              <a:graphicFrameLocks noChangeAspect="1"/>
            </p:cNvGraphicFramePr>
            <p:nvPr/>
          </p:nvGraphicFramePr>
          <p:xfrm>
            <a:off x="2590800" y="3276600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9" name="Equation" r:id="rId23" imgW="647640" imgH="241200" progId="Equation.3">
                    <p:embed/>
                  </p:oleObj>
                </mc:Choice>
                <mc:Fallback>
                  <p:oleObj name="Equation" r:id="rId23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4"/>
            <p:cNvGraphicFramePr>
              <a:graphicFrameLocks noChangeAspect="1"/>
            </p:cNvGraphicFramePr>
            <p:nvPr/>
          </p:nvGraphicFramePr>
          <p:xfrm>
            <a:off x="3302922" y="3250278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0" name="Equation" r:id="rId25" imgW="660240" imgH="241200" progId="Equation.3">
                    <p:embed/>
                  </p:oleObj>
                </mc:Choice>
                <mc:Fallback>
                  <p:oleObj name="Equation" r:id="rId25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922" y="3250278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5"/>
            <p:cNvGraphicFramePr>
              <a:graphicFrameLocks noChangeAspect="1"/>
            </p:cNvGraphicFramePr>
            <p:nvPr/>
          </p:nvGraphicFramePr>
          <p:xfrm>
            <a:off x="4953000" y="28956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1" name="Equation" r:id="rId27" imgW="545760" imgH="241200" progId="Equation.3">
                    <p:embed/>
                  </p:oleObj>
                </mc:Choice>
                <mc:Fallback>
                  <p:oleObj name="Equation" r:id="rId27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28956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6"/>
            <p:cNvGraphicFramePr>
              <a:graphicFrameLocks noChangeAspect="1"/>
            </p:cNvGraphicFramePr>
            <p:nvPr/>
          </p:nvGraphicFramePr>
          <p:xfrm>
            <a:off x="5715000" y="28956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2" name="Equation" r:id="rId29" imgW="533160" imgH="241200" progId="Equation.3">
                    <p:embed/>
                  </p:oleObj>
                </mc:Choice>
                <mc:Fallback>
                  <p:oleObj name="Equation" r:id="rId29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28956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7"/>
            <p:cNvGraphicFramePr>
              <a:graphicFrameLocks noChangeAspect="1"/>
            </p:cNvGraphicFramePr>
            <p:nvPr/>
          </p:nvGraphicFramePr>
          <p:xfrm>
            <a:off x="6477000" y="28956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3" name="Equation" r:id="rId31" imgW="533160" imgH="241200" progId="Equation.3">
                    <p:embed/>
                  </p:oleObj>
                </mc:Choice>
                <mc:Fallback>
                  <p:oleObj name="Equation" r:id="rId31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8956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8"/>
            <p:cNvGraphicFramePr>
              <a:graphicFrameLocks noChangeAspect="1"/>
            </p:cNvGraphicFramePr>
            <p:nvPr/>
          </p:nvGraphicFramePr>
          <p:xfrm>
            <a:off x="7239000" y="28956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4" name="Equation" r:id="rId33" imgW="545760" imgH="241200" progId="Equation.3">
                    <p:embed/>
                  </p:oleObj>
                </mc:Choice>
                <mc:Fallback>
                  <p:oleObj name="Equation" r:id="rId33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8956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9"/>
            <p:cNvGraphicFramePr>
              <a:graphicFrameLocks noChangeAspect="1"/>
            </p:cNvGraphicFramePr>
            <p:nvPr/>
          </p:nvGraphicFramePr>
          <p:xfrm>
            <a:off x="3733800" y="5791200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5" name="Equation" r:id="rId35" imgW="647640" imgH="241200" progId="Equation.3">
                    <p:embed/>
                  </p:oleObj>
                </mc:Choice>
                <mc:Fallback>
                  <p:oleObj name="Equation" r:id="rId35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5791200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0"/>
            <p:cNvGraphicFramePr>
              <a:graphicFrameLocks noChangeAspect="1"/>
            </p:cNvGraphicFramePr>
            <p:nvPr/>
          </p:nvGraphicFramePr>
          <p:xfrm>
            <a:off x="3733800" y="5181600"/>
            <a:ext cx="635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6" name="Equation" r:id="rId37" imgW="634680" imgH="241200" progId="Equation.3">
                    <p:embed/>
                  </p:oleObj>
                </mc:Choice>
                <mc:Fallback>
                  <p:oleObj name="Equation" r:id="rId37" imgW="634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5181600"/>
                          <a:ext cx="6350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31"/>
            <p:cNvGraphicFramePr>
              <a:graphicFrameLocks noChangeAspect="1"/>
            </p:cNvGraphicFramePr>
            <p:nvPr/>
          </p:nvGraphicFramePr>
          <p:xfrm>
            <a:off x="3733800" y="4495800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7" name="Equation" r:id="rId39" imgW="647640" imgH="241200" progId="Equation.3">
                    <p:embed/>
                  </p:oleObj>
                </mc:Choice>
                <mc:Fallback>
                  <p:oleObj name="Equation" r:id="rId39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495800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2"/>
            <p:cNvGraphicFramePr>
              <a:graphicFrameLocks noChangeAspect="1"/>
            </p:cNvGraphicFramePr>
            <p:nvPr/>
          </p:nvGraphicFramePr>
          <p:xfrm>
            <a:off x="3733800" y="3810000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8" name="Equation" r:id="rId41" imgW="660240" imgH="241200" progId="Equation.3">
                    <p:embed/>
                  </p:oleObj>
                </mc:Choice>
                <mc:Fallback>
                  <p:oleObj name="Equation" r:id="rId41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810000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3"/>
            <p:cNvGraphicFramePr>
              <a:graphicFrameLocks noChangeAspect="1"/>
            </p:cNvGraphicFramePr>
            <p:nvPr/>
          </p:nvGraphicFramePr>
          <p:xfrm>
            <a:off x="3861261" y="2387139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9" name="Equation" r:id="rId43" imgW="545760" imgH="241200" progId="Equation.3">
                    <p:embed/>
                  </p:oleObj>
                </mc:Choice>
                <mc:Fallback>
                  <p:oleObj name="Equation" r:id="rId43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1261" y="2387139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34"/>
            <p:cNvGraphicFramePr>
              <a:graphicFrameLocks noChangeAspect="1"/>
            </p:cNvGraphicFramePr>
            <p:nvPr/>
          </p:nvGraphicFramePr>
          <p:xfrm>
            <a:off x="3877887" y="1744287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0" name="Equation" r:id="rId45" imgW="533160" imgH="241200" progId="Equation.3">
                    <p:embed/>
                  </p:oleObj>
                </mc:Choice>
                <mc:Fallback>
                  <p:oleObj name="Equation" r:id="rId45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887" y="1744287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35"/>
            <p:cNvGraphicFramePr>
              <a:graphicFrameLocks noChangeAspect="1"/>
            </p:cNvGraphicFramePr>
            <p:nvPr/>
          </p:nvGraphicFramePr>
          <p:xfrm>
            <a:off x="3861261" y="1058487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1" name="Equation" r:id="rId47" imgW="533160" imgH="241200" progId="Equation.3">
                    <p:embed/>
                  </p:oleObj>
                </mc:Choice>
                <mc:Fallback>
                  <p:oleObj name="Equation" r:id="rId47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1261" y="1058487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36"/>
            <p:cNvGraphicFramePr>
              <a:graphicFrameLocks noChangeAspect="1"/>
            </p:cNvGraphicFramePr>
            <p:nvPr/>
          </p:nvGraphicFramePr>
          <p:xfrm>
            <a:off x="3854331" y="381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2" name="Equation" r:id="rId49" imgW="545760" imgH="241200" progId="Equation.3">
                    <p:embed/>
                  </p:oleObj>
                </mc:Choice>
                <mc:Fallback>
                  <p:oleObj name="Equation" r:id="rId49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331" y="381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0" name="Object 37"/>
          <p:cNvGraphicFramePr>
            <a:graphicFrameLocks noChangeAspect="1"/>
          </p:cNvGraphicFramePr>
          <p:nvPr>
            <p:extLst/>
          </p:nvPr>
        </p:nvGraphicFramePr>
        <p:xfrm>
          <a:off x="7438288" y="1159626"/>
          <a:ext cx="138545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51" imgW="952087" imgH="418918" progId="Equation.3">
                  <p:embed/>
                </p:oleObj>
              </mc:Choice>
              <mc:Fallback>
                <p:oleObj name="Equation" r:id="rId51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8288" y="1159626"/>
                        <a:ext cx="138545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40"/>
          <p:cNvGraphicFramePr>
            <a:graphicFrameLocks noChangeAspect="1"/>
          </p:cNvGraphicFramePr>
          <p:nvPr>
            <p:extLst/>
          </p:nvPr>
        </p:nvGraphicFramePr>
        <p:xfrm>
          <a:off x="7590689" y="1969095"/>
          <a:ext cx="990600" cy="71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53" imgW="583947" imgH="418918" progId="Equation.3">
                  <p:embed/>
                </p:oleObj>
              </mc:Choice>
              <mc:Fallback>
                <p:oleObj name="Equation" r:id="rId53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689" y="1969095"/>
                        <a:ext cx="990600" cy="714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TextBox 201"/>
          <p:cNvSpPr txBox="1"/>
          <p:nvPr/>
        </p:nvSpPr>
        <p:spPr>
          <a:xfrm>
            <a:off x="1038483" y="6116760"/>
            <a:ext cx="694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b="0" dirty="0" smtClean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When          is 0.2381, the constellation becomes the 802.11ac 64-QAM</a:t>
            </a:r>
            <a:endParaRPr lang="en-US" sz="1800" b="0" dirty="0">
              <a:solidFill>
                <a:srgbClr val="FF330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3" name="Object 39"/>
          <p:cNvGraphicFramePr>
            <a:graphicFrameLocks noChangeAspect="1"/>
          </p:cNvGraphicFramePr>
          <p:nvPr>
            <p:extLst/>
          </p:nvPr>
        </p:nvGraphicFramePr>
        <p:xfrm>
          <a:off x="1917958" y="6159623"/>
          <a:ext cx="3317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Equation" r:id="rId55" imgW="152280" imgH="139680" progId="Equation.3">
                  <p:embed/>
                </p:oleObj>
              </mc:Choice>
              <mc:Fallback>
                <p:oleObj name="Equation" r:id="rId5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958" y="6159623"/>
                        <a:ext cx="3317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15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56195" y="641318"/>
            <a:ext cx="1596606" cy="7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51" tIns="39081" rIns="78151" bIns="390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8422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256-QAM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584" y="1066800"/>
            <a:ext cx="6400800" cy="5135904"/>
            <a:chOff x="152400" y="152400"/>
            <a:chExt cx="7848600" cy="663078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800" y="6409113"/>
              <a:ext cx="73152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804948" y="152400"/>
              <a:ext cx="0" cy="64008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9" name="Group 104"/>
            <p:cNvGrpSpPr/>
            <p:nvPr/>
          </p:nvGrpSpPr>
          <p:grpSpPr>
            <a:xfrm>
              <a:off x="755070" y="1084809"/>
              <a:ext cx="83130" cy="2014452"/>
              <a:chOff x="4386348" y="482139"/>
              <a:chExt cx="83130" cy="2014452"/>
            </a:xfrm>
          </p:grpSpPr>
          <p:cxnSp>
            <p:nvCxnSpPr>
              <p:cNvPr id="156" name="Straight Connector 37"/>
              <p:cNvCxnSpPr/>
              <p:nvPr/>
            </p:nvCxnSpPr>
            <p:spPr>
              <a:xfrm>
                <a:off x="4393278" y="482139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86348" y="1151313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386348" y="1863435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386348" y="2496591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0" name="Group 105"/>
            <p:cNvGrpSpPr/>
            <p:nvPr/>
          </p:nvGrpSpPr>
          <p:grpSpPr>
            <a:xfrm>
              <a:off x="753687" y="3758739"/>
              <a:ext cx="83130" cy="2014452"/>
              <a:chOff x="4386348" y="482139"/>
              <a:chExt cx="83130" cy="201445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4393278" y="482139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86348" y="1151313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386348" y="1863435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386348" y="2496591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1499061" y="1066800"/>
              <a:ext cx="5282739" cy="4709157"/>
              <a:chOff x="1295400" y="1235826"/>
              <a:chExt cx="5282739" cy="4709157"/>
            </a:xfrm>
          </p:grpSpPr>
          <p:grpSp>
            <p:nvGrpSpPr>
              <p:cNvPr id="60" name="Group 69"/>
              <p:cNvGrpSpPr/>
              <p:nvPr/>
            </p:nvGrpSpPr>
            <p:grpSpPr>
              <a:xfrm>
                <a:off x="1295400" y="1244139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30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42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48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Oval 16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Oval 17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3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44" name="Oval 143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Oval 5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Oval 5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31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32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38" name="Oval 65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" name="Oval 66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3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70"/>
              <p:cNvGrpSpPr/>
              <p:nvPr/>
            </p:nvGrpSpPr>
            <p:grpSpPr>
              <a:xfrm>
                <a:off x="4267200" y="1235826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108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20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26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7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1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Oval 8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Oval 8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9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110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12" name="Oval 75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76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Oval 77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Oval 78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110"/>
              <p:cNvGrpSpPr/>
              <p:nvPr/>
            </p:nvGrpSpPr>
            <p:grpSpPr>
              <a:xfrm>
                <a:off x="1320339" y="3911139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86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9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04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7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88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133"/>
              <p:cNvGrpSpPr/>
              <p:nvPr/>
            </p:nvGrpSpPr>
            <p:grpSpPr>
              <a:xfrm>
                <a:off x="4267200" y="3912522"/>
                <a:ext cx="2310939" cy="2032461"/>
                <a:chOff x="1295400" y="482139"/>
                <a:chExt cx="2310939" cy="2032461"/>
              </a:xfrm>
            </p:grpSpPr>
            <p:grpSp>
              <p:nvGrpSpPr>
                <p:cNvPr id="64" name="Group 57"/>
                <p:cNvGrpSpPr/>
                <p:nvPr/>
              </p:nvGrpSpPr>
              <p:grpSpPr>
                <a:xfrm>
                  <a:off x="1295400" y="482139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76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82" name="Oval 14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Oval 15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5" name="Group 58"/>
                <p:cNvGrpSpPr/>
                <p:nvPr/>
              </p:nvGrpSpPr>
              <p:grpSpPr>
                <a:xfrm>
                  <a:off x="1295400" y="1828800"/>
                  <a:ext cx="2310939" cy="685800"/>
                  <a:chOff x="1354974" y="381000"/>
                  <a:chExt cx="2310939" cy="685800"/>
                </a:xfrm>
              </p:grpSpPr>
              <p:grpSp>
                <p:nvGrpSpPr>
                  <p:cNvPr id="66" name="Group 49"/>
                  <p:cNvGrpSpPr/>
                  <p:nvPr/>
                </p:nvGrpSpPr>
                <p:grpSpPr>
                  <a:xfrm>
                    <a:off x="1354974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50"/>
                  <p:cNvGrpSpPr/>
                  <p:nvPr/>
                </p:nvGrpSpPr>
                <p:grpSpPr>
                  <a:xfrm>
                    <a:off x="2895600" y="381000"/>
                    <a:ext cx="770313" cy="685800"/>
                    <a:chOff x="1676400" y="762000"/>
                    <a:chExt cx="1456113" cy="1295400"/>
                  </a:xfrm>
                </p:grpSpPr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30480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1676400" y="7620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30563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1684713" y="1981200"/>
                      <a:ext cx="76200" cy="76200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79"/>
            <p:cNvGrpSpPr/>
            <p:nvPr/>
          </p:nvGrpSpPr>
          <p:grpSpPr>
            <a:xfrm>
              <a:off x="1565565" y="6374478"/>
              <a:ext cx="2269374" cy="78966"/>
              <a:chOff x="1328652" y="3165765"/>
              <a:chExt cx="2269374" cy="78966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598026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877591" y="3167148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049087" y="3167148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328652" y="3168531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3" name="Group 180"/>
            <p:cNvGrpSpPr/>
            <p:nvPr/>
          </p:nvGrpSpPr>
          <p:grpSpPr>
            <a:xfrm>
              <a:off x="4495800" y="6366165"/>
              <a:ext cx="2269374" cy="78966"/>
              <a:chOff x="1328652" y="3165765"/>
              <a:chExt cx="2269374" cy="7896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598026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77591" y="3167148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49087" y="3167148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28652" y="3168531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811878" y="3429000"/>
              <a:ext cx="3379122" cy="2971800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514600" y="1981200"/>
              <a:ext cx="1661158" cy="1468656"/>
            </a:xfrm>
            <a:prstGeom prst="straightConnector1">
              <a:avLst/>
            </a:prstGeom>
            <a:noFill/>
            <a:ln w="222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aphicFrame>
          <p:nvGraphicFramePr>
            <p:cNvPr id="16" name="Object 26"/>
            <p:cNvGraphicFramePr>
              <a:graphicFrameLocks noChangeAspect="1"/>
            </p:cNvGraphicFramePr>
            <p:nvPr/>
          </p:nvGraphicFramePr>
          <p:xfrm>
            <a:off x="1600200" y="5105400"/>
            <a:ext cx="444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0" name="Equation" r:id="rId3" imgW="444240" imgH="228600" progId="Equation.3">
                    <p:embed/>
                  </p:oleObj>
                </mc:Choice>
                <mc:Fallback>
                  <p:oleObj name="Equation" r:id="rId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5105400"/>
                          <a:ext cx="444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7"/>
            <p:cNvGraphicFramePr>
              <a:graphicFrameLocks noChangeAspect="1"/>
            </p:cNvGraphicFramePr>
            <p:nvPr/>
          </p:nvGraphicFramePr>
          <p:xfrm>
            <a:off x="3276600" y="2438400"/>
            <a:ext cx="266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1" name="Equation" r:id="rId5" imgW="266400" imgH="228600" progId="Equation.3">
                    <p:embed/>
                  </p:oleObj>
                </mc:Choice>
                <mc:Fallback>
                  <p:oleObj name="Equation" r:id="rId5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2438400"/>
                          <a:ext cx="2667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flipH="1">
              <a:off x="4166061" y="3429000"/>
              <a:ext cx="1384" cy="31242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821574" y="6485313"/>
              <a:ext cx="33528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aphicFrame>
          <p:nvGraphicFramePr>
            <p:cNvPr id="20" name="Object 28"/>
            <p:cNvGraphicFramePr>
              <a:graphicFrameLocks noChangeAspect="1"/>
            </p:cNvGraphicFramePr>
            <p:nvPr/>
          </p:nvGraphicFramePr>
          <p:xfrm>
            <a:off x="2304009" y="6460920"/>
            <a:ext cx="3048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2" name="Equation" r:id="rId7" imgW="228600" imgH="241200" progId="Equation.3">
                    <p:embed/>
                  </p:oleObj>
                </mc:Choice>
                <mc:Fallback>
                  <p:oleObj name="Equation" r:id="rId7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009" y="6460920"/>
                          <a:ext cx="304800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2514600" y="3429000"/>
              <a:ext cx="16764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2514600" y="1997826"/>
              <a:ext cx="8313" cy="440297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aphicFrame>
          <p:nvGraphicFramePr>
            <p:cNvPr id="23" name="Object 29"/>
            <p:cNvGraphicFramePr>
              <a:graphicFrameLocks noChangeAspect="1"/>
            </p:cNvGraphicFramePr>
            <p:nvPr/>
          </p:nvGraphicFramePr>
          <p:xfrm>
            <a:off x="3200400" y="3124200"/>
            <a:ext cx="3048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3" name="Equation" r:id="rId9" imgW="215640" imgH="228600" progId="Equation.3">
                    <p:embed/>
                  </p:oleObj>
                </mc:Choice>
                <mc:Fallback>
                  <p:oleObj name="Equation" r:id="rId9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124200"/>
                          <a:ext cx="304800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0"/>
            <p:cNvGraphicFramePr>
              <a:graphicFrameLocks noChangeAspect="1"/>
            </p:cNvGraphicFramePr>
            <p:nvPr/>
          </p:nvGraphicFramePr>
          <p:xfrm>
            <a:off x="6146800" y="1143000"/>
            <a:ext cx="1320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4" name="Equation" r:id="rId11" imgW="965160" imgH="228600" progId="Equation.3">
                    <p:embed/>
                  </p:oleObj>
                </mc:Choice>
                <mc:Fallback>
                  <p:oleObj name="Equation" r:id="rId11" imgW="965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800" y="1143000"/>
                          <a:ext cx="13208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>
            <a:xfrm flipH="1" flipV="1">
              <a:off x="4174374" y="3750426"/>
              <a:ext cx="300017" cy="96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aphicFrame>
          <p:nvGraphicFramePr>
            <p:cNvPr id="26" name="Object 31"/>
            <p:cNvGraphicFramePr>
              <a:graphicFrameLocks noChangeAspect="1"/>
            </p:cNvGraphicFramePr>
            <p:nvPr/>
          </p:nvGraphicFramePr>
          <p:xfrm>
            <a:off x="4191000" y="3505200"/>
            <a:ext cx="2286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5" name="Equation" r:id="rId13" imgW="203040" imgH="215640" progId="Equation.3">
                    <p:embed/>
                  </p:oleObj>
                </mc:Choice>
                <mc:Fallback>
                  <p:oleObj name="Equation" r:id="rId13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3505200"/>
                          <a:ext cx="228600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 flipH="1">
              <a:off x="4166061" y="4409126"/>
              <a:ext cx="1050174" cy="1047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aphicFrame>
          <p:nvGraphicFramePr>
            <p:cNvPr id="28" name="Object 32"/>
            <p:cNvGraphicFramePr>
              <a:graphicFrameLocks noChangeAspect="1"/>
            </p:cNvGraphicFramePr>
            <p:nvPr/>
          </p:nvGraphicFramePr>
          <p:xfrm>
            <a:off x="4648200" y="4191000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6" name="Equation" r:id="rId15" imgW="215640" imgH="228600" progId="Equation.3">
                    <p:embed/>
                  </p:oleObj>
                </mc:Choice>
                <mc:Fallback>
                  <p:oleObj name="Equation" r:id="rId1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191000"/>
                          <a:ext cx="2286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Connector 28"/>
            <p:cNvCxnSpPr/>
            <p:nvPr/>
          </p:nvCxnSpPr>
          <p:spPr>
            <a:xfrm flipH="1">
              <a:off x="4174374" y="5104378"/>
              <a:ext cx="1826390" cy="933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aphicFrame>
          <p:nvGraphicFramePr>
            <p:cNvPr id="30" name="Object 33"/>
            <p:cNvGraphicFramePr>
              <a:graphicFrameLocks noChangeAspect="1"/>
            </p:cNvGraphicFramePr>
            <p:nvPr/>
          </p:nvGraphicFramePr>
          <p:xfrm>
            <a:off x="4953000" y="4876800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7" name="Equation" r:id="rId17" imgW="215640" imgH="228600" progId="Equation.3">
                    <p:embed/>
                  </p:oleObj>
                </mc:Choice>
                <mc:Fallback>
                  <p:oleObj name="Equation" r:id="rId17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876800"/>
                          <a:ext cx="2286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 flipH="1">
              <a:off x="4166061" y="5753423"/>
              <a:ext cx="2584897" cy="2115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aphicFrame>
          <p:nvGraphicFramePr>
            <p:cNvPr id="32" name="Object 34"/>
            <p:cNvGraphicFramePr>
              <a:graphicFrameLocks noChangeAspect="1"/>
            </p:cNvGraphicFramePr>
            <p:nvPr/>
          </p:nvGraphicFramePr>
          <p:xfrm>
            <a:off x="5478087" y="5536278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8" name="Equation" r:id="rId19" imgW="215640" imgH="228600" progId="Equation.3">
                    <p:embed/>
                  </p:oleObj>
                </mc:Choice>
                <mc:Fallback>
                  <p:oleObj name="Equation" r:id="rId19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087" y="5536278"/>
                          <a:ext cx="2286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9"/>
            <p:cNvGraphicFramePr>
              <a:graphicFrameLocks noChangeAspect="1"/>
            </p:cNvGraphicFramePr>
            <p:nvPr/>
          </p:nvGraphicFramePr>
          <p:xfrm>
            <a:off x="12954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9" name="Equation" r:id="rId21" imgW="545760" imgH="241200" progId="Equation.3">
                    <p:embed/>
                  </p:oleObj>
                </mc:Choice>
                <mc:Fallback>
                  <p:oleObj name="Equation" r:id="rId21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0"/>
            <p:cNvGraphicFramePr>
              <a:graphicFrameLocks noChangeAspect="1"/>
            </p:cNvGraphicFramePr>
            <p:nvPr/>
          </p:nvGraphicFramePr>
          <p:xfrm>
            <a:off x="19050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0" name="Equation" r:id="rId23" imgW="545760" imgH="241200" progId="Equation.3">
                    <p:embed/>
                  </p:oleObj>
                </mc:Choice>
                <mc:Fallback>
                  <p:oleObj name="Equation" r:id="rId23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1"/>
            <p:cNvGraphicFramePr>
              <a:graphicFrameLocks noChangeAspect="1"/>
            </p:cNvGraphicFramePr>
            <p:nvPr/>
          </p:nvGraphicFramePr>
          <p:xfrm>
            <a:off x="27432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1" name="Equation" r:id="rId25" imgW="545760" imgH="241200" progId="Equation.3">
                    <p:embed/>
                  </p:oleObj>
                </mc:Choice>
                <mc:Fallback>
                  <p:oleObj name="Equation" r:id="rId25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2"/>
            <p:cNvGraphicFramePr>
              <a:graphicFrameLocks noChangeAspect="1"/>
            </p:cNvGraphicFramePr>
            <p:nvPr/>
          </p:nvGraphicFramePr>
          <p:xfrm>
            <a:off x="3581400" y="60960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2" name="Equation" r:id="rId27" imgW="533160" imgH="241200" progId="Equation.3">
                    <p:embed/>
                  </p:oleObj>
                </mc:Choice>
                <mc:Fallback>
                  <p:oleObj name="Equation" r:id="rId27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60960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3"/>
            <p:cNvGraphicFramePr>
              <a:graphicFrameLocks noChangeAspect="1"/>
            </p:cNvGraphicFramePr>
            <p:nvPr/>
          </p:nvGraphicFramePr>
          <p:xfrm>
            <a:off x="4267200" y="60960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3" name="Equation" r:id="rId29" imgW="533160" imgH="241200" progId="Equation.3">
                    <p:embed/>
                  </p:oleObj>
                </mc:Choice>
                <mc:Fallback>
                  <p:oleObj name="Equation" r:id="rId29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60960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4"/>
            <p:cNvGraphicFramePr>
              <a:graphicFrameLocks noChangeAspect="1"/>
            </p:cNvGraphicFramePr>
            <p:nvPr/>
          </p:nvGraphicFramePr>
          <p:xfrm>
            <a:off x="49530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4" name="Equation" r:id="rId31" imgW="545760" imgH="241200" progId="Equation.3">
                    <p:embed/>
                  </p:oleObj>
                </mc:Choice>
                <mc:Fallback>
                  <p:oleObj name="Equation" r:id="rId31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5"/>
            <p:cNvGraphicFramePr>
              <a:graphicFrameLocks noChangeAspect="1"/>
            </p:cNvGraphicFramePr>
            <p:nvPr/>
          </p:nvGraphicFramePr>
          <p:xfrm>
            <a:off x="57150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5" name="Equation" r:id="rId33" imgW="545760" imgH="241200" progId="Equation.3">
                    <p:embed/>
                  </p:oleObj>
                </mc:Choice>
                <mc:Fallback>
                  <p:oleObj name="Equation" r:id="rId33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6"/>
            <p:cNvGraphicFramePr>
              <a:graphicFrameLocks noChangeAspect="1"/>
            </p:cNvGraphicFramePr>
            <p:nvPr/>
          </p:nvGraphicFramePr>
          <p:xfrm>
            <a:off x="6477000" y="6096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6" name="Equation" r:id="rId35" imgW="545760" imgH="241200" progId="Equation.3">
                    <p:embed/>
                  </p:oleObj>
                </mc:Choice>
                <mc:Fallback>
                  <p:oleObj name="Equation" r:id="rId35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6096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7"/>
            <p:cNvGraphicFramePr>
              <a:graphicFrameLocks noChangeAspect="1"/>
            </p:cNvGraphicFramePr>
            <p:nvPr/>
          </p:nvGraphicFramePr>
          <p:xfrm>
            <a:off x="152400" y="57150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7" name="Equation" r:id="rId37" imgW="545760" imgH="241200" progId="Equation.3">
                    <p:embed/>
                  </p:oleObj>
                </mc:Choice>
                <mc:Fallback>
                  <p:oleObj name="Equation" r:id="rId37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7150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8"/>
            <p:cNvGraphicFramePr>
              <a:graphicFrameLocks noChangeAspect="1"/>
            </p:cNvGraphicFramePr>
            <p:nvPr/>
          </p:nvGraphicFramePr>
          <p:xfrm>
            <a:off x="152400" y="50292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8" name="Equation" r:id="rId38" imgW="545760" imgH="241200" progId="Equation.3">
                    <p:embed/>
                  </p:oleObj>
                </mc:Choice>
                <mc:Fallback>
                  <p:oleObj name="Equation" r:id="rId38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0292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9"/>
            <p:cNvGraphicFramePr>
              <a:graphicFrameLocks noChangeAspect="1"/>
            </p:cNvGraphicFramePr>
            <p:nvPr/>
          </p:nvGraphicFramePr>
          <p:xfrm>
            <a:off x="152400" y="43434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9" name="Equation" r:id="rId39" imgW="545760" imgH="241200" progId="Equation.3">
                    <p:embed/>
                  </p:oleObj>
                </mc:Choice>
                <mc:Fallback>
                  <p:oleObj name="Equation" r:id="rId39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43434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0"/>
            <p:cNvGraphicFramePr>
              <a:graphicFrameLocks noChangeAspect="1"/>
            </p:cNvGraphicFramePr>
            <p:nvPr/>
          </p:nvGraphicFramePr>
          <p:xfrm>
            <a:off x="152400" y="36576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0" name="Equation" r:id="rId40" imgW="533160" imgH="241200" progId="Equation.3">
                    <p:embed/>
                  </p:oleObj>
                </mc:Choice>
                <mc:Fallback>
                  <p:oleObj name="Equation" r:id="rId40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6576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1"/>
            <p:cNvGraphicFramePr>
              <a:graphicFrameLocks noChangeAspect="1"/>
            </p:cNvGraphicFramePr>
            <p:nvPr/>
          </p:nvGraphicFramePr>
          <p:xfrm>
            <a:off x="152400" y="2971800"/>
            <a:ext cx="533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1" name="Equation" r:id="rId41" imgW="533160" imgH="241200" progId="Equation.3">
                    <p:embed/>
                  </p:oleObj>
                </mc:Choice>
                <mc:Fallback>
                  <p:oleObj name="Equation" r:id="rId41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2971800"/>
                          <a:ext cx="533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52"/>
            <p:cNvGraphicFramePr>
              <a:graphicFrameLocks noChangeAspect="1"/>
            </p:cNvGraphicFramePr>
            <p:nvPr/>
          </p:nvGraphicFramePr>
          <p:xfrm>
            <a:off x="152400" y="23622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2" name="Equation" r:id="rId42" imgW="545760" imgH="241200" progId="Equation.3">
                    <p:embed/>
                  </p:oleObj>
                </mc:Choice>
                <mc:Fallback>
                  <p:oleObj name="Equation" r:id="rId42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23622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53"/>
            <p:cNvGraphicFramePr>
              <a:graphicFrameLocks noChangeAspect="1"/>
            </p:cNvGraphicFramePr>
            <p:nvPr/>
          </p:nvGraphicFramePr>
          <p:xfrm>
            <a:off x="152400" y="16764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3" name="Equation" r:id="rId43" imgW="545760" imgH="241200" progId="Equation.3">
                    <p:embed/>
                  </p:oleObj>
                </mc:Choice>
                <mc:Fallback>
                  <p:oleObj name="Equation" r:id="rId43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6764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4"/>
            <p:cNvGraphicFramePr>
              <a:graphicFrameLocks noChangeAspect="1"/>
            </p:cNvGraphicFramePr>
            <p:nvPr/>
          </p:nvGraphicFramePr>
          <p:xfrm>
            <a:off x="152400" y="990600"/>
            <a:ext cx="546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4" name="Equation" r:id="rId44" imgW="545760" imgH="241200" progId="Equation.3">
                    <p:embed/>
                  </p:oleObj>
                </mc:Choice>
                <mc:Fallback>
                  <p:oleObj name="Equation" r:id="rId44" imgW="5457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990600"/>
                          <a:ext cx="5461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5"/>
            <p:cNvGraphicFramePr>
              <a:graphicFrameLocks noChangeAspect="1"/>
            </p:cNvGraphicFramePr>
            <p:nvPr/>
          </p:nvGraphicFramePr>
          <p:xfrm>
            <a:off x="5715000" y="3962400"/>
            <a:ext cx="596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5" name="Equation" r:id="rId45" imgW="596880" imgH="228600" progId="Equation.3">
                    <p:embed/>
                  </p:oleObj>
                </mc:Choice>
                <mc:Fallback>
                  <p:oleObj name="Equation" r:id="rId45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3962400"/>
                          <a:ext cx="596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5715000" y="4648200"/>
            <a:ext cx="609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6" name="Equation" r:id="rId47" imgW="609480" imgH="228600" progId="Equation.3">
                    <p:embed/>
                  </p:oleObj>
                </mc:Choice>
                <mc:Fallback>
                  <p:oleObj name="Equation" r:id="rId47" imgW="609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4648200"/>
                          <a:ext cx="6096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7"/>
            <p:cNvGraphicFramePr>
              <a:graphicFrameLocks noChangeAspect="1"/>
            </p:cNvGraphicFramePr>
            <p:nvPr/>
          </p:nvGraphicFramePr>
          <p:xfrm>
            <a:off x="5791200" y="5360322"/>
            <a:ext cx="622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7" name="Equation" r:id="rId49" imgW="622080" imgH="228600" progId="Equation.3">
                    <p:embed/>
                  </p:oleObj>
                </mc:Choice>
                <mc:Fallback>
                  <p:oleObj name="Equation" r:id="rId49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5360322"/>
                          <a:ext cx="6223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" name="Object 55"/>
          <p:cNvGraphicFramePr>
            <a:graphicFrameLocks noChangeAspect="1"/>
          </p:cNvGraphicFramePr>
          <p:nvPr>
            <p:extLst/>
          </p:nvPr>
        </p:nvGraphicFramePr>
        <p:xfrm>
          <a:off x="6952384" y="1619573"/>
          <a:ext cx="20972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8" name="Equation" r:id="rId51" imgW="1638300" imgH="419100" progId="Equation.3">
                  <p:embed/>
                </p:oleObj>
              </mc:Choice>
              <mc:Fallback>
                <p:oleObj name="Equation" r:id="rId51" imgW="163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384" y="1619573"/>
                        <a:ext cx="209723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57"/>
          <p:cNvGraphicFramePr>
            <a:graphicFrameLocks noChangeAspect="1"/>
          </p:cNvGraphicFramePr>
          <p:nvPr>
            <p:extLst/>
          </p:nvPr>
        </p:nvGraphicFramePr>
        <p:xfrm>
          <a:off x="6966239" y="2381573"/>
          <a:ext cx="8243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9" name="Equation" r:id="rId53" imgW="647700" imgH="419100" progId="Equation.3">
                  <p:embed/>
                </p:oleObj>
              </mc:Choice>
              <mc:Fallback>
                <p:oleObj name="Equation" r:id="rId53" imgW="64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239" y="2381573"/>
                        <a:ext cx="82434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73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43000" y="838200"/>
            <a:ext cx="6620691" cy="5253438"/>
            <a:chOff x="1133304" y="76200"/>
            <a:chExt cx="7610646" cy="6409113"/>
          </a:xfrm>
        </p:grpSpPr>
        <p:grpSp>
          <p:nvGrpSpPr>
            <p:cNvPr id="4" name="Group 3"/>
            <p:cNvGrpSpPr/>
            <p:nvPr/>
          </p:nvGrpSpPr>
          <p:grpSpPr>
            <a:xfrm>
              <a:off x="7924800" y="84513"/>
              <a:ext cx="84513" cy="6400800"/>
              <a:chOff x="1237209" y="110835"/>
              <a:chExt cx="84513" cy="640080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1288470" y="110835"/>
                <a:ext cx="0" cy="64008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27" name="Group 104"/>
              <p:cNvGrpSpPr/>
              <p:nvPr/>
            </p:nvGrpSpPr>
            <p:grpSpPr>
              <a:xfrm>
                <a:off x="1238592" y="1043244"/>
                <a:ext cx="83130" cy="2014452"/>
                <a:chOff x="4386348" y="482139"/>
                <a:chExt cx="83130" cy="2014452"/>
              </a:xfrm>
            </p:grpSpPr>
            <p:cxnSp>
              <p:nvCxnSpPr>
                <p:cNvPr id="133" name="Straight Connector 37"/>
                <p:cNvCxnSpPr/>
                <p:nvPr/>
              </p:nvCxnSpPr>
              <p:spPr>
                <a:xfrm>
                  <a:off x="4393278" y="48213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04"/>
                <p:cNvCxnSpPr/>
                <p:nvPr/>
              </p:nvCxnSpPr>
              <p:spPr>
                <a:xfrm>
                  <a:off x="4386348" y="1151313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Connector 105"/>
                <p:cNvCxnSpPr/>
                <p:nvPr/>
              </p:nvCxnSpPr>
              <p:spPr>
                <a:xfrm>
                  <a:off x="4386348" y="1863435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6" name="Straight Connector 106"/>
                <p:cNvCxnSpPr/>
                <p:nvPr/>
              </p:nvCxnSpPr>
              <p:spPr>
                <a:xfrm>
                  <a:off x="4386348" y="249659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28" name="Group 105"/>
              <p:cNvGrpSpPr/>
              <p:nvPr/>
            </p:nvGrpSpPr>
            <p:grpSpPr>
              <a:xfrm>
                <a:off x="1237209" y="3717174"/>
                <a:ext cx="83130" cy="2014452"/>
                <a:chOff x="4386348" y="482139"/>
                <a:chExt cx="83130" cy="2014452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393278" y="482139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386348" y="1151313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4386348" y="1863435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4386348" y="2496591"/>
                  <a:ext cx="762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" name="Group 69"/>
            <p:cNvGrpSpPr/>
            <p:nvPr/>
          </p:nvGrpSpPr>
          <p:grpSpPr>
            <a:xfrm>
              <a:off x="1982583" y="1033548"/>
              <a:ext cx="2310939" cy="2032461"/>
              <a:chOff x="1295400" y="482139"/>
              <a:chExt cx="2310939" cy="2032461"/>
            </a:xfrm>
          </p:grpSpPr>
          <p:grpSp>
            <p:nvGrpSpPr>
              <p:cNvPr id="104" name="Group 57"/>
              <p:cNvGrpSpPr/>
              <p:nvPr/>
            </p:nvGrpSpPr>
            <p:grpSpPr>
              <a:xfrm>
                <a:off x="1295400" y="482139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116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122" name="Oval 14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Oval 15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Oval 16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Oval 17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7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Oval 53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Oval 54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5" name="Group 58"/>
              <p:cNvGrpSpPr/>
              <p:nvPr/>
            </p:nvGrpSpPr>
            <p:grpSpPr>
              <a:xfrm>
                <a:off x="1295400" y="1828800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106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112" name="Oval 65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Oval 66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70"/>
            <p:cNvGrpSpPr/>
            <p:nvPr/>
          </p:nvGrpSpPr>
          <p:grpSpPr>
            <a:xfrm>
              <a:off x="4954383" y="1025235"/>
              <a:ext cx="2310939" cy="2032461"/>
              <a:chOff x="1295400" y="482139"/>
              <a:chExt cx="2310939" cy="2032461"/>
            </a:xfrm>
          </p:grpSpPr>
          <p:grpSp>
            <p:nvGrpSpPr>
              <p:cNvPr id="82" name="Group 57"/>
              <p:cNvGrpSpPr/>
              <p:nvPr/>
            </p:nvGrpSpPr>
            <p:grpSpPr>
              <a:xfrm>
                <a:off x="1295400" y="482139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94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100" name="Oval 14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Oval 15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5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Oval 87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Oval 88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3" name="Group 58"/>
              <p:cNvGrpSpPr/>
              <p:nvPr/>
            </p:nvGrpSpPr>
            <p:grpSpPr>
              <a:xfrm>
                <a:off x="1295400" y="1828800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84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86" name="Oval 75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76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77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78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110"/>
            <p:cNvGrpSpPr/>
            <p:nvPr/>
          </p:nvGrpSpPr>
          <p:grpSpPr>
            <a:xfrm>
              <a:off x="2007522" y="3700548"/>
              <a:ext cx="2310939" cy="2032461"/>
              <a:chOff x="1295400" y="482139"/>
              <a:chExt cx="2310939" cy="2032461"/>
            </a:xfrm>
          </p:grpSpPr>
          <p:grpSp>
            <p:nvGrpSpPr>
              <p:cNvPr id="60" name="Group 57"/>
              <p:cNvGrpSpPr/>
              <p:nvPr/>
            </p:nvGrpSpPr>
            <p:grpSpPr>
              <a:xfrm>
                <a:off x="1295400" y="482139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72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78" name="Oval 14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15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3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Oval 93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Oval 94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" name="Group 58"/>
              <p:cNvGrpSpPr/>
              <p:nvPr/>
            </p:nvGrpSpPr>
            <p:grpSpPr>
              <a:xfrm>
                <a:off x="1295400" y="1828800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62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64" name="Oval 81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Oval 82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Oval 83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84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" name="Group 133"/>
            <p:cNvGrpSpPr/>
            <p:nvPr/>
          </p:nvGrpSpPr>
          <p:grpSpPr>
            <a:xfrm>
              <a:off x="4954383" y="3701931"/>
              <a:ext cx="2310939" cy="2032461"/>
              <a:chOff x="1295400" y="482139"/>
              <a:chExt cx="2310939" cy="2032461"/>
            </a:xfrm>
          </p:grpSpPr>
          <p:grpSp>
            <p:nvGrpSpPr>
              <p:cNvPr id="38" name="Group 57"/>
              <p:cNvGrpSpPr/>
              <p:nvPr/>
            </p:nvGrpSpPr>
            <p:grpSpPr>
              <a:xfrm>
                <a:off x="1295400" y="482139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56" name="Oval 14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Oval 15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Oval 71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72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" name="Group 58"/>
              <p:cNvGrpSpPr/>
              <p:nvPr/>
            </p:nvGrpSpPr>
            <p:grpSpPr>
              <a:xfrm>
                <a:off x="1295400" y="1828800"/>
                <a:ext cx="2310939" cy="685800"/>
                <a:chOff x="1354974" y="381000"/>
                <a:chExt cx="2310939" cy="685800"/>
              </a:xfrm>
            </p:grpSpPr>
            <p:grpSp>
              <p:nvGrpSpPr>
                <p:cNvPr id="40" name="Group 49"/>
                <p:cNvGrpSpPr/>
                <p:nvPr/>
              </p:nvGrpSpPr>
              <p:grpSpPr>
                <a:xfrm>
                  <a:off x="1354974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" name="Group 50"/>
                <p:cNvGrpSpPr/>
                <p:nvPr/>
              </p:nvGrpSpPr>
              <p:grpSpPr>
                <a:xfrm>
                  <a:off x="2895600" y="381000"/>
                  <a:ext cx="770313" cy="685800"/>
                  <a:chOff x="1676400" y="762000"/>
                  <a:chExt cx="1456113" cy="1295400"/>
                </a:xfrm>
              </p:grpSpPr>
              <p:sp>
                <p:nvSpPr>
                  <p:cNvPr id="42" name="Oval 59"/>
                  <p:cNvSpPr/>
                  <p:nvPr/>
                </p:nvSpPr>
                <p:spPr>
                  <a:xfrm>
                    <a:off x="30480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60"/>
                  <p:cNvSpPr/>
                  <p:nvPr/>
                </p:nvSpPr>
                <p:spPr>
                  <a:xfrm>
                    <a:off x="1676400" y="7620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61"/>
                  <p:cNvSpPr/>
                  <p:nvPr/>
                </p:nvSpPr>
                <p:spPr>
                  <a:xfrm>
                    <a:off x="30563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Oval 62"/>
                  <p:cNvSpPr/>
                  <p:nvPr/>
                </p:nvSpPr>
                <p:spPr>
                  <a:xfrm>
                    <a:off x="1684713" y="1981200"/>
                    <a:ext cx="76200" cy="7620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aphicFrame>
          <p:nvGraphicFramePr>
            <p:cNvPr id="9" name="Object 30"/>
            <p:cNvGraphicFramePr>
              <a:graphicFrameLocks noChangeAspect="1"/>
            </p:cNvGraphicFramePr>
            <p:nvPr/>
          </p:nvGraphicFramePr>
          <p:xfrm>
            <a:off x="1371600" y="2514600"/>
            <a:ext cx="1320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2" name="Equation" r:id="rId3" imgW="965160" imgH="228600" progId="Equation.3">
                    <p:embed/>
                  </p:oleObj>
                </mc:Choice>
                <mc:Fallback>
                  <p:oleObj name="Equation" r:id="rId3" imgW="965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514600"/>
                          <a:ext cx="13208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1133304" y="76200"/>
              <a:ext cx="7315200" cy="357444"/>
              <a:chOff x="1169322" y="6054435"/>
              <a:chExt cx="7315200" cy="35744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169322" y="6367548"/>
                <a:ext cx="7315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0" name="Group 179"/>
              <p:cNvGrpSpPr/>
              <p:nvPr/>
            </p:nvGrpSpPr>
            <p:grpSpPr>
              <a:xfrm>
                <a:off x="2049087" y="6332913"/>
                <a:ext cx="2269374" cy="78966"/>
                <a:chOff x="1328652" y="3165765"/>
                <a:chExt cx="2269374" cy="78966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98026" y="3165765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877591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049087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328652" y="3168531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180"/>
              <p:cNvGrpSpPr/>
              <p:nvPr/>
            </p:nvGrpSpPr>
            <p:grpSpPr>
              <a:xfrm>
                <a:off x="4979322" y="6324600"/>
                <a:ext cx="2269374" cy="78966"/>
                <a:chOff x="1328652" y="3165765"/>
                <a:chExt cx="2269374" cy="7896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598026" y="3165765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77591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049087" y="3167148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328652" y="3168531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aphicFrame>
            <p:nvGraphicFramePr>
              <p:cNvPr id="22" name="Object 39"/>
              <p:cNvGraphicFramePr>
                <a:graphicFrameLocks noChangeAspect="1"/>
              </p:cNvGraphicFramePr>
              <p:nvPr/>
            </p:nvGraphicFramePr>
            <p:xfrm>
              <a:off x="1721943" y="6054435"/>
              <a:ext cx="6604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3" name="Equation" r:id="rId5" imgW="660240" imgH="241200" progId="Equation.3">
                      <p:embed/>
                    </p:oleObj>
                  </mc:Choice>
                  <mc:Fallback>
                    <p:oleObj name="Equation" r:id="rId5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1943" y="6054435"/>
                            <a:ext cx="6604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40"/>
              <p:cNvGraphicFramePr>
                <a:graphicFrameLocks noChangeAspect="1"/>
              </p:cNvGraphicFramePr>
              <p:nvPr/>
            </p:nvGraphicFramePr>
            <p:xfrm>
              <a:off x="2487118" y="6054435"/>
              <a:ext cx="6477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4" name="Equation" r:id="rId7" imgW="647640" imgH="241200" progId="Equation.3">
                      <p:embed/>
                    </p:oleObj>
                  </mc:Choice>
                  <mc:Fallback>
                    <p:oleObj name="Equation" r:id="rId7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7118" y="6054435"/>
                            <a:ext cx="6477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41"/>
              <p:cNvGraphicFramePr>
                <a:graphicFrameLocks noChangeAspect="1"/>
              </p:cNvGraphicFramePr>
              <p:nvPr/>
            </p:nvGraphicFramePr>
            <p:xfrm>
              <a:off x="3176093" y="6054435"/>
              <a:ext cx="6477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5" name="Equation" r:id="rId9" imgW="647640" imgH="241200" progId="Equation.3">
                      <p:embed/>
                    </p:oleObj>
                  </mc:Choice>
                  <mc:Fallback>
                    <p:oleObj name="Equation" r:id="rId9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6093" y="6054435"/>
                            <a:ext cx="6477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42"/>
              <p:cNvGraphicFramePr>
                <a:graphicFrameLocks noChangeAspect="1"/>
              </p:cNvGraphicFramePr>
              <p:nvPr/>
            </p:nvGraphicFramePr>
            <p:xfrm>
              <a:off x="4014293" y="6054435"/>
              <a:ext cx="6350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6" name="Equation" r:id="rId11" imgW="634680" imgH="241200" progId="Equation.3">
                      <p:embed/>
                    </p:oleObj>
                  </mc:Choice>
                  <mc:Fallback>
                    <p:oleObj name="Equation" r:id="rId11" imgW="6346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293" y="6054435"/>
                            <a:ext cx="6350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43"/>
              <p:cNvGraphicFramePr>
                <a:graphicFrameLocks noChangeAspect="1"/>
              </p:cNvGraphicFramePr>
              <p:nvPr/>
            </p:nvGraphicFramePr>
            <p:xfrm>
              <a:off x="4693743" y="6054435"/>
              <a:ext cx="6477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7" name="Equation" r:id="rId13" imgW="647640" imgH="241200" progId="Equation.3">
                      <p:embed/>
                    </p:oleObj>
                  </mc:Choice>
                  <mc:Fallback>
                    <p:oleObj name="Equation" r:id="rId13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3743" y="6054435"/>
                            <a:ext cx="6477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44"/>
              <p:cNvGraphicFramePr>
                <a:graphicFrameLocks noChangeAspect="1"/>
              </p:cNvGraphicFramePr>
              <p:nvPr/>
            </p:nvGraphicFramePr>
            <p:xfrm>
              <a:off x="5379543" y="6054435"/>
              <a:ext cx="6604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8" name="Equation" r:id="rId15" imgW="660240" imgH="241200" progId="Equation.3">
                      <p:embed/>
                    </p:oleObj>
                  </mc:Choice>
                  <mc:Fallback>
                    <p:oleObj name="Equation" r:id="rId15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9543" y="6054435"/>
                            <a:ext cx="6604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45"/>
              <p:cNvGraphicFramePr>
                <a:graphicFrameLocks noChangeAspect="1"/>
              </p:cNvGraphicFramePr>
              <p:nvPr/>
            </p:nvGraphicFramePr>
            <p:xfrm>
              <a:off x="6141543" y="6054435"/>
              <a:ext cx="6604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9" name="Equation" r:id="rId17" imgW="660240" imgH="241200" progId="Equation.3">
                      <p:embed/>
                    </p:oleObj>
                  </mc:Choice>
                  <mc:Fallback>
                    <p:oleObj name="Equation" r:id="rId17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41543" y="6054435"/>
                            <a:ext cx="6604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46"/>
              <p:cNvGraphicFramePr>
                <a:graphicFrameLocks noChangeAspect="1"/>
              </p:cNvGraphicFramePr>
              <p:nvPr/>
            </p:nvGraphicFramePr>
            <p:xfrm>
              <a:off x="6903543" y="6054435"/>
              <a:ext cx="6604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60" name="Equation" r:id="rId19" imgW="660240" imgH="241200" progId="Equation.3">
                      <p:embed/>
                    </p:oleObj>
                  </mc:Choice>
                  <mc:Fallback>
                    <p:oleObj name="Equation" r:id="rId19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3543" y="6054435"/>
                            <a:ext cx="6604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47"/>
            <p:cNvGraphicFramePr>
              <a:graphicFrameLocks noChangeAspect="1"/>
            </p:cNvGraphicFramePr>
            <p:nvPr/>
          </p:nvGraphicFramePr>
          <p:xfrm>
            <a:off x="8083550" y="5673725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1" name="Equation" r:id="rId21" imgW="660240" imgH="241200" progId="Equation.3">
                    <p:embed/>
                  </p:oleObj>
                </mc:Choice>
                <mc:Fallback>
                  <p:oleObj name="Equation" r:id="rId21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5673725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8"/>
            <p:cNvGraphicFramePr>
              <a:graphicFrameLocks noChangeAspect="1"/>
            </p:cNvGraphicFramePr>
            <p:nvPr/>
          </p:nvGraphicFramePr>
          <p:xfrm>
            <a:off x="8089900" y="4987925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2" name="Equation" r:id="rId23" imgW="647640" imgH="241200" progId="Equation.3">
                    <p:embed/>
                  </p:oleObj>
                </mc:Choice>
                <mc:Fallback>
                  <p:oleObj name="Equation" r:id="rId23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9900" y="4987925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9"/>
            <p:cNvGraphicFramePr>
              <a:graphicFrameLocks noChangeAspect="1"/>
            </p:cNvGraphicFramePr>
            <p:nvPr/>
          </p:nvGraphicFramePr>
          <p:xfrm>
            <a:off x="8089900" y="4302125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3" name="Equation" r:id="rId25" imgW="647640" imgH="241200" progId="Equation.3">
                    <p:embed/>
                  </p:oleObj>
                </mc:Choice>
                <mc:Fallback>
                  <p:oleObj name="Equation" r:id="rId25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9900" y="4302125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0"/>
            <p:cNvGraphicFramePr>
              <a:graphicFrameLocks noChangeAspect="1"/>
            </p:cNvGraphicFramePr>
            <p:nvPr/>
          </p:nvGraphicFramePr>
          <p:xfrm>
            <a:off x="8089900" y="3616325"/>
            <a:ext cx="635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4" name="Equation" r:id="rId27" imgW="634680" imgH="241200" progId="Equation.3">
                    <p:embed/>
                  </p:oleObj>
                </mc:Choice>
                <mc:Fallback>
                  <p:oleObj name="Equation" r:id="rId27" imgW="6346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9900" y="3616325"/>
                          <a:ext cx="6350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51"/>
            <p:cNvGraphicFramePr>
              <a:graphicFrameLocks noChangeAspect="1"/>
            </p:cNvGraphicFramePr>
            <p:nvPr/>
          </p:nvGraphicFramePr>
          <p:xfrm>
            <a:off x="8083550" y="2930525"/>
            <a:ext cx="647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5" name="Equation" r:id="rId29" imgW="647640" imgH="241200" progId="Equation.3">
                    <p:embed/>
                  </p:oleObj>
                </mc:Choice>
                <mc:Fallback>
                  <p:oleObj name="Equation" r:id="rId29" imgW="647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2930525"/>
                          <a:ext cx="647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2"/>
            <p:cNvGraphicFramePr>
              <a:graphicFrameLocks noChangeAspect="1"/>
            </p:cNvGraphicFramePr>
            <p:nvPr/>
          </p:nvGraphicFramePr>
          <p:xfrm>
            <a:off x="8083550" y="2320925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6" name="Equation" r:id="rId31" imgW="660240" imgH="241200" progId="Equation.3">
                    <p:embed/>
                  </p:oleObj>
                </mc:Choice>
                <mc:Fallback>
                  <p:oleObj name="Equation" r:id="rId31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2320925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53"/>
            <p:cNvGraphicFramePr>
              <a:graphicFrameLocks noChangeAspect="1"/>
            </p:cNvGraphicFramePr>
            <p:nvPr/>
          </p:nvGraphicFramePr>
          <p:xfrm>
            <a:off x="8083550" y="1635125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7" name="Equation" r:id="rId33" imgW="660240" imgH="241200" progId="Equation.3">
                    <p:embed/>
                  </p:oleObj>
                </mc:Choice>
                <mc:Fallback>
                  <p:oleObj name="Equation" r:id="rId33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1635125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4"/>
            <p:cNvGraphicFramePr>
              <a:graphicFrameLocks noChangeAspect="1"/>
            </p:cNvGraphicFramePr>
            <p:nvPr/>
          </p:nvGraphicFramePr>
          <p:xfrm>
            <a:off x="8083550" y="949325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8" name="Equation" r:id="rId35" imgW="660240" imgH="241200" progId="Equation.3">
                    <p:embed/>
                  </p:oleObj>
                </mc:Choice>
                <mc:Fallback>
                  <p:oleObj name="Equation" r:id="rId35" imgW="660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3550" y="949325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7" name="TextBox 136"/>
          <p:cNvSpPr txBox="1"/>
          <p:nvPr/>
        </p:nvSpPr>
        <p:spPr>
          <a:xfrm>
            <a:off x="1030560" y="6082858"/>
            <a:ext cx="694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b="0" dirty="0" smtClean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When          is 0.247, the constellation becomes the 802.11ac 256-QAM</a:t>
            </a:r>
            <a:endParaRPr lang="en-US" sz="1800" b="0" dirty="0">
              <a:solidFill>
                <a:srgbClr val="FF330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65513"/>
              </p:ext>
            </p:extLst>
          </p:nvPr>
        </p:nvGraphicFramePr>
        <p:xfrm>
          <a:off x="1896291" y="6130836"/>
          <a:ext cx="3317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37" imgW="152280" imgH="139680" progId="Equation.3">
                  <p:embed/>
                </p:oleObj>
              </mc:Choice>
              <mc:Fallback>
                <p:oleObj name="Equation" r:id="rId3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291" y="6130836"/>
                        <a:ext cx="3317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52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137946</TotalTime>
  <Words>1176</Words>
  <Application>Microsoft Office PowerPoint</Application>
  <PresentationFormat>On-screen Show (4:3)</PresentationFormat>
  <Paragraphs>203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Unicode MS</vt:lpstr>
      <vt:lpstr>Gulim</vt:lpstr>
      <vt:lpstr>Gulim</vt:lpstr>
      <vt:lpstr>맑은 고딕</vt:lpstr>
      <vt:lpstr>MS Gothic</vt:lpstr>
      <vt:lpstr>宋体</vt:lpstr>
      <vt:lpstr>Arial</vt:lpstr>
      <vt:lpstr>Calibri</vt:lpstr>
      <vt:lpstr>Cambria Math</vt:lpstr>
      <vt:lpstr>Times New Roman</vt:lpstr>
      <vt:lpstr>802-11-Submission</vt:lpstr>
      <vt:lpstr>Equation</vt:lpstr>
      <vt:lpstr>SOMA Updates</vt:lpstr>
      <vt:lpstr>Background</vt:lpstr>
      <vt:lpstr>Recap: SOMA</vt:lpstr>
      <vt:lpstr>TX/RX design flow for Single Stream based SOMA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3023</cp:revision>
  <cp:lastPrinted>2016-07-18T07:45:05Z</cp:lastPrinted>
  <dcterms:created xsi:type="dcterms:W3CDTF">2007-05-21T21:00:37Z</dcterms:created>
  <dcterms:modified xsi:type="dcterms:W3CDTF">2019-06-27T15:34:25Z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(2)yIIMZRCYlCotpki0cDrOD5GPNs4FR1Zic6+xPbN4s9gaB+Fw3OCJ4p635gFjD7R/DpeRoxGF
Fl2z5/5BENOgMoGRkUAPWqr/CbXQHLsC6GQJ4nWK03j1zXj0JZ8SiYOAeq958ALOoUlxPqax
3FdF6Qk6HYllUIvfGuZL3Ak3KWAa0+Jb9cgzfDU2bke9sRxWl/zadWeNbBs5ApBsKnyAv/Pk
vqXqzepN5SXXQyx8Dq</vt:lpwstr>
  </property>
  <property fmtid="{D5CDD505-2E9C-101B-9397-08002B2CF9AE}" pid="3" name="_2015_ms_pID_7253431">
    <vt:lpwstr>dz97Rl/VWd9hnLrTWa6+nAzo3osJMWue3VW7tSLHMDsxh8qkdkzmG+
MH/N9LyR4Rg/EVP0NY7642kwu1BmyhCi9ywheWH/KJ4g8XJ3t298Dh++IU6mMfpZ7xRdq0Qe
cKUN3pTn35St3myq5oKaLIwp0Xu54zVxQPXyTVMzet3XFl4clPcjPcg9bv67uR6fN0g=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1561644969</vt:lpwstr>
  </property>
</Properties>
</file>