
<file path=[Content_Types].xml><?xml version="1.0" encoding="utf-8"?>
<Types xmlns="http://schemas.openxmlformats.org/package/2006/content-types">
  <Default Extension="doc" ContentType="application/msword"/>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26"/>
  </p:notesMasterIdLst>
  <p:handoutMasterIdLst>
    <p:handoutMasterId r:id="rId27"/>
  </p:handoutMasterIdLst>
  <p:sldIdLst>
    <p:sldId id="370" r:id="rId5"/>
    <p:sldId id="276" r:id="rId6"/>
    <p:sldId id="382" r:id="rId7"/>
    <p:sldId id="372" r:id="rId8"/>
    <p:sldId id="373" r:id="rId9"/>
    <p:sldId id="374" r:id="rId10"/>
    <p:sldId id="375" r:id="rId11"/>
    <p:sldId id="376" r:id="rId12"/>
    <p:sldId id="383" r:id="rId13"/>
    <p:sldId id="387" r:id="rId14"/>
    <p:sldId id="388" r:id="rId15"/>
    <p:sldId id="390" r:id="rId16"/>
    <p:sldId id="391" r:id="rId17"/>
    <p:sldId id="392" r:id="rId18"/>
    <p:sldId id="393" r:id="rId19"/>
    <p:sldId id="394" r:id="rId20"/>
    <p:sldId id="380" r:id="rId21"/>
    <p:sldId id="379" r:id="rId22"/>
    <p:sldId id="368" r:id="rId23"/>
    <p:sldId id="357" r:id="rId24"/>
    <p:sldId id="381"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29"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A58719-E666-4664-8942-C629BAACA11F}" v="1" dt="2019-07-16T04:19:47.5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7" autoAdjust="0"/>
    <p:restoredTop sz="77318" autoAdjust="0"/>
  </p:normalViewPr>
  <p:slideViewPr>
    <p:cSldViewPr>
      <p:cViewPr varScale="1">
        <p:scale>
          <a:sx n="79" d="100"/>
          <a:sy n="79" d="100"/>
        </p:scale>
        <p:origin x="546" y="4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936" y="6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7/15/2019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Kome Oteri (</a:t>
            </a:r>
            <a:r>
              <a:rPr lang="en-GB" dirty="0" err="1"/>
              <a:t>InterDigital</a:t>
            </a:r>
            <a:r>
              <a:rPr lang="en-GB" dirty="0"/>
              <a: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802.11-18/1938r0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931470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275581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1396026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3435898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2019057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3727897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159856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19730244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452689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802.11-19/0828r1</a:t>
            </a:r>
          </a:p>
        </p:txBody>
      </p:sp>
      <p:sp>
        <p:nvSpPr>
          <p:cNvPr id="11" name="Date Placeholder 3">
            <a:extLst>
              <a:ext uri="{FF2B5EF4-FFF2-40B4-BE49-F238E27FC236}">
                <a16:creationId xmlns:a16="http://schemas.microsoft.com/office/drawing/2014/main" id="{D5D22B06-7B5C-4C1E-A9B4-B9B752DC62F8}"/>
              </a:ext>
            </a:extLst>
          </p:cNvPr>
          <p:cNvSpPr txBox="1">
            <a:spLocks/>
          </p:cNvSpPr>
          <p:nvPr userDrawn="1"/>
        </p:nvSpPr>
        <p:spPr bwMode="auto">
          <a:xfrm>
            <a:off x="912285" y="319089"/>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2019</a:t>
            </a:r>
          </a:p>
        </p:txBody>
      </p:sp>
      <p:sp>
        <p:nvSpPr>
          <p:cNvPr id="12" name="Rectangle 7">
            <a:extLst>
              <a:ext uri="{FF2B5EF4-FFF2-40B4-BE49-F238E27FC236}">
                <a16:creationId xmlns:a16="http://schemas.microsoft.com/office/drawing/2014/main" id="{2CB1D576-0576-4B25-8C5D-908038286FF9}"/>
              </a:ext>
            </a:extLst>
          </p:cNvPr>
          <p:cNvSpPr>
            <a:spLocks noChangeArrowheads="1"/>
          </p:cNvSpPr>
          <p:nvPr userDrawn="1"/>
        </p:nvSpPr>
        <p:spPr bwMode="auto">
          <a:xfrm>
            <a:off x="9552384" y="6532772"/>
            <a:ext cx="1782403" cy="184666"/>
          </a:xfrm>
          <a:prstGeom prst="rect">
            <a:avLst/>
          </a:prstGeom>
          <a:noFill/>
          <a:ln w="9525">
            <a:noFill/>
            <a:round/>
            <a:headEnd/>
            <a:tailEnd/>
          </a:ln>
          <a:effectLst/>
        </p:spPr>
        <p:txBody>
          <a:bodyPr wrap="squar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Hanqing Lou (InterDigital)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cid:image004.png@01D4FE99.E9A1BF50" TargetMode="External"/><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47528" y="685800"/>
            <a:ext cx="914501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Feedback Overhead Analysis for 16 Spatial Stream MIMO</a:t>
            </a:r>
            <a:endParaRPr lang="en-GB" sz="2800" dirty="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2019-05-09</a:t>
            </a:r>
          </a:p>
        </p:txBody>
      </p:sp>
      <p:sp>
        <p:nvSpPr>
          <p:cNvPr id="3076" name="Rectangle 4"/>
          <p:cNvSpPr>
            <a:spLocks noChangeArrowheads="1"/>
          </p:cNvSpPr>
          <p:nvPr/>
        </p:nvSpPr>
        <p:spPr bwMode="auto">
          <a:xfrm>
            <a:off x="1991544" y="261228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1" name="Object 3">
            <a:extLst>
              <a:ext uri="{FF2B5EF4-FFF2-40B4-BE49-F238E27FC236}">
                <a16:creationId xmlns:a16="http://schemas.microsoft.com/office/drawing/2014/main" id="{8360E99E-6114-49AA-8F23-81809CD2D1ED}"/>
              </a:ext>
            </a:extLst>
          </p:cNvPr>
          <p:cNvGraphicFramePr>
            <a:graphicFrameLocks noChangeAspect="1"/>
          </p:cNvGraphicFramePr>
          <p:nvPr>
            <p:extLst>
              <p:ext uri="{D42A27DB-BD31-4B8C-83A1-F6EECF244321}">
                <p14:modId xmlns:p14="http://schemas.microsoft.com/office/powerpoint/2010/main" val="1059020371"/>
              </p:ext>
            </p:extLst>
          </p:nvPr>
        </p:nvGraphicFramePr>
        <p:xfrm>
          <a:off x="2195513" y="3463925"/>
          <a:ext cx="9510712" cy="3071813"/>
        </p:xfrm>
        <a:graphic>
          <a:graphicData uri="http://schemas.openxmlformats.org/presentationml/2006/ole">
            <mc:AlternateContent xmlns:mc="http://schemas.openxmlformats.org/markup-compatibility/2006">
              <mc:Choice xmlns:v="urn:schemas-microsoft-com:vml" Requires="v">
                <p:oleObj spid="_x0000_s1026" name="Document" r:id="rId4" imgW="8397371" imgH="2719087" progId="Word.Document.8">
                  <p:embed/>
                </p:oleObj>
              </mc:Choice>
              <mc:Fallback>
                <p:oleObj name="Document" r:id="rId4" imgW="8397371" imgH="2719087" progId="Word.Document.8">
                  <p:embed/>
                  <p:pic>
                    <p:nvPicPr>
                      <p:cNvPr id="11" name="Object 3">
                        <a:extLst>
                          <a:ext uri="{FF2B5EF4-FFF2-40B4-BE49-F238E27FC236}">
                            <a16:creationId xmlns:a16="http://schemas.microsoft.com/office/drawing/2014/main" id="{8360E99E-6114-49AA-8F23-81809CD2D1ED}"/>
                          </a:ext>
                        </a:extLst>
                      </p:cNvPr>
                      <p:cNvPicPr>
                        <a:picLocks noChangeAspect="1" noChangeArrowheads="1"/>
                      </p:cNvPicPr>
                      <p:nvPr/>
                    </p:nvPicPr>
                    <p:blipFill>
                      <a:blip r:embed="rId5"/>
                      <a:srcRect/>
                      <a:stretch>
                        <a:fillRect/>
                      </a:stretch>
                    </p:blipFill>
                    <p:spPr bwMode="auto">
                      <a:xfrm>
                        <a:off x="2195513" y="3463925"/>
                        <a:ext cx="9510712" cy="3071813"/>
                      </a:xfrm>
                      <a:prstGeom prst="rect">
                        <a:avLst/>
                      </a:prstGeom>
                      <a:noFill/>
                      <a:extLst/>
                    </p:spPr>
                  </p:pic>
                </p:oleObj>
              </mc:Fallback>
            </mc:AlternateContent>
          </a:graphicData>
        </a:graphic>
      </p:graphicFrame>
    </p:spTree>
    <p:extLst>
      <p:ext uri="{BB962C8B-B14F-4D97-AF65-F5344CB8AC3E}">
        <p14:creationId xmlns:p14="http://schemas.microsoft.com/office/powerpoint/2010/main" val="31987702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EE728-A58C-40AA-A8CF-5A40796AE22D}"/>
              </a:ext>
            </a:extLst>
          </p:cNvPr>
          <p:cNvSpPr>
            <a:spLocks noGrp="1"/>
          </p:cNvSpPr>
          <p:nvPr>
            <p:ph type="title"/>
          </p:nvPr>
        </p:nvSpPr>
        <p:spPr/>
        <p:txBody>
          <a:bodyPr/>
          <a:lstStyle/>
          <a:p>
            <a:r>
              <a:rPr lang="en-US" dirty="0"/>
              <a:t>BW=80MHz, Nr=16, Nc=1, </a:t>
            </a:r>
            <a:r>
              <a:rPr lang="en-US" dirty="0" err="1"/>
              <a:t>fdbk</a:t>
            </a:r>
            <a:r>
              <a:rPr lang="en-US" dirty="0"/>
              <a:t> MCS=4,nss=1</a:t>
            </a:r>
          </a:p>
        </p:txBody>
      </p:sp>
      <p:sp>
        <p:nvSpPr>
          <p:cNvPr id="3" name="Content Placeholder 2">
            <a:extLst>
              <a:ext uri="{FF2B5EF4-FFF2-40B4-BE49-F238E27FC236}">
                <a16:creationId xmlns:a16="http://schemas.microsoft.com/office/drawing/2014/main" id="{61175649-6B1F-452E-AD25-1FC4596CF33A}"/>
              </a:ext>
            </a:extLst>
          </p:cNvPr>
          <p:cNvSpPr>
            <a:spLocks noGrp="1"/>
          </p:cNvSpPr>
          <p:nvPr>
            <p:ph idx="1"/>
          </p:nvPr>
        </p:nvSpPr>
        <p:spPr>
          <a:xfrm>
            <a:off x="1199456" y="1876413"/>
            <a:ext cx="5040560" cy="936104"/>
          </a:xfrm>
        </p:spPr>
        <p:txBody>
          <a:bodyPr/>
          <a:lstStyle/>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7297035-942B-4E13-88F7-D81D29EE3240}"/>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graphicFrame>
        <p:nvGraphicFramePr>
          <p:cNvPr id="15" name="Table 14">
            <a:extLst>
              <a:ext uri="{FF2B5EF4-FFF2-40B4-BE49-F238E27FC236}">
                <a16:creationId xmlns:a16="http://schemas.microsoft.com/office/drawing/2014/main" id="{70EF1281-401F-4EFC-A884-8815DBA3FCEF}"/>
              </a:ext>
            </a:extLst>
          </p:cNvPr>
          <p:cNvGraphicFramePr>
            <a:graphicFrameLocks noGrp="1"/>
          </p:cNvGraphicFramePr>
          <p:nvPr>
            <p:extLst>
              <p:ext uri="{D42A27DB-BD31-4B8C-83A1-F6EECF244321}">
                <p14:modId xmlns:p14="http://schemas.microsoft.com/office/powerpoint/2010/main" val="1165980038"/>
              </p:ext>
            </p:extLst>
          </p:nvPr>
        </p:nvGraphicFramePr>
        <p:xfrm>
          <a:off x="1991544" y="1652192"/>
          <a:ext cx="8280920" cy="1276993"/>
        </p:xfrm>
        <a:graphic>
          <a:graphicData uri="http://schemas.openxmlformats.org/drawingml/2006/table">
            <a:tbl>
              <a:tblPr/>
              <a:tblGrid>
                <a:gridCol w="3351801">
                  <a:extLst>
                    <a:ext uri="{9D8B030D-6E8A-4147-A177-3AD203B41FA5}">
                      <a16:colId xmlns:a16="http://schemas.microsoft.com/office/drawing/2014/main" val="2757072397"/>
                    </a:ext>
                  </a:extLst>
                </a:gridCol>
                <a:gridCol w="1248710">
                  <a:extLst>
                    <a:ext uri="{9D8B030D-6E8A-4147-A177-3AD203B41FA5}">
                      <a16:colId xmlns:a16="http://schemas.microsoft.com/office/drawing/2014/main" val="4194518230"/>
                    </a:ext>
                  </a:extLst>
                </a:gridCol>
                <a:gridCol w="854381">
                  <a:extLst>
                    <a:ext uri="{9D8B030D-6E8A-4147-A177-3AD203B41FA5}">
                      <a16:colId xmlns:a16="http://schemas.microsoft.com/office/drawing/2014/main" val="2778769907"/>
                    </a:ext>
                  </a:extLst>
                </a:gridCol>
                <a:gridCol w="906958">
                  <a:extLst>
                    <a:ext uri="{9D8B030D-6E8A-4147-A177-3AD203B41FA5}">
                      <a16:colId xmlns:a16="http://schemas.microsoft.com/office/drawing/2014/main" val="928415437"/>
                    </a:ext>
                  </a:extLst>
                </a:gridCol>
                <a:gridCol w="959535">
                  <a:extLst>
                    <a:ext uri="{9D8B030D-6E8A-4147-A177-3AD203B41FA5}">
                      <a16:colId xmlns:a16="http://schemas.microsoft.com/office/drawing/2014/main" val="3474769058"/>
                    </a:ext>
                  </a:extLst>
                </a:gridCol>
                <a:gridCol w="959535">
                  <a:extLst>
                    <a:ext uri="{9D8B030D-6E8A-4147-A177-3AD203B41FA5}">
                      <a16:colId xmlns:a16="http://schemas.microsoft.com/office/drawing/2014/main" val="2595875877"/>
                    </a:ext>
                  </a:extLst>
                </a:gridCol>
              </a:tblGrid>
              <a:tr h="248287">
                <a:tc>
                  <a:txBody>
                    <a:bodyPr/>
                    <a:lstStyle/>
                    <a:p>
                      <a:pPr algn="ctr" fontAlgn="b"/>
                      <a:r>
                        <a:rPr lang="en-US" sz="1800" b="1" i="0" u="none" strike="noStrike" dirty="0">
                          <a:solidFill>
                            <a:srgbClr val="FFFFFF"/>
                          </a:solidFill>
                          <a:effectLst/>
                          <a:latin typeface="Calibri" panose="020F0502020204030204" pitchFamily="34" charset="0"/>
                        </a:rPr>
                        <a:t>(&lt;=L_LENGTH limit,&lt;=</a:t>
                      </a:r>
                      <a:r>
                        <a:rPr lang="en-US" sz="1800" b="1" i="0" u="none" strike="noStrike" dirty="0" err="1">
                          <a:solidFill>
                            <a:srgbClr val="FFFFFF"/>
                          </a:solidFill>
                          <a:effectLst/>
                          <a:latin typeface="Calibri" panose="020F0502020204030204" pitchFamily="34" charset="0"/>
                        </a:rPr>
                        <a:t>Txop</a:t>
                      </a:r>
                      <a:r>
                        <a:rPr lang="en-US" sz="1800" b="1" i="0" u="none" strike="noStrike" dirty="0">
                          <a:solidFill>
                            <a:srgbClr val="FFFFFF"/>
                          </a:solidFill>
                          <a:effectLst/>
                          <a:latin typeface="Calibri" panose="020F0502020204030204" pitchFamily="34" charset="0"/>
                        </a:rPr>
                        <a:t> limit )</a:t>
                      </a:r>
                    </a:p>
                  </a:txBody>
                  <a:tcPr marL="9525" marR="9525" marT="9525" marB="0" anchor="b">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a:noFill/>
                    </a:lnB>
                    <a:solidFill>
                      <a:srgbClr val="404040"/>
                    </a:solidFill>
                  </a:tcPr>
                </a:tc>
                <a:tc gridSpan="5">
                  <a:txBody>
                    <a:bodyPr/>
                    <a:lstStyle/>
                    <a:p>
                      <a:pPr algn="ctr" fontAlgn="b"/>
                      <a:r>
                        <a:rPr lang="en-US" sz="1100" b="1" i="0" u="none" strike="noStrike" dirty="0">
                          <a:solidFill>
                            <a:srgbClr val="FFFFFF"/>
                          </a:solidFill>
                          <a:effectLst/>
                          <a:latin typeface="Calibri" panose="020F0502020204030204" pitchFamily="34" charset="0"/>
                        </a:rPr>
                        <a:t># of </a:t>
                      </a:r>
                      <a:r>
                        <a:rPr lang="en-US" sz="1100" b="1" i="0" u="none" strike="noStrike" dirty="0" err="1">
                          <a:solidFill>
                            <a:srgbClr val="FFFFFF"/>
                          </a:solidFill>
                          <a:effectLst/>
                          <a:latin typeface="Calibri" panose="020F0502020204030204" pitchFamily="34" charset="0"/>
                        </a:rPr>
                        <a:t>fdbk</a:t>
                      </a:r>
                      <a:r>
                        <a:rPr lang="en-US" sz="1100" b="1" i="0" u="none" strike="noStrike" dirty="0">
                          <a:solidFill>
                            <a:srgbClr val="FFFFFF"/>
                          </a:solidFill>
                          <a:effectLst/>
                          <a:latin typeface="Calibri" panose="020F0502020204030204" pitchFamily="34" charset="0"/>
                        </a:rPr>
                        <a:t> STAs</a:t>
                      </a: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extLst>
                  <a:ext uri="{0D108BD9-81ED-4DB2-BD59-A6C34878D82A}">
                    <a16:rowId xmlns:a16="http://schemas.microsoft.com/office/drawing/2014/main" val="1909554362"/>
                  </a:ext>
                </a:extLst>
              </a:tr>
              <a:tr h="248287">
                <a:tc>
                  <a:txBody>
                    <a:bodyPr/>
                    <a:lstStyle/>
                    <a:p>
                      <a:pPr algn="ctr" fontAlgn="b"/>
                      <a:r>
                        <a:rPr lang="en-US" sz="1100" b="1" i="0" u="none" strike="noStrike">
                          <a:solidFill>
                            <a:srgbClr val="FFFFFF"/>
                          </a:solidFill>
                          <a:effectLst/>
                          <a:latin typeface="Calibri" panose="020F0502020204030204" pitchFamily="34" charset="0"/>
                        </a:rPr>
                        <a:t>fdbk RU size</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4</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8</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dirty="0">
                          <a:solidFill>
                            <a:srgbClr val="FFFFFF"/>
                          </a:solidFill>
                          <a:effectLst/>
                          <a:latin typeface="Calibri" panose="020F0502020204030204" pitchFamily="34" charset="0"/>
                        </a:rPr>
                        <a:t>16</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32</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64</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404040"/>
                    </a:solidFill>
                  </a:tcPr>
                </a:tc>
                <a:extLst>
                  <a:ext uri="{0D108BD9-81ED-4DB2-BD59-A6C34878D82A}">
                    <a16:rowId xmlns:a16="http://schemas.microsoft.com/office/drawing/2014/main" val="1978378772"/>
                  </a:ext>
                </a:extLst>
              </a:tr>
              <a:tr h="248287">
                <a:tc>
                  <a:txBody>
                    <a:bodyPr/>
                    <a:lstStyle/>
                    <a:p>
                      <a:pPr algn="ctr" fontAlgn="b"/>
                      <a:r>
                        <a:rPr lang="en-US" sz="1100" b="0" i="0" u="none" strike="noStrike">
                          <a:solidFill>
                            <a:srgbClr val="000000"/>
                          </a:solidFill>
                          <a:effectLst/>
                          <a:latin typeface="Calibri" panose="020F0502020204030204" pitchFamily="34" charset="0"/>
                        </a:rPr>
                        <a:t>52</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1621325754"/>
                  </a:ext>
                </a:extLst>
              </a:tr>
              <a:tr h="248287">
                <a:tc>
                  <a:txBody>
                    <a:bodyPr/>
                    <a:lstStyle/>
                    <a:p>
                      <a:pPr algn="ctr" fontAlgn="b"/>
                      <a:r>
                        <a:rPr lang="en-US" sz="1100" b="0" i="0" u="none" strike="noStrike">
                          <a:solidFill>
                            <a:srgbClr val="000000"/>
                          </a:solidFill>
                          <a:effectLst/>
                          <a:latin typeface="Calibri" panose="020F0502020204030204" pitchFamily="34" charset="0"/>
                        </a:rPr>
                        <a:t>106</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711548588"/>
                  </a:ext>
                </a:extLst>
              </a:tr>
              <a:tr h="248287">
                <a:tc>
                  <a:txBody>
                    <a:bodyPr/>
                    <a:lstStyle/>
                    <a:p>
                      <a:pPr algn="ctr" fontAlgn="b"/>
                      <a:r>
                        <a:rPr lang="en-US" sz="1100" b="0" i="0" u="none" strike="noStrike">
                          <a:solidFill>
                            <a:srgbClr val="000000"/>
                          </a:solidFill>
                          <a:effectLst/>
                          <a:latin typeface="Calibri" panose="020F0502020204030204" pitchFamily="34" charset="0"/>
                        </a:rPr>
                        <a:t>242</a:t>
                      </a:r>
                    </a:p>
                  </a:txBody>
                  <a:tcPr marL="9525" marR="9525" marT="9525" marB="0" anchor="b">
                    <a:lnL w="12700" cap="flat" cmpd="sng" algn="ctr">
                      <a:solidFill>
                        <a:srgbClr val="808080"/>
                      </a:solidFill>
                      <a:prstDash val="solid"/>
                      <a:round/>
                      <a:headEnd type="none" w="med" len="med"/>
                      <a:tailEnd type="none" w="med" len="med"/>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w="12700" cap="flat" cmpd="sng" algn="ctr">
                      <a:solidFill>
                        <a:srgbClr val="808080"/>
                      </a:solidFill>
                      <a:prstDash val="solid"/>
                      <a:round/>
                      <a:headEnd type="none" w="med" len="med"/>
                      <a:tailEnd type="none" w="med" len="med"/>
                    </a:lnB>
                    <a:solidFill>
                      <a:srgbClr val="FDEDD9"/>
                    </a:solidFill>
                  </a:tcPr>
                </a:tc>
                <a:extLst>
                  <a:ext uri="{0D108BD9-81ED-4DB2-BD59-A6C34878D82A}">
                    <a16:rowId xmlns:a16="http://schemas.microsoft.com/office/drawing/2014/main" val="2029423305"/>
                  </a:ext>
                </a:extLst>
              </a:tr>
            </a:tbl>
          </a:graphicData>
        </a:graphic>
      </p:graphicFrame>
      <p:pic>
        <p:nvPicPr>
          <p:cNvPr id="5" name="Picture 4">
            <a:extLst>
              <a:ext uri="{FF2B5EF4-FFF2-40B4-BE49-F238E27FC236}">
                <a16:creationId xmlns:a16="http://schemas.microsoft.com/office/drawing/2014/main" id="{2C0B8D8E-9C73-44EA-857B-A5315E8DBD77}"/>
              </a:ext>
            </a:extLst>
          </p:cNvPr>
          <p:cNvPicPr>
            <a:picLocks noChangeAspect="1"/>
          </p:cNvPicPr>
          <p:nvPr/>
        </p:nvPicPr>
        <p:blipFill>
          <a:blip r:embed="rId2"/>
          <a:stretch>
            <a:fillRect/>
          </a:stretch>
        </p:blipFill>
        <p:spPr>
          <a:xfrm>
            <a:off x="6408092" y="3060107"/>
            <a:ext cx="5807596" cy="3390031"/>
          </a:xfrm>
          <a:prstGeom prst="rect">
            <a:avLst/>
          </a:prstGeom>
        </p:spPr>
      </p:pic>
      <p:pic>
        <p:nvPicPr>
          <p:cNvPr id="6" name="Picture 5">
            <a:extLst>
              <a:ext uri="{FF2B5EF4-FFF2-40B4-BE49-F238E27FC236}">
                <a16:creationId xmlns:a16="http://schemas.microsoft.com/office/drawing/2014/main" id="{8034D17C-6632-435C-8116-7190004BEB5E}"/>
              </a:ext>
            </a:extLst>
          </p:cNvPr>
          <p:cNvPicPr>
            <a:picLocks noChangeAspect="1"/>
          </p:cNvPicPr>
          <p:nvPr/>
        </p:nvPicPr>
        <p:blipFill>
          <a:blip r:embed="rId3"/>
          <a:stretch>
            <a:fillRect/>
          </a:stretch>
        </p:blipFill>
        <p:spPr>
          <a:xfrm>
            <a:off x="862520" y="3085383"/>
            <a:ext cx="5493637" cy="3390031"/>
          </a:xfrm>
          <a:prstGeom prst="rect">
            <a:avLst/>
          </a:prstGeom>
        </p:spPr>
      </p:pic>
    </p:spTree>
    <p:extLst>
      <p:ext uri="{BB962C8B-B14F-4D97-AF65-F5344CB8AC3E}">
        <p14:creationId xmlns:p14="http://schemas.microsoft.com/office/powerpoint/2010/main" val="4203880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EE728-A58C-40AA-A8CF-5A40796AE22D}"/>
              </a:ext>
            </a:extLst>
          </p:cNvPr>
          <p:cNvSpPr>
            <a:spLocks noGrp="1"/>
          </p:cNvSpPr>
          <p:nvPr>
            <p:ph type="title"/>
          </p:nvPr>
        </p:nvSpPr>
        <p:spPr/>
        <p:txBody>
          <a:bodyPr/>
          <a:lstStyle/>
          <a:p>
            <a:r>
              <a:rPr lang="en-US" dirty="0"/>
              <a:t>BW=80MHz, Nr=16, Nc=2, </a:t>
            </a:r>
            <a:r>
              <a:rPr lang="en-US" dirty="0" err="1"/>
              <a:t>fdbk</a:t>
            </a:r>
            <a:r>
              <a:rPr lang="en-US" dirty="0"/>
              <a:t> MCS=4,nss=1</a:t>
            </a:r>
          </a:p>
        </p:txBody>
      </p:sp>
      <p:sp>
        <p:nvSpPr>
          <p:cNvPr id="3" name="Content Placeholder 2">
            <a:extLst>
              <a:ext uri="{FF2B5EF4-FFF2-40B4-BE49-F238E27FC236}">
                <a16:creationId xmlns:a16="http://schemas.microsoft.com/office/drawing/2014/main" id="{61175649-6B1F-452E-AD25-1FC4596CF33A}"/>
              </a:ext>
            </a:extLst>
          </p:cNvPr>
          <p:cNvSpPr>
            <a:spLocks noGrp="1"/>
          </p:cNvSpPr>
          <p:nvPr>
            <p:ph idx="1"/>
          </p:nvPr>
        </p:nvSpPr>
        <p:spPr>
          <a:xfrm>
            <a:off x="1199456" y="1876413"/>
            <a:ext cx="5040560" cy="936104"/>
          </a:xfrm>
        </p:spPr>
        <p:txBody>
          <a:bodyPr/>
          <a:lstStyle/>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7297035-942B-4E13-88F7-D81D29EE324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graphicFrame>
        <p:nvGraphicFramePr>
          <p:cNvPr id="15" name="Table 14">
            <a:extLst>
              <a:ext uri="{FF2B5EF4-FFF2-40B4-BE49-F238E27FC236}">
                <a16:creationId xmlns:a16="http://schemas.microsoft.com/office/drawing/2014/main" id="{70EF1281-401F-4EFC-A884-8815DBA3FCEF}"/>
              </a:ext>
            </a:extLst>
          </p:cNvPr>
          <p:cNvGraphicFramePr>
            <a:graphicFrameLocks noGrp="1"/>
          </p:cNvGraphicFramePr>
          <p:nvPr>
            <p:extLst>
              <p:ext uri="{D42A27DB-BD31-4B8C-83A1-F6EECF244321}">
                <p14:modId xmlns:p14="http://schemas.microsoft.com/office/powerpoint/2010/main" val="2659456868"/>
              </p:ext>
            </p:extLst>
          </p:nvPr>
        </p:nvGraphicFramePr>
        <p:xfrm>
          <a:off x="1991544" y="1652192"/>
          <a:ext cx="8280920" cy="1276993"/>
        </p:xfrm>
        <a:graphic>
          <a:graphicData uri="http://schemas.openxmlformats.org/drawingml/2006/table">
            <a:tbl>
              <a:tblPr/>
              <a:tblGrid>
                <a:gridCol w="3351801">
                  <a:extLst>
                    <a:ext uri="{9D8B030D-6E8A-4147-A177-3AD203B41FA5}">
                      <a16:colId xmlns:a16="http://schemas.microsoft.com/office/drawing/2014/main" val="2757072397"/>
                    </a:ext>
                  </a:extLst>
                </a:gridCol>
                <a:gridCol w="1248710">
                  <a:extLst>
                    <a:ext uri="{9D8B030D-6E8A-4147-A177-3AD203B41FA5}">
                      <a16:colId xmlns:a16="http://schemas.microsoft.com/office/drawing/2014/main" val="4194518230"/>
                    </a:ext>
                  </a:extLst>
                </a:gridCol>
                <a:gridCol w="854381">
                  <a:extLst>
                    <a:ext uri="{9D8B030D-6E8A-4147-A177-3AD203B41FA5}">
                      <a16:colId xmlns:a16="http://schemas.microsoft.com/office/drawing/2014/main" val="2778769907"/>
                    </a:ext>
                  </a:extLst>
                </a:gridCol>
                <a:gridCol w="906958">
                  <a:extLst>
                    <a:ext uri="{9D8B030D-6E8A-4147-A177-3AD203B41FA5}">
                      <a16:colId xmlns:a16="http://schemas.microsoft.com/office/drawing/2014/main" val="928415437"/>
                    </a:ext>
                  </a:extLst>
                </a:gridCol>
                <a:gridCol w="959535">
                  <a:extLst>
                    <a:ext uri="{9D8B030D-6E8A-4147-A177-3AD203B41FA5}">
                      <a16:colId xmlns:a16="http://schemas.microsoft.com/office/drawing/2014/main" val="3474769058"/>
                    </a:ext>
                  </a:extLst>
                </a:gridCol>
                <a:gridCol w="959535">
                  <a:extLst>
                    <a:ext uri="{9D8B030D-6E8A-4147-A177-3AD203B41FA5}">
                      <a16:colId xmlns:a16="http://schemas.microsoft.com/office/drawing/2014/main" val="2595875877"/>
                    </a:ext>
                  </a:extLst>
                </a:gridCol>
              </a:tblGrid>
              <a:tr h="248287">
                <a:tc>
                  <a:txBody>
                    <a:bodyPr/>
                    <a:lstStyle/>
                    <a:p>
                      <a:pPr algn="ctr" fontAlgn="b"/>
                      <a:r>
                        <a:rPr lang="en-US" sz="1800" b="1" i="0" u="none" strike="noStrike" dirty="0">
                          <a:solidFill>
                            <a:schemeClr val="bg1"/>
                          </a:solidFill>
                          <a:effectLst/>
                          <a:latin typeface="Calibri" panose="020F0502020204030204" pitchFamily="34" charset="0"/>
                        </a:rPr>
                        <a:t>(&lt;=L_LENGTH limit,&lt;=</a:t>
                      </a:r>
                      <a:r>
                        <a:rPr lang="en-US" sz="1800" b="1" i="0" u="none" strike="noStrike" dirty="0" err="1">
                          <a:solidFill>
                            <a:schemeClr val="bg1"/>
                          </a:solidFill>
                          <a:effectLst/>
                          <a:latin typeface="Calibri" panose="020F0502020204030204" pitchFamily="34" charset="0"/>
                        </a:rPr>
                        <a:t>Txop</a:t>
                      </a:r>
                      <a:r>
                        <a:rPr lang="en-US" sz="1800" b="1" i="0" u="none" strike="noStrike" dirty="0">
                          <a:solidFill>
                            <a:schemeClr val="bg1"/>
                          </a:solidFill>
                          <a:effectLst/>
                          <a:latin typeface="Calibri" panose="020F0502020204030204" pitchFamily="34" charset="0"/>
                        </a:rPr>
                        <a:t> limit )</a:t>
                      </a:r>
                    </a:p>
                  </a:txBody>
                  <a:tcPr marL="9525" marR="9525" marT="9525" marB="0" anchor="b">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a:noFill/>
                    </a:lnB>
                    <a:solidFill>
                      <a:srgbClr val="404040"/>
                    </a:solidFill>
                  </a:tcPr>
                </a:tc>
                <a:tc gridSpan="5">
                  <a:txBody>
                    <a:bodyPr/>
                    <a:lstStyle/>
                    <a:p>
                      <a:pPr algn="ctr" fontAlgn="b"/>
                      <a:r>
                        <a:rPr lang="en-US" sz="1100" b="1" i="0" u="none" strike="noStrike" dirty="0">
                          <a:solidFill>
                            <a:srgbClr val="FFFFFF"/>
                          </a:solidFill>
                          <a:effectLst/>
                          <a:latin typeface="Calibri" panose="020F0502020204030204" pitchFamily="34" charset="0"/>
                        </a:rPr>
                        <a:t># of </a:t>
                      </a:r>
                      <a:r>
                        <a:rPr lang="en-US" sz="1100" b="1" i="0" u="none" strike="noStrike" dirty="0" err="1">
                          <a:solidFill>
                            <a:srgbClr val="FFFFFF"/>
                          </a:solidFill>
                          <a:effectLst/>
                          <a:latin typeface="Calibri" panose="020F0502020204030204" pitchFamily="34" charset="0"/>
                        </a:rPr>
                        <a:t>fdbk</a:t>
                      </a:r>
                      <a:r>
                        <a:rPr lang="en-US" sz="1100" b="1" i="0" u="none" strike="noStrike" dirty="0">
                          <a:solidFill>
                            <a:srgbClr val="FFFFFF"/>
                          </a:solidFill>
                          <a:effectLst/>
                          <a:latin typeface="Calibri" panose="020F0502020204030204" pitchFamily="34" charset="0"/>
                        </a:rPr>
                        <a:t> STAs</a:t>
                      </a: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extLst>
                  <a:ext uri="{0D108BD9-81ED-4DB2-BD59-A6C34878D82A}">
                    <a16:rowId xmlns:a16="http://schemas.microsoft.com/office/drawing/2014/main" val="1909554362"/>
                  </a:ext>
                </a:extLst>
              </a:tr>
              <a:tr h="248287">
                <a:tc>
                  <a:txBody>
                    <a:bodyPr/>
                    <a:lstStyle/>
                    <a:p>
                      <a:pPr algn="ctr" fontAlgn="b"/>
                      <a:r>
                        <a:rPr lang="en-US" sz="1100" b="1" i="0" u="none" strike="noStrike">
                          <a:solidFill>
                            <a:srgbClr val="FFFFFF"/>
                          </a:solidFill>
                          <a:effectLst/>
                          <a:latin typeface="Calibri" panose="020F0502020204030204" pitchFamily="34" charset="0"/>
                        </a:rPr>
                        <a:t>fdbk RU size</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4</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8</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16</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32</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64</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404040"/>
                    </a:solidFill>
                  </a:tcPr>
                </a:tc>
                <a:extLst>
                  <a:ext uri="{0D108BD9-81ED-4DB2-BD59-A6C34878D82A}">
                    <a16:rowId xmlns:a16="http://schemas.microsoft.com/office/drawing/2014/main" val="1978378772"/>
                  </a:ext>
                </a:extLst>
              </a:tr>
              <a:tr h="248287">
                <a:tc>
                  <a:txBody>
                    <a:bodyPr/>
                    <a:lstStyle/>
                    <a:p>
                      <a:pPr algn="ctr" fontAlgn="b"/>
                      <a:r>
                        <a:rPr lang="en-US" sz="1100" b="0" i="0" u="none" strike="noStrike">
                          <a:solidFill>
                            <a:srgbClr val="000000"/>
                          </a:solidFill>
                          <a:effectLst/>
                          <a:latin typeface="Calibri" panose="020F0502020204030204" pitchFamily="34" charset="0"/>
                        </a:rPr>
                        <a:t>52</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endParaRPr lang="en-US" sz="1100" b="0" i="0" u="none" strike="noStrike">
                        <a:solidFill>
                          <a:srgbClr val="FF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FF0000"/>
                          </a:solidFill>
                          <a:effectLst/>
                          <a:latin typeface="Calibri" panose="020F0502020204030204" pitchFamily="34" charset="0"/>
                        </a:rPr>
                        <a:t>(FALSE,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1621325754"/>
                  </a:ext>
                </a:extLst>
              </a:tr>
              <a:tr h="248287">
                <a:tc>
                  <a:txBody>
                    <a:bodyPr/>
                    <a:lstStyle/>
                    <a:p>
                      <a:pPr algn="ctr" fontAlgn="b"/>
                      <a:r>
                        <a:rPr lang="en-US" sz="1100" b="0" i="0" u="none" strike="noStrike" dirty="0">
                          <a:solidFill>
                            <a:srgbClr val="000000"/>
                          </a:solidFill>
                          <a:effectLst/>
                          <a:latin typeface="Calibri" panose="020F0502020204030204" pitchFamily="34" charset="0"/>
                        </a:rPr>
                        <a:t>106</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711548588"/>
                  </a:ext>
                </a:extLst>
              </a:tr>
              <a:tr h="248287">
                <a:tc>
                  <a:txBody>
                    <a:bodyPr/>
                    <a:lstStyle/>
                    <a:p>
                      <a:pPr algn="ctr" fontAlgn="b"/>
                      <a:r>
                        <a:rPr lang="en-US" sz="1100" b="0" i="0" u="none" strike="noStrike">
                          <a:solidFill>
                            <a:srgbClr val="000000"/>
                          </a:solidFill>
                          <a:effectLst/>
                          <a:latin typeface="Calibri" panose="020F0502020204030204" pitchFamily="34" charset="0"/>
                        </a:rPr>
                        <a:t>242</a:t>
                      </a:r>
                    </a:p>
                  </a:txBody>
                  <a:tcPr marL="9525" marR="9525" marT="9525" marB="0" anchor="b">
                    <a:lnL w="12700" cap="flat" cmpd="sng" algn="ctr">
                      <a:solidFill>
                        <a:srgbClr val="808080"/>
                      </a:solidFill>
                      <a:prstDash val="solid"/>
                      <a:round/>
                      <a:headEnd type="none" w="med" len="med"/>
                      <a:tailEnd type="none" w="med" len="med"/>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w="12700" cap="flat" cmpd="sng" algn="ctr">
                      <a:solidFill>
                        <a:srgbClr val="808080"/>
                      </a:solidFill>
                      <a:prstDash val="solid"/>
                      <a:round/>
                      <a:headEnd type="none" w="med" len="med"/>
                      <a:tailEnd type="none" w="med" len="med"/>
                    </a:lnB>
                    <a:solidFill>
                      <a:srgbClr val="FDEDD9"/>
                    </a:solidFill>
                  </a:tcPr>
                </a:tc>
                <a:extLst>
                  <a:ext uri="{0D108BD9-81ED-4DB2-BD59-A6C34878D82A}">
                    <a16:rowId xmlns:a16="http://schemas.microsoft.com/office/drawing/2014/main" val="2029423305"/>
                  </a:ext>
                </a:extLst>
              </a:tr>
            </a:tbl>
          </a:graphicData>
        </a:graphic>
      </p:graphicFrame>
      <p:pic>
        <p:nvPicPr>
          <p:cNvPr id="7" name="Picture 6">
            <a:extLst>
              <a:ext uri="{FF2B5EF4-FFF2-40B4-BE49-F238E27FC236}">
                <a16:creationId xmlns:a16="http://schemas.microsoft.com/office/drawing/2014/main" id="{9270CD4B-2FEE-4BC9-9B12-797EBF0D8CF7}"/>
              </a:ext>
            </a:extLst>
          </p:cNvPr>
          <p:cNvPicPr>
            <a:picLocks noChangeAspect="1"/>
          </p:cNvPicPr>
          <p:nvPr/>
        </p:nvPicPr>
        <p:blipFill>
          <a:blip r:embed="rId2"/>
          <a:stretch>
            <a:fillRect/>
          </a:stretch>
        </p:blipFill>
        <p:spPr>
          <a:xfrm>
            <a:off x="6096000" y="3038764"/>
            <a:ext cx="6096000" cy="3427256"/>
          </a:xfrm>
          <a:prstGeom prst="rect">
            <a:avLst/>
          </a:prstGeom>
        </p:spPr>
      </p:pic>
      <p:pic>
        <p:nvPicPr>
          <p:cNvPr id="8" name="Picture 7">
            <a:extLst>
              <a:ext uri="{FF2B5EF4-FFF2-40B4-BE49-F238E27FC236}">
                <a16:creationId xmlns:a16="http://schemas.microsoft.com/office/drawing/2014/main" id="{CDFD42BE-935D-4880-8FE3-EDE495C993FE}"/>
              </a:ext>
            </a:extLst>
          </p:cNvPr>
          <p:cNvPicPr>
            <a:picLocks noChangeAspect="1"/>
          </p:cNvPicPr>
          <p:nvPr/>
        </p:nvPicPr>
        <p:blipFill>
          <a:blip r:embed="rId3"/>
          <a:stretch>
            <a:fillRect/>
          </a:stretch>
        </p:blipFill>
        <p:spPr>
          <a:xfrm>
            <a:off x="551397" y="3054584"/>
            <a:ext cx="5543546" cy="3420829"/>
          </a:xfrm>
          <a:prstGeom prst="rect">
            <a:avLst/>
          </a:prstGeom>
        </p:spPr>
      </p:pic>
    </p:spTree>
    <p:extLst>
      <p:ext uri="{BB962C8B-B14F-4D97-AF65-F5344CB8AC3E}">
        <p14:creationId xmlns:p14="http://schemas.microsoft.com/office/powerpoint/2010/main" val="1676207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EE728-A58C-40AA-A8CF-5A40796AE22D}"/>
              </a:ext>
            </a:extLst>
          </p:cNvPr>
          <p:cNvSpPr>
            <a:spLocks noGrp="1"/>
          </p:cNvSpPr>
          <p:nvPr>
            <p:ph type="title"/>
          </p:nvPr>
        </p:nvSpPr>
        <p:spPr/>
        <p:txBody>
          <a:bodyPr/>
          <a:lstStyle/>
          <a:p>
            <a:r>
              <a:rPr lang="en-US" dirty="0"/>
              <a:t>BW=80MHz, Nr=16, Nc=4, </a:t>
            </a:r>
            <a:r>
              <a:rPr lang="en-US" dirty="0" err="1"/>
              <a:t>fdbk</a:t>
            </a:r>
            <a:r>
              <a:rPr lang="en-US" dirty="0"/>
              <a:t> MCS=4,nss=1</a:t>
            </a:r>
          </a:p>
        </p:txBody>
      </p:sp>
      <p:sp>
        <p:nvSpPr>
          <p:cNvPr id="3" name="Content Placeholder 2">
            <a:extLst>
              <a:ext uri="{FF2B5EF4-FFF2-40B4-BE49-F238E27FC236}">
                <a16:creationId xmlns:a16="http://schemas.microsoft.com/office/drawing/2014/main" id="{61175649-6B1F-452E-AD25-1FC4596CF33A}"/>
              </a:ext>
            </a:extLst>
          </p:cNvPr>
          <p:cNvSpPr>
            <a:spLocks noGrp="1"/>
          </p:cNvSpPr>
          <p:nvPr>
            <p:ph idx="1"/>
          </p:nvPr>
        </p:nvSpPr>
        <p:spPr>
          <a:xfrm>
            <a:off x="1199456" y="1876413"/>
            <a:ext cx="5040560" cy="936104"/>
          </a:xfrm>
        </p:spPr>
        <p:txBody>
          <a:bodyPr/>
          <a:lstStyle/>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7297035-942B-4E13-88F7-D81D29EE3240}"/>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graphicFrame>
        <p:nvGraphicFramePr>
          <p:cNvPr id="15" name="Table 14">
            <a:extLst>
              <a:ext uri="{FF2B5EF4-FFF2-40B4-BE49-F238E27FC236}">
                <a16:creationId xmlns:a16="http://schemas.microsoft.com/office/drawing/2014/main" id="{70EF1281-401F-4EFC-A884-8815DBA3FCEF}"/>
              </a:ext>
            </a:extLst>
          </p:cNvPr>
          <p:cNvGraphicFramePr>
            <a:graphicFrameLocks noGrp="1"/>
          </p:cNvGraphicFramePr>
          <p:nvPr>
            <p:extLst>
              <p:ext uri="{D42A27DB-BD31-4B8C-83A1-F6EECF244321}">
                <p14:modId xmlns:p14="http://schemas.microsoft.com/office/powerpoint/2010/main" val="3010293249"/>
              </p:ext>
            </p:extLst>
          </p:nvPr>
        </p:nvGraphicFramePr>
        <p:xfrm>
          <a:off x="1991544" y="1652192"/>
          <a:ext cx="8280920" cy="1276993"/>
        </p:xfrm>
        <a:graphic>
          <a:graphicData uri="http://schemas.openxmlformats.org/drawingml/2006/table">
            <a:tbl>
              <a:tblPr/>
              <a:tblGrid>
                <a:gridCol w="3351801">
                  <a:extLst>
                    <a:ext uri="{9D8B030D-6E8A-4147-A177-3AD203B41FA5}">
                      <a16:colId xmlns:a16="http://schemas.microsoft.com/office/drawing/2014/main" val="2757072397"/>
                    </a:ext>
                  </a:extLst>
                </a:gridCol>
                <a:gridCol w="1248710">
                  <a:extLst>
                    <a:ext uri="{9D8B030D-6E8A-4147-A177-3AD203B41FA5}">
                      <a16:colId xmlns:a16="http://schemas.microsoft.com/office/drawing/2014/main" val="4194518230"/>
                    </a:ext>
                  </a:extLst>
                </a:gridCol>
                <a:gridCol w="854381">
                  <a:extLst>
                    <a:ext uri="{9D8B030D-6E8A-4147-A177-3AD203B41FA5}">
                      <a16:colId xmlns:a16="http://schemas.microsoft.com/office/drawing/2014/main" val="2778769907"/>
                    </a:ext>
                  </a:extLst>
                </a:gridCol>
                <a:gridCol w="906958">
                  <a:extLst>
                    <a:ext uri="{9D8B030D-6E8A-4147-A177-3AD203B41FA5}">
                      <a16:colId xmlns:a16="http://schemas.microsoft.com/office/drawing/2014/main" val="928415437"/>
                    </a:ext>
                  </a:extLst>
                </a:gridCol>
                <a:gridCol w="959535">
                  <a:extLst>
                    <a:ext uri="{9D8B030D-6E8A-4147-A177-3AD203B41FA5}">
                      <a16:colId xmlns:a16="http://schemas.microsoft.com/office/drawing/2014/main" val="3474769058"/>
                    </a:ext>
                  </a:extLst>
                </a:gridCol>
                <a:gridCol w="959535">
                  <a:extLst>
                    <a:ext uri="{9D8B030D-6E8A-4147-A177-3AD203B41FA5}">
                      <a16:colId xmlns:a16="http://schemas.microsoft.com/office/drawing/2014/main" val="2595875877"/>
                    </a:ext>
                  </a:extLst>
                </a:gridCol>
              </a:tblGrid>
              <a:tr h="248287">
                <a:tc>
                  <a:txBody>
                    <a:bodyPr/>
                    <a:lstStyle/>
                    <a:p>
                      <a:pPr algn="ctr" fontAlgn="b"/>
                      <a:r>
                        <a:rPr lang="en-US" sz="1800" b="1" i="0" u="none" strike="noStrike" dirty="0">
                          <a:solidFill>
                            <a:schemeClr val="bg1"/>
                          </a:solidFill>
                          <a:effectLst/>
                          <a:latin typeface="Calibri" panose="020F0502020204030204" pitchFamily="34" charset="0"/>
                        </a:rPr>
                        <a:t>(&lt;=L_LENGTH limit,&lt;=</a:t>
                      </a:r>
                      <a:r>
                        <a:rPr lang="en-US" sz="1800" b="1" i="0" u="none" strike="noStrike" dirty="0" err="1">
                          <a:solidFill>
                            <a:schemeClr val="bg1"/>
                          </a:solidFill>
                          <a:effectLst/>
                          <a:latin typeface="Calibri" panose="020F0502020204030204" pitchFamily="34" charset="0"/>
                        </a:rPr>
                        <a:t>Txop</a:t>
                      </a:r>
                      <a:r>
                        <a:rPr lang="en-US" sz="1800" b="1" i="0" u="none" strike="noStrike" dirty="0">
                          <a:solidFill>
                            <a:schemeClr val="bg1"/>
                          </a:solidFill>
                          <a:effectLst/>
                          <a:latin typeface="Calibri" panose="020F0502020204030204" pitchFamily="34" charset="0"/>
                        </a:rPr>
                        <a:t> limit )</a:t>
                      </a:r>
                    </a:p>
                  </a:txBody>
                  <a:tcPr marL="9525" marR="9525" marT="9525" marB="0" anchor="b">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a:noFill/>
                    </a:lnB>
                    <a:solidFill>
                      <a:srgbClr val="404040"/>
                    </a:solidFill>
                  </a:tcPr>
                </a:tc>
                <a:tc gridSpan="5">
                  <a:txBody>
                    <a:bodyPr/>
                    <a:lstStyle/>
                    <a:p>
                      <a:pPr algn="ctr" fontAlgn="b"/>
                      <a:r>
                        <a:rPr lang="en-US" sz="1100" b="1" i="0" u="none" strike="noStrike" dirty="0">
                          <a:solidFill>
                            <a:srgbClr val="FFFFFF"/>
                          </a:solidFill>
                          <a:effectLst/>
                          <a:latin typeface="Calibri" panose="020F0502020204030204" pitchFamily="34" charset="0"/>
                        </a:rPr>
                        <a:t># of </a:t>
                      </a:r>
                      <a:r>
                        <a:rPr lang="en-US" sz="1100" b="1" i="0" u="none" strike="noStrike" dirty="0" err="1">
                          <a:solidFill>
                            <a:srgbClr val="FFFFFF"/>
                          </a:solidFill>
                          <a:effectLst/>
                          <a:latin typeface="Calibri" panose="020F0502020204030204" pitchFamily="34" charset="0"/>
                        </a:rPr>
                        <a:t>fdbk</a:t>
                      </a:r>
                      <a:r>
                        <a:rPr lang="en-US" sz="1100" b="1" i="0" u="none" strike="noStrike" dirty="0">
                          <a:solidFill>
                            <a:srgbClr val="FFFFFF"/>
                          </a:solidFill>
                          <a:effectLst/>
                          <a:latin typeface="Calibri" panose="020F0502020204030204" pitchFamily="34" charset="0"/>
                        </a:rPr>
                        <a:t> STAs</a:t>
                      </a: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extLst>
                  <a:ext uri="{0D108BD9-81ED-4DB2-BD59-A6C34878D82A}">
                    <a16:rowId xmlns:a16="http://schemas.microsoft.com/office/drawing/2014/main" val="1909554362"/>
                  </a:ext>
                </a:extLst>
              </a:tr>
              <a:tr h="248287">
                <a:tc>
                  <a:txBody>
                    <a:bodyPr/>
                    <a:lstStyle/>
                    <a:p>
                      <a:pPr algn="ctr" fontAlgn="b"/>
                      <a:r>
                        <a:rPr lang="en-US" sz="1100" b="1" i="0" u="none" strike="noStrike">
                          <a:solidFill>
                            <a:srgbClr val="FFFFFF"/>
                          </a:solidFill>
                          <a:effectLst/>
                          <a:latin typeface="Calibri" panose="020F0502020204030204" pitchFamily="34" charset="0"/>
                        </a:rPr>
                        <a:t>fdbk RU size</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4</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8</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16</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32</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64</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404040"/>
                    </a:solidFill>
                  </a:tcPr>
                </a:tc>
                <a:extLst>
                  <a:ext uri="{0D108BD9-81ED-4DB2-BD59-A6C34878D82A}">
                    <a16:rowId xmlns:a16="http://schemas.microsoft.com/office/drawing/2014/main" val="1978378772"/>
                  </a:ext>
                </a:extLst>
              </a:tr>
              <a:tr h="248287">
                <a:tc>
                  <a:txBody>
                    <a:bodyPr/>
                    <a:lstStyle/>
                    <a:p>
                      <a:pPr algn="ctr" fontAlgn="b"/>
                      <a:r>
                        <a:rPr lang="en-US" sz="1100" b="0" i="0" u="none" strike="noStrike">
                          <a:solidFill>
                            <a:srgbClr val="000000"/>
                          </a:solidFill>
                          <a:effectLst/>
                          <a:latin typeface="Calibri" panose="020F0502020204030204" pitchFamily="34" charset="0"/>
                        </a:rPr>
                        <a:t>52</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endParaRPr lang="en-US" sz="1100" b="0" i="0" u="none" strike="noStrike" dirty="0">
                        <a:solidFill>
                          <a:srgbClr val="FF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FF0000"/>
                          </a:solidFill>
                          <a:effectLst/>
                          <a:latin typeface="Calibri" panose="020F0502020204030204" pitchFamily="34" charset="0"/>
                        </a:rPr>
                        <a:t>(FALSE,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1621325754"/>
                  </a:ext>
                </a:extLst>
              </a:tr>
              <a:tr h="248287">
                <a:tc>
                  <a:txBody>
                    <a:bodyPr/>
                    <a:lstStyle/>
                    <a:p>
                      <a:pPr algn="ctr" fontAlgn="b"/>
                      <a:r>
                        <a:rPr lang="en-US" sz="1100" b="0" i="0" u="none" strike="noStrike" dirty="0">
                          <a:solidFill>
                            <a:srgbClr val="000000"/>
                          </a:solidFill>
                          <a:effectLst/>
                          <a:latin typeface="Calibri" panose="020F0502020204030204" pitchFamily="34" charset="0"/>
                        </a:rPr>
                        <a:t>106</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FF0000"/>
                          </a:solidFill>
                          <a:effectLst/>
                          <a:latin typeface="Calibri" panose="020F0502020204030204" pitchFamily="34" charset="0"/>
                        </a:rPr>
                        <a:t>(FALSE,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711548588"/>
                  </a:ext>
                </a:extLst>
              </a:tr>
              <a:tr h="248287">
                <a:tc>
                  <a:txBody>
                    <a:bodyPr/>
                    <a:lstStyle/>
                    <a:p>
                      <a:pPr algn="ctr" fontAlgn="b"/>
                      <a:r>
                        <a:rPr lang="en-US" sz="1100" b="0" i="0" u="none" strike="noStrike">
                          <a:solidFill>
                            <a:srgbClr val="000000"/>
                          </a:solidFill>
                          <a:effectLst/>
                          <a:latin typeface="Calibri" panose="020F0502020204030204" pitchFamily="34" charset="0"/>
                        </a:rPr>
                        <a:t>242</a:t>
                      </a:r>
                    </a:p>
                  </a:txBody>
                  <a:tcPr marL="9525" marR="9525" marT="9525" marB="0" anchor="b">
                    <a:lnL w="12700" cap="flat" cmpd="sng" algn="ctr">
                      <a:solidFill>
                        <a:srgbClr val="808080"/>
                      </a:solidFill>
                      <a:prstDash val="solid"/>
                      <a:round/>
                      <a:headEnd type="none" w="med" len="med"/>
                      <a:tailEnd type="none" w="med" len="med"/>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FF0000"/>
                          </a:solidFill>
                          <a:effectLst/>
                          <a:latin typeface="Calibri" panose="020F0502020204030204" pitchFamily="34" charset="0"/>
                        </a:rPr>
                        <a:t>(TRUE, FALSE)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w="12700" cap="flat" cmpd="sng" algn="ctr">
                      <a:solidFill>
                        <a:srgbClr val="808080"/>
                      </a:solidFill>
                      <a:prstDash val="solid"/>
                      <a:round/>
                      <a:headEnd type="none" w="med" len="med"/>
                      <a:tailEnd type="none" w="med" len="med"/>
                    </a:lnB>
                    <a:solidFill>
                      <a:srgbClr val="FDEDD9"/>
                    </a:solidFill>
                  </a:tcPr>
                </a:tc>
                <a:extLst>
                  <a:ext uri="{0D108BD9-81ED-4DB2-BD59-A6C34878D82A}">
                    <a16:rowId xmlns:a16="http://schemas.microsoft.com/office/drawing/2014/main" val="2029423305"/>
                  </a:ext>
                </a:extLst>
              </a:tr>
            </a:tbl>
          </a:graphicData>
        </a:graphic>
      </p:graphicFrame>
      <p:pic>
        <p:nvPicPr>
          <p:cNvPr id="5" name="Picture 4">
            <a:extLst>
              <a:ext uri="{FF2B5EF4-FFF2-40B4-BE49-F238E27FC236}">
                <a16:creationId xmlns:a16="http://schemas.microsoft.com/office/drawing/2014/main" id="{B03E9E9E-8DC0-41BB-AFDF-7313E9C8D24F}"/>
              </a:ext>
            </a:extLst>
          </p:cNvPr>
          <p:cNvPicPr>
            <a:picLocks noChangeAspect="1"/>
          </p:cNvPicPr>
          <p:nvPr/>
        </p:nvPicPr>
        <p:blipFill>
          <a:blip r:embed="rId2"/>
          <a:stretch>
            <a:fillRect/>
          </a:stretch>
        </p:blipFill>
        <p:spPr>
          <a:xfrm>
            <a:off x="6096000" y="3015300"/>
            <a:ext cx="6096000" cy="3427256"/>
          </a:xfrm>
          <a:prstGeom prst="rect">
            <a:avLst/>
          </a:prstGeom>
        </p:spPr>
      </p:pic>
      <p:pic>
        <p:nvPicPr>
          <p:cNvPr id="6" name="Picture 5">
            <a:extLst>
              <a:ext uri="{FF2B5EF4-FFF2-40B4-BE49-F238E27FC236}">
                <a16:creationId xmlns:a16="http://schemas.microsoft.com/office/drawing/2014/main" id="{AE4B0722-27C9-42E6-AD6B-A1AABEA5F767}"/>
              </a:ext>
            </a:extLst>
          </p:cNvPr>
          <p:cNvPicPr>
            <a:picLocks noChangeAspect="1"/>
          </p:cNvPicPr>
          <p:nvPr/>
        </p:nvPicPr>
        <p:blipFill>
          <a:blip r:embed="rId3"/>
          <a:stretch>
            <a:fillRect/>
          </a:stretch>
        </p:blipFill>
        <p:spPr>
          <a:xfrm>
            <a:off x="487735" y="3015300"/>
            <a:ext cx="5607208" cy="3460114"/>
          </a:xfrm>
          <a:prstGeom prst="rect">
            <a:avLst/>
          </a:prstGeom>
        </p:spPr>
      </p:pic>
    </p:spTree>
    <p:extLst>
      <p:ext uri="{BB962C8B-B14F-4D97-AF65-F5344CB8AC3E}">
        <p14:creationId xmlns:p14="http://schemas.microsoft.com/office/powerpoint/2010/main" val="2516393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EE728-A58C-40AA-A8CF-5A40796AE22D}"/>
              </a:ext>
            </a:extLst>
          </p:cNvPr>
          <p:cNvSpPr>
            <a:spLocks noGrp="1"/>
          </p:cNvSpPr>
          <p:nvPr>
            <p:ph type="title"/>
          </p:nvPr>
        </p:nvSpPr>
        <p:spPr/>
        <p:txBody>
          <a:bodyPr/>
          <a:lstStyle/>
          <a:p>
            <a:r>
              <a:rPr lang="en-US" dirty="0"/>
              <a:t>BW=80MHz, Nr=16, Nc=1, </a:t>
            </a:r>
            <a:r>
              <a:rPr lang="en-US" dirty="0" err="1"/>
              <a:t>fdbk</a:t>
            </a:r>
            <a:r>
              <a:rPr lang="en-US" dirty="0"/>
              <a:t> MCS=6,nss=2</a:t>
            </a:r>
          </a:p>
        </p:txBody>
      </p:sp>
      <p:sp>
        <p:nvSpPr>
          <p:cNvPr id="3" name="Content Placeholder 2">
            <a:extLst>
              <a:ext uri="{FF2B5EF4-FFF2-40B4-BE49-F238E27FC236}">
                <a16:creationId xmlns:a16="http://schemas.microsoft.com/office/drawing/2014/main" id="{61175649-6B1F-452E-AD25-1FC4596CF33A}"/>
              </a:ext>
            </a:extLst>
          </p:cNvPr>
          <p:cNvSpPr>
            <a:spLocks noGrp="1"/>
          </p:cNvSpPr>
          <p:nvPr>
            <p:ph idx="1"/>
          </p:nvPr>
        </p:nvSpPr>
        <p:spPr>
          <a:xfrm>
            <a:off x="1199456" y="1876413"/>
            <a:ext cx="5040560" cy="936104"/>
          </a:xfrm>
        </p:spPr>
        <p:txBody>
          <a:bodyPr/>
          <a:lstStyle/>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7297035-942B-4E13-88F7-D81D29EE3240}"/>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15" name="Table 14">
            <a:extLst>
              <a:ext uri="{FF2B5EF4-FFF2-40B4-BE49-F238E27FC236}">
                <a16:creationId xmlns:a16="http://schemas.microsoft.com/office/drawing/2014/main" id="{70EF1281-401F-4EFC-A884-8815DBA3FCEF}"/>
              </a:ext>
            </a:extLst>
          </p:cNvPr>
          <p:cNvGraphicFramePr>
            <a:graphicFrameLocks noGrp="1"/>
          </p:cNvGraphicFramePr>
          <p:nvPr>
            <p:extLst>
              <p:ext uri="{D42A27DB-BD31-4B8C-83A1-F6EECF244321}">
                <p14:modId xmlns:p14="http://schemas.microsoft.com/office/powerpoint/2010/main" val="1285848191"/>
              </p:ext>
            </p:extLst>
          </p:nvPr>
        </p:nvGraphicFramePr>
        <p:xfrm>
          <a:off x="1991544" y="1652192"/>
          <a:ext cx="8280920" cy="1276993"/>
        </p:xfrm>
        <a:graphic>
          <a:graphicData uri="http://schemas.openxmlformats.org/drawingml/2006/table">
            <a:tbl>
              <a:tblPr/>
              <a:tblGrid>
                <a:gridCol w="3351801">
                  <a:extLst>
                    <a:ext uri="{9D8B030D-6E8A-4147-A177-3AD203B41FA5}">
                      <a16:colId xmlns:a16="http://schemas.microsoft.com/office/drawing/2014/main" val="2757072397"/>
                    </a:ext>
                  </a:extLst>
                </a:gridCol>
                <a:gridCol w="1248710">
                  <a:extLst>
                    <a:ext uri="{9D8B030D-6E8A-4147-A177-3AD203B41FA5}">
                      <a16:colId xmlns:a16="http://schemas.microsoft.com/office/drawing/2014/main" val="4194518230"/>
                    </a:ext>
                  </a:extLst>
                </a:gridCol>
                <a:gridCol w="854381">
                  <a:extLst>
                    <a:ext uri="{9D8B030D-6E8A-4147-A177-3AD203B41FA5}">
                      <a16:colId xmlns:a16="http://schemas.microsoft.com/office/drawing/2014/main" val="2778769907"/>
                    </a:ext>
                  </a:extLst>
                </a:gridCol>
                <a:gridCol w="906958">
                  <a:extLst>
                    <a:ext uri="{9D8B030D-6E8A-4147-A177-3AD203B41FA5}">
                      <a16:colId xmlns:a16="http://schemas.microsoft.com/office/drawing/2014/main" val="928415437"/>
                    </a:ext>
                  </a:extLst>
                </a:gridCol>
                <a:gridCol w="959535">
                  <a:extLst>
                    <a:ext uri="{9D8B030D-6E8A-4147-A177-3AD203B41FA5}">
                      <a16:colId xmlns:a16="http://schemas.microsoft.com/office/drawing/2014/main" val="3474769058"/>
                    </a:ext>
                  </a:extLst>
                </a:gridCol>
                <a:gridCol w="959535">
                  <a:extLst>
                    <a:ext uri="{9D8B030D-6E8A-4147-A177-3AD203B41FA5}">
                      <a16:colId xmlns:a16="http://schemas.microsoft.com/office/drawing/2014/main" val="2595875877"/>
                    </a:ext>
                  </a:extLst>
                </a:gridCol>
              </a:tblGrid>
              <a:tr h="248287">
                <a:tc>
                  <a:txBody>
                    <a:bodyPr/>
                    <a:lstStyle/>
                    <a:p>
                      <a:pPr algn="ctr" fontAlgn="b"/>
                      <a:r>
                        <a:rPr lang="en-US" sz="1800" b="1" i="0" u="none" strike="noStrike" dirty="0">
                          <a:solidFill>
                            <a:srgbClr val="FFFFFF"/>
                          </a:solidFill>
                          <a:effectLst/>
                          <a:latin typeface="Calibri" panose="020F0502020204030204" pitchFamily="34" charset="0"/>
                        </a:rPr>
                        <a:t>(&lt;=L_LENGTH limit,&lt;=</a:t>
                      </a:r>
                      <a:r>
                        <a:rPr lang="en-US" sz="1800" b="1" i="0" u="none" strike="noStrike" dirty="0" err="1">
                          <a:solidFill>
                            <a:srgbClr val="FFFFFF"/>
                          </a:solidFill>
                          <a:effectLst/>
                          <a:latin typeface="Calibri" panose="020F0502020204030204" pitchFamily="34" charset="0"/>
                        </a:rPr>
                        <a:t>Txop</a:t>
                      </a:r>
                      <a:r>
                        <a:rPr lang="en-US" sz="1800" b="1" i="0" u="none" strike="noStrike" dirty="0">
                          <a:solidFill>
                            <a:srgbClr val="FFFFFF"/>
                          </a:solidFill>
                          <a:effectLst/>
                          <a:latin typeface="Calibri" panose="020F0502020204030204" pitchFamily="34" charset="0"/>
                        </a:rPr>
                        <a:t> limit )</a:t>
                      </a:r>
                    </a:p>
                  </a:txBody>
                  <a:tcPr marL="9525" marR="9525" marT="9525" marB="0" anchor="b">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a:noFill/>
                    </a:lnB>
                    <a:solidFill>
                      <a:srgbClr val="404040"/>
                    </a:solidFill>
                  </a:tcPr>
                </a:tc>
                <a:tc gridSpan="5">
                  <a:txBody>
                    <a:bodyPr/>
                    <a:lstStyle/>
                    <a:p>
                      <a:pPr algn="ctr" fontAlgn="b"/>
                      <a:r>
                        <a:rPr lang="en-US" sz="1100" b="1" i="0" u="none" strike="noStrike" dirty="0">
                          <a:solidFill>
                            <a:srgbClr val="FFFFFF"/>
                          </a:solidFill>
                          <a:effectLst/>
                          <a:latin typeface="Calibri" panose="020F0502020204030204" pitchFamily="34" charset="0"/>
                        </a:rPr>
                        <a:t># of </a:t>
                      </a:r>
                      <a:r>
                        <a:rPr lang="en-US" sz="1100" b="1" i="0" u="none" strike="noStrike" dirty="0" err="1">
                          <a:solidFill>
                            <a:srgbClr val="FFFFFF"/>
                          </a:solidFill>
                          <a:effectLst/>
                          <a:latin typeface="Calibri" panose="020F0502020204030204" pitchFamily="34" charset="0"/>
                        </a:rPr>
                        <a:t>fdbk</a:t>
                      </a:r>
                      <a:r>
                        <a:rPr lang="en-US" sz="1100" b="1" i="0" u="none" strike="noStrike" dirty="0">
                          <a:solidFill>
                            <a:srgbClr val="FFFFFF"/>
                          </a:solidFill>
                          <a:effectLst/>
                          <a:latin typeface="Calibri" panose="020F0502020204030204" pitchFamily="34" charset="0"/>
                        </a:rPr>
                        <a:t> STAs</a:t>
                      </a: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extLst>
                  <a:ext uri="{0D108BD9-81ED-4DB2-BD59-A6C34878D82A}">
                    <a16:rowId xmlns:a16="http://schemas.microsoft.com/office/drawing/2014/main" val="1909554362"/>
                  </a:ext>
                </a:extLst>
              </a:tr>
              <a:tr h="248287">
                <a:tc>
                  <a:txBody>
                    <a:bodyPr/>
                    <a:lstStyle/>
                    <a:p>
                      <a:pPr algn="ctr" fontAlgn="b"/>
                      <a:r>
                        <a:rPr lang="en-US" sz="1100" b="1" i="0" u="none" strike="noStrike">
                          <a:solidFill>
                            <a:srgbClr val="FFFFFF"/>
                          </a:solidFill>
                          <a:effectLst/>
                          <a:latin typeface="Calibri" panose="020F0502020204030204" pitchFamily="34" charset="0"/>
                        </a:rPr>
                        <a:t>fdbk RU size</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4</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8</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dirty="0">
                          <a:solidFill>
                            <a:srgbClr val="FFFFFF"/>
                          </a:solidFill>
                          <a:effectLst/>
                          <a:latin typeface="Calibri" panose="020F0502020204030204" pitchFamily="34" charset="0"/>
                        </a:rPr>
                        <a:t>16</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32</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64</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404040"/>
                    </a:solidFill>
                  </a:tcPr>
                </a:tc>
                <a:extLst>
                  <a:ext uri="{0D108BD9-81ED-4DB2-BD59-A6C34878D82A}">
                    <a16:rowId xmlns:a16="http://schemas.microsoft.com/office/drawing/2014/main" val="1978378772"/>
                  </a:ext>
                </a:extLst>
              </a:tr>
              <a:tr h="248287">
                <a:tc>
                  <a:txBody>
                    <a:bodyPr/>
                    <a:lstStyle/>
                    <a:p>
                      <a:pPr algn="ctr" fontAlgn="b"/>
                      <a:r>
                        <a:rPr lang="en-US" sz="1100" b="0" i="0" u="none" strike="noStrike">
                          <a:solidFill>
                            <a:srgbClr val="000000"/>
                          </a:solidFill>
                          <a:effectLst/>
                          <a:latin typeface="Calibri" panose="020F0502020204030204" pitchFamily="34" charset="0"/>
                        </a:rPr>
                        <a:t>52</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1621325754"/>
                  </a:ext>
                </a:extLst>
              </a:tr>
              <a:tr h="248287">
                <a:tc>
                  <a:txBody>
                    <a:bodyPr/>
                    <a:lstStyle/>
                    <a:p>
                      <a:pPr algn="ctr" fontAlgn="b"/>
                      <a:r>
                        <a:rPr lang="en-US" sz="1100" b="0" i="0" u="none" strike="noStrike">
                          <a:solidFill>
                            <a:srgbClr val="000000"/>
                          </a:solidFill>
                          <a:effectLst/>
                          <a:latin typeface="Calibri" panose="020F0502020204030204" pitchFamily="34" charset="0"/>
                        </a:rPr>
                        <a:t>106</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711548588"/>
                  </a:ext>
                </a:extLst>
              </a:tr>
              <a:tr h="248287">
                <a:tc>
                  <a:txBody>
                    <a:bodyPr/>
                    <a:lstStyle/>
                    <a:p>
                      <a:pPr algn="ctr" fontAlgn="b"/>
                      <a:r>
                        <a:rPr lang="en-US" sz="1100" b="0" i="0" u="none" strike="noStrike">
                          <a:solidFill>
                            <a:srgbClr val="000000"/>
                          </a:solidFill>
                          <a:effectLst/>
                          <a:latin typeface="Calibri" panose="020F0502020204030204" pitchFamily="34" charset="0"/>
                        </a:rPr>
                        <a:t>242</a:t>
                      </a:r>
                    </a:p>
                  </a:txBody>
                  <a:tcPr marL="9525" marR="9525" marT="9525" marB="0" anchor="b">
                    <a:lnL w="12700" cap="flat" cmpd="sng" algn="ctr">
                      <a:solidFill>
                        <a:srgbClr val="808080"/>
                      </a:solidFill>
                      <a:prstDash val="solid"/>
                      <a:round/>
                      <a:headEnd type="none" w="med" len="med"/>
                      <a:tailEnd type="none" w="med" len="med"/>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w="12700" cap="flat" cmpd="sng" algn="ctr">
                      <a:solidFill>
                        <a:srgbClr val="808080"/>
                      </a:solidFill>
                      <a:prstDash val="solid"/>
                      <a:round/>
                      <a:headEnd type="none" w="med" len="med"/>
                      <a:tailEnd type="none" w="med" len="med"/>
                    </a:lnB>
                    <a:solidFill>
                      <a:srgbClr val="FDEDD9"/>
                    </a:solidFill>
                  </a:tcPr>
                </a:tc>
                <a:extLst>
                  <a:ext uri="{0D108BD9-81ED-4DB2-BD59-A6C34878D82A}">
                    <a16:rowId xmlns:a16="http://schemas.microsoft.com/office/drawing/2014/main" val="2029423305"/>
                  </a:ext>
                </a:extLst>
              </a:tr>
            </a:tbl>
          </a:graphicData>
        </a:graphic>
      </p:graphicFrame>
      <p:pic>
        <p:nvPicPr>
          <p:cNvPr id="7" name="Picture 6">
            <a:extLst>
              <a:ext uri="{FF2B5EF4-FFF2-40B4-BE49-F238E27FC236}">
                <a16:creationId xmlns:a16="http://schemas.microsoft.com/office/drawing/2014/main" id="{7DCD5EBD-5209-4476-AF87-5C7B565394E2}"/>
              </a:ext>
            </a:extLst>
          </p:cNvPr>
          <p:cNvPicPr>
            <a:picLocks noChangeAspect="1"/>
          </p:cNvPicPr>
          <p:nvPr/>
        </p:nvPicPr>
        <p:blipFill>
          <a:blip r:embed="rId2"/>
          <a:stretch>
            <a:fillRect/>
          </a:stretch>
        </p:blipFill>
        <p:spPr>
          <a:xfrm>
            <a:off x="5087888" y="3055704"/>
            <a:ext cx="7104112" cy="3419710"/>
          </a:xfrm>
          <a:prstGeom prst="rect">
            <a:avLst/>
          </a:prstGeom>
        </p:spPr>
      </p:pic>
      <p:pic>
        <p:nvPicPr>
          <p:cNvPr id="5" name="Picture 4">
            <a:extLst>
              <a:ext uri="{FF2B5EF4-FFF2-40B4-BE49-F238E27FC236}">
                <a16:creationId xmlns:a16="http://schemas.microsoft.com/office/drawing/2014/main" id="{E96A11FB-2F6E-48B6-AAF6-7541297E807E}"/>
              </a:ext>
            </a:extLst>
          </p:cNvPr>
          <p:cNvPicPr>
            <a:picLocks noChangeAspect="1"/>
          </p:cNvPicPr>
          <p:nvPr/>
        </p:nvPicPr>
        <p:blipFill>
          <a:blip r:embed="rId3"/>
          <a:stretch>
            <a:fillRect/>
          </a:stretch>
        </p:blipFill>
        <p:spPr>
          <a:xfrm>
            <a:off x="35085" y="3429000"/>
            <a:ext cx="5034616" cy="2991080"/>
          </a:xfrm>
          <a:prstGeom prst="rect">
            <a:avLst/>
          </a:prstGeom>
        </p:spPr>
      </p:pic>
    </p:spTree>
    <p:extLst>
      <p:ext uri="{BB962C8B-B14F-4D97-AF65-F5344CB8AC3E}">
        <p14:creationId xmlns:p14="http://schemas.microsoft.com/office/powerpoint/2010/main" val="1530732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EE728-A58C-40AA-A8CF-5A40796AE22D}"/>
              </a:ext>
            </a:extLst>
          </p:cNvPr>
          <p:cNvSpPr>
            <a:spLocks noGrp="1"/>
          </p:cNvSpPr>
          <p:nvPr>
            <p:ph type="title"/>
          </p:nvPr>
        </p:nvSpPr>
        <p:spPr/>
        <p:txBody>
          <a:bodyPr/>
          <a:lstStyle/>
          <a:p>
            <a:r>
              <a:rPr lang="en-US" dirty="0"/>
              <a:t>BW=80MHz, Nr=16, Nc=2, </a:t>
            </a:r>
            <a:r>
              <a:rPr lang="en-US" dirty="0" err="1"/>
              <a:t>fdbk</a:t>
            </a:r>
            <a:r>
              <a:rPr lang="en-US" dirty="0"/>
              <a:t> MCS=6,nss=2</a:t>
            </a:r>
          </a:p>
        </p:txBody>
      </p:sp>
      <p:sp>
        <p:nvSpPr>
          <p:cNvPr id="3" name="Content Placeholder 2">
            <a:extLst>
              <a:ext uri="{FF2B5EF4-FFF2-40B4-BE49-F238E27FC236}">
                <a16:creationId xmlns:a16="http://schemas.microsoft.com/office/drawing/2014/main" id="{61175649-6B1F-452E-AD25-1FC4596CF33A}"/>
              </a:ext>
            </a:extLst>
          </p:cNvPr>
          <p:cNvSpPr>
            <a:spLocks noGrp="1"/>
          </p:cNvSpPr>
          <p:nvPr>
            <p:ph idx="1"/>
          </p:nvPr>
        </p:nvSpPr>
        <p:spPr>
          <a:xfrm>
            <a:off x="1199456" y="1876413"/>
            <a:ext cx="5040560" cy="936104"/>
          </a:xfrm>
        </p:spPr>
        <p:txBody>
          <a:bodyPr/>
          <a:lstStyle/>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7297035-942B-4E13-88F7-D81D29EE3240}"/>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15" name="Table 14">
            <a:extLst>
              <a:ext uri="{FF2B5EF4-FFF2-40B4-BE49-F238E27FC236}">
                <a16:creationId xmlns:a16="http://schemas.microsoft.com/office/drawing/2014/main" id="{70EF1281-401F-4EFC-A884-8815DBA3FCEF}"/>
              </a:ext>
            </a:extLst>
          </p:cNvPr>
          <p:cNvGraphicFramePr>
            <a:graphicFrameLocks noGrp="1"/>
          </p:cNvGraphicFramePr>
          <p:nvPr>
            <p:extLst>
              <p:ext uri="{D42A27DB-BD31-4B8C-83A1-F6EECF244321}">
                <p14:modId xmlns:p14="http://schemas.microsoft.com/office/powerpoint/2010/main" val="1333247282"/>
              </p:ext>
            </p:extLst>
          </p:nvPr>
        </p:nvGraphicFramePr>
        <p:xfrm>
          <a:off x="1991544" y="1652192"/>
          <a:ext cx="8280920" cy="1276993"/>
        </p:xfrm>
        <a:graphic>
          <a:graphicData uri="http://schemas.openxmlformats.org/drawingml/2006/table">
            <a:tbl>
              <a:tblPr/>
              <a:tblGrid>
                <a:gridCol w="3351801">
                  <a:extLst>
                    <a:ext uri="{9D8B030D-6E8A-4147-A177-3AD203B41FA5}">
                      <a16:colId xmlns:a16="http://schemas.microsoft.com/office/drawing/2014/main" val="2757072397"/>
                    </a:ext>
                  </a:extLst>
                </a:gridCol>
                <a:gridCol w="1248710">
                  <a:extLst>
                    <a:ext uri="{9D8B030D-6E8A-4147-A177-3AD203B41FA5}">
                      <a16:colId xmlns:a16="http://schemas.microsoft.com/office/drawing/2014/main" val="4194518230"/>
                    </a:ext>
                  </a:extLst>
                </a:gridCol>
                <a:gridCol w="854381">
                  <a:extLst>
                    <a:ext uri="{9D8B030D-6E8A-4147-A177-3AD203B41FA5}">
                      <a16:colId xmlns:a16="http://schemas.microsoft.com/office/drawing/2014/main" val="2778769907"/>
                    </a:ext>
                  </a:extLst>
                </a:gridCol>
                <a:gridCol w="906958">
                  <a:extLst>
                    <a:ext uri="{9D8B030D-6E8A-4147-A177-3AD203B41FA5}">
                      <a16:colId xmlns:a16="http://schemas.microsoft.com/office/drawing/2014/main" val="928415437"/>
                    </a:ext>
                  </a:extLst>
                </a:gridCol>
                <a:gridCol w="959535">
                  <a:extLst>
                    <a:ext uri="{9D8B030D-6E8A-4147-A177-3AD203B41FA5}">
                      <a16:colId xmlns:a16="http://schemas.microsoft.com/office/drawing/2014/main" val="3474769058"/>
                    </a:ext>
                  </a:extLst>
                </a:gridCol>
                <a:gridCol w="959535">
                  <a:extLst>
                    <a:ext uri="{9D8B030D-6E8A-4147-A177-3AD203B41FA5}">
                      <a16:colId xmlns:a16="http://schemas.microsoft.com/office/drawing/2014/main" val="2595875877"/>
                    </a:ext>
                  </a:extLst>
                </a:gridCol>
              </a:tblGrid>
              <a:tr h="248287">
                <a:tc>
                  <a:txBody>
                    <a:bodyPr/>
                    <a:lstStyle/>
                    <a:p>
                      <a:pPr algn="ctr" fontAlgn="b"/>
                      <a:r>
                        <a:rPr lang="en-US" sz="1800" b="1" i="0" u="none" strike="noStrike" dirty="0">
                          <a:solidFill>
                            <a:schemeClr val="bg1"/>
                          </a:solidFill>
                          <a:effectLst/>
                          <a:latin typeface="Calibri" panose="020F0502020204030204" pitchFamily="34" charset="0"/>
                        </a:rPr>
                        <a:t>(&lt;=L_LENGTH limit,&lt;=</a:t>
                      </a:r>
                      <a:r>
                        <a:rPr lang="en-US" sz="1800" b="1" i="0" u="none" strike="noStrike" dirty="0" err="1">
                          <a:solidFill>
                            <a:schemeClr val="bg1"/>
                          </a:solidFill>
                          <a:effectLst/>
                          <a:latin typeface="Calibri" panose="020F0502020204030204" pitchFamily="34" charset="0"/>
                        </a:rPr>
                        <a:t>Txop</a:t>
                      </a:r>
                      <a:r>
                        <a:rPr lang="en-US" sz="1800" b="1" i="0" u="none" strike="noStrike" dirty="0">
                          <a:solidFill>
                            <a:schemeClr val="bg1"/>
                          </a:solidFill>
                          <a:effectLst/>
                          <a:latin typeface="Calibri" panose="020F0502020204030204" pitchFamily="34" charset="0"/>
                        </a:rPr>
                        <a:t> limit )</a:t>
                      </a:r>
                    </a:p>
                  </a:txBody>
                  <a:tcPr marL="9525" marR="9525" marT="9525" marB="0" anchor="b">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a:noFill/>
                    </a:lnB>
                    <a:solidFill>
                      <a:srgbClr val="404040"/>
                    </a:solidFill>
                  </a:tcPr>
                </a:tc>
                <a:tc gridSpan="5">
                  <a:txBody>
                    <a:bodyPr/>
                    <a:lstStyle/>
                    <a:p>
                      <a:pPr algn="ctr" fontAlgn="b"/>
                      <a:r>
                        <a:rPr lang="en-US" sz="1100" b="1" i="0" u="none" strike="noStrike" dirty="0">
                          <a:solidFill>
                            <a:srgbClr val="FFFFFF"/>
                          </a:solidFill>
                          <a:effectLst/>
                          <a:latin typeface="Calibri" panose="020F0502020204030204" pitchFamily="34" charset="0"/>
                        </a:rPr>
                        <a:t># of </a:t>
                      </a:r>
                      <a:r>
                        <a:rPr lang="en-US" sz="1100" b="1" i="0" u="none" strike="noStrike" dirty="0" err="1">
                          <a:solidFill>
                            <a:srgbClr val="FFFFFF"/>
                          </a:solidFill>
                          <a:effectLst/>
                          <a:latin typeface="Calibri" panose="020F0502020204030204" pitchFamily="34" charset="0"/>
                        </a:rPr>
                        <a:t>fdbk</a:t>
                      </a:r>
                      <a:r>
                        <a:rPr lang="en-US" sz="1100" b="1" i="0" u="none" strike="noStrike" dirty="0">
                          <a:solidFill>
                            <a:srgbClr val="FFFFFF"/>
                          </a:solidFill>
                          <a:effectLst/>
                          <a:latin typeface="Calibri" panose="020F0502020204030204" pitchFamily="34" charset="0"/>
                        </a:rPr>
                        <a:t> STAs</a:t>
                      </a: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extLst>
                  <a:ext uri="{0D108BD9-81ED-4DB2-BD59-A6C34878D82A}">
                    <a16:rowId xmlns:a16="http://schemas.microsoft.com/office/drawing/2014/main" val="1909554362"/>
                  </a:ext>
                </a:extLst>
              </a:tr>
              <a:tr h="248287">
                <a:tc>
                  <a:txBody>
                    <a:bodyPr/>
                    <a:lstStyle/>
                    <a:p>
                      <a:pPr algn="ctr" fontAlgn="b"/>
                      <a:r>
                        <a:rPr lang="en-US" sz="1100" b="1" i="0" u="none" strike="noStrike">
                          <a:solidFill>
                            <a:srgbClr val="FFFFFF"/>
                          </a:solidFill>
                          <a:effectLst/>
                          <a:latin typeface="Calibri" panose="020F0502020204030204" pitchFamily="34" charset="0"/>
                        </a:rPr>
                        <a:t>fdbk RU size</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4</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8</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16</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32</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64</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404040"/>
                    </a:solidFill>
                  </a:tcPr>
                </a:tc>
                <a:extLst>
                  <a:ext uri="{0D108BD9-81ED-4DB2-BD59-A6C34878D82A}">
                    <a16:rowId xmlns:a16="http://schemas.microsoft.com/office/drawing/2014/main" val="1978378772"/>
                  </a:ext>
                </a:extLst>
              </a:tr>
              <a:tr h="248287">
                <a:tc>
                  <a:txBody>
                    <a:bodyPr/>
                    <a:lstStyle/>
                    <a:p>
                      <a:pPr algn="ctr" fontAlgn="b"/>
                      <a:r>
                        <a:rPr lang="en-US" sz="1100" b="0" i="0" u="none" strike="noStrike">
                          <a:solidFill>
                            <a:srgbClr val="000000"/>
                          </a:solidFill>
                          <a:effectLst/>
                          <a:latin typeface="Calibri" panose="020F0502020204030204" pitchFamily="34" charset="0"/>
                        </a:rPr>
                        <a:t>52</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l"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l"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a:noFill/>
                    </a:lnR>
                    <a:lnT>
                      <a:noFill/>
                    </a:lnT>
                    <a:lnB>
                      <a:noFill/>
                    </a:lnB>
                    <a:solidFill>
                      <a:srgbClr val="FDEDD9"/>
                    </a:solidFill>
                  </a:tcPr>
                </a:tc>
                <a:tc>
                  <a:txBody>
                    <a:bodyPr/>
                    <a:lstStyle/>
                    <a:p>
                      <a:pPr algn="l"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1621325754"/>
                  </a:ext>
                </a:extLst>
              </a:tr>
              <a:tr h="248287">
                <a:tc>
                  <a:txBody>
                    <a:bodyPr/>
                    <a:lstStyle/>
                    <a:p>
                      <a:pPr algn="ctr" fontAlgn="b"/>
                      <a:r>
                        <a:rPr lang="en-US" sz="1100" b="0" i="0" u="none" strike="noStrike" dirty="0">
                          <a:solidFill>
                            <a:srgbClr val="000000"/>
                          </a:solidFill>
                          <a:effectLst/>
                          <a:latin typeface="Calibri" panose="020F0502020204030204" pitchFamily="34" charset="0"/>
                        </a:rPr>
                        <a:t>106</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l"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l"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l"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l"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711548588"/>
                  </a:ext>
                </a:extLst>
              </a:tr>
              <a:tr h="248287">
                <a:tc>
                  <a:txBody>
                    <a:bodyPr/>
                    <a:lstStyle/>
                    <a:p>
                      <a:pPr algn="ctr" fontAlgn="b"/>
                      <a:r>
                        <a:rPr lang="en-US" sz="1100" b="0" i="0" u="none" strike="noStrike">
                          <a:solidFill>
                            <a:srgbClr val="000000"/>
                          </a:solidFill>
                          <a:effectLst/>
                          <a:latin typeface="Calibri" panose="020F0502020204030204" pitchFamily="34" charset="0"/>
                        </a:rPr>
                        <a:t>242</a:t>
                      </a:r>
                    </a:p>
                  </a:txBody>
                  <a:tcPr marL="9525" marR="9525" marT="9525" marB="0" anchor="b">
                    <a:lnL w="12700" cap="flat" cmpd="sng" algn="ctr">
                      <a:solidFill>
                        <a:srgbClr val="808080"/>
                      </a:solidFill>
                      <a:prstDash val="solid"/>
                      <a:round/>
                      <a:headEnd type="none" w="med" len="med"/>
                      <a:tailEnd type="none" w="med" len="med"/>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l"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l"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l"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l"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l"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w="12700" cap="flat" cmpd="sng" algn="ctr">
                      <a:solidFill>
                        <a:srgbClr val="808080"/>
                      </a:solidFill>
                      <a:prstDash val="solid"/>
                      <a:round/>
                      <a:headEnd type="none" w="med" len="med"/>
                      <a:tailEnd type="none" w="med" len="med"/>
                    </a:lnB>
                    <a:solidFill>
                      <a:srgbClr val="FDEDD9"/>
                    </a:solidFill>
                  </a:tcPr>
                </a:tc>
                <a:extLst>
                  <a:ext uri="{0D108BD9-81ED-4DB2-BD59-A6C34878D82A}">
                    <a16:rowId xmlns:a16="http://schemas.microsoft.com/office/drawing/2014/main" val="2029423305"/>
                  </a:ext>
                </a:extLst>
              </a:tr>
            </a:tbl>
          </a:graphicData>
        </a:graphic>
      </p:graphicFrame>
      <p:pic>
        <p:nvPicPr>
          <p:cNvPr id="5" name="Picture 4">
            <a:extLst>
              <a:ext uri="{FF2B5EF4-FFF2-40B4-BE49-F238E27FC236}">
                <a16:creationId xmlns:a16="http://schemas.microsoft.com/office/drawing/2014/main" id="{0859CE0D-F574-45A5-A649-B0D82BA7B069}"/>
              </a:ext>
            </a:extLst>
          </p:cNvPr>
          <p:cNvPicPr>
            <a:picLocks noChangeAspect="1"/>
          </p:cNvPicPr>
          <p:nvPr/>
        </p:nvPicPr>
        <p:blipFill>
          <a:blip r:embed="rId2"/>
          <a:stretch>
            <a:fillRect/>
          </a:stretch>
        </p:blipFill>
        <p:spPr>
          <a:xfrm>
            <a:off x="5087888" y="3055414"/>
            <a:ext cx="7104712" cy="3419999"/>
          </a:xfrm>
          <a:prstGeom prst="rect">
            <a:avLst/>
          </a:prstGeom>
        </p:spPr>
      </p:pic>
      <p:pic>
        <p:nvPicPr>
          <p:cNvPr id="6" name="Picture 5">
            <a:extLst>
              <a:ext uri="{FF2B5EF4-FFF2-40B4-BE49-F238E27FC236}">
                <a16:creationId xmlns:a16="http://schemas.microsoft.com/office/drawing/2014/main" id="{8E736C1B-F366-4CEA-81A4-672F6E216405}"/>
              </a:ext>
            </a:extLst>
          </p:cNvPr>
          <p:cNvPicPr>
            <a:picLocks noChangeAspect="1"/>
          </p:cNvPicPr>
          <p:nvPr/>
        </p:nvPicPr>
        <p:blipFill>
          <a:blip r:embed="rId3"/>
          <a:stretch>
            <a:fillRect/>
          </a:stretch>
        </p:blipFill>
        <p:spPr>
          <a:xfrm>
            <a:off x="100518" y="3429000"/>
            <a:ext cx="5031224" cy="2989065"/>
          </a:xfrm>
          <a:prstGeom prst="rect">
            <a:avLst/>
          </a:prstGeom>
        </p:spPr>
      </p:pic>
    </p:spTree>
    <p:extLst>
      <p:ext uri="{BB962C8B-B14F-4D97-AF65-F5344CB8AC3E}">
        <p14:creationId xmlns:p14="http://schemas.microsoft.com/office/powerpoint/2010/main" val="3919661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EE728-A58C-40AA-A8CF-5A40796AE22D}"/>
              </a:ext>
            </a:extLst>
          </p:cNvPr>
          <p:cNvSpPr>
            <a:spLocks noGrp="1"/>
          </p:cNvSpPr>
          <p:nvPr>
            <p:ph type="title"/>
          </p:nvPr>
        </p:nvSpPr>
        <p:spPr/>
        <p:txBody>
          <a:bodyPr/>
          <a:lstStyle/>
          <a:p>
            <a:r>
              <a:rPr lang="en-US" dirty="0"/>
              <a:t>BW=80MHz, Nr=16, Nc=4, </a:t>
            </a:r>
            <a:r>
              <a:rPr lang="en-US" dirty="0" err="1"/>
              <a:t>fdbk</a:t>
            </a:r>
            <a:r>
              <a:rPr lang="en-US" dirty="0"/>
              <a:t> MCS=6,nss=2</a:t>
            </a:r>
          </a:p>
        </p:txBody>
      </p:sp>
      <p:sp>
        <p:nvSpPr>
          <p:cNvPr id="3" name="Content Placeholder 2">
            <a:extLst>
              <a:ext uri="{FF2B5EF4-FFF2-40B4-BE49-F238E27FC236}">
                <a16:creationId xmlns:a16="http://schemas.microsoft.com/office/drawing/2014/main" id="{61175649-6B1F-452E-AD25-1FC4596CF33A}"/>
              </a:ext>
            </a:extLst>
          </p:cNvPr>
          <p:cNvSpPr>
            <a:spLocks noGrp="1"/>
          </p:cNvSpPr>
          <p:nvPr>
            <p:ph idx="1"/>
          </p:nvPr>
        </p:nvSpPr>
        <p:spPr>
          <a:xfrm>
            <a:off x="1199456" y="1876413"/>
            <a:ext cx="5040560" cy="936104"/>
          </a:xfrm>
        </p:spPr>
        <p:txBody>
          <a:bodyPr/>
          <a:lstStyle/>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7297035-942B-4E13-88F7-D81D29EE3240}"/>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graphicFrame>
        <p:nvGraphicFramePr>
          <p:cNvPr id="15" name="Table 14">
            <a:extLst>
              <a:ext uri="{FF2B5EF4-FFF2-40B4-BE49-F238E27FC236}">
                <a16:creationId xmlns:a16="http://schemas.microsoft.com/office/drawing/2014/main" id="{70EF1281-401F-4EFC-A884-8815DBA3FCEF}"/>
              </a:ext>
            </a:extLst>
          </p:cNvPr>
          <p:cNvGraphicFramePr>
            <a:graphicFrameLocks noGrp="1"/>
          </p:cNvGraphicFramePr>
          <p:nvPr>
            <p:extLst>
              <p:ext uri="{D42A27DB-BD31-4B8C-83A1-F6EECF244321}">
                <p14:modId xmlns:p14="http://schemas.microsoft.com/office/powerpoint/2010/main" val="1841961455"/>
              </p:ext>
            </p:extLst>
          </p:nvPr>
        </p:nvGraphicFramePr>
        <p:xfrm>
          <a:off x="1991544" y="1652192"/>
          <a:ext cx="8280920" cy="1276993"/>
        </p:xfrm>
        <a:graphic>
          <a:graphicData uri="http://schemas.openxmlformats.org/drawingml/2006/table">
            <a:tbl>
              <a:tblPr/>
              <a:tblGrid>
                <a:gridCol w="3351801">
                  <a:extLst>
                    <a:ext uri="{9D8B030D-6E8A-4147-A177-3AD203B41FA5}">
                      <a16:colId xmlns:a16="http://schemas.microsoft.com/office/drawing/2014/main" val="2757072397"/>
                    </a:ext>
                  </a:extLst>
                </a:gridCol>
                <a:gridCol w="1248710">
                  <a:extLst>
                    <a:ext uri="{9D8B030D-6E8A-4147-A177-3AD203B41FA5}">
                      <a16:colId xmlns:a16="http://schemas.microsoft.com/office/drawing/2014/main" val="4194518230"/>
                    </a:ext>
                  </a:extLst>
                </a:gridCol>
                <a:gridCol w="854381">
                  <a:extLst>
                    <a:ext uri="{9D8B030D-6E8A-4147-A177-3AD203B41FA5}">
                      <a16:colId xmlns:a16="http://schemas.microsoft.com/office/drawing/2014/main" val="2778769907"/>
                    </a:ext>
                  </a:extLst>
                </a:gridCol>
                <a:gridCol w="906958">
                  <a:extLst>
                    <a:ext uri="{9D8B030D-6E8A-4147-A177-3AD203B41FA5}">
                      <a16:colId xmlns:a16="http://schemas.microsoft.com/office/drawing/2014/main" val="928415437"/>
                    </a:ext>
                  </a:extLst>
                </a:gridCol>
                <a:gridCol w="959535">
                  <a:extLst>
                    <a:ext uri="{9D8B030D-6E8A-4147-A177-3AD203B41FA5}">
                      <a16:colId xmlns:a16="http://schemas.microsoft.com/office/drawing/2014/main" val="3474769058"/>
                    </a:ext>
                  </a:extLst>
                </a:gridCol>
                <a:gridCol w="959535">
                  <a:extLst>
                    <a:ext uri="{9D8B030D-6E8A-4147-A177-3AD203B41FA5}">
                      <a16:colId xmlns:a16="http://schemas.microsoft.com/office/drawing/2014/main" val="2595875877"/>
                    </a:ext>
                  </a:extLst>
                </a:gridCol>
              </a:tblGrid>
              <a:tr h="248287">
                <a:tc>
                  <a:txBody>
                    <a:bodyPr/>
                    <a:lstStyle/>
                    <a:p>
                      <a:pPr algn="ctr" fontAlgn="b"/>
                      <a:r>
                        <a:rPr lang="en-US" sz="1800" b="1" i="0" u="none" strike="noStrike" dirty="0">
                          <a:solidFill>
                            <a:schemeClr val="bg1"/>
                          </a:solidFill>
                          <a:effectLst/>
                          <a:latin typeface="Calibri" panose="020F0502020204030204" pitchFamily="34" charset="0"/>
                        </a:rPr>
                        <a:t>(&lt;=L_LENGTH limit,&lt;=</a:t>
                      </a:r>
                      <a:r>
                        <a:rPr lang="en-US" sz="1800" b="1" i="0" u="none" strike="noStrike" dirty="0" err="1">
                          <a:solidFill>
                            <a:schemeClr val="bg1"/>
                          </a:solidFill>
                          <a:effectLst/>
                          <a:latin typeface="Calibri" panose="020F0502020204030204" pitchFamily="34" charset="0"/>
                        </a:rPr>
                        <a:t>Txop</a:t>
                      </a:r>
                      <a:r>
                        <a:rPr lang="en-US" sz="1800" b="1" i="0" u="none" strike="noStrike" dirty="0">
                          <a:solidFill>
                            <a:schemeClr val="bg1"/>
                          </a:solidFill>
                          <a:effectLst/>
                          <a:latin typeface="Calibri" panose="020F0502020204030204" pitchFamily="34" charset="0"/>
                        </a:rPr>
                        <a:t> limit )</a:t>
                      </a:r>
                    </a:p>
                  </a:txBody>
                  <a:tcPr marL="9525" marR="9525" marT="9525" marB="0" anchor="b">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a:noFill/>
                    </a:lnB>
                    <a:solidFill>
                      <a:srgbClr val="404040"/>
                    </a:solidFill>
                  </a:tcPr>
                </a:tc>
                <a:tc gridSpan="5">
                  <a:txBody>
                    <a:bodyPr/>
                    <a:lstStyle/>
                    <a:p>
                      <a:pPr algn="ctr" fontAlgn="b"/>
                      <a:r>
                        <a:rPr lang="en-US" sz="1100" b="1" i="0" u="none" strike="noStrike" dirty="0">
                          <a:solidFill>
                            <a:srgbClr val="FFFFFF"/>
                          </a:solidFill>
                          <a:effectLst/>
                          <a:latin typeface="Calibri" panose="020F0502020204030204" pitchFamily="34" charset="0"/>
                        </a:rPr>
                        <a:t># of </a:t>
                      </a:r>
                      <a:r>
                        <a:rPr lang="en-US" sz="1100" b="1" i="0" u="none" strike="noStrike" dirty="0" err="1">
                          <a:solidFill>
                            <a:srgbClr val="FFFFFF"/>
                          </a:solidFill>
                          <a:effectLst/>
                          <a:latin typeface="Calibri" panose="020F0502020204030204" pitchFamily="34" charset="0"/>
                        </a:rPr>
                        <a:t>fdbk</a:t>
                      </a:r>
                      <a:r>
                        <a:rPr lang="en-US" sz="1100" b="1" i="0" u="none" strike="noStrike" dirty="0">
                          <a:solidFill>
                            <a:srgbClr val="FFFFFF"/>
                          </a:solidFill>
                          <a:effectLst/>
                          <a:latin typeface="Calibri" panose="020F0502020204030204" pitchFamily="34" charset="0"/>
                        </a:rPr>
                        <a:t> STAs</a:t>
                      </a: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extLst>
                  <a:ext uri="{0D108BD9-81ED-4DB2-BD59-A6C34878D82A}">
                    <a16:rowId xmlns:a16="http://schemas.microsoft.com/office/drawing/2014/main" val="1909554362"/>
                  </a:ext>
                </a:extLst>
              </a:tr>
              <a:tr h="248287">
                <a:tc>
                  <a:txBody>
                    <a:bodyPr/>
                    <a:lstStyle/>
                    <a:p>
                      <a:pPr algn="ctr" fontAlgn="b"/>
                      <a:r>
                        <a:rPr lang="en-US" sz="1100" b="1" i="0" u="none" strike="noStrike">
                          <a:solidFill>
                            <a:srgbClr val="FFFFFF"/>
                          </a:solidFill>
                          <a:effectLst/>
                          <a:latin typeface="Calibri" panose="020F0502020204030204" pitchFamily="34" charset="0"/>
                        </a:rPr>
                        <a:t>fdbk RU size</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4</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8</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16</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32</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64</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404040"/>
                    </a:solidFill>
                  </a:tcPr>
                </a:tc>
                <a:extLst>
                  <a:ext uri="{0D108BD9-81ED-4DB2-BD59-A6C34878D82A}">
                    <a16:rowId xmlns:a16="http://schemas.microsoft.com/office/drawing/2014/main" val="1978378772"/>
                  </a:ext>
                </a:extLst>
              </a:tr>
              <a:tr h="248287">
                <a:tc>
                  <a:txBody>
                    <a:bodyPr/>
                    <a:lstStyle/>
                    <a:p>
                      <a:pPr algn="ctr" fontAlgn="b"/>
                      <a:r>
                        <a:rPr lang="en-US" sz="1100" b="0" i="0" u="none" strike="noStrike">
                          <a:solidFill>
                            <a:srgbClr val="000000"/>
                          </a:solidFill>
                          <a:effectLst/>
                          <a:latin typeface="Calibri" panose="020F0502020204030204" pitchFamily="34" charset="0"/>
                        </a:rPr>
                        <a:t>52</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1621325754"/>
                  </a:ext>
                </a:extLst>
              </a:tr>
              <a:tr h="248287">
                <a:tc>
                  <a:txBody>
                    <a:bodyPr/>
                    <a:lstStyle/>
                    <a:p>
                      <a:pPr algn="ctr" fontAlgn="b"/>
                      <a:r>
                        <a:rPr lang="en-US" sz="1100" b="0" i="0" u="none" strike="noStrike" dirty="0">
                          <a:solidFill>
                            <a:srgbClr val="000000"/>
                          </a:solidFill>
                          <a:effectLst/>
                          <a:latin typeface="Calibri" panose="020F0502020204030204" pitchFamily="34" charset="0"/>
                        </a:rPr>
                        <a:t>106</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711548588"/>
                  </a:ext>
                </a:extLst>
              </a:tr>
              <a:tr h="248287">
                <a:tc>
                  <a:txBody>
                    <a:bodyPr/>
                    <a:lstStyle/>
                    <a:p>
                      <a:pPr algn="ctr" fontAlgn="b"/>
                      <a:r>
                        <a:rPr lang="en-US" sz="1100" b="0" i="0" u="none" strike="noStrike">
                          <a:solidFill>
                            <a:srgbClr val="000000"/>
                          </a:solidFill>
                          <a:effectLst/>
                          <a:latin typeface="Calibri" panose="020F0502020204030204" pitchFamily="34" charset="0"/>
                        </a:rPr>
                        <a:t>242</a:t>
                      </a:r>
                    </a:p>
                  </a:txBody>
                  <a:tcPr marL="9525" marR="9525" marT="9525" marB="0" anchor="b">
                    <a:lnL w="12700" cap="flat" cmpd="sng" algn="ctr">
                      <a:solidFill>
                        <a:srgbClr val="808080"/>
                      </a:solidFill>
                      <a:prstDash val="solid"/>
                      <a:round/>
                      <a:headEnd type="none" w="med" len="med"/>
                      <a:tailEnd type="none" w="med" len="med"/>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FF0000"/>
                          </a:solidFill>
                          <a:effectLst/>
                          <a:latin typeface="Calibri" panose="020F0502020204030204" pitchFamily="34" charset="0"/>
                        </a:rPr>
                        <a:t>(TRUE, FALSE)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w="12700" cap="flat" cmpd="sng" algn="ctr">
                      <a:solidFill>
                        <a:srgbClr val="808080"/>
                      </a:solidFill>
                      <a:prstDash val="solid"/>
                      <a:round/>
                      <a:headEnd type="none" w="med" len="med"/>
                      <a:tailEnd type="none" w="med" len="med"/>
                    </a:lnB>
                    <a:solidFill>
                      <a:srgbClr val="FDEDD9"/>
                    </a:solidFill>
                  </a:tcPr>
                </a:tc>
                <a:extLst>
                  <a:ext uri="{0D108BD9-81ED-4DB2-BD59-A6C34878D82A}">
                    <a16:rowId xmlns:a16="http://schemas.microsoft.com/office/drawing/2014/main" val="2029423305"/>
                  </a:ext>
                </a:extLst>
              </a:tr>
            </a:tbl>
          </a:graphicData>
        </a:graphic>
      </p:graphicFrame>
      <p:pic>
        <p:nvPicPr>
          <p:cNvPr id="7" name="Picture 6">
            <a:extLst>
              <a:ext uri="{FF2B5EF4-FFF2-40B4-BE49-F238E27FC236}">
                <a16:creationId xmlns:a16="http://schemas.microsoft.com/office/drawing/2014/main" id="{D93CD32D-F4A6-4F63-BD92-49B083653CB7}"/>
              </a:ext>
            </a:extLst>
          </p:cNvPr>
          <p:cNvPicPr>
            <a:picLocks noChangeAspect="1"/>
          </p:cNvPicPr>
          <p:nvPr/>
        </p:nvPicPr>
        <p:blipFill>
          <a:blip r:embed="rId2"/>
          <a:stretch>
            <a:fillRect/>
          </a:stretch>
        </p:blipFill>
        <p:spPr>
          <a:xfrm>
            <a:off x="5087888" y="3053202"/>
            <a:ext cx="7104112" cy="3419710"/>
          </a:xfrm>
          <a:prstGeom prst="rect">
            <a:avLst/>
          </a:prstGeom>
        </p:spPr>
      </p:pic>
      <p:pic>
        <p:nvPicPr>
          <p:cNvPr id="5" name="Picture 4">
            <a:extLst>
              <a:ext uri="{FF2B5EF4-FFF2-40B4-BE49-F238E27FC236}">
                <a16:creationId xmlns:a16="http://schemas.microsoft.com/office/drawing/2014/main" id="{09549C09-4B30-405D-9E39-3E5F0990615D}"/>
              </a:ext>
            </a:extLst>
          </p:cNvPr>
          <p:cNvPicPr>
            <a:picLocks noChangeAspect="1"/>
          </p:cNvPicPr>
          <p:nvPr/>
        </p:nvPicPr>
        <p:blipFill>
          <a:blip r:embed="rId3"/>
          <a:stretch>
            <a:fillRect/>
          </a:stretch>
        </p:blipFill>
        <p:spPr>
          <a:xfrm>
            <a:off x="217262" y="3573016"/>
            <a:ext cx="4870626" cy="2893653"/>
          </a:xfrm>
          <a:prstGeom prst="rect">
            <a:avLst/>
          </a:prstGeom>
        </p:spPr>
      </p:pic>
    </p:spTree>
    <p:extLst>
      <p:ext uri="{BB962C8B-B14F-4D97-AF65-F5344CB8AC3E}">
        <p14:creationId xmlns:p14="http://schemas.microsoft.com/office/powerpoint/2010/main" val="1076450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6459F-ADBC-4831-8449-07F6A9600BF0}"/>
              </a:ext>
            </a:extLst>
          </p:cNvPr>
          <p:cNvSpPr>
            <a:spLocks noGrp="1"/>
          </p:cNvSpPr>
          <p:nvPr>
            <p:ph type="title"/>
          </p:nvPr>
        </p:nvSpPr>
        <p:spPr/>
        <p:txBody>
          <a:bodyPr/>
          <a:lstStyle/>
          <a:p>
            <a:r>
              <a:rPr lang="en-US" dirty="0"/>
              <a:t>Analysis with TXOP+L_LENGTH constraint: Observations</a:t>
            </a:r>
          </a:p>
        </p:txBody>
      </p:sp>
      <p:sp>
        <p:nvSpPr>
          <p:cNvPr id="3" name="Content Placeholder 2">
            <a:extLst>
              <a:ext uri="{FF2B5EF4-FFF2-40B4-BE49-F238E27FC236}">
                <a16:creationId xmlns:a16="http://schemas.microsoft.com/office/drawing/2014/main" id="{2E0F3817-BBDD-4F70-9FA6-9C3EAEAC497B}"/>
              </a:ext>
            </a:extLst>
          </p:cNvPr>
          <p:cNvSpPr>
            <a:spLocks noGrp="1"/>
          </p:cNvSpPr>
          <p:nvPr>
            <p:ph idx="1"/>
          </p:nvPr>
        </p:nvSpPr>
        <p:spPr>
          <a:xfrm>
            <a:off x="914401" y="1981201"/>
            <a:ext cx="10361084" cy="4113213"/>
          </a:xfrm>
        </p:spPr>
        <p:txBody>
          <a:bodyPr/>
          <a:lstStyle/>
          <a:p>
            <a:pPr>
              <a:buFont typeface="Arial" panose="020B0604020202020204" pitchFamily="34" charset="0"/>
              <a:buChar char="•"/>
            </a:pPr>
            <a:r>
              <a:rPr lang="en-US" sz="2000" dirty="0"/>
              <a:t>For report TB-PPDU (MCS=4, </a:t>
            </a:r>
            <a:r>
              <a:rPr lang="en-US" sz="2000" dirty="0" err="1"/>
              <a:t>Nss</a:t>
            </a:r>
            <a:r>
              <a:rPr lang="en-US" sz="2000" dirty="0"/>
              <a:t>=1): a single MU sounding sequence cannot support 16 STAs if Nc&gt;1</a:t>
            </a:r>
          </a:p>
          <a:p>
            <a:pPr>
              <a:buFont typeface="Arial" panose="020B0604020202020204" pitchFamily="34" charset="0"/>
              <a:buChar char="•"/>
            </a:pPr>
            <a:r>
              <a:rPr lang="en-US" sz="2000" dirty="0"/>
              <a:t>For report TB-PPDU (MCS=6, </a:t>
            </a:r>
            <a:r>
              <a:rPr lang="en-US" sz="2000" dirty="0" err="1"/>
              <a:t>Nss</a:t>
            </a:r>
            <a:r>
              <a:rPr lang="en-US" sz="2000" dirty="0"/>
              <a:t>=2): a single MU sounding sequence can support 16 STAs even for Nc=4</a:t>
            </a:r>
          </a:p>
          <a:p>
            <a:pPr>
              <a:buFont typeface="Arial" panose="020B0604020202020204" pitchFamily="34" charset="0"/>
              <a:buChar char="•"/>
            </a:pPr>
            <a:r>
              <a:rPr lang="en-US" sz="2000" dirty="0">
                <a:solidFill>
                  <a:srgbClr val="FF0000"/>
                </a:solidFill>
              </a:rPr>
              <a:t>All STAs may not be able to support high MCS and </a:t>
            </a:r>
            <a:r>
              <a:rPr lang="en-US" sz="2000" dirty="0" err="1">
                <a:solidFill>
                  <a:srgbClr val="FF0000"/>
                </a:solidFill>
              </a:rPr>
              <a:t>Nss</a:t>
            </a:r>
            <a:r>
              <a:rPr lang="en-US" sz="2000" dirty="0">
                <a:solidFill>
                  <a:srgbClr val="FF0000"/>
                </a:solidFill>
              </a:rPr>
              <a:t>. When multiplexed in a TB-PPDU, the padding to satisfy the worst STA will likely make the final PPDU length and TXOP longer</a:t>
            </a:r>
          </a:p>
          <a:p>
            <a:pPr lvl="1">
              <a:buFont typeface="Arial" panose="020B0604020202020204" pitchFamily="34" charset="0"/>
              <a:buChar char="•"/>
            </a:pPr>
            <a:r>
              <a:rPr lang="en-US" sz="1600" dirty="0">
                <a:solidFill>
                  <a:schemeClr val="tx1"/>
                </a:solidFill>
              </a:rPr>
              <a:t>Rx/Tx MCS/</a:t>
            </a:r>
            <a:r>
              <a:rPr lang="en-US" sz="1600" dirty="0" err="1">
                <a:solidFill>
                  <a:schemeClr val="tx1"/>
                </a:solidFill>
              </a:rPr>
              <a:t>Nss</a:t>
            </a:r>
            <a:r>
              <a:rPr lang="en-US" sz="1600" dirty="0">
                <a:solidFill>
                  <a:schemeClr val="tx1"/>
                </a:solidFill>
              </a:rPr>
              <a:t> and Nc are separate capabilities of an HE-STA</a:t>
            </a:r>
          </a:p>
          <a:p>
            <a:endParaRPr lang="en-US" dirty="0"/>
          </a:p>
        </p:txBody>
      </p:sp>
      <p:sp>
        <p:nvSpPr>
          <p:cNvPr id="4" name="Slide Number Placeholder 3">
            <a:extLst>
              <a:ext uri="{FF2B5EF4-FFF2-40B4-BE49-F238E27FC236}">
                <a16:creationId xmlns:a16="http://schemas.microsoft.com/office/drawing/2014/main" id="{EAA2E6B9-77C9-42AE-8148-125943501E44}"/>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7433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0335" y="534331"/>
            <a:ext cx="7770813" cy="1065213"/>
          </a:xfrm>
        </p:spPr>
        <p:txBody>
          <a:bodyPr/>
          <a:lstStyle/>
          <a:p>
            <a:r>
              <a:rPr lang="en-US" dirty="0"/>
              <a:t>16 SS Feedback Overhead Reduction</a:t>
            </a:r>
          </a:p>
        </p:txBody>
      </p:sp>
      <p:sp>
        <p:nvSpPr>
          <p:cNvPr id="3" name="Content Placeholder 2"/>
          <p:cNvSpPr>
            <a:spLocks noGrp="1"/>
          </p:cNvSpPr>
          <p:nvPr>
            <p:ph idx="1"/>
          </p:nvPr>
        </p:nvSpPr>
        <p:spPr>
          <a:xfrm>
            <a:off x="205081" y="1597286"/>
            <a:ext cx="11881320" cy="5260714"/>
          </a:xfrm>
        </p:spPr>
        <p:txBody>
          <a:bodyPr/>
          <a:lstStyle/>
          <a:p>
            <a:pPr marL="742950" lvl="2" indent="-342900" algn="just">
              <a:buFont typeface="Arial" panose="020B0604020202020204" pitchFamily="34" charset="0"/>
              <a:buChar char="•"/>
            </a:pPr>
            <a:r>
              <a:rPr lang="en-US" sz="2400" dirty="0"/>
              <a:t>These analysis show that some new design may be needed to support 16 SS training</a:t>
            </a:r>
          </a:p>
          <a:p>
            <a:pPr marL="742950" lvl="2" indent="-342900" algn="just">
              <a:buFontTx/>
              <a:buChar char="•"/>
            </a:pPr>
            <a:r>
              <a:rPr lang="en-US" sz="2400" dirty="0"/>
              <a:t>Feedback overhead reduction techniques discussed in [3] include:</a:t>
            </a:r>
          </a:p>
          <a:p>
            <a:pPr marL="1200150" lvl="3" indent="-342900" algn="just">
              <a:buFontTx/>
              <a:buChar char="•"/>
            </a:pPr>
            <a:r>
              <a:rPr lang="el-GR" sz="2000" dirty="0"/>
              <a:t>ϕ </a:t>
            </a:r>
            <a:r>
              <a:rPr lang="en-US" sz="2000" dirty="0"/>
              <a:t>only feedback as defined in 802.11ah</a:t>
            </a:r>
          </a:p>
          <a:p>
            <a:pPr marL="1200150" lvl="3" indent="-342900" algn="just">
              <a:buFontTx/>
              <a:buChar char="•"/>
            </a:pPr>
            <a:r>
              <a:rPr lang="en-US" sz="2000" dirty="0"/>
              <a:t>Time domain channel feedback as defined in 802.11ad/ay</a:t>
            </a:r>
          </a:p>
          <a:p>
            <a:pPr marL="1200150" lvl="3" indent="-342900" algn="just">
              <a:buFontTx/>
              <a:buChar char="•"/>
            </a:pPr>
            <a:r>
              <a:rPr lang="en-US" sz="2000" dirty="0"/>
              <a:t>Differential Givens rotation: Feed back time or frequency difference in Given’s Rotation angles</a:t>
            </a:r>
          </a:p>
          <a:p>
            <a:pPr marL="1200150" lvl="3" indent="-342900" algn="just">
              <a:buFontTx/>
              <a:buChar char="•"/>
            </a:pPr>
            <a:r>
              <a:rPr lang="en-US" sz="2000" dirty="0"/>
              <a:t>Variable Angle Quantization: Use different quantization levels for different Given’s rotation angles (</a:t>
            </a:r>
            <a:r>
              <a:rPr lang="en-US" sz="2000" dirty="0" err="1"/>
              <a:t>ϕi</a:t>
            </a:r>
            <a:r>
              <a:rPr lang="en-US" sz="2000" dirty="0"/>
              <a:t>, </a:t>
            </a:r>
            <a:r>
              <a:rPr lang="en-US" sz="2000" dirty="0" err="1"/>
              <a:t>ψi</a:t>
            </a:r>
            <a:r>
              <a:rPr lang="en-US" sz="2000" dirty="0"/>
              <a:t>).</a:t>
            </a:r>
          </a:p>
          <a:p>
            <a:pPr marL="1200150" lvl="3" indent="-342900" algn="just">
              <a:buFontTx/>
              <a:buChar char="•"/>
            </a:pPr>
            <a:r>
              <a:rPr lang="en-US" sz="2000" dirty="0"/>
              <a:t>Multi-component Feedback: splits feedback into multiple components [4][5]</a:t>
            </a:r>
          </a:p>
          <a:p>
            <a:pPr marL="1200150" lvl="3" indent="-342900" algn="just">
              <a:buFontTx/>
              <a:buChar char="•"/>
            </a:pPr>
            <a:r>
              <a:rPr lang="en-US" sz="2000" dirty="0"/>
              <a:t>Codebook based Feedback: Feed back codeword from a well designed codebook [6]</a:t>
            </a:r>
          </a:p>
          <a:p>
            <a:pPr marL="1200150" lvl="3" indent="-342900" algn="just">
              <a:buFontTx/>
              <a:buChar char="•"/>
            </a:pPr>
            <a:r>
              <a:rPr lang="en-US" sz="2000" dirty="0"/>
              <a:t>Two way channel training [7]</a:t>
            </a:r>
          </a:p>
          <a:p>
            <a:pPr marL="1200150" lvl="3" indent="-342900" algn="just">
              <a:buFontTx/>
              <a:buChar char="•"/>
            </a:pPr>
            <a:r>
              <a:rPr lang="en-US" sz="2000" dirty="0"/>
              <a:t>Implicit Feedback: </a:t>
            </a:r>
            <a:r>
              <a:rPr lang="en-US" sz="2000" dirty="0" err="1"/>
              <a:t>Bfer</a:t>
            </a:r>
            <a:r>
              <a:rPr lang="en-US" sz="2000" dirty="0"/>
              <a:t> solicits packets suitable for channel estimation in the reverse direction [7]</a:t>
            </a: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b="1" dirty="0">
              <a:sym typeface="Times New Roman" panose="02020603050405020304" pitchFamily="18" charset="0"/>
            </a:endParaRPr>
          </a:p>
          <a:p>
            <a:pPr marL="342900" lvl="1" indent="-342900" algn="just">
              <a:buFontTx/>
              <a:buChar char="•"/>
            </a:pPr>
            <a:endParaRPr lang="en-US" altLang="zh-CN" b="1" dirty="0">
              <a:sym typeface="Times New Roman" panose="02020603050405020304" pitchFamily="18" charset="0"/>
            </a:endParaRPr>
          </a:p>
        </p:txBody>
      </p:sp>
      <p:sp>
        <p:nvSpPr>
          <p:cNvPr id="4" name="Slide Number Placeholder 3"/>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856721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6FCD3-FC58-4B86-8941-4378776A2C65}"/>
              </a:ext>
            </a:extLst>
          </p:cNvPr>
          <p:cNvSpPr>
            <a:spLocks noGrp="1"/>
          </p:cNvSpPr>
          <p:nvPr>
            <p:ph type="title"/>
          </p:nvPr>
        </p:nvSpPr>
        <p:spPr/>
        <p:txBody>
          <a:bodyPr/>
          <a:lstStyle/>
          <a:p>
            <a:r>
              <a:rPr lang="en-US" dirty="0"/>
              <a:t>Overhead Reduction Techniques</a:t>
            </a:r>
          </a:p>
        </p:txBody>
      </p:sp>
      <p:sp>
        <p:nvSpPr>
          <p:cNvPr id="4" name="Slide Number Placeholder 3">
            <a:extLst>
              <a:ext uri="{FF2B5EF4-FFF2-40B4-BE49-F238E27FC236}">
                <a16:creationId xmlns:a16="http://schemas.microsoft.com/office/drawing/2014/main" id="{F9988F07-91D0-41C1-BD10-0C49A609FAD1}"/>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mc:AlternateContent xmlns:mc="http://schemas.openxmlformats.org/markup-compatibility/2006" xmlns:a14="http://schemas.microsoft.com/office/drawing/2010/main">
        <mc:Choice Requires="a14">
          <p:graphicFrame>
            <p:nvGraphicFramePr>
              <p:cNvPr id="9" name="Table 8">
                <a:extLst>
                  <a:ext uri="{FF2B5EF4-FFF2-40B4-BE49-F238E27FC236}">
                    <a16:creationId xmlns:a16="http://schemas.microsoft.com/office/drawing/2014/main" id="{7340ECBC-EB48-43B5-A221-3CDC70A63570}"/>
                  </a:ext>
                </a:extLst>
              </p:cNvPr>
              <p:cNvGraphicFramePr>
                <a:graphicFrameLocks noGrp="1"/>
              </p:cNvGraphicFramePr>
              <p:nvPr>
                <p:extLst>
                  <p:ext uri="{D42A27DB-BD31-4B8C-83A1-F6EECF244321}">
                    <p14:modId xmlns:p14="http://schemas.microsoft.com/office/powerpoint/2010/main" val="4164520774"/>
                  </p:ext>
                </p:extLst>
              </p:nvPr>
            </p:nvGraphicFramePr>
            <p:xfrm>
              <a:off x="529118" y="1556792"/>
              <a:ext cx="11233247" cy="4694291"/>
            </p:xfrm>
            <a:graphic>
              <a:graphicData uri="http://schemas.openxmlformats.org/drawingml/2006/table">
                <a:tbl>
                  <a:tblPr firstRow="1" bandRow="1">
                    <a:tableStyleId>{5C22544A-7EE6-4342-B048-85BDC9FD1C3A}</a:tableStyleId>
                  </a:tblPr>
                  <a:tblGrid>
                    <a:gridCol w="597109">
                      <a:extLst>
                        <a:ext uri="{9D8B030D-6E8A-4147-A177-3AD203B41FA5}">
                          <a16:colId xmlns:a16="http://schemas.microsoft.com/office/drawing/2014/main" val="1368783359"/>
                        </a:ext>
                      </a:extLst>
                    </a:gridCol>
                    <a:gridCol w="2786509">
                      <a:extLst>
                        <a:ext uri="{9D8B030D-6E8A-4147-A177-3AD203B41FA5}">
                          <a16:colId xmlns:a16="http://schemas.microsoft.com/office/drawing/2014/main" val="3876744460"/>
                        </a:ext>
                      </a:extLst>
                    </a:gridCol>
                    <a:gridCol w="3490458">
                      <a:extLst>
                        <a:ext uri="{9D8B030D-6E8A-4147-A177-3AD203B41FA5}">
                          <a16:colId xmlns:a16="http://schemas.microsoft.com/office/drawing/2014/main" val="890498284"/>
                        </a:ext>
                      </a:extLst>
                    </a:gridCol>
                    <a:gridCol w="4359171">
                      <a:extLst>
                        <a:ext uri="{9D8B030D-6E8A-4147-A177-3AD203B41FA5}">
                          <a16:colId xmlns:a16="http://schemas.microsoft.com/office/drawing/2014/main" val="2996887608"/>
                        </a:ext>
                      </a:extLst>
                    </a:gridCol>
                  </a:tblGrid>
                  <a:tr h="530428">
                    <a:tc>
                      <a:txBody>
                        <a:bodyPr/>
                        <a:lstStyle/>
                        <a:p>
                          <a:endParaRPr lang="en-US" sz="2800" dirty="0"/>
                        </a:p>
                      </a:txBody>
                      <a:tcPr/>
                    </a:tc>
                    <a:tc>
                      <a:txBody>
                        <a:bodyPr/>
                        <a:lstStyle/>
                        <a:p>
                          <a:r>
                            <a:rPr lang="en-US" sz="2800" dirty="0"/>
                            <a:t>Technique</a:t>
                          </a:r>
                        </a:p>
                      </a:txBody>
                      <a:tcPr/>
                    </a:tc>
                    <a:tc>
                      <a:txBody>
                        <a:bodyPr/>
                        <a:lstStyle/>
                        <a:p>
                          <a:pPr algn="l" fontAlgn="b"/>
                          <a:r>
                            <a:rPr lang="en-US" sz="2800" b="1" kern="1200" dirty="0">
                              <a:solidFill>
                                <a:schemeClr val="lt1"/>
                              </a:solidFill>
                              <a:latin typeface="+mn-lt"/>
                              <a:ea typeface="+mn-ea"/>
                              <a:cs typeface="+mn-cs"/>
                            </a:rPr>
                            <a:t>Pros</a:t>
                          </a:r>
                        </a:p>
                      </a:txBody>
                      <a:tcPr marL="7620" marR="7620" marT="7620" marB="0" anchor="b"/>
                    </a:tc>
                    <a:tc>
                      <a:txBody>
                        <a:bodyPr/>
                        <a:lstStyle/>
                        <a:p>
                          <a:pPr marL="0" algn="l" defTabSz="914400" rtl="0" eaLnBrk="1" fontAlgn="b" latinLnBrk="0" hangingPunct="1"/>
                          <a:r>
                            <a:rPr lang="en-US" sz="2800" b="1" kern="1200" dirty="0">
                              <a:solidFill>
                                <a:schemeClr val="lt1"/>
                              </a:solidFill>
                              <a:latin typeface="+mn-lt"/>
                              <a:ea typeface="+mn-ea"/>
                              <a:cs typeface="+mn-cs"/>
                            </a:rPr>
                            <a:t>Cons</a:t>
                          </a:r>
                        </a:p>
                      </a:txBody>
                      <a:tcPr marL="7620" marR="7620" marT="7620" marB="0" anchor="b"/>
                    </a:tc>
                    <a:extLst>
                      <a:ext uri="{0D108BD9-81ED-4DB2-BD59-A6C34878D82A}">
                        <a16:rowId xmlns:a16="http://schemas.microsoft.com/office/drawing/2014/main" val="740526767"/>
                      </a:ext>
                    </a:extLst>
                  </a:tr>
                  <a:tr h="430236">
                    <a:tc>
                      <a:txBody>
                        <a:bodyPr/>
                        <a:lstStyle/>
                        <a:p>
                          <a:r>
                            <a:rPr lang="en-US" sz="1800" b="0" i="0" u="none" strike="noStrike" kern="1200" dirty="0">
                              <a:solidFill>
                                <a:srgbClr val="000000"/>
                              </a:solidFill>
                              <a:effectLst/>
                              <a:latin typeface="Calibri" panose="020F0502020204030204" pitchFamily="34" charset="0"/>
                              <a:ea typeface="+mn-ea"/>
                              <a:cs typeface="+mn-cs"/>
                            </a:rPr>
                            <a:t>1</a:t>
                          </a:r>
                        </a:p>
                      </a:txBody>
                      <a:tcPr/>
                    </a:tc>
                    <a:tc>
                      <a:txBody>
                        <a:bodyPr/>
                        <a:lstStyle/>
                        <a:p>
                          <a:pPr algn="l" fontAlgn="b"/>
                          <a14:m>
                            <m:oMath xmlns:m="http://schemas.openxmlformats.org/officeDocument/2006/math">
                              <m:r>
                                <a:rPr lang="zh-CN" altLang="en-US" b="0" i="1" smtClean="0">
                                  <a:latin typeface="Cambria Math" panose="02040503050406030204" pitchFamily="18" charset="0"/>
                                  <a:sym typeface="Times New Roman" panose="02020603050405020304" pitchFamily="18" charset="0"/>
                                </a:rPr>
                                <m:t>𝜙</m:t>
                              </m:r>
                            </m:oMath>
                          </a14:m>
                          <a:r>
                            <a:rPr lang="en-US" sz="1800" b="0" i="0" u="none" strike="noStrike" dirty="0">
                              <a:solidFill>
                                <a:srgbClr val="000000"/>
                              </a:solidFill>
                              <a:effectLst/>
                              <a:latin typeface="Calibri" panose="020F0502020204030204" pitchFamily="34" charset="0"/>
                            </a:rPr>
                            <a:t> only feedback</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exists in 802.11ah</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single data stream only</a:t>
                          </a:r>
                        </a:p>
                      </a:txBody>
                      <a:tcPr marL="7620" marR="7620" marT="7620" marB="0" anchor="b"/>
                    </a:tc>
                    <a:extLst>
                      <a:ext uri="{0D108BD9-81ED-4DB2-BD59-A6C34878D82A}">
                        <a16:rowId xmlns:a16="http://schemas.microsoft.com/office/drawing/2014/main" val="1936652668"/>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2</a:t>
                          </a:r>
                        </a:p>
                      </a:txBody>
                      <a:tcPr/>
                    </a:tc>
                    <a:tc>
                      <a:txBody>
                        <a:bodyPr/>
                        <a:lstStyle/>
                        <a:p>
                          <a:pPr algn="l" fontAlgn="b"/>
                          <a:r>
                            <a:rPr lang="en-US" sz="1800" b="0" i="0" u="none" strike="noStrike" dirty="0">
                              <a:solidFill>
                                <a:srgbClr val="000000"/>
                              </a:solidFill>
                              <a:effectLst/>
                              <a:latin typeface="Calibri" panose="020F0502020204030204" pitchFamily="34" charset="0"/>
                            </a:rPr>
                            <a:t>time domain channel</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exists in 802.11ad/ay</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may need additional signaling to identify tap positions and the extra matrix</a:t>
                          </a:r>
                        </a:p>
                      </a:txBody>
                      <a:tcPr marL="7620" marR="7620" marT="7620" marB="0" anchor="b"/>
                    </a:tc>
                    <a:extLst>
                      <a:ext uri="{0D108BD9-81ED-4DB2-BD59-A6C34878D82A}">
                        <a16:rowId xmlns:a16="http://schemas.microsoft.com/office/drawing/2014/main" val="1671653577"/>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3</a:t>
                          </a:r>
                        </a:p>
                      </a:txBody>
                      <a:tcPr/>
                    </a:tc>
                    <a:tc>
                      <a:txBody>
                        <a:bodyPr/>
                        <a:lstStyle/>
                        <a:p>
                          <a:pPr algn="l" fontAlgn="b"/>
                          <a:r>
                            <a:rPr lang="en-US" sz="1800" b="0" i="0" u="none" strike="noStrike" dirty="0">
                              <a:solidFill>
                                <a:srgbClr val="000000"/>
                              </a:solidFill>
                              <a:effectLst/>
                              <a:latin typeface="Calibri" panose="020F0502020204030204" pitchFamily="34" charset="0"/>
                            </a:rPr>
                            <a:t>Differential Givens Rotation</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Simple improvement from 802.11ax, variant in 11ay</a:t>
                          </a:r>
                        </a:p>
                      </a:txBody>
                      <a:tcPr marL="7620" marR="7620" marT="7620" marB="0" anchor="b"/>
                    </a:tc>
                    <a:tc>
                      <a:txBody>
                        <a:bodyPr/>
                        <a:lstStyle/>
                        <a:p>
                          <a:pPr algn="l" fontAlgn="b"/>
                          <a:r>
                            <a:rPr lang="en-US" sz="1800" b="0" i="0" u="none" strike="noStrike">
                              <a:solidFill>
                                <a:srgbClr val="000000"/>
                              </a:solidFill>
                              <a:effectLst/>
                              <a:latin typeface="Calibri" panose="020F0502020204030204" pitchFamily="34" charset="0"/>
                            </a:rPr>
                            <a:t>Additional processing, Error Propagation</a:t>
                          </a:r>
                        </a:p>
                      </a:txBody>
                      <a:tcPr marL="7620" marR="7620" marT="7620" marB="0" anchor="b"/>
                    </a:tc>
                    <a:extLst>
                      <a:ext uri="{0D108BD9-81ED-4DB2-BD59-A6C34878D82A}">
                        <a16:rowId xmlns:a16="http://schemas.microsoft.com/office/drawing/2014/main" val="1171208003"/>
                      </a:ext>
                    </a:extLst>
                  </a:tr>
                  <a:tr h="430236">
                    <a:tc>
                      <a:txBody>
                        <a:bodyPr/>
                        <a:lstStyle/>
                        <a:p>
                          <a:r>
                            <a:rPr lang="en-US" sz="1800" b="0" i="0" u="none" strike="noStrike" kern="1200" dirty="0">
                              <a:solidFill>
                                <a:srgbClr val="000000"/>
                              </a:solidFill>
                              <a:effectLst/>
                              <a:latin typeface="Calibri" panose="020F0502020204030204" pitchFamily="34" charset="0"/>
                              <a:ea typeface="+mn-ea"/>
                              <a:cs typeface="+mn-cs"/>
                            </a:rPr>
                            <a:t>4</a:t>
                          </a:r>
                        </a:p>
                      </a:txBody>
                      <a:tcPr/>
                    </a:tc>
                    <a:tc>
                      <a:txBody>
                        <a:bodyPr/>
                        <a:lstStyle/>
                        <a:p>
                          <a:pPr algn="l" fontAlgn="b"/>
                          <a:r>
                            <a:rPr lang="en-US" sz="1800" b="0" i="0" u="none" strike="noStrike" dirty="0">
                              <a:solidFill>
                                <a:srgbClr val="000000"/>
                              </a:solidFill>
                              <a:effectLst/>
                              <a:latin typeface="Calibri" panose="020F0502020204030204" pitchFamily="34" charset="0"/>
                            </a:rPr>
                            <a:t>Variable Angle Quantization</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simple improvement from 802.11ax</a:t>
                          </a:r>
                        </a:p>
                      </a:txBody>
                      <a:tcPr marL="7620" marR="7620" marT="7620" marB="0" anchor="b"/>
                    </a:tc>
                    <a:tc>
                      <a:txBody>
                        <a:bodyPr/>
                        <a:lstStyle/>
                        <a:p>
                          <a:pPr algn="l" fontAlgn="b"/>
                          <a:r>
                            <a:rPr lang="en-US" sz="1800" b="0" i="0" u="none" strike="noStrike">
                              <a:solidFill>
                                <a:srgbClr val="000000"/>
                              </a:solidFill>
                              <a:effectLst/>
                              <a:latin typeface="Calibri" panose="020F0502020204030204" pitchFamily="34" charset="0"/>
                            </a:rPr>
                            <a:t>additional processing </a:t>
                          </a:r>
                        </a:p>
                      </a:txBody>
                      <a:tcPr marL="7620" marR="7620" marT="7620" marB="0" anchor="b"/>
                    </a:tc>
                    <a:extLst>
                      <a:ext uri="{0D108BD9-81ED-4DB2-BD59-A6C34878D82A}">
                        <a16:rowId xmlns:a16="http://schemas.microsoft.com/office/drawing/2014/main" val="220418417"/>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5</a:t>
                          </a:r>
                        </a:p>
                      </a:txBody>
                      <a:tcPr/>
                    </a:tc>
                    <a:tc>
                      <a:txBody>
                        <a:bodyPr/>
                        <a:lstStyle/>
                        <a:p>
                          <a:pPr algn="l" fontAlgn="b"/>
                          <a:r>
                            <a:rPr lang="en-US" sz="1800" b="0" i="0" u="none" strike="noStrike">
                              <a:solidFill>
                                <a:srgbClr val="000000"/>
                              </a:solidFill>
                              <a:effectLst/>
                              <a:latin typeface="Calibri" panose="020F0502020204030204" pitchFamily="34" charset="0"/>
                            </a:rPr>
                            <a:t>Multi-component Feedback</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Well understood, reduced feedback overhead</a:t>
                          </a:r>
                        </a:p>
                      </a:txBody>
                      <a:tcPr marL="7620" marR="7620" marT="7620" marB="0" anchor="b"/>
                    </a:tc>
                    <a:tc>
                      <a:txBody>
                        <a:bodyPr/>
                        <a:lstStyle/>
                        <a:p>
                          <a:pPr algn="l" fontAlgn="b"/>
                          <a:r>
                            <a:rPr lang="en-US" sz="1800" b="0" i="0" u="none" strike="noStrike">
                              <a:solidFill>
                                <a:srgbClr val="000000"/>
                              </a:solidFill>
                              <a:effectLst/>
                              <a:latin typeface="Calibri" panose="020F0502020204030204" pitchFamily="34" charset="0"/>
                            </a:rPr>
                            <a:t>May need additional design</a:t>
                          </a:r>
                        </a:p>
                      </a:txBody>
                      <a:tcPr marL="7620" marR="7620" marT="7620" marB="0" anchor="b"/>
                    </a:tc>
                    <a:extLst>
                      <a:ext uri="{0D108BD9-81ED-4DB2-BD59-A6C34878D82A}">
                        <a16:rowId xmlns:a16="http://schemas.microsoft.com/office/drawing/2014/main" val="2402513392"/>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6</a:t>
                          </a:r>
                        </a:p>
                      </a:txBody>
                      <a:tcPr/>
                    </a:tc>
                    <a:tc>
                      <a:txBody>
                        <a:bodyPr/>
                        <a:lstStyle/>
                        <a:p>
                          <a:pPr algn="l" fontAlgn="b"/>
                          <a:r>
                            <a:rPr lang="en-US" sz="1800" b="0" i="0" u="none" strike="noStrike">
                              <a:solidFill>
                                <a:srgbClr val="000000"/>
                              </a:solidFill>
                              <a:effectLst/>
                              <a:latin typeface="Calibri" panose="020F0502020204030204" pitchFamily="34" charset="0"/>
                            </a:rPr>
                            <a:t>Codebook based Feedback</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Well understood, reduced feedback overhead</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May need additional design </a:t>
                          </a:r>
                        </a:p>
                      </a:txBody>
                      <a:tcPr marL="7620" marR="7620" marT="7620" marB="0" anchor="b"/>
                    </a:tc>
                    <a:extLst>
                      <a:ext uri="{0D108BD9-81ED-4DB2-BD59-A6C34878D82A}">
                        <a16:rowId xmlns:a16="http://schemas.microsoft.com/office/drawing/2014/main" val="1067596670"/>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7</a:t>
                          </a:r>
                        </a:p>
                      </a:txBody>
                      <a:tcPr/>
                    </a:tc>
                    <a:tc>
                      <a:txBody>
                        <a:bodyPr/>
                        <a:lstStyle/>
                        <a:p>
                          <a:pPr algn="l" fontAlgn="b"/>
                          <a:r>
                            <a:rPr lang="en-US" sz="1800" b="0" i="0" u="none" strike="noStrike">
                              <a:solidFill>
                                <a:srgbClr val="000000"/>
                              </a:solidFill>
                              <a:effectLst/>
                              <a:latin typeface="Calibri" panose="020F0502020204030204" pitchFamily="34" charset="0"/>
                            </a:rPr>
                            <a:t>Two way channel training</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Do not need calibration, reduced feedback overhead</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May need additional design</a:t>
                          </a:r>
                        </a:p>
                      </a:txBody>
                      <a:tcPr marL="7620" marR="7620" marT="7620" marB="0" anchor="b"/>
                    </a:tc>
                    <a:extLst>
                      <a:ext uri="{0D108BD9-81ED-4DB2-BD59-A6C34878D82A}">
                        <a16:rowId xmlns:a16="http://schemas.microsoft.com/office/drawing/2014/main" val="1782615670"/>
                      </a:ext>
                    </a:extLst>
                  </a:tr>
                  <a:tr h="430236">
                    <a:tc>
                      <a:txBody>
                        <a:bodyPr/>
                        <a:lstStyle/>
                        <a:p>
                          <a:r>
                            <a:rPr lang="en-US" sz="1800" b="0" i="0" u="none" strike="noStrike" kern="1200" dirty="0">
                              <a:solidFill>
                                <a:srgbClr val="000000"/>
                              </a:solidFill>
                              <a:effectLst/>
                              <a:latin typeface="Calibri" panose="020F0502020204030204" pitchFamily="34" charset="0"/>
                              <a:ea typeface="+mn-ea"/>
                              <a:cs typeface="+mn-cs"/>
                            </a:rPr>
                            <a:t>8</a:t>
                          </a:r>
                        </a:p>
                      </a:txBody>
                      <a:tcPr/>
                    </a:tc>
                    <a:tc>
                      <a:txBody>
                        <a:bodyPr/>
                        <a:lstStyle/>
                        <a:p>
                          <a:pPr algn="l" fontAlgn="b"/>
                          <a:r>
                            <a:rPr lang="en-US" sz="1800" b="0" i="0" u="none" strike="noStrike" dirty="0">
                              <a:solidFill>
                                <a:srgbClr val="000000"/>
                              </a:solidFill>
                              <a:effectLst/>
                              <a:latin typeface="Calibri" panose="020F0502020204030204" pitchFamily="34" charset="0"/>
                            </a:rPr>
                            <a:t>Implicit Feedback</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Simple improvement from 802.11n</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Needs calibration</a:t>
                          </a:r>
                        </a:p>
                      </a:txBody>
                      <a:tcPr marL="7620" marR="7620" marT="7620" marB="0" anchor="b"/>
                    </a:tc>
                    <a:extLst>
                      <a:ext uri="{0D108BD9-81ED-4DB2-BD59-A6C34878D82A}">
                        <a16:rowId xmlns:a16="http://schemas.microsoft.com/office/drawing/2014/main" val="576102104"/>
                      </a:ext>
                    </a:extLst>
                  </a:tr>
                </a:tbl>
              </a:graphicData>
            </a:graphic>
          </p:graphicFrame>
        </mc:Choice>
        <mc:Fallback xmlns="">
          <p:graphicFrame>
            <p:nvGraphicFramePr>
              <p:cNvPr id="9" name="Table 8">
                <a:extLst>
                  <a:ext uri="{FF2B5EF4-FFF2-40B4-BE49-F238E27FC236}">
                    <a16:creationId xmlns:a16="http://schemas.microsoft.com/office/drawing/2014/main" id="{7340ECBC-EB48-43B5-A221-3CDC70A63570}"/>
                  </a:ext>
                </a:extLst>
              </p:cNvPr>
              <p:cNvGraphicFramePr>
                <a:graphicFrameLocks noGrp="1"/>
              </p:cNvGraphicFramePr>
              <p:nvPr>
                <p:extLst>
                  <p:ext uri="{D42A27DB-BD31-4B8C-83A1-F6EECF244321}">
                    <p14:modId xmlns:p14="http://schemas.microsoft.com/office/powerpoint/2010/main" val="4164520774"/>
                  </p:ext>
                </p:extLst>
              </p:nvPr>
            </p:nvGraphicFramePr>
            <p:xfrm>
              <a:off x="529118" y="1556792"/>
              <a:ext cx="11233247" cy="4694291"/>
            </p:xfrm>
            <a:graphic>
              <a:graphicData uri="http://schemas.openxmlformats.org/drawingml/2006/table">
                <a:tbl>
                  <a:tblPr firstRow="1" bandRow="1">
                    <a:tableStyleId>{5C22544A-7EE6-4342-B048-85BDC9FD1C3A}</a:tableStyleId>
                  </a:tblPr>
                  <a:tblGrid>
                    <a:gridCol w="597109">
                      <a:extLst>
                        <a:ext uri="{9D8B030D-6E8A-4147-A177-3AD203B41FA5}">
                          <a16:colId xmlns:a16="http://schemas.microsoft.com/office/drawing/2014/main" val="1368783359"/>
                        </a:ext>
                      </a:extLst>
                    </a:gridCol>
                    <a:gridCol w="2786509">
                      <a:extLst>
                        <a:ext uri="{9D8B030D-6E8A-4147-A177-3AD203B41FA5}">
                          <a16:colId xmlns:a16="http://schemas.microsoft.com/office/drawing/2014/main" val="3876744460"/>
                        </a:ext>
                      </a:extLst>
                    </a:gridCol>
                    <a:gridCol w="3490458">
                      <a:extLst>
                        <a:ext uri="{9D8B030D-6E8A-4147-A177-3AD203B41FA5}">
                          <a16:colId xmlns:a16="http://schemas.microsoft.com/office/drawing/2014/main" val="890498284"/>
                        </a:ext>
                      </a:extLst>
                    </a:gridCol>
                    <a:gridCol w="4359171">
                      <a:extLst>
                        <a:ext uri="{9D8B030D-6E8A-4147-A177-3AD203B41FA5}">
                          <a16:colId xmlns:a16="http://schemas.microsoft.com/office/drawing/2014/main" val="2996887608"/>
                        </a:ext>
                      </a:extLst>
                    </a:gridCol>
                  </a:tblGrid>
                  <a:tr h="530428">
                    <a:tc>
                      <a:txBody>
                        <a:bodyPr/>
                        <a:lstStyle/>
                        <a:p>
                          <a:endParaRPr lang="en-US" sz="2800" dirty="0"/>
                        </a:p>
                      </a:txBody>
                      <a:tcPr/>
                    </a:tc>
                    <a:tc>
                      <a:txBody>
                        <a:bodyPr/>
                        <a:lstStyle/>
                        <a:p>
                          <a:r>
                            <a:rPr lang="en-US" sz="2800" dirty="0"/>
                            <a:t>Technique</a:t>
                          </a:r>
                        </a:p>
                      </a:txBody>
                      <a:tcPr/>
                    </a:tc>
                    <a:tc>
                      <a:txBody>
                        <a:bodyPr/>
                        <a:lstStyle/>
                        <a:p>
                          <a:pPr algn="l" fontAlgn="b"/>
                          <a:r>
                            <a:rPr lang="en-US" sz="2800" b="1" kern="1200" dirty="0">
                              <a:solidFill>
                                <a:schemeClr val="lt1"/>
                              </a:solidFill>
                              <a:latin typeface="+mn-lt"/>
                              <a:ea typeface="+mn-ea"/>
                              <a:cs typeface="+mn-cs"/>
                            </a:rPr>
                            <a:t>Pros</a:t>
                          </a:r>
                        </a:p>
                      </a:txBody>
                      <a:tcPr marL="7620" marR="7620" marT="7620" marB="0" anchor="b"/>
                    </a:tc>
                    <a:tc>
                      <a:txBody>
                        <a:bodyPr/>
                        <a:lstStyle/>
                        <a:p>
                          <a:pPr marL="0" algn="l" defTabSz="914400" rtl="0" eaLnBrk="1" fontAlgn="b" latinLnBrk="0" hangingPunct="1"/>
                          <a:r>
                            <a:rPr lang="en-US" sz="2800" b="1" kern="1200" dirty="0">
                              <a:solidFill>
                                <a:schemeClr val="lt1"/>
                              </a:solidFill>
                              <a:latin typeface="+mn-lt"/>
                              <a:ea typeface="+mn-ea"/>
                              <a:cs typeface="+mn-cs"/>
                            </a:rPr>
                            <a:t>Cons</a:t>
                          </a:r>
                        </a:p>
                      </a:txBody>
                      <a:tcPr marL="7620" marR="7620" marT="7620" marB="0" anchor="b"/>
                    </a:tc>
                    <a:extLst>
                      <a:ext uri="{0D108BD9-81ED-4DB2-BD59-A6C34878D82A}">
                        <a16:rowId xmlns:a16="http://schemas.microsoft.com/office/drawing/2014/main" val="740526767"/>
                      </a:ext>
                    </a:extLst>
                  </a:tr>
                  <a:tr h="430236">
                    <a:tc>
                      <a:txBody>
                        <a:bodyPr/>
                        <a:lstStyle/>
                        <a:p>
                          <a:r>
                            <a:rPr lang="en-US" sz="1800" b="0" i="0" u="none" strike="noStrike" kern="1200" dirty="0">
                              <a:solidFill>
                                <a:srgbClr val="000000"/>
                              </a:solidFill>
                              <a:effectLst/>
                              <a:latin typeface="Calibri" panose="020F0502020204030204" pitchFamily="34" charset="0"/>
                              <a:ea typeface="+mn-ea"/>
                              <a:cs typeface="+mn-cs"/>
                            </a:rPr>
                            <a:t>1</a:t>
                          </a:r>
                        </a:p>
                      </a:txBody>
                      <a:tcPr/>
                    </a:tc>
                    <a:tc>
                      <a:txBody>
                        <a:bodyPr/>
                        <a:lstStyle/>
                        <a:p>
                          <a:endParaRPr lang="en-US"/>
                        </a:p>
                      </a:txBody>
                      <a:tcPr marL="7620" marR="7620" marT="7620" marB="0" anchor="b">
                        <a:blipFill>
                          <a:blip r:embed="rId2"/>
                          <a:stretch>
                            <a:fillRect l="-21663" t="-136620" r="-282932" b="-895775"/>
                          </a:stretch>
                        </a:blipFill>
                      </a:tcPr>
                    </a:tc>
                    <a:tc>
                      <a:txBody>
                        <a:bodyPr/>
                        <a:lstStyle/>
                        <a:p>
                          <a:pPr algn="l" fontAlgn="b"/>
                          <a:r>
                            <a:rPr lang="en-US" sz="1800" b="0" i="0" u="none" strike="noStrike" dirty="0">
                              <a:solidFill>
                                <a:srgbClr val="000000"/>
                              </a:solidFill>
                              <a:effectLst/>
                              <a:latin typeface="Calibri" panose="020F0502020204030204" pitchFamily="34" charset="0"/>
                            </a:rPr>
                            <a:t>exists in 802.11ah</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single data stream only</a:t>
                          </a:r>
                        </a:p>
                      </a:txBody>
                      <a:tcPr marL="7620" marR="7620" marT="7620" marB="0" anchor="b"/>
                    </a:tc>
                    <a:extLst>
                      <a:ext uri="{0D108BD9-81ED-4DB2-BD59-A6C34878D82A}">
                        <a16:rowId xmlns:a16="http://schemas.microsoft.com/office/drawing/2014/main" val="1936652668"/>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2</a:t>
                          </a:r>
                        </a:p>
                      </a:txBody>
                      <a:tcPr/>
                    </a:tc>
                    <a:tc>
                      <a:txBody>
                        <a:bodyPr/>
                        <a:lstStyle/>
                        <a:p>
                          <a:pPr algn="l" fontAlgn="b"/>
                          <a:r>
                            <a:rPr lang="en-US" sz="1800" b="0" i="0" u="none" strike="noStrike" dirty="0">
                              <a:solidFill>
                                <a:srgbClr val="000000"/>
                              </a:solidFill>
                              <a:effectLst/>
                              <a:latin typeface="Calibri" panose="020F0502020204030204" pitchFamily="34" charset="0"/>
                            </a:rPr>
                            <a:t>time domain channel</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exists in 802.11ad/ay</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may need additional signaling to identify tap positions and the extra matrix</a:t>
                          </a:r>
                        </a:p>
                      </a:txBody>
                      <a:tcPr marL="7620" marR="7620" marT="7620" marB="0" anchor="b"/>
                    </a:tc>
                    <a:extLst>
                      <a:ext uri="{0D108BD9-81ED-4DB2-BD59-A6C34878D82A}">
                        <a16:rowId xmlns:a16="http://schemas.microsoft.com/office/drawing/2014/main" val="1671653577"/>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3</a:t>
                          </a:r>
                        </a:p>
                      </a:txBody>
                      <a:tcPr/>
                    </a:tc>
                    <a:tc>
                      <a:txBody>
                        <a:bodyPr/>
                        <a:lstStyle/>
                        <a:p>
                          <a:pPr algn="l" fontAlgn="b"/>
                          <a:r>
                            <a:rPr lang="en-US" sz="1800" b="0" i="0" u="none" strike="noStrike" dirty="0">
                              <a:solidFill>
                                <a:srgbClr val="000000"/>
                              </a:solidFill>
                              <a:effectLst/>
                              <a:latin typeface="Calibri" panose="020F0502020204030204" pitchFamily="34" charset="0"/>
                            </a:rPr>
                            <a:t>Differential Givens Rotation</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Simple improvement from 802.11ax, variant in 11ay</a:t>
                          </a:r>
                        </a:p>
                      </a:txBody>
                      <a:tcPr marL="7620" marR="7620" marT="7620" marB="0" anchor="b"/>
                    </a:tc>
                    <a:tc>
                      <a:txBody>
                        <a:bodyPr/>
                        <a:lstStyle/>
                        <a:p>
                          <a:pPr algn="l" fontAlgn="b"/>
                          <a:r>
                            <a:rPr lang="en-US" sz="1800" b="0" i="0" u="none" strike="noStrike">
                              <a:solidFill>
                                <a:srgbClr val="000000"/>
                              </a:solidFill>
                              <a:effectLst/>
                              <a:latin typeface="Calibri" panose="020F0502020204030204" pitchFamily="34" charset="0"/>
                            </a:rPr>
                            <a:t>Additional processing, Error Propagation</a:t>
                          </a:r>
                        </a:p>
                      </a:txBody>
                      <a:tcPr marL="7620" marR="7620" marT="7620" marB="0" anchor="b"/>
                    </a:tc>
                    <a:extLst>
                      <a:ext uri="{0D108BD9-81ED-4DB2-BD59-A6C34878D82A}">
                        <a16:rowId xmlns:a16="http://schemas.microsoft.com/office/drawing/2014/main" val="1171208003"/>
                      </a:ext>
                    </a:extLst>
                  </a:tr>
                  <a:tr h="430236">
                    <a:tc>
                      <a:txBody>
                        <a:bodyPr/>
                        <a:lstStyle/>
                        <a:p>
                          <a:r>
                            <a:rPr lang="en-US" sz="1800" b="0" i="0" u="none" strike="noStrike" kern="1200" dirty="0">
                              <a:solidFill>
                                <a:srgbClr val="000000"/>
                              </a:solidFill>
                              <a:effectLst/>
                              <a:latin typeface="Calibri" panose="020F0502020204030204" pitchFamily="34" charset="0"/>
                              <a:ea typeface="+mn-ea"/>
                              <a:cs typeface="+mn-cs"/>
                            </a:rPr>
                            <a:t>4</a:t>
                          </a:r>
                        </a:p>
                      </a:txBody>
                      <a:tcPr/>
                    </a:tc>
                    <a:tc>
                      <a:txBody>
                        <a:bodyPr/>
                        <a:lstStyle/>
                        <a:p>
                          <a:pPr algn="l" fontAlgn="b"/>
                          <a:r>
                            <a:rPr lang="en-US" sz="1800" b="0" i="0" u="none" strike="noStrike" dirty="0">
                              <a:solidFill>
                                <a:srgbClr val="000000"/>
                              </a:solidFill>
                              <a:effectLst/>
                              <a:latin typeface="Calibri" panose="020F0502020204030204" pitchFamily="34" charset="0"/>
                            </a:rPr>
                            <a:t>Variable Angle Quantization</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simple improvement from 802.11ax</a:t>
                          </a:r>
                        </a:p>
                      </a:txBody>
                      <a:tcPr marL="7620" marR="7620" marT="7620" marB="0" anchor="b"/>
                    </a:tc>
                    <a:tc>
                      <a:txBody>
                        <a:bodyPr/>
                        <a:lstStyle/>
                        <a:p>
                          <a:pPr algn="l" fontAlgn="b"/>
                          <a:r>
                            <a:rPr lang="en-US" sz="1800" b="0" i="0" u="none" strike="noStrike">
                              <a:solidFill>
                                <a:srgbClr val="000000"/>
                              </a:solidFill>
                              <a:effectLst/>
                              <a:latin typeface="Calibri" panose="020F0502020204030204" pitchFamily="34" charset="0"/>
                            </a:rPr>
                            <a:t>additional processing </a:t>
                          </a:r>
                        </a:p>
                      </a:txBody>
                      <a:tcPr marL="7620" marR="7620" marT="7620" marB="0" anchor="b"/>
                    </a:tc>
                    <a:extLst>
                      <a:ext uri="{0D108BD9-81ED-4DB2-BD59-A6C34878D82A}">
                        <a16:rowId xmlns:a16="http://schemas.microsoft.com/office/drawing/2014/main" val="220418417"/>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5</a:t>
                          </a:r>
                        </a:p>
                      </a:txBody>
                      <a:tcPr/>
                    </a:tc>
                    <a:tc>
                      <a:txBody>
                        <a:bodyPr/>
                        <a:lstStyle/>
                        <a:p>
                          <a:pPr algn="l" fontAlgn="b"/>
                          <a:r>
                            <a:rPr lang="en-US" sz="1800" b="0" i="0" u="none" strike="noStrike">
                              <a:solidFill>
                                <a:srgbClr val="000000"/>
                              </a:solidFill>
                              <a:effectLst/>
                              <a:latin typeface="Calibri" panose="020F0502020204030204" pitchFamily="34" charset="0"/>
                            </a:rPr>
                            <a:t>Multi-component Feedback</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Well understood, reduced feedback overhead</a:t>
                          </a:r>
                        </a:p>
                      </a:txBody>
                      <a:tcPr marL="7620" marR="7620" marT="7620" marB="0" anchor="b"/>
                    </a:tc>
                    <a:tc>
                      <a:txBody>
                        <a:bodyPr/>
                        <a:lstStyle/>
                        <a:p>
                          <a:pPr algn="l" fontAlgn="b"/>
                          <a:r>
                            <a:rPr lang="en-US" sz="1800" b="0" i="0" u="none" strike="noStrike">
                              <a:solidFill>
                                <a:srgbClr val="000000"/>
                              </a:solidFill>
                              <a:effectLst/>
                              <a:latin typeface="Calibri" panose="020F0502020204030204" pitchFamily="34" charset="0"/>
                            </a:rPr>
                            <a:t>May need additional design</a:t>
                          </a:r>
                        </a:p>
                      </a:txBody>
                      <a:tcPr marL="7620" marR="7620" marT="7620" marB="0" anchor="b"/>
                    </a:tc>
                    <a:extLst>
                      <a:ext uri="{0D108BD9-81ED-4DB2-BD59-A6C34878D82A}">
                        <a16:rowId xmlns:a16="http://schemas.microsoft.com/office/drawing/2014/main" val="2402513392"/>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6</a:t>
                          </a:r>
                        </a:p>
                      </a:txBody>
                      <a:tcPr/>
                    </a:tc>
                    <a:tc>
                      <a:txBody>
                        <a:bodyPr/>
                        <a:lstStyle/>
                        <a:p>
                          <a:pPr algn="l" fontAlgn="b"/>
                          <a:r>
                            <a:rPr lang="en-US" sz="1800" b="0" i="0" u="none" strike="noStrike">
                              <a:solidFill>
                                <a:srgbClr val="000000"/>
                              </a:solidFill>
                              <a:effectLst/>
                              <a:latin typeface="Calibri" panose="020F0502020204030204" pitchFamily="34" charset="0"/>
                            </a:rPr>
                            <a:t>Codebook based Feedback</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Well understood, reduced feedback overhead</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May need additional design </a:t>
                          </a:r>
                        </a:p>
                      </a:txBody>
                      <a:tcPr marL="7620" marR="7620" marT="7620" marB="0" anchor="b"/>
                    </a:tc>
                    <a:extLst>
                      <a:ext uri="{0D108BD9-81ED-4DB2-BD59-A6C34878D82A}">
                        <a16:rowId xmlns:a16="http://schemas.microsoft.com/office/drawing/2014/main" val="1067596670"/>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7</a:t>
                          </a:r>
                        </a:p>
                      </a:txBody>
                      <a:tcPr/>
                    </a:tc>
                    <a:tc>
                      <a:txBody>
                        <a:bodyPr/>
                        <a:lstStyle/>
                        <a:p>
                          <a:pPr algn="l" fontAlgn="b"/>
                          <a:r>
                            <a:rPr lang="en-US" sz="1800" b="0" i="0" u="none" strike="noStrike">
                              <a:solidFill>
                                <a:srgbClr val="000000"/>
                              </a:solidFill>
                              <a:effectLst/>
                              <a:latin typeface="Calibri" panose="020F0502020204030204" pitchFamily="34" charset="0"/>
                            </a:rPr>
                            <a:t>Two way channel training</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Do not need calibration, reduced feedback overhead</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May need additional design</a:t>
                          </a:r>
                        </a:p>
                      </a:txBody>
                      <a:tcPr marL="7620" marR="7620" marT="7620" marB="0" anchor="b"/>
                    </a:tc>
                    <a:extLst>
                      <a:ext uri="{0D108BD9-81ED-4DB2-BD59-A6C34878D82A}">
                        <a16:rowId xmlns:a16="http://schemas.microsoft.com/office/drawing/2014/main" val="1782615670"/>
                      </a:ext>
                    </a:extLst>
                  </a:tr>
                  <a:tr h="430236">
                    <a:tc>
                      <a:txBody>
                        <a:bodyPr/>
                        <a:lstStyle/>
                        <a:p>
                          <a:r>
                            <a:rPr lang="en-US" sz="1800" b="0" i="0" u="none" strike="noStrike" kern="1200" dirty="0">
                              <a:solidFill>
                                <a:srgbClr val="000000"/>
                              </a:solidFill>
                              <a:effectLst/>
                              <a:latin typeface="Calibri" panose="020F0502020204030204" pitchFamily="34" charset="0"/>
                              <a:ea typeface="+mn-ea"/>
                              <a:cs typeface="+mn-cs"/>
                            </a:rPr>
                            <a:t>8</a:t>
                          </a:r>
                        </a:p>
                      </a:txBody>
                      <a:tcPr/>
                    </a:tc>
                    <a:tc>
                      <a:txBody>
                        <a:bodyPr/>
                        <a:lstStyle/>
                        <a:p>
                          <a:pPr algn="l" fontAlgn="b"/>
                          <a:r>
                            <a:rPr lang="en-US" sz="1800" b="0" i="0" u="none" strike="noStrike" dirty="0">
                              <a:solidFill>
                                <a:srgbClr val="000000"/>
                              </a:solidFill>
                              <a:effectLst/>
                              <a:latin typeface="Calibri" panose="020F0502020204030204" pitchFamily="34" charset="0"/>
                            </a:rPr>
                            <a:t>Implicit Feedback</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Simple improvement from 802.11n</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Needs calibration</a:t>
                          </a:r>
                        </a:p>
                      </a:txBody>
                      <a:tcPr marL="7620" marR="7620" marT="7620" marB="0" anchor="b"/>
                    </a:tc>
                    <a:extLst>
                      <a:ext uri="{0D108BD9-81ED-4DB2-BD59-A6C34878D82A}">
                        <a16:rowId xmlns:a16="http://schemas.microsoft.com/office/drawing/2014/main" val="576102104"/>
                      </a:ext>
                    </a:extLst>
                  </a:tr>
                </a:tbl>
              </a:graphicData>
            </a:graphic>
          </p:graphicFrame>
        </mc:Fallback>
      </mc:AlternateContent>
    </p:spTree>
    <p:extLst>
      <p:ext uri="{BB962C8B-B14F-4D97-AF65-F5344CB8AC3E}">
        <p14:creationId xmlns:p14="http://schemas.microsoft.com/office/powerpoint/2010/main" val="1271880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C55E4-9F85-4B1C-8636-BD517C84D2AF}"/>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A67E239B-2613-47BC-9EDA-EB290B866013}"/>
              </a:ext>
            </a:extLst>
          </p:cNvPr>
          <p:cNvSpPr>
            <a:spLocks noGrp="1"/>
          </p:cNvSpPr>
          <p:nvPr>
            <p:ph idx="1"/>
          </p:nvPr>
        </p:nvSpPr>
        <p:spPr/>
        <p:txBody>
          <a:bodyPr/>
          <a:lstStyle/>
          <a:p>
            <a:pPr>
              <a:buFont typeface="Arial" panose="020B0604020202020204" pitchFamily="34" charset="0"/>
              <a:buChar char="•"/>
            </a:pPr>
            <a:r>
              <a:rPr lang="en-US" dirty="0"/>
              <a:t>In this contribution, we have performed an overhead analysis that extends 802.11ax sounding feedback to support up to 16 spatial stream training.</a:t>
            </a:r>
          </a:p>
          <a:p>
            <a:pPr lvl="1">
              <a:buFont typeface="Arial" panose="020B0604020202020204" pitchFamily="34" charset="0"/>
              <a:buChar char="•"/>
            </a:pPr>
            <a:r>
              <a:rPr lang="en-US" dirty="0"/>
              <a:t>We identified several cases where 11ax sounding and feedback can not support 16 spatial streams.</a:t>
            </a:r>
          </a:p>
          <a:p>
            <a:pPr lvl="1">
              <a:buFont typeface="Arial" panose="020B0604020202020204" pitchFamily="34" charset="0"/>
              <a:buChar char="•"/>
            </a:pPr>
            <a:r>
              <a:rPr lang="en-US" dirty="0"/>
              <a:t>A sounding sequence may not be able to support 16 </a:t>
            </a:r>
            <a:r>
              <a:rPr lang="en-US" dirty="0" err="1"/>
              <a:t>STAs’</a:t>
            </a:r>
            <a:r>
              <a:rPr lang="en-US" dirty="0"/>
              <a:t> feedback with conservative MCS/</a:t>
            </a:r>
            <a:r>
              <a:rPr lang="en-US" dirty="0" err="1"/>
              <a:t>Nss</a:t>
            </a:r>
            <a:r>
              <a:rPr lang="en-US" dirty="0"/>
              <a:t>.</a:t>
            </a:r>
          </a:p>
          <a:p>
            <a:pPr>
              <a:buFont typeface="Arial" panose="020B0604020202020204" pitchFamily="34" charset="0"/>
              <a:buChar char="•"/>
            </a:pPr>
            <a:r>
              <a:rPr lang="en-US" dirty="0"/>
              <a:t>New designs may be needed to support 16 SS training in 802.11be</a:t>
            </a:r>
          </a:p>
          <a:p>
            <a:pPr lvl="1">
              <a:buFont typeface="Arial" panose="020B0604020202020204" pitchFamily="34" charset="0"/>
              <a:buChar char="•"/>
            </a:pPr>
            <a:r>
              <a:rPr lang="en-US" dirty="0"/>
              <a:t>Feedback overhead reduction methods [3] should be discussed </a:t>
            </a:r>
          </a:p>
        </p:txBody>
      </p:sp>
      <p:sp>
        <p:nvSpPr>
          <p:cNvPr id="4" name="Slide Number Placeholder 3">
            <a:extLst>
              <a:ext uri="{FF2B5EF4-FFF2-40B4-BE49-F238E27FC236}">
                <a16:creationId xmlns:a16="http://schemas.microsoft.com/office/drawing/2014/main" id="{05234444-48E2-40B2-8EC8-9657DA4AC13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04624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a:t>
            </a:fld>
            <a:endParaRPr lang="en-GB" dirty="0"/>
          </a:p>
        </p:txBody>
      </p:sp>
      <p:sp>
        <p:nvSpPr>
          <p:cNvPr id="7" name="Rectangle 1"/>
          <p:cNvSpPr txBox="1">
            <a:spLocks noChangeArrowheads="1"/>
          </p:cNvSpPr>
          <p:nvPr/>
        </p:nvSpPr>
        <p:spPr bwMode="auto">
          <a:xfrm>
            <a:off x="2265928" y="648199"/>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Abstract</a:t>
            </a:r>
          </a:p>
        </p:txBody>
      </p:sp>
      <p:sp>
        <p:nvSpPr>
          <p:cNvPr id="8" name="Rectangle 2"/>
          <p:cNvSpPr txBox="1">
            <a:spLocks noChangeArrowheads="1"/>
          </p:cNvSpPr>
          <p:nvPr/>
        </p:nvSpPr>
        <p:spPr>
          <a:xfrm>
            <a:off x="1127448" y="2245793"/>
            <a:ext cx="9577064" cy="3682752"/>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indent="0"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In this contribution, we provide an overhead analysis for sounding/feedback for 16 spatial streams using 802.11ax protocols and discuss the need for feedback overhead reduction for 16 Spatial Stream MIMO and Multi-AP coordination in 802.11be. </a:t>
            </a:r>
            <a:endParaRPr lang="en-GB" sz="2800" kern="0" dirty="0"/>
          </a:p>
        </p:txBody>
      </p:sp>
    </p:spTree>
    <p:extLst>
      <p:ext uri="{BB962C8B-B14F-4D97-AF65-F5344CB8AC3E}">
        <p14:creationId xmlns:p14="http://schemas.microsoft.com/office/powerpoint/2010/main" val="38001460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914401" y="1715990"/>
            <a:ext cx="10361084" cy="4113213"/>
          </a:xfrm>
        </p:spPr>
        <p:txBody>
          <a:bodyPr/>
          <a:lstStyle/>
          <a:p>
            <a:pPr marL="457200" indent="-457200" algn="just">
              <a:buFont typeface="+mj-lt"/>
              <a:buAutoNum type="arabicPeriod"/>
            </a:pPr>
            <a:r>
              <a:rPr lang="en-US" sz="1600" dirty="0"/>
              <a:t>11-19/244r0 EHT PAR document, Michael Montemurro (BlackBerry)</a:t>
            </a:r>
          </a:p>
          <a:p>
            <a:pPr marL="457200" indent="-457200" algn="just">
              <a:buFont typeface="+mj-lt"/>
              <a:buAutoNum type="arabicPeriod"/>
            </a:pPr>
            <a:r>
              <a:rPr lang="en-US" sz="1600" dirty="0"/>
              <a:t>IEEE 802.11-18/0818r3, 16 Spatial Stream Support in Next Generation WLAN, Sameer </a:t>
            </a:r>
            <a:r>
              <a:rPr lang="en-US" sz="1600" dirty="0" err="1"/>
              <a:t>Vermani</a:t>
            </a:r>
            <a:r>
              <a:rPr lang="en-US" sz="1600" dirty="0"/>
              <a:t> (Qualcomm)</a:t>
            </a:r>
          </a:p>
          <a:p>
            <a:pPr marL="457200" indent="-457200" algn="just">
              <a:buFont typeface="+mj-lt"/>
              <a:buAutoNum type="arabicPeriod"/>
            </a:pPr>
            <a:r>
              <a:rPr lang="en-US" sz="1600" dirty="0"/>
              <a:t>IEEE 802.11-19/0391r0, Feedback Overhead Reduction in 802.11be, </a:t>
            </a:r>
            <a:r>
              <a:rPr lang="en-US" sz="1600" dirty="0" err="1"/>
              <a:t>Kome</a:t>
            </a:r>
            <a:r>
              <a:rPr lang="en-US" sz="1600" dirty="0"/>
              <a:t> Oteri (</a:t>
            </a:r>
            <a:r>
              <a:rPr lang="en-US" sz="1600" dirty="0" err="1"/>
              <a:t>InterDigital</a:t>
            </a:r>
            <a:r>
              <a:rPr lang="en-US" sz="1600" dirty="0"/>
              <a:t>)</a:t>
            </a:r>
          </a:p>
          <a:p>
            <a:pPr marL="457200" indent="-457200" algn="just">
              <a:buFont typeface="+mj-lt"/>
              <a:buAutoNum type="arabicPeriod"/>
            </a:pPr>
            <a:r>
              <a:rPr lang="en-GB" sz="1600" dirty="0"/>
              <a:t>IEEE 802.11-18/1184r1, EHT discussions on throughput enhancement, </a:t>
            </a:r>
            <a:r>
              <a:rPr lang="en-GB" sz="1600" dirty="0" err="1"/>
              <a:t>Tianyu</a:t>
            </a:r>
            <a:r>
              <a:rPr lang="en-GB" sz="1600" dirty="0"/>
              <a:t> Wu (Samsung) </a:t>
            </a:r>
          </a:p>
          <a:p>
            <a:pPr marL="457200" indent="-457200" algn="just">
              <a:buFont typeface="+mj-lt"/>
              <a:buAutoNum type="arabicPeriod"/>
            </a:pPr>
            <a:r>
              <a:rPr lang="en-US" sz="1600" dirty="0" err="1"/>
              <a:t>Chaiman</a:t>
            </a:r>
            <a:r>
              <a:rPr lang="en-US" sz="1600" dirty="0"/>
              <a:t> Lim; </a:t>
            </a:r>
            <a:r>
              <a:rPr lang="en-US" sz="1600" dirty="0" err="1"/>
              <a:t>Taesang</a:t>
            </a:r>
            <a:r>
              <a:rPr lang="en-US" sz="1600" dirty="0"/>
              <a:t> </a:t>
            </a:r>
            <a:r>
              <a:rPr lang="en-US" sz="1600" dirty="0" err="1"/>
              <a:t>Yoo</a:t>
            </a:r>
            <a:r>
              <a:rPr lang="en-US" sz="1600" dirty="0"/>
              <a:t>; </a:t>
            </a:r>
            <a:r>
              <a:rPr lang="en-US" sz="1600" dirty="0" err="1"/>
              <a:t>Clerckx</a:t>
            </a:r>
            <a:r>
              <a:rPr lang="en-US" sz="1600" dirty="0"/>
              <a:t>, B.; </a:t>
            </a:r>
            <a:r>
              <a:rPr lang="en-US" sz="1600" dirty="0" err="1"/>
              <a:t>Byungju</a:t>
            </a:r>
            <a:r>
              <a:rPr lang="en-US" sz="1600" dirty="0"/>
              <a:t> Lee; </a:t>
            </a:r>
            <a:r>
              <a:rPr lang="en-US" sz="1600" dirty="0" err="1"/>
              <a:t>Byonghyo</a:t>
            </a:r>
            <a:r>
              <a:rPr lang="en-US" sz="1600" dirty="0"/>
              <a:t> Shim, "Recent trend of multiuser MIMO in LTE-advanced," in Communications Magazine, IEEE , vol.51, no.3, pp.127-135, March 2013</a:t>
            </a:r>
          </a:p>
          <a:p>
            <a:pPr marL="457200" indent="-457200" algn="just">
              <a:buFont typeface="+mj-lt"/>
              <a:buAutoNum type="arabicPeriod"/>
            </a:pPr>
            <a:r>
              <a:rPr lang="en-US" sz="1600" dirty="0"/>
              <a:t>Love, D.J.; Heath, R.W.; Lau, V.K.N.; </a:t>
            </a:r>
            <a:r>
              <a:rPr lang="en-US" sz="1600" dirty="0" err="1"/>
              <a:t>Gesbert</a:t>
            </a:r>
            <a:r>
              <a:rPr lang="en-US" sz="1600" dirty="0"/>
              <a:t>, D.; Rao, B.D.; Andrews, M., "An overview of limited feedback in wireless communication systems," in Selected Areas in Communications, IEEE Journal on , vol.26, no.8, pp.1341-1365, October 2008.</a:t>
            </a:r>
          </a:p>
          <a:p>
            <a:pPr marL="457200" indent="-457200" algn="just">
              <a:buFont typeface="+mj-lt"/>
              <a:buAutoNum type="arabicPeriod"/>
            </a:pPr>
            <a:r>
              <a:rPr lang="en-US" sz="1600" dirty="0"/>
              <a:t>L. P. Withers, R. M. Taylor and D. M. </a:t>
            </a:r>
            <a:r>
              <a:rPr lang="en-US" sz="1600" dirty="0" err="1"/>
              <a:t>Warme</a:t>
            </a:r>
            <a:r>
              <a:rPr lang="en-US" sz="1600" dirty="0"/>
              <a:t>, "Echo-MIMO: a two-way channel training method for matched cooperative beamforming," IEEE Trans. Signal Process., vol. 56, no. 9, pp. 4419-4432, Sep. 2008.</a:t>
            </a:r>
          </a:p>
          <a:p>
            <a:pPr marL="457200" indent="-457200" algn="just">
              <a:buFont typeface="+mj-lt"/>
              <a:buAutoNum type="arabicPeriod"/>
            </a:pPr>
            <a:r>
              <a:rPr lang="en-GB" sz="1600" dirty="0"/>
              <a:t>IEEE 802.11-18/1191r0, MU sounding improvements, Sigurd </a:t>
            </a:r>
            <a:r>
              <a:rPr lang="en-GB" sz="1600" dirty="0" err="1"/>
              <a:t>Schelstraete</a:t>
            </a:r>
            <a:r>
              <a:rPr lang="en-GB" sz="1600" dirty="0"/>
              <a:t> (</a:t>
            </a:r>
            <a:r>
              <a:rPr lang="en-GB" sz="1600" dirty="0" err="1"/>
              <a:t>Quantenna</a:t>
            </a:r>
            <a:r>
              <a:rPr lang="en-GB" sz="1600" dirty="0"/>
              <a:t>)</a:t>
            </a:r>
          </a:p>
          <a:p>
            <a:pPr marL="457200" indent="-457200" algn="just">
              <a:buFont typeface="+mj-lt"/>
              <a:buAutoNum type="arabicPeriod"/>
            </a:pPr>
            <a:r>
              <a:rPr lang="en-GB" sz="1600" dirty="0"/>
              <a:t>IEEE P802.11ax™/D4.0, February 2019, (amendment to IEEE P802.11REVmd/D2.0)</a:t>
            </a:r>
          </a:p>
          <a:p>
            <a:pPr marL="457200" indent="-457200" algn="just">
              <a:buFont typeface="+mj-lt"/>
              <a:buAutoNum type="arabicPeriod"/>
            </a:pPr>
            <a:endParaRPr lang="en-GB" sz="1200" dirty="0"/>
          </a:p>
          <a:p>
            <a:pPr marL="457200" indent="-457200" algn="just">
              <a:buFont typeface="+mj-lt"/>
              <a:buAutoNum type="arabicPeriod"/>
            </a:pPr>
            <a:endParaRPr lang="en-US" sz="1200" dirty="0"/>
          </a:p>
          <a:p>
            <a:pPr marL="457200" indent="-457200" algn="just">
              <a:buFont typeface="+mj-lt"/>
              <a:buAutoNum type="arabicPeriod"/>
            </a:pPr>
            <a:endParaRPr lang="en-GB" sz="1200" dirty="0"/>
          </a:p>
          <a:p>
            <a:pPr marL="457200" indent="-457200" algn="just">
              <a:buFont typeface="+mj-lt"/>
              <a:buAutoNum type="arabicPeriod"/>
            </a:pPr>
            <a:endParaRPr lang="en-US" sz="1200" dirty="0"/>
          </a:p>
          <a:p>
            <a:pPr marL="457200" indent="-457200" algn="just">
              <a:buFont typeface="+mj-lt"/>
              <a:buAutoNum type="arabicPeriod"/>
            </a:pPr>
            <a:endParaRPr lang="en-US" sz="1200" dirty="0"/>
          </a:p>
          <a:p>
            <a:pPr marL="0" indent="0" algn="just"/>
            <a:endParaRPr lang="en-US" sz="1200"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20</a:t>
            </a:fld>
            <a:endParaRPr lang="en-US" dirty="0"/>
          </a:p>
        </p:txBody>
      </p:sp>
    </p:spTree>
    <p:extLst>
      <p:ext uri="{BB962C8B-B14F-4D97-AF65-F5344CB8AC3E}">
        <p14:creationId xmlns:p14="http://schemas.microsoft.com/office/powerpoint/2010/main" val="35616404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r>
              <a:rPr lang="en-US" dirty="0"/>
              <a:t>Appendix: Givens Decomposition and 16 ss Support</a:t>
            </a:r>
          </a:p>
        </p:txBody>
      </p:sp>
      <p:sp>
        <p:nvSpPr>
          <p:cNvPr id="3" name="Content Placeholder 2"/>
          <p:cNvSpPr>
            <a:spLocks noGrp="1"/>
          </p:cNvSpPr>
          <p:nvPr>
            <p:ph idx="1"/>
          </p:nvPr>
        </p:nvSpPr>
        <p:spPr>
          <a:xfrm>
            <a:off x="914401" y="1715990"/>
            <a:ext cx="10361084" cy="4113213"/>
          </a:xfrm>
        </p:spPr>
        <p:txBody>
          <a:bodyPr/>
          <a:lstStyle/>
          <a:p>
            <a:pPr marL="457200" indent="-457200" algn="just">
              <a:buFont typeface="Arial" panose="020B0604020202020204" pitchFamily="34" charset="0"/>
              <a:buChar char="•"/>
            </a:pPr>
            <a:r>
              <a:rPr lang="en-US" sz="1600" dirty="0"/>
              <a:t>Givens Rotation and extension to 16 SS. Assuming a Nr x Nc complex matrix V, then it can be compressed with D and G matrices</a:t>
            </a:r>
          </a:p>
          <a:p>
            <a:pPr marL="457200" indent="-457200" algn="just">
              <a:buFont typeface="Arial" panose="020B0604020202020204" pitchFamily="34" charset="0"/>
              <a:buChar char="•"/>
            </a:pPr>
            <a:endParaRPr lang="en-US" sz="1600" dirty="0"/>
          </a:p>
          <a:p>
            <a:pPr marL="457200" indent="-457200" algn="just">
              <a:buFont typeface="Arial" panose="020B0604020202020204" pitchFamily="34" charset="0"/>
              <a:buChar char="•"/>
            </a:pPr>
            <a:endParaRPr lang="en-US" sz="1600" dirty="0"/>
          </a:p>
          <a:p>
            <a:pPr marL="457200" indent="-457200" algn="just">
              <a:buFont typeface="Arial" panose="020B0604020202020204" pitchFamily="34" charset="0"/>
              <a:buChar char="•"/>
            </a:pPr>
            <a:endParaRPr lang="en-US" sz="1600" dirty="0"/>
          </a:p>
          <a:p>
            <a:pPr marL="457200" indent="-457200" algn="just">
              <a:buFont typeface="Arial" panose="020B0604020202020204" pitchFamily="34" charset="0"/>
              <a:buChar char="•"/>
            </a:pPr>
            <a:endParaRPr lang="en-US" sz="1600" dirty="0"/>
          </a:p>
          <a:p>
            <a:pPr marL="457200" indent="-457200" algn="just">
              <a:buFont typeface="Arial" panose="020B0604020202020204" pitchFamily="34" charset="0"/>
              <a:buChar char="•"/>
            </a:pPr>
            <a:r>
              <a:rPr lang="en-US" sz="1600" dirty="0"/>
              <a:t>Exemplary extension to 16 ss:</a:t>
            </a:r>
            <a:endParaRPr lang="en-GB" sz="1200" dirty="0"/>
          </a:p>
          <a:p>
            <a:pPr marL="457200" indent="-457200" algn="just">
              <a:buFont typeface="+mj-lt"/>
              <a:buAutoNum type="arabicPeriod"/>
            </a:pPr>
            <a:endParaRPr lang="en-US" sz="1200" dirty="0"/>
          </a:p>
          <a:p>
            <a:pPr marL="457200" indent="-457200" algn="just">
              <a:buFont typeface="+mj-lt"/>
              <a:buAutoNum type="arabicPeriod"/>
            </a:pPr>
            <a:endParaRPr lang="en-US" sz="1200" dirty="0"/>
          </a:p>
          <a:p>
            <a:pPr marL="0" indent="0" algn="just"/>
            <a:endParaRPr lang="en-US" sz="1200"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21</a:t>
            </a:fld>
            <a:endParaRPr lang="en-US" dirty="0"/>
          </a:p>
        </p:txBody>
      </p:sp>
      <p:pic>
        <p:nvPicPr>
          <p:cNvPr id="8" name="Picture 7" descr="cid:image004.png@01D4FE99.E9A1BF50">
            <a:extLst>
              <a:ext uri="{FF2B5EF4-FFF2-40B4-BE49-F238E27FC236}">
                <a16:creationId xmlns:a16="http://schemas.microsoft.com/office/drawing/2014/main" id="{2264E503-7EE7-4ED3-9E83-1D73D2DE114F}"/>
              </a:ext>
            </a:extLst>
          </p:cNvPr>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431704" y="2204864"/>
            <a:ext cx="5184576" cy="1137220"/>
          </a:xfrm>
          <a:prstGeom prst="rect">
            <a:avLst/>
          </a:prstGeom>
          <a:noFill/>
          <a:ln>
            <a:noFill/>
          </a:ln>
        </p:spPr>
      </p:pic>
      <p:graphicFrame>
        <p:nvGraphicFramePr>
          <p:cNvPr id="4" name="Table 3">
            <a:extLst>
              <a:ext uri="{FF2B5EF4-FFF2-40B4-BE49-F238E27FC236}">
                <a16:creationId xmlns:a16="http://schemas.microsoft.com/office/drawing/2014/main" id="{F4843DBE-29C0-4EA0-AF78-BDBF62B58981}"/>
              </a:ext>
            </a:extLst>
          </p:cNvPr>
          <p:cNvGraphicFramePr>
            <a:graphicFrameLocks noGrp="1"/>
          </p:cNvGraphicFramePr>
          <p:nvPr>
            <p:extLst>
              <p:ext uri="{D42A27DB-BD31-4B8C-83A1-F6EECF244321}">
                <p14:modId xmlns:p14="http://schemas.microsoft.com/office/powerpoint/2010/main" val="89899796"/>
              </p:ext>
            </p:extLst>
          </p:nvPr>
        </p:nvGraphicFramePr>
        <p:xfrm>
          <a:off x="4875742" y="3924203"/>
          <a:ext cx="2438400" cy="1905000"/>
        </p:xfrm>
        <a:graphic>
          <a:graphicData uri="http://schemas.openxmlformats.org/drawingml/2006/table">
            <a:tbl>
              <a:tblPr>
                <a:tableStyleId>{C4B1156A-380E-4F78-BDF5-A606A8083BF9}</a:tableStyleId>
              </a:tblPr>
              <a:tblGrid>
                <a:gridCol w="609600">
                  <a:extLst>
                    <a:ext uri="{9D8B030D-6E8A-4147-A177-3AD203B41FA5}">
                      <a16:colId xmlns:a16="http://schemas.microsoft.com/office/drawing/2014/main" val="3526703272"/>
                    </a:ext>
                  </a:extLst>
                </a:gridCol>
                <a:gridCol w="609600">
                  <a:extLst>
                    <a:ext uri="{9D8B030D-6E8A-4147-A177-3AD203B41FA5}">
                      <a16:colId xmlns:a16="http://schemas.microsoft.com/office/drawing/2014/main" val="2494306347"/>
                    </a:ext>
                  </a:extLst>
                </a:gridCol>
                <a:gridCol w="609600">
                  <a:extLst>
                    <a:ext uri="{9D8B030D-6E8A-4147-A177-3AD203B41FA5}">
                      <a16:colId xmlns:a16="http://schemas.microsoft.com/office/drawing/2014/main" val="3055281132"/>
                    </a:ext>
                  </a:extLst>
                </a:gridCol>
                <a:gridCol w="609600">
                  <a:extLst>
                    <a:ext uri="{9D8B030D-6E8A-4147-A177-3AD203B41FA5}">
                      <a16:colId xmlns:a16="http://schemas.microsoft.com/office/drawing/2014/main" val="1555220779"/>
                    </a:ext>
                  </a:extLst>
                </a:gridCol>
              </a:tblGrid>
              <a:tr h="190500">
                <a:tc>
                  <a:txBody>
                    <a:bodyPr/>
                    <a:lstStyle/>
                    <a:p>
                      <a:pPr algn="ctr" fontAlgn="b"/>
                      <a:r>
                        <a:rPr lang="en-US" sz="1100" u="none" strike="noStrike">
                          <a:solidFill>
                            <a:schemeClr val="tx1"/>
                          </a:solidFill>
                          <a:effectLst/>
                        </a:rPr>
                        <a:t>Nr</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Nc</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chemeClr val="tx1"/>
                          </a:solidFill>
                          <a:effectLst/>
                        </a:rPr>
                        <a:t># Phi</a:t>
                      </a:r>
                      <a:endParaRPr lang="en-US" sz="11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 Psi</a:t>
                      </a:r>
                      <a:endParaRPr lang="en-US" sz="1100" b="0" i="0" u="none" strike="noStrike">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36959764"/>
                  </a:ext>
                </a:extLst>
              </a:tr>
              <a:tr h="190500">
                <a:tc>
                  <a:txBody>
                    <a:bodyPr/>
                    <a:lstStyle/>
                    <a:p>
                      <a:pPr algn="ctr" rtl="0" fontAlgn="b"/>
                      <a:r>
                        <a:rPr lang="en-US" sz="1100" u="none" strike="noStrike">
                          <a:solidFill>
                            <a:schemeClr val="tx1"/>
                          </a:solidFill>
                          <a:effectLst/>
                        </a:rPr>
                        <a:t>8</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1</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7</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7</a:t>
                      </a:r>
                      <a:endParaRPr lang="en-US" sz="1100" b="0" i="0" u="none" strike="noStrike">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3049099"/>
                  </a:ext>
                </a:extLst>
              </a:tr>
              <a:tr h="190500">
                <a:tc>
                  <a:txBody>
                    <a:bodyPr/>
                    <a:lstStyle/>
                    <a:p>
                      <a:pPr algn="ctr" rtl="0" fontAlgn="b"/>
                      <a:r>
                        <a:rPr lang="en-US" sz="1100" u="none" strike="noStrike" dirty="0">
                          <a:solidFill>
                            <a:schemeClr val="tx1"/>
                          </a:solidFill>
                          <a:effectLst/>
                        </a:rPr>
                        <a:t>8</a:t>
                      </a:r>
                      <a:endParaRPr lang="en-US" sz="11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chemeClr val="tx1"/>
                          </a:solidFill>
                          <a:effectLst/>
                        </a:rPr>
                        <a:t>2</a:t>
                      </a:r>
                      <a:endParaRPr lang="en-US" sz="11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chemeClr val="tx1"/>
                          </a:solidFill>
                          <a:effectLst/>
                        </a:rPr>
                        <a:t>13</a:t>
                      </a:r>
                      <a:endParaRPr lang="en-US" sz="11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chemeClr val="tx1"/>
                          </a:solidFill>
                          <a:effectLst/>
                        </a:rPr>
                        <a:t>13</a:t>
                      </a:r>
                      <a:endParaRPr lang="en-US" sz="1100" b="0" i="0" u="none" strike="noStrike" dirty="0">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15384552"/>
                  </a:ext>
                </a:extLst>
              </a:tr>
              <a:tr h="190500">
                <a:tc>
                  <a:txBody>
                    <a:bodyPr/>
                    <a:lstStyle/>
                    <a:p>
                      <a:pPr algn="ctr" rtl="0" fontAlgn="b"/>
                      <a:r>
                        <a:rPr lang="en-US" sz="1100" u="none" strike="noStrike">
                          <a:solidFill>
                            <a:schemeClr val="tx1"/>
                          </a:solidFill>
                          <a:effectLst/>
                        </a:rPr>
                        <a:t>8</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4</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22</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22</a:t>
                      </a:r>
                      <a:endParaRPr lang="en-US" sz="1100" b="0" i="0" u="none" strike="noStrike">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56589477"/>
                  </a:ext>
                </a:extLst>
              </a:tr>
              <a:tr h="190500">
                <a:tc>
                  <a:txBody>
                    <a:bodyPr/>
                    <a:lstStyle/>
                    <a:p>
                      <a:pPr algn="ctr" rtl="0" fontAlgn="b"/>
                      <a:r>
                        <a:rPr lang="en-US" sz="1100" u="none" strike="noStrike">
                          <a:solidFill>
                            <a:schemeClr val="tx1"/>
                          </a:solidFill>
                          <a:effectLst/>
                        </a:rPr>
                        <a:t>8</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8</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28</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28</a:t>
                      </a:r>
                      <a:endParaRPr lang="en-US" sz="1100" b="0" i="0" u="none" strike="noStrike">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65173126"/>
                  </a:ext>
                </a:extLst>
              </a:tr>
              <a:tr h="190500">
                <a:tc>
                  <a:txBody>
                    <a:bodyPr/>
                    <a:lstStyle/>
                    <a:p>
                      <a:pPr algn="ctr" rtl="0" fontAlgn="b"/>
                      <a:r>
                        <a:rPr lang="en-US" sz="1100" u="none" strike="noStrike" dirty="0">
                          <a:solidFill>
                            <a:schemeClr val="tx1"/>
                          </a:solidFill>
                          <a:effectLst/>
                        </a:rPr>
                        <a:t>16</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1</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15</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15</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247554665"/>
                  </a:ext>
                </a:extLst>
              </a:tr>
              <a:tr h="190500">
                <a:tc>
                  <a:txBody>
                    <a:bodyPr/>
                    <a:lstStyle/>
                    <a:p>
                      <a:pPr algn="ctr" rtl="0" fontAlgn="b"/>
                      <a:r>
                        <a:rPr lang="en-US" sz="1100" u="none" strike="noStrike" dirty="0">
                          <a:solidFill>
                            <a:schemeClr val="tx1"/>
                          </a:solidFill>
                          <a:effectLst/>
                        </a:rPr>
                        <a:t>16</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dirty="0">
                          <a:solidFill>
                            <a:schemeClr val="tx1"/>
                          </a:solidFill>
                          <a:effectLst/>
                        </a:rPr>
                        <a:t>2</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29</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29</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598852036"/>
                  </a:ext>
                </a:extLst>
              </a:tr>
              <a:tr h="190500">
                <a:tc>
                  <a:txBody>
                    <a:bodyPr/>
                    <a:lstStyle/>
                    <a:p>
                      <a:pPr algn="ctr" rtl="0" fontAlgn="b"/>
                      <a:r>
                        <a:rPr lang="en-US" sz="1100" u="none" strike="noStrike">
                          <a:solidFill>
                            <a:schemeClr val="tx1"/>
                          </a:solidFill>
                          <a:effectLst/>
                        </a:rPr>
                        <a:t>16</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dirty="0">
                          <a:solidFill>
                            <a:schemeClr val="tx1"/>
                          </a:solidFill>
                          <a:effectLst/>
                        </a:rPr>
                        <a:t>4</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dirty="0">
                          <a:solidFill>
                            <a:schemeClr val="tx1"/>
                          </a:solidFill>
                          <a:effectLst/>
                        </a:rPr>
                        <a:t>54</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54</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4192505756"/>
                  </a:ext>
                </a:extLst>
              </a:tr>
              <a:tr h="190500">
                <a:tc>
                  <a:txBody>
                    <a:bodyPr/>
                    <a:lstStyle/>
                    <a:p>
                      <a:pPr algn="ctr" rtl="0" fontAlgn="b"/>
                      <a:r>
                        <a:rPr lang="en-US" sz="1100" u="none" strike="noStrike">
                          <a:solidFill>
                            <a:schemeClr val="tx1"/>
                          </a:solidFill>
                          <a:effectLst/>
                        </a:rPr>
                        <a:t>16</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8</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dirty="0">
                          <a:solidFill>
                            <a:schemeClr val="tx1"/>
                          </a:solidFill>
                          <a:effectLst/>
                        </a:rPr>
                        <a:t>92</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dirty="0">
                          <a:solidFill>
                            <a:schemeClr val="tx1"/>
                          </a:solidFill>
                          <a:effectLst/>
                        </a:rPr>
                        <a:t>92</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96724170"/>
                  </a:ext>
                </a:extLst>
              </a:tr>
              <a:tr h="190500">
                <a:tc>
                  <a:txBody>
                    <a:bodyPr/>
                    <a:lstStyle/>
                    <a:p>
                      <a:pPr algn="ctr" fontAlgn="b"/>
                      <a:r>
                        <a:rPr lang="en-US" sz="1100" u="none" strike="noStrike">
                          <a:solidFill>
                            <a:schemeClr val="tx1"/>
                          </a:solidFill>
                          <a:effectLst/>
                        </a:rPr>
                        <a:t>16</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16</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120</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dirty="0">
                          <a:solidFill>
                            <a:schemeClr val="tx1"/>
                          </a:solidFill>
                          <a:effectLst/>
                        </a:rPr>
                        <a:t>120</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2064151701"/>
                  </a:ext>
                </a:extLst>
              </a:tr>
            </a:tbl>
          </a:graphicData>
        </a:graphic>
      </p:graphicFrame>
    </p:spTree>
    <p:extLst>
      <p:ext uri="{BB962C8B-B14F-4D97-AF65-F5344CB8AC3E}">
        <p14:creationId xmlns:p14="http://schemas.microsoft.com/office/powerpoint/2010/main" val="4068638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451441"/>
            <a:ext cx="7770813" cy="1065213"/>
          </a:xfrm>
        </p:spPr>
        <p:txBody>
          <a:bodyPr/>
          <a:lstStyle/>
          <a:p>
            <a:r>
              <a:rPr lang="en-US" dirty="0"/>
              <a:t>Introduction</a:t>
            </a:r>
          </a:p>
        </p:txBody>
      </p:sp>
      <p:sp>
        <p:nvSpPr>
          <p:cNvPr id="3" name="Content Placeholder 2"/>
          <p:cNvSpPr>
            <a:spLocks noGrp="1"/>
          </p:cNvSpPr>
          <p:nvPr>
            <p:ph idx="1"/>
          </p:nvPr>
        </p:nvSpPr>
        <p:spPr>
          <a:xfrm>
            <a:off x="929216" y="1332012"/>
            <a:ext cx="10460567" cy="4833292"/>
          </a:xfrm>
        </p:spPr>
        <p:txBody>
          <a:bodyPr/>
          <a:lstStyle/>
          <a:p>
            <a:pPr marL="342900" lvl="1" indent="-342900" algn="just">
              <a:buFontTx/>
              <a:buChar char="•"/>
            </a:pPr>
            <a:r>
              <a:rPr lang="en-US" altLang="zh-CN" b="1" dirty="0">
                <a:sym typeface="Times New Roman" panose="02020603050405020304" pitchFamily="18" charset="0"/>
              </a:rPr>
              <a:t>16 spatial stream MIMO has been discussed as a possible feature for 802.11be [1].</a:t>
            </a:r>
          </a:p>
          <a:p>
            <a:pPr marL="742950" lvl="2" indent="-342900" algn="just">
              <a:buFontTx/>
              <a:buChar char="•"/>
            </a:pPr>
            <a:r>
              <a:rPr lang="en-US" altLang="zh-CN" sz="2000" dirty="0">
                <a:sym typeface="Times New Roman" panose="02020603050405020304" pitchFamily="18" charset="0"/>
              </a:rPr>
              <a:t>Preliminary simulation results show performance benefits in increasing the number of spatial streams [2].</a:t>
            </a:r>
          </a:p>
          <a:p>
            <a:pPr marL="742950" lvl="2" indent="-342900" algn="just">
              <a:buFontTx/>
              <a:buChar char="•"/>
            </a:pPr>
            <a:r>
              <a:rPr lang="en-US" altLang="zh-CN" sz="2000" dirty="0">
                <a:sym typeface="Times New Roman" panose="02020603050405020304" pitchFamily="18" charset="0"/>
              </a:rPr>
              <a:t>However, this comes with an attendant increase of the required sounding and feedback.</a:t>
            </a:r>
          </a:p>
          <a:p>
            <a:pPr marL="342900" lvl="1" indent="-342900" algn="just">
              <a:buFontTx/>
              <a:buChar char="•"/>
            </a:pPr>
            <a:r>
              <a:rPr lang="en-US" altLang="zh-CN" b="1" dirty="0">
                <a:sym typeface="Times New Roman" panose="02020603050405020304" pitchFamily="18" charset="0"/>
              </a:rPr>
              <a:t>In 802.11ax sounding and feedback were modified to support the new numerology and OFDMA transmissions [9], compared to the TDM based feedback in VHT . </a:t>
            </a:r>
          </a:p>
          <a:p>
            <a:pPr marL="342900" lvl="1" indent="-342900" algn="just">
              <a:buFontTx/>
              <a:buChar char="•"/>
            </a:pPr>
            <a:r>
              <a:rPr lang="en-US" b="1" dirty="0"/>
              <a:t>Reduction of the overhead required for efficient channel acquisition at the transmitter for  16 Spatial Stream MIMO and Multi-AP coordination in 802.11be were discussed in [3].</a:t>
            </a:r>
          </a:p>
          <a:p>
            <a:pPr marL="742950" lvl="2" indent="-342900" algn="just">
              <a:buFontTx/>
              <a:buChar char="•"/>
            </a:pPr>
            <a:r>
              <a:rPr lang="en-US" sz="2000" dirty="0"/>
              <a:t>Questions were raised regarding if the sounding and feedback mechanisms defined in 802.11ax were adequate to support 16 spatial stream.</a:t>
            </a:r>
          </a:p>
          <a:p>
            <a:pPr marL="342900" lvl="1" indent="-342900" algn="just">
              <a:buFontTx/>
              <a:buChar char="•"/>
            </a:pPr>
            <a:r>
              <a:rPr lang="en-US" b="1" dirty="0"/>
              <a:t>In this contribution, we provide an overhead analysis of 16 SS training using 802.11ax sounding/feedback.</a:t>
            </a:r>
          </a:p>
          <a:p>
            <a:pPr marL="514350" indent="-457200" algn="just">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29773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0335" y="534331"/>
            <a:ext cx="7770813" cy="1065213"/>
          </a:xfrm>
        </p:spPr>
        <p:txBody>
          <a:bodyPr/>
          <a:lstStyle/>
          <a:p>
            <a:r>
              <a:rPr lang="en-US" dirty="0"/>
              <a:t>Sounding and Feedback in 802.11ax  (1/2) </a:t>
            </a:r>
          </a:p>
        </p:txBody>
      </p:sp>
      <p:sp>
        <p:nvSpPr>
          <p:cNvPr id="3" name="Content Placeholder 2"/>
          <p:cNvSpPr>
            <a:spLocks noGrp="1"/>
          </p:cNvSpPr>
          <p:nvPr>
            <p:ph idx="1"/>
          </p:nvPr>
        </p:nvSpPr>
        <p:spPr>
          <a:xfrm>
            <a:off x="205081" y="1597287"/>
            <a:ext cx="11881320" cy="720080"/>
          </a:xfrm>
        </p:spPr>
        <p:txBody>
          <a:bodyPr/>
          <a:lstStyle/>
          <a:p>
            <a:pPr marL="342900" lvl="1" indent="-342900" algn="just">
              <a:buFontTx/>
              <a:buChar char="•"/>
            </a:pPr>
            <a:r>
              <a:rPr lang="en-US" altLang="zh-CN" b="1" dirty="0">
                <a:sym typeface="Times New Roman" panose="02020603050405020304" pitchFamily="18" charset="0"/>
              </a:rPr>
              <a:t>One-to-multiple sounding feedback is supported in 802.11ax. This enables multiple STAs to provide feedback at the same time and reduce the overhead relative to one-by-one sounding, as in 802.11ac. [9]</a:t>
            </a:r>
          </a:p>
          <a:p>
            <a:pPr marL="342900" lvl="1" indent="-342900" algn="just">
              <a:buFontTx/>
              <a:buChar char="•"/>
            </a:pPr>
            <a:endParaRPr lang="en-US" altLang="zh-CN" b="1" dirty="0">
              <a:sym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pic>
        <p:nvPicPr>
          <p:cNvPr id="7" name="Picture 6">
            <a:extLst>
              <a:ext uri="{FF2B5EF4-FFF2-40B4-BE49-F238E27FC236}">
                <a16:creationId xmlns:a16="http://schemas.microsoft.com/office/drawing/2014/main" id="{F067DDF2-BE59-48B0-9A1D-9DD2ED6807C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429715" y="3032914"/>
            <a:ext cx="8136904" cy="3015440"/>
          </a:xfrm>
          <a:prstGeom prst="rect">
            <a:avLst/>
          </a:prstGeom>
          <a:noFill/>
          <a:ln>
            <a:noFill/>
          </a:ln>
        </p:spPr>
      </p:pic>
    </p:spTree>
    <p:extLst>
      <p:ext uri="{BB962C8B-B14F-4D97-AF65-F5344CB8AC3E}">
        <p14:creationId xmlns:p14="http://schemas.microsoft.com/office/powerpoint/2010/main" val="1659458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0335" y="534331"/>
            <a:ext cx="7770813" cy="1065213"/>
          </a:xfrm>
        </p:spPr>
        <p:txBody>
          <a:bodyPr/>
          <a:lstStyle/>
          <a:p>
            <a:r>
              <a:rPr lang="en-US" dirty="0"/>
              <a:t>Sounding and Feedback in 802.11ax (2/2) </a:t>
            </a:r>
          </a:p>
        </p:txBody>
      </p:sp>
      <p:sp>
        <p:nvSpPr>
          <p:cNvPr id="3" name="Content Placeholder 2"/>
          <p:cNvSpPr>
            <a:spLocks noGrp="1"/>
          </p:cNvSpPr>
          <p:nvPr>
            <p:ph idx="1"/>
          </p:nvPr>
        </p:nvSpPr>
        <p:spPr>
          <a:xfrm>
            <a:off x="205081" y="1597286"/>
            <a:ext cx="11881320" cy="3271874"/>
          </a:xfrm>
        </p:spPr>
        <p:txBody>
          <a:bodyPr/>
          <a:lstStyle/>
          <a:p>
            <a:pPr marL="342900" lvl="1" indent="-342900" algn="just">
              <a:buFontTx/>
              <a:buChar char="•"/>
            </a:pPr>
            <a:r>
              <a:rPr lang="en-US" altLang="zh-CN" b="1" dirty="0">
                <a:sym typeface="Times New Roman" panose="02020603050405020304" pitchFamily="18" charset="0"/>
              </a:rPr>
              <a:t>Feedback Segmentation: </a:t>
            </a:r>
          </a:p>
          <a:p>
            <a:pPr marL="742950" lvl="2" indent="-342900" algn="just">
              <a:buFontTx/>
              <a:buChar char="•"/>
            </a:pPr>
            <a:r>
              <a:rPr lang="en-US" altLang="zh-CN" dirty="0">
                <a:sym typeface="Times New Roman" panose="02020603050405020304" pitchFamily="18" charset="0"/>
              </a:rPr>
              <a:t>If HE compressed BF/CQI frame exceeds 11454 bytes, the report should be split into up to 8 feedback segments.</a:t>
            </a:r>
          </a:p>
          <a:p>
            <a:pPr marL="742950" lvl="2" indent="-342900" algn="just">
              <a:buFontTx/>
              <a:buChar char="•"/>
            </a:pPr>
            <a:r>
              <a:rPr lang="en-US" altLang="zh-CN" dirty="0">
                <a:sym typeface="Times New Roman" panose="02020603050405020304" pitchFamily="18" charset="0"/>
              </a:rPr>
              <a:t>All feedback segments shall be sent in </a:t>
            </a:r>
            <a:r>
              <a:rPr lang="en-US" altLang="zh-CN" b="1" dirty="0">
                <a:sym typeface="Times New Roman" panose="02020603050405020304" pitchFamily="18" charset="0"/>
              </a:rPr>
              <a:t>a single A-MPDU </a:t>
            </a:r>
            <a:r>
              <a:rPr lang="en-US" altLang="zh-CN" dirty="0">
                <a:sym typeface="Times New Roman" panose="02020603050405020304" pitchFamily="18" charset="0"/>
              </a:rPr>
              <a:t>contained </a:t>
            </a:r>
            <a:r>
              <a:rPr lang="en-US" altLang="zh-CN" b="1" dirty="0">
                <a:sym typeface="Times New Roman" panose="02020603050405020304" pitchFamily="18" charset="0"/>
              </a:rPr>
              <a:t>in a PPDU </a:t>
            </a:r>
            <a:r>
              <a:rPr lang="en-US" altLang="zh-CN" dirty="0">
                <a:sym typeface="Times New Roman" panose="02020603050405020304" pitchFamily="18" charset="0"/>
              </a:rPr>
              <a:t>and shall be included in the A-MPDU in the descending order of the Remaining Feedback Segments subfield values. [9]</a:t>
            </a:r>
            <a:endParaRPr lang="en-US" altLang="zh-CN" b="1" dirty="0">
              <a:sym typeface="Times New Roman" panose="02020603050405020304" pitchFamily="18" charset="0"/>
            </a:endParaRPr>
          </a:p>
          <a:p>
            <a:pPr marL="342900" lvl="1" indent="-342900" algn="just">
              <a:buFontTx/>
              <a:buChar char="•"/>
            </a:pPr>
            <a:r>
              <a:rPr lang="en-US" altLang="zh-CN" b="1" dirty="0">
                <a:sym typeface="Times New Roman" panose="02020603050405020304" pitchFamily="18" charset="0"/>
              </a:rPr>
              <a:t>The length of feedback report is limited by the Length field in the L-SIG field (L_LENGTH).</a:t>
            </a:r>
          </a:p>
          <a:p>
            <a:pPr marL="742950" lvl="2" indent="-342900" algn="just">
              <a:buFontTx/>
              <a:buChar char="•"/>
            </a:pPr>
            <a:r>
              <a:rPr lang="en-US" altLang="zh-CN" dirty="0">
                <a:sym typeface="Times New Roman" panose="02020603050405020304" pitchFamily="18" charset="0"/>
              </a:rPr>
              <a:t>Length field has 12 bits, which can cover up to </a:t>
            </a:r>
            <a:r>
              <a:rPr lang="en-US" altLang="zh-CN" b="1" dirty="0">
                <a:sym typeface="Times New Roman" panose="02020603050405020304" pitchFamily="18" charset="0"/>
              </a:rPr>
              <a:t>4095 bytes</a:t>
            </a:r>
          </a:p>
          <a:p>
            <a:pPr marL="742950" lvl="2" indent="-342900" algn="just">
              <a:buFontTx/>
              <a:buChar char="•"/>
            </a:pPr>
            <a:r>
              <a:rPr lang="en-US" altLang="zh-CN" dirty="0">
                <a:sym typeface="Times New Roman" panose="02020603050405020304" pitchFamily="18" charset="0"/>
              </a:rPr>
              <a:t>Length is calculated from TXTIME using 6Mbps rate in legacy mode. </a:t>
            </a:r>
          </a:p>
          <a:p>
            <a:pPr marL="342900" lvl="1" indent="-342900" algn="just">
              <a:buFontTx/>
              <a:buChar char="•"/>
            </a:pPr>
            <a:r>
              <a:rPr lang="en-US" altLang="zh-CN" b="1" dirty="0">
                <a:sym typeface="Times New Roman" panose="02020603050405020304" pitchFamily="18" charset="0"/>
              </a:rPr>
              <a:t>TXOP signaled in HE SIG-A is up to 8448us. </a:t>
            </a:r>
          </a:p>
          <a:p>
            <a:pPr marL="742950" lvl="2" indent="-342900" algn="just">
              <a:buFontTx/>
              <a:buChar char="•"/>
            </a:pPr>
            <a:r>
              <a:rPr lang="en-US" altLang="zh-CN" dirty="0">
                <a:sym typeface="Times New Roman" panose="02020603050405020304" pitchFamily="18" charset="0"/>
              </a:rPr>
              <a:t>Though this duration of 8448 us is not the actual limit of TXOP, it serves as a good indication that a sounding sequence greater than this duration is not practical.</a:t>
            </a:r>
          </a:p>
          <a:p>
            <a:pPr marL="342900" lvl="1"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b="1" dirty="0">
              <a:sym typeface="Times New Roman" panose="02020603050405020304" pitchFamily="18" charset="0"/>
            </a:endParaRPr>
          </a:p>
          <a:p>
            <a:pPr marL="342900" lvl="1" indent="-342900" algn="just">
              <a:buFontTx/>
              <a:buChar char="•"/>
            </a:pPr>
            <a:endParaRPr lang="en-US" altLang="zh-CN" b="1" dirty="0">
              <a:sym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76290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0335" y="534331"/>
            <a:ext cx="7770813" cy="1065213"/>
          </a:xfrm>
        </p:spPr>
        <p:txBody>
          <a:bodyPr/>
          <a:lstStyle/>
          <a:p>
            <a:r>
              <a:rPr lang="en-US" dirty="0"/>
              <a:t>Feedback Overhead Analysis for 16 SS (L_LENGTH constraint)</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05081" y="1597286"/>
                <a:ext cx="11881320" cy="5260714"/>
              </a:xfrm>
            </p:spPr>
            <p:txBody>
              <a:bodyPr/>
              <a:lstStyle/>
              <a:p>
                <a:pPr marL="342900" lvl="1" indent="-342900" algn="just">
                  <a:buFontTx/>
                  <a:buChar char="•"/>
                </a:pPr>
                <a:r>
                  <a:rPr lang="en-US" altLang="zh-CN" b="1" dirty="0">
                    <a:sym typeface="Times New Roman" panose="02020603050405020304" pitchFamily="18" charset="0"/>
                  </a:rPr>
                  <a:t>The analysis is to evaluate:</a:t>
                </a:r>
              </a:p>
              <a:p>
                <a:pPr marL="742950" lvl="2" indent="-342900" algn="just">
                  <a:buFontTx/>
                  <a:buChar char="•"/>
                </a:pPr>
                <a:r>
                  <a:rPr lang="en-US" altLang="zh-CN" sz="2000" dirty="0">
                    <a:sym typeface="Times New Roman" panose="02020603050405020304" pitchFamily="18" charset="0"/>
                  </a:rPr>
                  <a:t>Are sounding and feedback defined in 802.11ax enough to support 16 spatial stream training?</a:t>
                </a:r>
                <a:endParaRPr lang="en-US" altLang="zh-CN" b="1" dirty="0">
                  <a:sym typeface="Times New Roman" panose="02020603050405020304" pitchFamily="18" charset="0"/>
                </a:endParaRPr>
              </a:p>
              <a:p>
                <a:pPr marL="342900" lvl="1" indent="-342900" algn="just">
                  <a:buFontTx/>
                  <a:buChar char="•"/>
                </a:pPr>
                <a:r>
                  <a:rPr lang="en-US" altLang="zh-CN" b="1" dirty="0">
                    <a:sym typeface="Times New Roman" panose="02020603050405020304" pitchFamily="18" charset="0"/>
                  </a:rPr>
                  <a:t>Analysis method:</a:t>
                </a:r>
              </a:p>
              <a:p>
                <a:pPr marL="742950" lvl="2" indent="-342900" algn="just">
                  <a:buFontTx/>
                  <a:buChar char="•"/>
                </a:pPr>
                <a:r>
                  <a:rPr lang="en-US" altLang="zh-CN" dirty="0">
                    <a:sym typeface="Times New Roman" panose="02020603050405020304" pitchFamily="18" charset="0"/>
                  </a:rPr>
                  <a:t>Evaluate the size of HE compressed beamforming report, that is carried in an HE TB PPDU.</a:t>
                </a:r>
              </a:p>
              <a:p>
                <a:pPr marL="1200150" lvl="3" indent="-342900" algn="just">
                  <a:buFontTx/>
                  <a:buChar char="•"/>
                </a:pPr>
                <a:r>
                  <a:rPr lang="en-US" altLang="zh-CN" dirty="0">
                    <a:sym typeface="Times New Roman" panose="02020603050405020304" pitchFamily="18" charset="0"/>
                  </a:rPr>
                  <a:t>L_LENGTH is used as overhead measure.</a:t>
                </a:r>
              </a:p>
              <a:p>
                <a:pPr marL="742950" lvl="2" indent="-342900" algn="just">
                  <a:buFontTx/>
                  <a:buChar char="•"/>
                </a:pPr>
                <a:r>
                  <a:rPr lang="en-US" altLang="zh-CN" dirty="0">
                    <a:sym typeface="Times New Roman" panose="02020603050405020304" pitchFamily="18" charset="0"/>
                  </a:rPr>
                  <a:t>Settings in NDPA:</a:t>
                </a:r>
              </a:p>
              <a:p>
                <a:pPr marL="1200150" lvl="3" indent="-342900" algn="just">
                  <a:buFontTx/>
                  <a:buChar char="•"/>
                </a:pPr>
                <a:r>
                  <a:rPr lang="en-US" altLang="zh-CN" dirty="0">
                    <a:sym typeface="Times New Roman" panose="02020603050405020304" pitchFamily="18" charset="0"/>
                  </a:rPr>
                  <a:t>Feedback type: [SU, MU].</a:t>
                </a:r>
              </a:p>
              <a:p>
                <a:pPr marL="1200150" lvl="3" indent="-342900" algn="just">
                  <a:buFontTx/>
                  <a:buChar char="•"/>
                </a:pPr>
                <a:r>
                  <a:rPr lang="en-US" altLang="zh-CN" dirty="0">
                    <a:sym typeface="Times New Roman" panose="02020603050405020304" pitchFamily="18" charset="0"/>
                  </a:rPr>
                  <a:t>Ng: [4, 16].</a:t>
                </a:r>
              </a:p>
              <a:p>
                <a:pPr marL="1200150" lvl="3" indent="-342900" algn="just">
                  <a:buFontTx/>
                  <a:buChar char="•"/>
                </a:pPr>
                <a:r>
                  <a:rPr lang="en-US" altLang="zh-CN" dirty="0">
                    <a:sym typeface="Times New Roman" panose="02020603050405020304" pitchFamily="18" charset="0"/>
                  </a:rPr>
                  <a:t>Quantize resolution </a:t>
                </a:r>
                <a14:m>
                  <m:oMath xmlns:m="http://schemas.openxmlformats.org/officeDocument/2006/math">
                    <m:d>
                      <m:dPr>
                        <m:ctrlPr>
                          <a:rPr lang="en-US" altLang="zh-CN" b="0" i="1" smtClean="0">
                            <a:latin typeface="Cambria Math" panose="02040503050406030204" pitchFamily="18" charset="0"/>
                            <a:sym typeface="Times New Roman" panose="02020603050405020304" pitchFamily="18" charset="0"/>
                          </a:rPr>
                        </m:ctrlPr>
                      </m:dPr>
                      <m:e>
                        <m:r>
                          <a:rPr lang="zh-CN" altLang="en-US" b="0" i="1" smtClean="0">
                            <a:latin typeface="Cambria Math" panose="02040503050406030204" pitchFamily="18" charset="0"/>
                            <a:sym typeface="Times New Roman" panose="02020603050405020304" pitchFamily="18" charset="0"/>
                          </a:rPr>
                          <m:t>𝜙</m:t>
                        </m:r>
                        <m:r>
                          <a:rPr lang="en-US" altLang="zh-CN" b="0" i="1" smtClean="0">
                            <a:latin typeface="Cambria Math" panose="02040503050406030204" pitchFamily="18" charset="0"/>
                            <a:sym typeface="Times New Roman" panose="02020603050405020304" pitchFamily="18" charset="0"/>
                          </a:rPr>
                          <m:t>,</m:t>
                        </m:r>
                        <m:r>
                          <a:rPr lang="zh-CN" altLang="en-US" b="0" i="1" smtClean="0">
                            <a:latin typeface="Cambria Math" panose="02040503050406030204" pitchFamily="18" charset="0"/>
                            <a:sym typeface="Times New Roman" panose="02020603050405020304" pitchFamily="18" charset="0"/>
                          </a:rPr>
                          <m:t>𝜓</m:t>
                        </m:r>
                      </m:e>
                    </m:d>
                  </m:oMath>
                </a14:m>
                <a:r>
                  <a:rPr lang="en-US" altLang="zh-CN" dirty="0">
                    <a:sym typeface="Times New Roman" panose="02020603050405020304" pitchFamily="18" charset="0"/>
                  </a:rPr>
                  <a:t>: [(4,2) or (6,4)] for SU; [(7,5) or (9,7)] for MU </a:t>
                </a:r>
              </a:p>
              <a:p>
                <a:pPr marL="1200150" lvl="3" indent="-342900" algn="just">
                  <a:buFontTx/>
                  <a:buChar char="•"/>
                </a:pPr>
                <a:r>
                  <a:rPr lang="en-US" altLang="zh-CN" dirty="0">
                    <a:sym typeface="Times New Roman" panose="02020603050405020304" pitchFamily="18" charset="0"/>
                  </a:rPr>
                  <a:t># of RUs to be measured: [4, 9]</a:t>
                </a:r>
              </a:p>
              <a:p>
                <a:pPr marL="742950" lvl="2" indent="-342900" algn="just">
                  <a:buFontTx/>
                  <a:buChar char="•"/>
                </a:pPr>
                <a:r>
                  <a:rPr lang="en-US" altLang="zh-CN" dirty="0">
                    <a:sym typeface="Times New Roman" panose="02020603050405020304" pitchFamily="18" charset="0"/>
                  </a:rPr>
                  <a:t>HE TB PPDU setting:</a:t>
                </a:r>
              </a:p>
              <a:p>
                <a:pPr marL="1200150" lvl="3" indent="-342900" algn="just">
                  <a:buFontTx/>
                  <a:buChar char="•"/>
                </a:pPr>
                <a:r>
                  <a:rPr lang="en-US" altLang="zh-CN" dirty="0">
                    <a:sym typeface="Times New Roman" panose="02020603050405020304" pitchFamily="18" charset="0"/>
                  </a:rPr>
                  <a:t>MCS4, nominal PE (8us), 2xHE-LTF + 1.6us GI, </a:t>
                </a:r>
                <a:r>
                  <a:rPr lang="en-US" altLang="zh-CN" dirty="0" err="1">
                    <a:sym typeface="Times New Roman" panose="02020603050405020304" pitchFamily="18" charset="0"/>
                  </a:rPr>
                  <a:t>Nss</a:t>
                </a:r>
                <a:r>
                  <a:rPr lang="en-US" altLang="zh-CN" dirty="0">
                    <a:sym typeface="Times New Roman" panose="02020603050405020304" pitchFamily="18" charset="0"/>
                  </a:rPr>
                  <a:t>=1.</a:t>
                </a:r>
              </a:p>
              <a:p>
                <a:pPr marL="1200150" lvl="3" indent="-342900" algn="just">
                  <a:buFontTx/>
                  <a:buChar char="•"/>
                </a:pPr>
                <a:r>
                  <a:rPr lang="en-US" altLang="zh-CN" dirty="0">
                    <a:sym typeface="Times New Roman" panose="02020603050405020304" pitchFamily="18" charset="0"/>
                  </a:rPr>
                  <a:t>RU size to carry HE compressed BF report: [26-tone, 52-tone, 106-tone, 242-tone]. </a:t>
                </a: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b="1" dirty="0">
                  <a:sym typeface="Times New Roman" panose="02020603050405020304" pitchFamily="18" charset="0"/>
                </a:endParaRPr>
              </a:p>
              <a:p>
                <a:pPr marL="342900" lvl="1" indent="-342900" algn="just">
                  <a:buFontTx/>
                  <a:buChar char="•"/>
                </a:pPr>
                <a:endParaRPr lang="en-US" altLang="zh-CN" b="1" dirty="0">
                  <a:sym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05081" y="1597286"/>
                <a:ext cx="11881320" cy="5260714"/>
              </a:xfrm>
              <a:blipFill>
                <a:blip r:embed="rId3"/>
                <a:stretch>
                  <a:fillRect l="-462" t="-579"/>
                </a:stretch>
              </a:blipFill>
            </p:spPr>
            <p:txBody>
              <a:bodyPr/>
              <a:lstStyle/>
              <a:p>
                <a:r>
                  <a:rPr lang="en-US">
                    <a:noFill/>
                  </a:rPr>
                  <a:t> </a:t>
                </a:r>
              </a:p>
            </p:txBody>
          </p:sp>
        </mc:Fallback>
      </mc:AlternateContent>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431653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400" y="534331"/>
            <a:ext cx="10801199" cy="1065213"/>
          </a:xfrm>
        </p:spPr>
        <p:txBody>
          <a:bodyPr/>
          <a:lstStyle/>
          <a:p>
            <a:r>
              <a:rPr lang="en-US" dirty="0"/>
              <a:t>SU-MIMO: 16 SS Cases, BW=20MHz</a:t>
            </a:r>
          </a:p>
        </p:txBody>
      </p:sp>
      <p:sp>
        <p:nvSpPr>
          <p:cNvPr id="3" name="Content Placeholder 2"/>
          <p:cNvSpPr>
            <a:spLocks noGrp="1"/>
          </p:cNvSpPr>
          <p:nvPr>
            <p:ph idx="1"/>
          </p:nvPr>
        </p:nvSpPr>
        <p:spPr>
          <a:xfrm>
            <a:off x="205081" y="1597286"/>
            <a:ext cx="11881320" cy="5260714"/>
          </a:xfrm>
        </p:spPr>
        <p:txBody>
          <a:bodyPr/>
          <a:lstStyle/>
          <a:p>
            <a:pPr marL="685800" lvl="2" indent="-285750" algn="just">
              <a:buFont typeface="Arial" panose="020B0604020202020204" pitchFamily="34" charset="0"/>
              <a:buChar char="•"/>
            </a:pPr>
            <a:r>
              <a:rPr lang="en-US" altLang="zh-CN" dirty="0">
                <a:sym typeface="Times New Roman" panose="02020603050405020304" pitchFamily="18" charset="0"/>
              </a:rPr>
              <a:t>11ax can’t support: feedback with L_LENGTH greater than 4095 Bytes</a:t>
            </a:r>
          </a:p>
          <a:p>
            <a:pPr marL="742950" lvl="2" indent="-342900" algn="just">
              <a:buFontTx/>
              <a:buChar char="•"/>
            </a:pPr>
            <a:r>
              <a:rPr lang="en-US" altLang="zh-CN" dirty="0">
                <a:sym typeface="Times New Roman" panose="02020603050405020304" pitchFamily="18" charset="0"/>
              </a:rPr>
              <a:t>SU report</a:t>
            </a: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sz="1200" dirty="0">
              <a:sym typeface="Times New Roman" panose="02020603050405020304" pitchFamily="18" charset="0"/>
            </a:endParaRPr>
          </a:p>
          <a:p>
            <a:pPr marL="742950" lvl="2" indent="-342900" algn="just">
              <a:buFontTx/>
              <a:buChar char="•"/>
            </a:pPr>
            <a:r>
              <a:rPr lang="en-US" altLang="zh-CN" dirty="0">
                <a:sym typeface="Times New Roman" panose="02020603050405020304" pitchFamily="18" charset="0"/>
              </a:rPr>
              <a:t>Nr x Nc is the V matrix size. </a:t>
            </a:r>
          </a:p>
          <a:p>
            <a:pPr marL="742950" lvl="2" indent="-342900" algn="just">
              <a:buFontTx/>
              <a:buChar char="•"/>
            </a:pPr>
            <a:r>
              <a:rPr lang="en-US" altLang="zh-CN" dirty="0">
                <a:sym typeface="Times New Roman" panose="02020603050405020304" pitchFamily="18" charset="0"/>
              </a:rPr>
              <a:t>TXOP duration = NDPA + NDP + BFRP + Feedback + 3SIFS</a:t>
            </a:r>
          </a:p>
          <a:p>
            <a:pPr marL="742950" lvl="2" indent="-342900" algn="just">
              <a:buFontTx/>
              <a:buChar char="•"/>
            </a:pPr>
            <a:r>
              <a:rPr lang="en-US" altLang="zh-CN" dirty="0">
                <a:sym typeface="Times New Roman" panose="02020603050405020304" pitchFamily="18" charset="0"/>
              </a:rPr>
              <a:t>Trade off for Feedback RU size and TXOP for training: To support the same number of concurrent STA sounding/feedback, the larger RU size allocated for each STA, the smaller the number of concurrent STAs supported for each BFRP, and thus the longer the TXOP duration for the sounding and training procedure.</a:t>
            </a: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b="1" dirty="0">
              <a:sym typeface="Times New Roman" panose="02020603050405020304" pitchFamily="18" charset="0"/>
            </a:endParaRPr>
          </a:p>
          <a:p>
            <a:pPr marL="342900" lvl="1" indent="-342900" algn="just">
              <a:buFontTx/>
              <a:buChar char="•"/>
            </a:pPr>
            <a:endParaRPr lang="en-US" altLang="zh-CN" b="1" dirty="0">
              <a:sym typeface="Times New Roman" panose="02020603050405020304" pitchFamily="18" charset="0"/>
            </a:endParaRPr>
          </a:p>
        </p:txBody>
      </p:sp>
      <p:sp>
        <p:nvSpPr>
          <p:cNvPr id="4" name="Slide Number Placeholder 3"/>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7</a:t>
            </a:fld>
            <a:endParaRPr lang="en-GB" dirty="0"/>
          </a:p>
        </p:txBody>
      </p:sp>
      <p:graphicFrame>
        <p:nvGraphicFramePr>
          <p:cNvPr id="7" name="Table 6">
            <a:extLst>
              <a:ext uri="{FF2B5EF4-FFF2-40B4-BE49-F238E27FC236}">
                <a16:creationId xmlns:a16="http://schemas.microsoft.com/office/drawing/2014/main" id="{65E5C8B3-EEF2-4C9F-AC18-B9E26ED6C1AB}"/>
              </a:ext>
            </a:extLst>
          </p:cNvPr>
          <p:cNvGraphicFramePr>
            <a:graphicFrameLocks noGrp="1"/>
          </p:cNvGraphicFramePr>
          <p:nvPr>
            <p:extLst>
              <p:ext uri="{D42A27DB-BD31-4B8C-83A1-F6EECF244321}">
                <p14:modId xmlns:p14="http://schemas.microsoft.com/office/powerpoint/2010/main" val="665599313"/>
              </p:ext>
            </p:extLst>
          </p:nvPr>
        </p:nvGraphicFramePr>
        <p:xfrm>
          <a:off x="2567608" y="2580136"/>
          <a:ext cx="5938589" cy="2059305"/>
        </p:xfrm>
        <a:graphic>
          <a:graphicData uri="http://schemas.openxmlformats.org/drawingml/2006/table">
            <a:tbl>
              <a:tblPr firstRow="1">
                <a:tableStyleId>{C4B1156A-380E-4F78-BDF5-A606A8083BF9}</a:tableStyleId>
              </a:tblPr>
              <a:tblGrid>
                <a:gridCol w="291526">
                  <a:extLst>
                    <a:ext uri="{9D8B030D-6E8A-4147-A177-3AD203B41FA5}">
                      <a16:colId xmlns:a16="http://schemas.microsoft.com/office/drawing/2014/main" val="1705614679"/>
                    </a:ext>
                  </a:extLst>
                </a:gridCol>
                <a:gridCol w="291526">
                  <a:extLst>
                    <a:ext uri="{9D8B030D-6E8A-4147-A177-3AD203B41FA5}">
                      <a16:colId xmlns:a16="http://schemas.microsoft.com/office/drawing/2014/main" val="1984541518"/>
                    </a:ext>
                  </a:extLst>
                </a:gridCol>
                <a:gridCol w="301579">
                  <a:extLst>
                    <a:ext uri="{9D8B030D-6E8A-4147-A177-3AD203B41FA5}">
                      <a16:colId xmlns:a16="http://schemas.microsoft.com/office/drawing/2014/main" val="4246917071"/>
                    </a:ext>
                  </a:extLst>
                </a:gridCol>
                <a:gridCol w="324197">
                  <a:extLst>
                    <a:ext uri="{9D8B030D-6E8A-4147-A177-3AD203B41FA5}">
                      <a16:colId xmlns:a16="http://schemas.microsoft.com/office/drawing/2014/main" val="1412865617"/>
                    </a:ext>
                  </a:extLst>
                </a:gridCol>
                <a:gridCol w="716250">
                  <a:extLst>
                    <a:ext uri="{9D8B030D-6E8A-4147-A177-3AD203B41FA5}">
                      <a16:colId xmlns:a16="http://schemas.microsoft.com/office/drawing/2014/main" val="1152947842"/>
                    </a:ext>
                  </a:extLst>
                </a:gridCol>
                <a:gridCol w="565460">
                  <a:extLst>
                    <a:ext uri="{9D8B030D-6E8A-4147-A177-3AD203B41FA5}">
                      <a16:colId xmlns:a16="http://schemas.microsoft.com/office/drawing/2014/main" val="1645606434"/>
                    </a:ext>
                  </a:extLst>
                </a:gridCol>
                <a:gridCol w="593105">
                  <a:extLst>
                    <a:ext uri="{9D8B030D-6E8A-4147-A177-3AD203B41FA5}">
                      <a16:colId xmlns:a16="http://schemas.microsoft.com/office/drawing/2014/main" val="4211004564"/>
                    </a:ext>
                  </a:extLst>
                </a:gridCol>
                <a:gridCol w="1427473">
                  <a:extLst>
                    <a:ext uri="{9D8B030D-6E8A-4147-A177-3AD203B41FA5}">
                      <a16:colId xmlns:a16="http://schemas.microsoft.com/office/drawing/2014/main" val="2524905383"/>
                    </a:ext>
                  </a:extLst>
                </a:gridCol>
                <a:gridCol w="1427473">
                  <a:extLst>
                    <a:ext uri="{9D8B030D-6E8A-4147-A177-3AD203B41FA5}">
                      <a16:colId xmlns:a16="http://schemas.microsoft.com/office/drawing/2014/main" val="839754621"/>
                    </a:ext>
                  </a:extLst>
                </a:gridCol>
              </a:tblGrid>
              <a:tr h="190500">
                <a:tc>
                  <a:txBody>
                    <a:bodyPr/>
                    <a:lstStyle/>
                    <a:p>
                      <a:pPr algn="ctr" fontAlgn="b"/>
                      <a:r>
                        <a:rPr lang="en-US" sz="1100" u="none" strike="noStrike" dirty="0">
                          <a:effectLst/>
                        </a:rPr>
                        <a:t>Nr</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tc>
                  <a:txBody>
                    <a:bodyPr/>
                    <a:lstStyle/>
                    <a:p>
                      <a:pPr algn="ctr" fontAlgn="b"/>
                      <a:r>
                        <a:rPr lang="en-US" sz="1100" u="none" strike="noStrike" dirty="0">
                          <a:effectLst/>
                        </a:rPr>
                        <a:t>Nc</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tc>
                  <a:txBody>
                    <a:bodyPr/>
                    <a:lstStyle/>
                    <a:p>
                      <a:pPr algn="ctr" fontAlgn="b"/>
                      <a:r>
                        <a:rPr lang="en-US" sz="1100" u="none" strike="noStrike" dirty="0">
                          <a:effectLst/>
                        </a:rPr>
                        <a:t>Ng</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tc>
                  <a:txBody>
                    <a:bodyPr/>
                    <a:lstStyle/>
                    <a:p>
                      <a:pPr algn="ctr" fontAlgn="b"/>
                      <a:r>
                        <a:rPr lang="en-US" sz="1100" u="none" strike="noStrike" dirty="0">
                          <a:effectLst/>
                        </a:rPr>
                        <a:t>phi</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tc>
                  <a:txBody>
                    <a:bodyPr/>
                    <a:lstStyle/>
                    <a:p>
                      <a:pPr algn="ctr" fontAlgn="b"/>
                      <a:r>
                        <a:rPr lang="en-US" sz="1100" u="none" strike="noStrike" dirty="0">
                          <a:effectLst/>
                        </a:rPr>
                        <a:t># 26-tone RUs</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tc>
                  <a:txBody>
                    <a:bodyPr/>
                    <a:lstStyle/>
                    <a:p>
                      <a:pPr algn="ctr" fontAlgn="b"/>
                      <a:r>
                        <a:rPr lang="en-US" sz="1100" u="none" strike="noStrike" dirty="0" err="1">
                          <a:effectLst/>
                        </a:rPr>
                        <a:t>fdbk_RU</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tc>
                  <a:txBody>
                    <a:bodyPr/>
                    <a:lstStyle/>
                    <a:p>
                      <a:pPr algn="ctr" fontAlgn="b"/>
                      <a:r>
                        <a:rPr lang="en-US" sz="1100" u="none" strike="noStrike" dirty="0" err="1">
                          <a:effectLst/>
                        </a:rPr>
                        <a:t>txop</a:t>
                      </a:r>
                      <a:r>
                        <a:rPr lang="en-US" sz="1100" u="none" strike="noStrike" dirty="0">
                          <a:effectLst/>
                        </a:rPr>
                        <a:t> (us)</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tc>
                  <a:txBody>
                    <a:bodyPr/>
                    <a:lstStyle/>
                    <a:p>
                      <a:pPr algn="ctr" fontAlgn="b"/>
                      <a:r>
                        <a:rPr lang="en-US" sz="1100" u="none" strike="noStrike" dirty="0">
                          <a:effectLst/>
                        </a:rPr>
                        <a:t>report AMPDU size (bytes)</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tc>
                  <a:txBody>
                    <a:bodyPr/>
                    <a:lstStyle/>
                    <a:p>
                      <a:pPr algn="ctr" fontAlgn="b"/>
                      <a:r>
                        <a:rPr lang="en-US" sz="1100" u="none" strike="noStrike" dirty="0">
                          <a:effectLst/>
                        </a:rPr>
                        <a:t>report L_LENGTH</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extLst>
                  <a:ext uri="{0D108BD9-81ED-4DB2-BD59-A6C34878D82A}">
                    <a16:rowId xmlns:a16="http://schemas.microsoft.com/office/drawing/2014/main" val="1091700557"/>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dirty="0">
                          <a:solidFill>
                            <a:srgbClr val="000000"/>
                          </a:solidFill>
                          <a:effectLst/>
                          <a:latin typeface="Calibri" panose="020F0502020204030204" pitchFamily="34" charset="0"/>
                        </a:rPr>
                        <a:t>7626.4</a:t>
                      </a:r>
                    </a:p>
                  </a:txBody>
                  <a:tcPr marL="9525" marR="9525" marT="9525" marB="0" anchor="b"/>
                </a:tc>
                <a:tc>
                  <a:txBody>
                    <a:bodyPr/>
                    <a:lstStyle/>
                    <a:p>
                      <a:pPr algn="ctr" fontAlgn="b"/>
                      <a:r>
                        <a:rPr lang="en-US" sz="1100" u="none" strike="noStrike" dirty="0">
                          <a:effectLst/>
                        </a:rPr>
                        <a:t>4364</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5266</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22480617"/>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7846.4</a:t>
                      </a:r>
                    </a:p>
                  </a:txBody>
                  <a:tcPr marL="9525" marR="9525" marT="9525" marB="0" anchor="b"/>
                </a:tc>
                <a:tc>
                  <a:txBody>
                    <a:bodyPr/>
                    <a:lstStyle/>
                    <a:p>
                      <a:pPr algn="ctr" fontAlgn="b"/>
                      <a:r>
                        <a:rPr lang="en-US" sz="1100" u="none" strike="noStrike" dirty="0">
                          <a:effectLst/>
                        </a:rPr>
                        <a:t>4504</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5431</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16261473"/>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6244</a:t>
                      </a:r>
                    </a:p>
                  </a:txBody>
                  <a:tcPr marL="9525" marR="9525" marT="9525" marB="0" anchor="b"/>
                </a:tc>
                <a:tc>
                  <a:txBody>
                    <a:bodyPr/>
                    <a:lstStyle/>
                    <a:p>
                      <a:pPr algn="ctr" fontAlgn="b"/>
                      <a:r>
                        <a:rPr lang="en-US" sz="1100" u="none" strike="noStrike" dirty="0">
                          <a:effectLst/>
                        </a:rPr>
                        <a:t>3500</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4228</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15105703"/>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12559.2</a:t>
                      </a:r>
                    </a:p>
                  </a:txBody>
                  <a:tcPr marL="9525" marR="9525" marT="9525" marB="0" anchor="b"/>
                </a:tc>
                <a:tc>
                  <a:txBody>
                    <a:bodyPr/>
                    <a:lstStyle/>
                    <a:p>
                      <a:pPr algn="ctr" fontAlgn="b"/>
                      <a:r>
                        <a:rPr lang="en-US" sz="1100" u="none" strike="noStrike" dirty="0">
                          <a:effectLst/>
                        </a:rPr>
                        <a:t>7448</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8965</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74919699"/>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52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6533.6</a:t>
                      </a:r>
                    </a:p>
                  </a:txBody>
                  <a:tcPr marL="9525" marR="9525" marT="9525" marB="0" anchor="b"/>
                </a:tc>
                <a:tc>
                  <a:txBody>
                    <a:bodyPr/>
                    <a:lstStyle/>
                    <a:p>
                      <a:pPr algn="ctr" fontAlgn="b"/>
                      <a:r>
                        <a:rPr lang="en-US" sz="1100" u="none" strike="noStrike" dirty="0">
                          <a:effectLst/>
                        </a:rPr>
                        <a:t>7448</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4495</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96368795"/>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10010.4</a:t>
                      </a:r>
                    </a:p>
                  </a:txBody>
                  <a:tcPr marL="9525" marR="9525" marT="9525" marB="0" anchor="b"/>
                </a:tc>
                <a:tc>
                  <a:txBody>
                    <a:bodyPr/>
                    <a:lstStyle/>
                    <a:p>
                      <a:pPr algn="ctr" fontAlgn="b"/>
                      <a:r>
                        <a:rPr lang="en-US" sz="1100" u="none" strike="noStrike" dirty="0">
                          <a:effectLst/>
                        </a:rPr>
                        <a:t>5856</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7054</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05582804"/>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7928.8</a:t>
                      </a:r>
                    </a:p>
                  </a:txBody>
                  <a:tcPr marL="9525" marR="9525" marT="9525" marB="0" anchor="b"/>
                </a:tc>
                <a:tc>
                  <a:txBody>
                    <a:bodyPr/>
                    <a:lstStyle/>
                    <a:p>
                      <a:pPr algn="ctr" fontAlgn="b"/>
                      <a:r>
                        <a:rPr lang="en-US" sz="1100" u="none" strike="noStrike" dirty="0">
                          <a:effectLst/>
                        </a:rPr>
                        <a:t>4556</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5494</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82228932"/>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16155.2</a:t>
                      </a:r>
                    </a:p>
                  </a:txBody>
                  <a:tcPr marL="9525" marR="9525" marT="9525" marB="0" anchor="b"/>
                </a:tc>
                <a:tc>
                  <a:txBody>
                    <a:bodyPr/>
                    <a:lstStyle/>
                    <a:p>
                      <a:pPr algn="ctr" fontAlgn="b"/>
                      <a:r>
                        <a:rPr lang="en-US" sz="1100" u="none" strike="noStrike" dirty="0">
                          <a:effectLst/>
                        </a:rPr>
                        <a:t>9696</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11662</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54973967"/>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52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dirty="0">
                          <a:solidFill>
                            <a:srgbClr val="000000"/>
                          </a:solidFill>
                          <a:effectLst/>
                          <a:latin typeface="Calibri" panose="020F0502020204030204" pitchFamily="34" charset="0"/>
                        </a:rPr>
                        <a:t>8333.6</a:t>
                      </a:r>
                    </a:p>
                  </a:txBody>
                  <a:tcPr marL="9525" marR="9525" marT="9525" marB="0" anchor="b"/>
                </a:tc>
                <a:tc>
                  <a:txBody>
                    <a:bodyPr/>
                    <a:lstStyle/>
                    <a:p>
                      <a:pPr algn="ctr" fontAlgn="b"/>
                      <a:r>
                        <a:rPr lang="en-US" sz="1100" u="none" strike="noStrike" dirty="0">
                          <a:effectLst/>
                        </a:rPr>
                        <a:t>9696</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5845</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47787223"/>
                  </a:ext>
                </a:extLst>
              </a:tr>
            </a:tbl>
          </a:graphicData>
        </a:graphic>
      </p:graphicFrame>
    </p:spTree>
    <p:extLst>
      <p:ext uri="{BB962C8B-B14F-4D97-AF65-F5344CB8AC3E}">
        <p14:creationId xmlns:p14="http://schemas.microsoft.com/office/powerpoint/2010/main" val="830727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369" y="534331"/>
            <a:ext cx="10801200" cy="1065213"/>
          </a:xfrm>
        </p:spPr>
        <p:txBody>
          <a:bodyPr/>
          <a:lstStyle/>
          <a:p>
            <a:r>
              <a:rPr lang="en-US" dirty="0"/>
              <a:t>MU-MIMO: 16 SS Cases, BW=20MHz</a:t>
            </a:r>
          </a:p>
        </p:txBody>
      </p:sp>
      <p:sp>
        <p:nvSpPr>
          <p:cNvPr id="3" name="Content Placeholder 2"/>
          <p:cNvSpPr>
            <a:spLocks noGrp="1"/>
          </p:cNvSpPr>
          <p:nvPr>
            <p:ph idx="1"/>
          </p:nvPr>
        </p:nvSpPr>
        <p:spPr>
          <a:xfrm>
            <a:off x="205081" y="1484783"/>
            <a:ext cx="11881320" cy="5171605"/>
          </a:xfrm>
        </p:spPr>
        <p:txBody>
          <a:bodyPr/>
          <a:lstStyle/>
          <a:p>
            <a:pPr marL="685800" lvl="2" indent="-285750" algn="just">
              <a:buFont typeface="Arial" panose="020B0604020202020204" pitchFamily="34" charset="0"/>
              <a:buChar char="•"/>
            </a:pPr>
            <a:r>
              <a:rPr lang="en-US" altLang="zh-CN" dirty="0">
                <a:sym typeface="Times New Roman" panose="02020603050405020304" pitchFamily="18" charset="0"/>
              </a:rPr>
              <a:t>Current 11ax mechanism can’t support: feedback with L_LENGTH greater than 4095 Bytes</a:t>
            </a:r>
          </a:p>
          <a:p>
            <a:pPr marL="742950" lvl="2" indent="-342900" algn="just">
              <a:buFontTx/>
              <a:buChar char="•"/>
            </a:pPr>
            <a:r>
              <a:rPr lang="en-US" altLang="zh-CN" dirty="0">
                <a:sym typeface="Times New Roman" panose="02020603050405020304" pitchFamily="18" charset="0"/>
              </a:rPr>
              <a:t>MU report</a:t>
            </a: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400050" lvl="2" indent="0" algn="ctr"/>
            <a:endParaRPr lang="en-US" altLang="zh-CN" sz="800" dirty="0">
              <a:sym typeface="Times New Roman" panose="02020603050405020304" pitchFamily="18" charset="0"/>
            </a:endParaRPr>
          </a:p>
          <a:p>
            <a:pPr marL="400050" lvl="2" indent="0" algn="ctr"/>
            <a:r>
              <a:rPr lang="en-US" altLang="zh-CN" sz="1600" dirty="0" err="1">
                <a:sym typeface="Times New Roman" panose="02020603050405020304" pitchFamily="18" charset="0"/>
              </a:rPr>
              <a:t>Nr</a:t>
            </a:r>
            <a:r>
              <a:rPr lang="en-US" altLang="zh-CN" sz="1600" dirty="0">
                <a:sym typeface="Times New Roman" panose="02020603050405020304" pitchFamily="18" charset="0"/>
              </a:rPr>
              <a:t> x Nc is the V matrix size. 		TXOP duration = NDPA + NDP + BFRP + Feedback + 3SIFS</a:t>
            </a:r>
          </a:p>
          <a:p>
            <a:pPr marL="400050" lvl="2" indent="0" algn="just"/>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b="1" dirty="0">
              <a:sym typeface="Times New Roman" panose="02020603050405020304" pitchFamily="18" charset="0"/>
            </a:endParaRPr>
          </a:p>
          <a:p>
            <a:pPr marL="342900" lvl="1" indent="-342900" algn="just">
              <a:buFontTx/>
              <a:buChar char="•"/>
            </a:pPr>
            <a:endParaRPr lang="en-US" altLang="zh-CN" b="1" dirty="0">
              <a:sym typeface="Times New Roman" panose="02020603050405020304" pitchFamily="18" charset="0"/>
            </a:endParaRPr>
          </a:p>
        </p:txBody>
      </p:sp>
      <p:sp>
        <p:nvSpPr>
          <p:cNvPr id="4" name="Slide Number Placeholder 3"/>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8</a:t>
            </a:fld>
            <a:endParaRPr lang="en-GB" dirty="0"/>
          </a:p>
        </p:txBody>
      </p:sp>
      <p:graphicFrame>
        <p:nvGraphicFramePr>
          <p:cNvPr id="8" name="Table 7">
            <a:extLst>
              <a:ext uri="{FF2B5EF4-FFF2-40B4-BE49-F238E27FC236}">
                <a16:creationId xmlns:a16="http://schemas.microsoft.com/office/drawing/2014/main" id="{2001449B-C13B-4696-BBAE-83544009324E}"/>
              </a:ext>
            </a:extLst>
          </p:cNvPr>
          <p:cNvGraphicFramePr>
            <a:graphicFrameLocks noGrp="1"/>
          </p:cNvGraphicFramePr>
          <p:nvPr>
            <p:extLst>
              <p:ext uri="{D42A27DB-BD31-4B8C-83A1-F6EECF244321}">
                <p14:modId xmlns:p14="http://schemas.microsoft.com/office/powerpoint/2010/main" val="1348728250"/>
              </p:ext>
            </p:extLst>
          </p:nvPr>
        </p:nvGraphicFramePr>
        <p:xfrm>
          <a:off x="2582971" y="1905289"/>
          <a:ext cx="5551477" cy="4248112"/>
        </p:xfrm>
        <a:graphic>
          <a:graphicData uri="http://schemas.openxmlformats.org/drawingml/2006/table">
            <a:tbl>
              <a:tblPr firstRow="1">
                <a:tableStyleId>{C4B1156A-380E-4F78-BDF5-A606A8083BF9}</a:tableStyleId>
              </a:tblPr>
              <a:tblGrid>
                <a:gridCol w="273565">
                  <a:extLst>
                    <a:ext uri="{9D8B030D-6E8A-4147-A177-3AD203B41FA5}">
                      <a16:colId xmlns:a16="http://schemas.microsoft.com/office/drawing/2014/main" val="429822268"/>
                    </a:ext>
                  </a:extLst>
                </a:gridCol>
                <a:gridCol w="273565">
                  <a:extLst>
                    <a:ext uri="{9D8B030D-6E8A-4147-A177-3AD203B41FA5}">
                      <a16:colId xmlns:a16="http://schemas.microsoft.com/office/drawing/2014/main" val="4013443368"/>
                    </a:ext>
                  </a:extLst>
                </a:gridCol>
                <a:gridCol w="282998">
                  <a:extLst>
                    <a:ext uri="{9D8B030D-6E8A-4147-A177-3AD203B41FA5}">
                      <a16:colId xmlns:a16="http://schemas.microsoft.com/office/drawing/2014/main" val="1704000266"/>
                    </a:ext>
                  </a:extLst>
                </a:gridCol>
                <a:gridCol w="304223">
                  <a:extLst>
                    <a:ext uri="{9D8B030D-6E8A-4147-A177-3AD203B41FA5}">
                      <a16:colId xmlns:a16="http://schemas.microsoft.com/office/drawing/2014/main" val="980316113"/>
                    </a:ext>
                  </a:extLst>
                </a:gridCol>
                <a:gridCol w="650896">
                  <a:extLst>
                    <a:ext uri="{9D8B030D-6E8A-4147-A177-3AD203B41FA5}">
                      <a16:colId xmlns:a16="http://schemas.microsoft.com/office/drawing/2014/main" val="1208504394"/>
                    </a:ext>
                  </a:extLst>
                </a:gridCol>
                <a:gridCol w="530621">
                  <a:extLst>
                    <a:ext uri="{9D8B030D-6E8A-4147-A177-3AD203B41FA5}">
                      <a16:colId xmlns:a16="http://schemas.microsoft.com/office/drawing/2014/main" val="162561225"/>
                    </a:ext>
                  </a:extLst>
                </a:gridCol>
                <a:gridCol w="556563">
                  <a:extLst>
                    <a:ext uri="{9D8B030D-6E8A-4147-A177-3AD203B41FA5}">
                      <a16:colId xmlns:a16="http://schemas.microsoft.com/office/drawing/2014/main" val="7899859"/>
                    </a:ext>
                  </a:extLst>
                </a:gridCol>
                <a:gridCol w="1339523">
                  <a:extLst>
                    <a:ext uri="{9D8B030D-6E8A-4147-A177-3AD203B41FA5}">
                      <a16:colId xmlns:a16="http://schemas.microsoft.com/office/drawing/2014/main" val="2890201620"/>
                    </a:ext>
                  </a:extLst>
                </a:gridCol>
                <a:gridCol w="1339523">
                  <a:extLst>
                    <a:ext uri="{9D8B030D-6E8A-4147-A177-3AD203B41FA5}">
                      <a16:colId xmlns:a16="http://schemas.microsoft.com/office/drawing/2014/main" val="2393019923"/>
                    </a:ext>
                  </a:extLst>
                </a:gridCol>
              </a:tblGrid>
              <a:tr h="251147">
                <a:tc>
                  <a:txBody>
                    <a:bodyPr/>
                    <a:lstStyle/>
                    <a:p>
                      <a:pPr algn="ctr" fontAlgn="b"/>
                      <a:r>
                        <a:rPr lang="en-US" sz="1000" u="none" strike="noStrike" dirty="0" err="1">
                          <a:solidFill>
                            <a:sysClr val="windowText" lastClr="000000"/>
                          </a:solidFill>
                          <a:effectLst/>
                        </a:rPr>
                        <a:t>Nt</a:t>
                      </a:r>
                      <a:endParaRPr lang="en-US" sz="1000" b="0" i="0" u="none" strike="noStrike" dirty="0">
                        <a:solidFill>
                          <a:sysClr val="windowText" lastClr="000000"/>
                        </a:solidFill>
                        <a:effectLst/>
                        <a:latin typeface="Calibri" panose="020F0502020204030204" pitchFamily="34" charset="0"/>
                      </a:endParaRPr>
                    </a:p>
                  </a:txBody>
                  <a:tcPr marL="8942" marR="8942" marT="8942" marB="0" anchor="b">
                    <a:solidFill>
                      <a:schemeClr val="bg2"/>
                    </a:solidFill>
                  </a:tcPr>
                </a:tc>
                <a:tc>
                  <a:txBody>
                    <a:bodyPr/>
                    <a:lstStyle/>
                    <a:p>
                      <a:pPr algn="ctr" fontAlgn="b"/>
                      <a:r>
                        <a:rPr lang="en-US" sz="1000" u="none" strike="noStrike">
                          <a:solidFill>
                            <a:sysClr val="windowText" lastClr="000000"/>
                          </a:solidFill>
                          <a:effectLst/>
                        </a:rPr>
                        <a:t>Nr</a:t>
                      </a:r>
                      <a:endParaRPr lang="en-US" sz="1000" b="0" i="0" u="none" strike="noStrike">
                        <a:solidFill>
                          <a:sysClr val="windowText" lastClr="000000"/>
                        </a:solidFill>
                        <a:effectLst/>
                        <a:latin typeface="Calibri" panose="020F0502020204030204" pitchFamily="34" charset="0"/>
                      </a:endParaRPr>
                    </a:p>
                  </a:txBody>
                  <a:tcPr marL="8942" marR="8942" marT="8942" marB="0" anchor="b">
                    <a:solidFill>
                      <a:schemeClr val="bg2"/>
                    </a:solidFill>
                  </a:tcPr>
                </a:tc>
                <a:tc>
                  <a:txBody>
                    <a:bodyPr/>
                    <a:lstStyle/>
                    <a:p>
                      <a:pPr algn="ctr" fontAlgn="b"/>
                      <a:r>
                        <a:rPr lang="en-US" sz="1000" u="none" strike="noStrike" dirty="0">
                          <a:solidFill>
                            <a:sysClr val="windowText" lastClr="000000"/>
                          </a:solidFill>
                          <a:effectLst/>
                        </a:rPr>
                        <a:t>Ng</a:t>
                      </a:r>
                      <a:endParaRPr lang="en-US" sz="1000" b="0" i="0" u="none" strike="noStrike" dirty="0">
                        <a:solidFill>
                          <a:sysClr val="windowText" lastClr="000000"/>
                        </a:solidFill>
                        <a:effectLst/>
                        <a:latin typeface="Calibri" panose="020F0502020204030204" pitchFamily="34" charset="0"/>
                      </a:endParaRPr>
                    </a:p>
                  </a:txBody>
                  <a:tcPr marL="8942" marR="8942" marT="8942" marB="0" anchor="b">
                    <a:solidFill>
                      <a:schemeClr val="bg2"/>
                    </a:solidFill>
                  </a:tcPr>
                </a:tc>
                <a:tc>
                  <a:txBody>
                    <a:bodyPr/>
                    <a:lstStyle/>
                    <a:p>
                      <a:pPr algn="ctr" fontAlgn="b"/>
                      <a:r>
                        <a:rPr lang="en-US" sz="1000" u="none" strike="noStrike">
                          <a:solidFill>
                            <a:sysClr val="windowText" lastClr="000000"/>
                          </a:solidFill>
                          <a:effectLst/>
                        </a:rPr>
                        <a:t>phi</a:t>
                      </a:r>
                      <a:endParaRPr lang="en-US" sz="1000" b="0" i="0" u="none" strike="noStrike">
                        <a:solidFill>
                          <a:sysClr val="windowText" lastClr="000000"/>
                        </a:solidFill>
                        <a:effectLst/>
                        <a:latin typeface="Calibri" panose="020F0502020204030204" pitchFamily="34" charset="0"/>
                      </a:endParaRPr>
                    </a:p>
                  </a:txBody>
                  <a:tcPr marL="8942" marR="8942" marT="8942" marB="0" anchor="b">
                    <a:solidFill>
                      <a:schemeClr val="bg2"/>
                    </a:solidFill>
                  </a:tcPr>
                </a:tc>
                <a:tc>
                  <a:txBody>
                    <a:bodyPr/>
                    <a:lstStyle/>
                    <a:p>
                      <a:pPr algn="ctr" fontAlgn="b"/>
                      <a:r>
                        <a:rPr lang="en-US" sz="1000" u="none" strike="noStrike" dirty="0">
                          <a:solidFill>
                            <a:sysClr val="windowText" lastClr="000000"/>
                          </a:solidFill>
                          <a:effectLst/>
                        </a:rPr>
                        <a:t># 26-tone Rus</a:t>
                      </a:r>
                      <a:endParaRPr lang="en-US" sz="1000" b="0" i="0" u="none" strike="noStrike" dirty="0">
                        <a:solidFill>
                          <a:sysClr val="windowText" lastClr="000000"/>
                        </a:solidFill>
                        <a:effectLst/>
                        <a:latin typeface="Calibri" panose="020F0502020204030204" pitchFamily="34" charset="0"/>
                      </a:endParaRPr>
                    </a:p>
                  </a:txBody>
                  <a:tcPr marL="8942" marR="8942" marT="8942" marB="0" anchor="b">
                    <a:solidFill>
                      <a:schemeClr val="bg2"/>
                    </a:solidFill>
                  </a:tcPr>
                </a:tc>
                <a:tc>
                  <a:txBody>
                    <a:bodyPr/>
                    <a:lstStyle/>
                    <a:p>
                      <a:pPr algn="ctr" fontAlgn="b"/>
                      <a:r>
                        <a:rPr lang="en-US" sz="1000" u="none" strike="noStrike" dirty="0" err="1">
                          <a:solidFill>
                            <a:sysClr val="windowText" lastClr="000000"/>
                          </a:solidFill>
                          <a:effectLst/>
                        </a:rPr>
                        <a:t>fdbk_RU</a:t>
                      </a:r>
                      <a:endParaRPr lang="en-US" sz="1000" b="0" i="0" u="none" strike="noStrike" dirty="0">
                        <a:solidFill>
                          <a:sysClr val="windowText" lastClr="000000"/>
                        </a:solidFill>
                        <a:effectLst/>
                        <a:latin typeface="Calibri" panose="020F0502020204030204" pitchFamily="34" charset="0"/>
                      </a:endParaRPr>
                    </a:p>
                  </a:txBody>
                  <a:tcPr marL="8942" marR="8942" marT="8942" marB="0" anchor="b">
                    <a:solidFill>
                      <a:schemeClr val="bg2"/>
                    </a:solidFill>
                  </a:tcPr>
                </a:tc>
                <a:tc>
                  <a:txBody>
                    <a:bodyPr/>
                    <a:lstStyle/>
                    <a:p>
                      <a:pPr algn="ctr" fontAlgn="b"/>
                      <a:r>
                        <a:rPr lang="en-US" sz="1000" u="none" strike="noStrike" dirty="0" err="1">
                          <a:solidFill>
                            <a:sysClr val="windowText" lastClr="000000"/>
                          </a:solidFill>
                          <a:effectLst/>
                        </a:rPr>
                        <a:t>txop</a:t>
                      </a:r>
                      <a:r>
                        <a:rPr lang="en-US" sz="1000" u="none" strike="noStrike" dirty="0">
                          <a:solidFill>
                            <a:sysClr val="windowText" lastClr="000000"/>
                          </a:solidFill>
                          <a:effectLst/>
                        </a:rPr>
                        <a:t> (us)</a:t>
                      </a:r>
                      <a:endParaRPr lang="en-US" sz="1000" b="0" i="0" u="none" strike="noStrike" dirty="0">
                        <a:solidFill>
                          <a:sysClr val="windowText" lastClr="000000"/>
                        </a:solidFill>
                        <a:effectLst/>
                        <a:latin typeface="Calibri" panose="020F0502020204030204" pitchFamily="34" charset="0"/>
                      </a:endParaRPr>
                    </a:p>
                  </a:txBody>
                  <a:tcPr marL="8942" marR="8942" marT="8942" marB="0" anchor="b">
                    <a:solidFill>
                      <a:schemeClr val="bg2"/>
                    </a:solidFill>
                  </a:tcPr>
                </a:tc>
                <a:tc>
                  <a:txBody>
                    <a:bodyPr/>
                    <a:lstStyle/>
                    <a:p>
                      <a:pPr algn="ctr" fontAlgn="b"/>
                      <a:r>
                        <a:rPr lang="en-US" sz="1000" u="none" strike="noStrike" dirty="0">
                          <a:solidFill>
                            <a:sysClr val="windowText" lastClr="000000"/>
                          </a:solidFill>
                          <a:effectLst/>
                        </a:rPr>
                        <a:t>report AMPDU size (bytes)</a:t>
                      </a:r>
                      <a:endParaRPr lang="en-US" sz="1000" b="0" i="0" u="none" strike="noStrike" dirty="0">
                        <a:solidFill>
                          <a:sysClr val="windowText" lastClr="000000"/>
                        </a:solidFill>
                        <a:effectLst/>
                        <a:latin typeface="Calibri" panose="020F0502020204030204" pitchFamily="34" charset="0"/>
                      </a:endParaRPr>
                    </a:p>
                  </a:txBody>
                  <a:tcPr marL="8942" marR="8942" marT="8942" marB="0" anchor="b">
                    <a:solidFill>
                      <a:schemeClr val="bg2"/>
                    </a:solidFill>
                  </a:tcPr>
                </a:tc>
                <a:tc>
                  <a:txBody>
                    <a:bodyPr/>
                    <a:lstStyle/>
                    <a:p>
                      <a:pPr algn="ctr" fontAlgn="b"/>
                      <a:r>
                        <a:rPr lang="en-US" sz="1000" u="none" strike="noStrike" dirty="0">
                          <a:solidFill>
                            <a:sysClr val="windowText" lastClr="000000"/>
                          </a:solidFill>
                          <a:effectLst/>
                        </a:rPr>
                        <a:t>report L_LENGTH</a:t>
                      </a:r>
                      <a:endParaRPr lang="en-US" sz="1000" b="0" i="0" u="none" strike="noStrike" dirty="0">
                        <a:solidFill>
                          <a:sysClr val="windowText" lastClr="000000"/>
                        </a:solidFill>
                        <a:effectLst/>
                        <a:latin typeface="Calibri" panose="020F0502020204030204" pitchFamily="34" charset="0"/>
                      </a:endParaRPr>
                    </a:p>
                  </a:txBody>
                  <a:tcPr marL="8942" marR="8942" marT="8942" marB="0" anchor="b">
                    <a:solidFill>
                      <a:schemeClr val="bg2"/>
                    </a:solidFill>
                  </a:tcPr>
                </a:tc>
                <a:extLst>
                  <a:ext uri="{0D108BD9-81ED-4DB2-BD59-A6C34878D82A}">
                    <a16:rowId xmlns:a16="http://schemas.microsoft.com/office/drawing/2014/main" val="3385476924"/>
                  </a:ext>
                </a:extLst>
              </a:tr>
              <a:tr h="178835">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effectLst/>
                        </a:rPr>
                        <a:t>26</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6735.2</a:t>
                      </a:r>
                    </a:p>
                  </a:txBody>
                  <a:tcPr marL="9525" marR="9525" marT="9525" marB="0" anchor="b"/>
                </a:tc>
                <a:tc>
                  <a:txBody>
                    <a:bodyPr/>
                    <a:lstStyle/>
                    <a:p>
                      <a:pPr algn="ctr" fontAlgn="b"/>
                      <a:r>
                        <a:rPr lang="en-US" sz="1000" u="none" strike="noStrike" dirty="0">
                          <a:effectLst/>
                        </a:rPr>
                        <a:t>3888</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4693</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3157058199"/>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a:solidFill>
                            <a:srgbClr val="000000"/>
                          </a:solidFill>
                          <a:effectLst/>
                          <a:latin typeface="Calibri" panose="020F0502020204030204" pitchFamily="34" charset="0"/>
                        </a:rPr>
                        <a:t>9757.6</a:t>
                      </a:r>
                    </a:p>
                  </a:txBody>
                  <a:tcPr marL="9525" marR="9525" marT="9525" marB="0" anchor="b"/>
                </a:tc>
                <a:tc>
                  <a:txBody>
                    <a:bodyPr/>
                    <a:lstStyle/>
                    <a:p>
                      <a:pPr algn="ctr" fontAlgn="b"/>
                      <a:r>
                        <a:rPr lang="en-US" sz="1000" u="none" strike="noStrike">
                          <a:effectLst/>
                        </a:rPr>
                        <a:t>5696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solidFill>
                            <a:srgbClr val="FF0000"/>
                          </a:solidFill>
                          <a:effectLst/>
                        </a:rPr>
                        <a:t>6865</a:t>
                      </a:r>
                      <a:endParaRPr lang="en-US" sz="1000" b="0" i="0" u="none" strike="noStrike">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3561201288"/>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20047.2</a:t>
                      </a:r>
                    </a:p>
                  </a:txBody>
                  <a:tcPr marL="9525" marR="9525" marT="9525" marB="0" anchor="b"/>
                </a:tc>
                <a:tc>
                  <a:txBody>
                    <a:bodyPr/>
                    <a:lstStyle/>
                    <a:p>
                      <a:pPr algn="ctr" fontAlgn="b"/>
                      <a:r>
                        <a:rPr lang="en-US" sz="1000" u="none" strike="noStrike" dirty="0">
                          <a:effectLst/>
                        </a:rPr>
                        <a:t>12128</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solidFill>
                            <a:srgbClr val="FF0000"/>
                          </a:solidFill>
                          <a:effectLst/>
                        </a:rPr>
                        <a:t>14581</a:t>
                      </a:r>
                      <a:endParaRPr lang="en-US" sz="1000" b="0" i="0" u="none" strike="noStrike">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625274699"/>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52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10277.6</a:t>
                      </a:r>
                    </a:p>
                  </a:txBody>
                  <a:tcPr marL="9525" marR="9525" marT="9525" marB="0" anchor="b"/>
                </a:tc>
                <a:tc>
                  <a:txBody>
                    <a:bodyPr/>
                    <a:lstStyle/>
                    <a:p>
                      <a:pPr algn="ctr" fontAlgn="b"/>
                      <a:r>
                        <a:rPr lang="en-US" sz="1000" u="none" strike="noStrike" dirty="0">
                          <a:effectLst/>
                        </a:rPr>
                        <a:t>12128</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7303</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891086550"/>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a:solidFill>
                            <a:srgbClr val="000000"/>
                          </a:solidFill>
                          <a:effectLst/>
                          <a:latin typeface="Calibri" panose="020F0502020204030204" pitchFamily="34" charset="0"/>
                        </a:rPr>
                        <a:t>7476</a:t>
                      </a:r>
                    </a:p>
                  </a:txBody>
                  <a:tcPr marL="9525" marR="9525" marT="9525" marB="0" anchor="b"/>
                </a:tc>
                <a:tc>
                  <a:txBody>
                    <a:bodyPr/>
                    <a:lstStyle/>
                    <a:p>
                      <a:pPr algn="ctr" fontAlgn="b"/>
                      <a:r>
                        <a:rPr lang="en-US" sz="1000" u="none" strike="noStrike">
                          <a:effectLst/>
                        </a:rPr>
                        <a:t>4272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5152</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194669760"/>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a:solidFill>
                            <a:srgbClr val="000000"/>
                          </a:solidFill>
                          <a:effectLst/>
                          <a:latin typeface="Calibri" panose="020F0502020204030204" pitchFamily="34" charset="0"/>
                        </a:rPr>
                        <a:t>12637.6</a:t>
                      </a:r>
                    </a:p>
                  </a:txBody>
                  <a:tcPr marL="9525" marR="9525" marT="9525" marB="0" anchor="b"/>
                </a:tc>
                <a:tc>
                  <a:txBody>
                    <a:bodyPr/>
                    <a:lstStyle/>
                    <a:p>
                      <a:pPr algn="ctr" fontAlgn="b"/>
                      <a:r>
                        <a:rPr lang="en-US" sz="1000" u="none" strike="noStrike" dirty="0">
                          <a:effectLst/>
                        </a:rPr>
                        <a:t>7496</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solidFill>
                            <a:srgbClr val="FF0000"/>
                          </a:solidFill>
                          <a:effectLst/>
                        </a:rPr>
                        <a:t>9025</a:t>
                      </a:r>
                      <a:endParaRPr lang="en-US" sz="1000" b="0" i="0" u="none" strike="noStrike">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88947977"/>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52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a:solidFill>
                            <a:srgbClr val="000000"/>
                          </a:solidFill>
                          <a:effectLst/>
                          <a:latin typeface="Calibri" panose="020F0502020204030204" pitchFamily="34" charset="0"/>
                        </a:rPr>
                        <a:t>6572.8</a:t>
                      </a:r>
                    </a:p>
                  </a:txBody>
                  <a:tcPr marL="9525" marR="9525" marT="9525" marB="0" anchor="b"/>
                </a:tc>
                <a:tc>
                  <a:txBody>
                    <a:bodyPr/>
                    <a:lstStyle/>
                    <a:p>
                      <a:pPr algn="ctr" fontAlgn="b"/>
                      <a:r>
                        <a:rPr lang="en-US" sz="1000" u="none" strike="noStrike">
                          <a:effectLst/>
                        </a:rPr>
                        <a:t>7496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4525</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1410211963"/>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a:solidFill>
                            <a:srgbClr val="000000"/>
                          </a:solidFill>
                          <a:effectLst/>
                          <a:latin typeface="Calibri" panose="020F0502020204030204" pitchFamily="34" charset="0"/>
                        </a:rPr>
                        <a:t>26188</a:t>
                      </a:r>
                    </a:p>
                  </a:txBody>
                  <a:tcPr marL="9525" marR="9525" marT="9525" marB="0" anchor="b"/>
                </a:tc>
                <a:tc>
                  <a:txBody>
                    <a:bodyPr/>
                    <a:lstStyle/>
                    <a:p>
                      <a:pPr algn="ctr" fontAlgn="b"/>
                      <a:r>
                        <a:rPr lang="en-US" sz="1000" u="none" strike="noStrike">
                          <a:effectLst/>
                        </a:rPr>
                        <a:t>15968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19186</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3854566831"/>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52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13351.2</a:t>
                      </a:r>
                    </a:p>
                  </a:txBody>
                  <a:tcPr marL="9525" marR="9525" marT="9525" marB="0" anchor="b"/>
                </a:tc>
                <a:tc>
                  <a:txBody>
                    <a:bodyPr/>
                    <a:lstStyle/>
                    <a:p>
                      <a:pPr algn="ctr" fontAlgn="b"/>
                      <a:r>
                        <a:rPr lang="en-US" sz="1000" u="none" strike="noStrike" dirty="0">
                          <a:effectLst/>
                        </a:rPr>
                        <a:t>15968</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solidFill>
                            <a:srgbClr val="FF0000"/>
                          </a:solidFill>
                          <a:effectLst/>
                        </a:rPr>
                        <a:t>9607</a:t>
                      </a:r>
                      <a:endParaRPr lang="en-US" sz="1000" b="0" i="0" u="none" strike="noStrike">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548330688"/>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106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6559.2</a:t>
                      </a:r>
                    </a:p>
                  </a:txBody>
                  <a:tcPr marL="9525" marR="9525" marT="9525" marB="0" anchor="b"/>
                </a:tc>
                <a:tc>
                  <a:txBody>
                    <a:bodyPr/>
                    <a:lstStyle/>
                    <a:p>
                      <a:pPr algn="ctr" fontAlgn="b"/>
                      <a:r>
                        <a:rPr lang="en-US" sz="1000" u="none" strike="noStrike" dirty="0">
                          <a:effectLst/>
                        </a:rPr>
                        <a:t>15968</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4534</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1485159518"/>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a:solidFill>
                            <a:srgbClr val="000000"/>
                          </a:solidFill>
                          <a:effectLst/>
                          <a:latin typeface="Calibri" panose="020F0502020204030204" pitchFamily="34" charset="0"/>
                        </a:rPr>
                        <a:t>8667.2</a:t>
                      </a:r>
                    </a:p>
                  </a:txBody>
                  <a:tcPr marL="9525" marR="9525" marT="9525" marB="0" anchor="b"/>
                </a:tc>
                <a:tc>
                  <a:txBody>
                    <a:bodyPr/>
                    <a:lstStyle/>
                    <a:p>
                      <a:pPr algn="ctr" fontAlgn="b"/>
                      <a:r>
                        <a:rPr lang="en-US" sz="1000" u="none" strike="noStrike">
                          <a:effectLst/>
                        </a:rPr>
                        <a:t>5016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6046</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2572598458"/>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a:solidFill>
                            <a:srgbClr val="000000"/>
                          </a:solidFill>
                          <a:effectLst/>
                          <a:latin typeface="Calibri" panose="020F0502020204030204" pitchFamily="34" charset="0"/>
                        </a:rPr>
                        <a:t>7533.6</a:t>
                      </a:r>
                    </a:p>
                  </a:txBody>
                  <a:tcPr marL="9525" marR="9525" marT="9525" marB="0" anchor="b"/>
                </a:tc>
                <a:tc>
                  <a:txBody>
                    <a:bodyPr/>
                    <a:lstStyle/>
                    <a:p>
                      <a:pPr algn="ctr" fontAlgn="b"/>
                      <a:r>
                        <a:rPr lang="en-US" sz="1000" u="none" strike="noStrike" dirty="0">
                          <a:effectLst/>
                        </a:rPr>
                        <a:t>4308</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solidFill>
                            <a:srgbClr val="FF0000"/>
                          </a:solidFill>
                          <a:effectLst/>
                        </a:rPr>
                        <a:t>5197</a:t>
                      </a:r>
                      <a:endParaRPr lang="en-US" sz="1000" b="0" i="0" u="none" strike="noStrike">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1152087348"/>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15258.4</a:t>
                      </a:r>
                    </a:p>
                  </a:txBody>
                  <a:tcPr marL="9525" marR="9525" marT="9525" marB="0" anchor="b"/>
                </a:tc>
                <a:tc>
                  <a:txBody>
                    <a:bodyPr/>
                    <a:lstStyle/>
                    <a:p>
                      <a:pPr algn="ctr" fontAlgn="b"/>
                      <a:r>
                        <a:rPr lang="en-US" sz="1000" u="none" strike="noStrike">
                          <a:effectLst/>
                        </a:rPr>
                        <a:t>9136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10990</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3302353229"/>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52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a:solidFill>
                            <a:srgbClr val="000000"/>
                          </a:solidFill>
                          <a:effectLst/>
                          <a:latin typeface="Calibri" panose="020F0502020204030204" pitchFamily="34" charset="0"/>
                        </a:rPr>
                        <a:t>7883.2</a:t>
                      </a:r>
                    </a:p>
                  </a:txBody>
                  <a:tcPr marL="9525" marR="9525" marT="9525" marB="0" anchor="b"/>
                </a:tc>
                <a:tc>
                  <a:txBody>
                    <a:bodyPr/>
                    <a:lstStyle/>
                    <a:p>
                      <a:pPr algn="ctr" fontAlgn="b"/>
                      <a:r>
                        <a:rPr lang="en-US" sz="1000" u="none" strike="noStrike">
                          <a:effectLst/>
                        </a:rPr>
                        <a:t>9136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5506</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3472648498"/>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a:solidFill>
                            <a:srgbClr val="000000"/>
                          </a:solidFill>
                          <a:effectLst/>
                          <a:latin typeface="Calibri" panose="020F0502020204030204" pitchFamily="34" charset="0"/>
                        </a:rPr>
                        <a:t>9743.2</a:t>
                      </a:r>
                    </a:p>
                  </a:txBody>
                  <a:tcPr marL="9525" marR="9525" marT="9525" marB="0" anchor="b"/>
                </a:tc>
                <a:tc>
                  <a:txBody>
                    <a:bodyPr/>
                    <a:lstStyle/>
                    <a:p>
                      <a:pPr algn="ctr" fontAlgn="b"/>
                      <a:r>
                        <a:rPr lang="en-US" sz="1000" u="none" strike="noStrike" dirty="0">
                          <a:effectLst/>
                        </a:rPr>
                        <a:t>5688</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6853</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3219233357"/>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20032.8</a:t>
                      </a:r>
                    </a:p>
                  </a:txBody>
                  <a:tcPr marL="9525" marR="9525" marT="9525" marB="0" anchor="b"/>
                </a:tc>
                <a:tc>
                  <a:txBody>
                    <a:bodyPr/>
                    <a:lstStyle/>
                    <a:p>
                      <a:pPr algn="ctr" fontAlgn="b"/>
                      <a:r>
                        <a:rPr lang="en-US" sz="1000" u="none" strike="noStrike">
                          <a:effectLst/>
                        </a:rPr>
                        <a:t>12120</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14572</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2084908709"/>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52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a:solidFill>
                            <a:srgbClr val="000000"/>
                          </a:solidFill>
                          <a:effectLst/>
                          <a:latin typeface="Calibri" panose="020F0502020204030204" pitchFamily="34" charset="0"/>
                        </a:rPr>
                        <a:t>10269.6</a:t>
                      </a:r>
                    </a:p>
                  </a:txBody>
                  <a:tcPr marL="9525" marR="9525" marT="9525" marB="0" anchor="b"/>
                </a:tc>
                <a:tc>
                  <a:txBody>
                    <a:bodyPr/>
                    <a:lstStyle/>
                    <a:p>
                      <a:pPr algn="ctr" fontAlgn="b"/>
                      <a:r>
                        <a:rPr lang="en-US" sz="1000" u="none" strike="noStrike">
                          <a:effectLst/>
                        </a:rPr>
                        <a:t>12120</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7297</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1052037025"/>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6733.6</a:t>
                      </a:r>
                    </a:p>
                  </a:txBody>
                  <a:tcPr marL="9525" marR="9525" marT="9525" marB="0" anchor="b"/>
                </a:tc>
                <a:tc>
                  <a:txBody>
                    <a:bodyPr/>
                    <a:lstStyle/>
                    <a:p>
                      <a:pPr algn="ctr" fontAlgn="b"/>
                      <a:r>
                        <a:rPr lang="en-US" sz="1000" u="none" strike="noStrike" dirty="0">
                          <a:effectLst/>
                        </a:rPr>
                        <a:t>3808</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4597</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3136724844"/>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9210.4</a:t>
                      </a:r>
                    </a:p>
                  </a:txBody>
                  <a:tcPr marL="9525" marR="9525" marT="9525" marB="0" anchor="b"/>
                </a:tc>
                <a:tc>
                  <a:txBody>
                    <a:bodyPr/>
                    <a:lstStyle/>
                    <a:p>
                      <a:pPr algn="ctr" fontAlgn="b"/>
                      <a:r>
                        <a:rPr lang="en-US" sz="1000" u="none" strike="noStrike" dirty="0">
                          <a:effectLst/>
                        </a:rPr>
                        <a:t>5356</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6454</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3993879565"/>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11975.2</a:t>
                      </a:r>
                    </a:p>
                  </a:txBody>
                  <a:tcPr marL="9525" marR="9525" marT="9525" marB="0" anchor="b"/>
                </a:tc>
                <a:tc>
                  <a:txBody>
                    <a:bodyPr/>
                    <a:lstStyle/>
                    <a:p>
                      <a:pPr algn="ctr" fontAlgn="b"/>
                      <a:r>
                        <a:rPr lang="en-US" sz="1000" u="none" strike="noStrike" dirty="0">
                          <a:effectLst/>
                        </a:rPr>
                        <a:t>7084</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8527</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1224579617"/>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52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6241.6</a:t>
                      </a:r>
                    </a:p>
                  </a:txBody>
                  <a:tcPr marL="9525" marR="9525" marT="9525" marB="0" anchor="b"/>
                </a:tc>
                <a:tc>
                  <a:txBody>
                    <a:bodyPr/>
                    <a:lstStyle/>
                    <a:p>
                      <a:pPr algn="ctr" fontAlgn="b"/>
                      <a:r>
                        <a:rPr lang="en-US" sz="1000" u="none" strike="noStrike" dirty="0">
                          <a:effectLst/>
                        </a:rPr>
                        <a:t>7084</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4276</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4257399198"/>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6752</a:t>
                      </a:r>
                    </a:p>
                  </a:txBody>
                  <a:tcPr marL="9525" marR="9525" marT="9525" marB="0" anchor="b"/>
                </a:tc>
                <a:tc>
                  <a:txBody>
                    <a:bodyPr/>
                    <a:lstStyle/>
                    <a:p>
                      <a:pPr algn="ctr" fontAlgn="b"/>
                      <a:r>
                        <a:rPr lang="en-US" sz="1000" u="none" strike="noStrike" dirty="0">
                          <a:effectLst/>
                        </a:rPr>
                        <a:t>3820</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4609</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2724000527"/>
                  </a:ext>
                </a:extLst>
              </a:tr>
            </a:tbl>
          </a:graphicData>
        </a:graphic>
      </p:graphicFrame>
    </p:spTree>
    <p:extLst>
      <p:ext uri="{BB962C8B-B14F-4D97-AF65-F5344CB8AC3E}">
        <p14:creationId xmlns:p14="http://schemas.microsoft.com/office/powerpoint/2010/main" val="2124293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79D63-2291-447D-AB1A-F7EFAB504172}"/>
              </a:ext>
            </a:extLst>
          </p:cNvPr>
          <p:cNvSpPr>
            <a:spLocks noGrp="1"/>
          </p:cNvSpPr>
          <p:nvPr>
            <p:ph type="title"/>
          </p:nvPr>
        </p:nvSpPr>
        <p:spPr/>
        <p:txBody>
          <a:bodyPr/>
          <a:lstStyle/>
          <a:p>
            <a:r>
              <a:rPr lang="en-US" dirty="0"/>
              <a:t>Analysis with TXOP+L_LENGTH constraint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8D6CE86-1058-4AD3-AFA5-B0D16B826E02}"/>
                  </a:ext>
                </a:extLst>
              </p:cNvPr>
              <p:cNvSpPr>
                <a:spLocks noGrp="1"/>
              </p:cNvSpPr>
              <p:nvPr>
                <p:ph idx="1"/>
              </p:nvPr>
            </p:nvSpPr>
            <p:spPr>
              <a:xfrm>
                <a:off x="914401" y="1484784"/>
                <a:ext cx="10361084" cy="4774606"/>
              </a:xfrm>
            </p:spPr>
            <p:txBody>
              <a:bodyPr/>
              <a:lstStyle/>
              <a:p>
                <a:pPr>
                  <a:buFont typeface="Arial" panose="020B0604020202020204" pitchFamily="34" charset="0"/>
                  <a:buChar char="•"/>
                </a:pPr>
                <a:r>
                  <a:rPr lang="en-US" sz="1800" dirty="0"/>
                  <a:t>The following slides calculate different tuples of (# of reporting STAs, feedback RU size) in a sounding sequence, and determine whether each tuple satisfies L_LENGTH limit and HE-SIG-A TXOP limit, with the assumptions: </a:t>
                </a:r>
              </a:p>
              <a:p>
                <a:pPr lvl="1">
                  <a:buFont typeface="Arial" panose="020B0604020202020204" pitchFamily="34" charset="0"/>
                  <a:buChar char="•"/>
                </a:pPr>
                <a:r>
                  <a:rPr lang="en-US" sz="1600" dirty="0"/>
                  <a:t>80MHz MU NDP sounding</a:t>
                </a:r>
              </a:p>
              <a:p>
                <a:pPr lvl="1">
                  <a:buFont typeface="Arial" panose="020B0604020202020204" pitchFamily="34" charset="0"/>
                  <a:buChar char="•"/>
                </a:pPr>
                <a14:m>
                  <m:oMath xmlns:m="http://schemas.openxmlformats.org/officeDocument/2006/math">
                    <m:d>
                      <m:dPr>
                        <m:ctrlPr>
                          <a:rPr lang="en-US" altLang="zh-CN" sz="1600" i="1">
                            <a:solidFill>
                              <a:schemeClr val="tx1"/>
                            </a:solidFill>
                            <a:latin typeface="Cambria Math" panose="02040503050406030204" pitchFamily="18" charset="0"/>
                            <a:sym typeface="Times New Roman" panose="02020603050405020304" pitchFamily="18" charset="0"/>
                          </a:rPr>
                        </m:ctrlPr>
                      </m:dPr>
                      <m:e>
                        <m:r>
                          <a:rPr lang="zh-CN" altLang="en-US" sz="1600" i="1">
                            <a:solidFill>
                              <a:schemeClr val="tx1"/>
                            </a:solidFill>
                            <a:latin typeface="Cambria Math" panose="02040503050406030204" pitchFamily="18" charset="0"/>
                            <a:sym typeface="Times New Roman" panose="02020603050405020304" pitchFamily="18" charset="0"/>
                          </a:rPr>
                          <m:t>𝜙</m:t>
                        </m:r>
                        <m:r>
                          <a:rPr lang="en-US" altLang="zh-CN" sz="1600" i="1">
                            <a:solidFill>
                              <a:schemeClr val="tx1"/>
                            </a:solidFill>
                            <a:latin typeface="Cambria Math" panose="02040503050406030204" pitchFamily="18" charset="0"/>
                            <a:sym typeface="Times New Roman" panose="02020603050405020304" pitchFamily="18" charset="0"/>
                          </a:rPr>
                          <m:t>,</m:t>
                        </m:r>
                        <m:r>
                          <a:rPr lang="zh-CN" altLang="en-US" sz="1600" i="1">
                            <a:solidFill>
                              <a:schemeClr val="tx1"/>
                            </a:solidFill>
                            <a:latin typeface="Cambria Math" panose="02040503050406030204" pitchFamily="18" charset="0"/>
                            <a:sym typeface="Times New Roman" panose="02020603050405020304" pitchFamily="18" charset="0"/>
                          </a:rPr>
                          <m:t>𝜓</m:t>
                        </m:r>
                      </m:e>
                    </m:d>
                  </m:oMath>
                </a14:m>
                <a:r>
                  <a:rPr lang="en-US" altLang="zh-CN" sz="1600" dirty="0">
                    <a:solidFill>
                      <a:schemeClr val="tx1"/>
                    </a:solidFill>
                    <a:sym typeface="Times New Roman" panose="02020603050405020304" pitchFamily="18" charset="0"/>
                  </a:rPr>
                  <a:t>={9,7}, Ng=4</a:t>
                </a:r>
              </a:p>
              <a:p>
                <a:pPr lvl="1">
                  <a:buFont typeface="Arial" panose="020B0604020202020204" pitchFamily="34" charset="0"/>
                  <a:buChar char="•"/>
                </a:pPr>
                <a:r>
                  <a:rPr lang="en-US" sz="1600" dirty="0">
                    <a:solidFill>
                      <a:schemeClr val="tx1"/>
                    </a:solidFill>
                    <a:sym typeface="Times New Roman" panose="02020603050405020304" pitchFamily="18" charset="0"/>
                  </a:rPr>
                  <a:t>Report TB-PPDU (MCS=4, </a:t>
                </a:r>
                <a:r>
                  <a:rPr lang="en-US" sz="1600" dirty="0" err="1">
                    <a:solidFill>
                      <a:schemeClr val="tx1"/>
                    </a:solidFill>
                    <a:sym typeface="Times New Roman" panose="02020603050405020304" pitchFamily="18" charset="0"/>
                  </a:rPr>
                  <a:t>Nss</a:t>
                </a:r>
                <a:r>
                  <a:rPr lang="en-US" sz="1600" dirty="0">
                    <a:solidFill>
                      <a:schemeClr val="tx1"/>
                    </a:solidFill>
                    <a:sym typeface="Times New Roman" panose="02020603050405020304" pitchFamily="18" charset="0"/>
                  </a:rPr>
                  <a:t>=1) or (MCS=6, </a:t>
                </a:r>
                <a:r>
                  <a:rPr lang="en-US" sz="1600" dirty="0" err="1">
                    <a:solidFill>
                      <a:schemeClr val="tx1"/>
                    </a:solidFill>
                    <a:sym typeface="Times New Roman" panose="02020603050405020304" pitchFamily="18" charset="0"/>
                  </a:rPr>
                  <a:t>Nss</a:t>
                </a:r>
                <a:r>
                  <a:rPr lang="en-US" sz="1600" dirty="0">
                    <a:solidFill>
                      <a:schemeClr val="tx1"/>
                    </a:solidFill>
                    <a:sym typeface="Times New Roman" panose="02020603050405020304" pitchFamily="18" charset="0"/>
                  </a:rPr>
                  <a:t>=2)</a:t>
                </a:r>
                <a:r>
                  <a:rPr lang="en-US" sz="1600" dirty="0"/>
                  <a:t> </a:t>
                </a:r>
              </a:p>
              <a:p>
                <a:pPr lvl="1">
                  <a:buFont typeface="Arial" panose="020B0604020202020204" pitchFamily="34" charset="0"/>
                  <a:buChar char="•"/>
                </a:pPr>
                <a:r>
                  <a:rPr lang="en-US" sz="1600" dirty="0"/>
                  <a:t>BFRP MCS0</a:t>
                </a:r>
              </a:p>
              <a:p>
                <a:pPr lvl="1">
                  <a:buFont typeface="Arial" panose="020B0604020202020204" pitchFamily="34" charset="0"/>
                  <a:buChar char="•"/>
                </a:pPr>
                <a:r>
                  <a:rPr lang="en-US" sz="1600" dirty="0"/>
                  <a:t>Nr=16, Nc=1/2/4 </a:t>
                </a:r>
              </a:p>
              <a:p>
                <a:pPr lvl="1">
                  <a:buFont typeface="Arial" panose="020B0604020202020204" pitchFamily="34" charset="0"/>
                  <a:buChar char="•"/>
                </a:pPr>
                <a:r>
                  <a:rPr lang="en-US" sz="1600" dirty="0"/>
                  <a:t>Feedback RU size: 52/106/242 tones</a:t>
                </a:r>
              </a:p>
              <a:p>
                <a:pPr lvl="1">
                  <a:buFont typeface="Arial" panose="020B0604020202020204" pitchFamily="34" charset="0"/>
                  <a:buChar char="•"/>
                </a:pPr>
                <a:r>
                  <a:rPr lang="en-US" sz="1600" dirty="0"/>
                  <a:t>Number of non-AP STAs in a NDP sounding sequence: 4/8/16/32/64</a:t>
                </a:r>
              </a:p>
              <a:p>
                <a:pPr lvl="1">
                  <a:buFont typeface="Arial" panose="020B0604020202020204" pitchFamily="34" charset="0"/>
                  <a:buChar char="•"/>
                </a:pPr>
                <a:r>
                  <a:rPr lang="en-US" sz="1600" dirty="0"/>
                  <a:t>Multiple BFRPs are used in a TXOP if the # of feedback RUs &lt; the # of STAs participating in the sounding</a:t>
                </a:r>
              </a:p>
              <a:p>
                <a:pPr lvl="1">
                  <a:buFont typeface="Arial" panose="020B0604020202020204" pitchFamily="34" charset="0"/>
                  <a:buChar char="•"/>
                </a:pPr>
                <a:r>
                  <a:rPr lang="en-US" sz="1600" dirty="0"/>
                  <a:t>No error in HE compressed BF/CQI frame (best case)</a:t>
                </a:r>
              </a:p>
              <a:p>
                <a:pPr>
                  <a:buFont typeface="Arial" panose="020B0604020202020204" pitchFamily="34" charset="0"/>
                  <a:buChar char="•"/>
                </a:pPr>
                <a:endParaRPr lang="en-US" sz="2000" dirty="0"/>
              </a:p>
            </p:txBody>
          </p:sp>
        </mc:Choice>
        <mc:Fallback xmlns="">
          <p:sp>
            <p:nvSpPr>
              <p:cNvPr id="3" name="Content Placeholder 2">
                <a:extLst>
                  <a:ext uri="{FF2B5EF4-FFF2-40B4-BE49-F238E27FC236}">
                    <a16:creationId xmlns:a16="http://schemas.microsoft.com/office/drawing/2014/main" id="{18D6CE86-1058-4AD3-AFA5-B0D16B826E02}"/>
                  </a:ext>
                </a:extLst>
              </p:cNvPr>
              <p:cNvSpPr>
                <a:spLocks noGrp="1" noRot="1" noChangeAspect="1" noMove="1" noResize="1" noEditPoints="1" noAdjustHandles="1" noChangeArrowheads="1" noChangeShapeType="1" noTextEdit="1"/>
              </p:cNvSpPr>
              <p:nvPr>
                <p:ph idx="1"/>
              </p:nvPr>
            </p:nvSpPr>
            <p:spPr>
              <a:xfrm>
                <a:off x="914401" y="1484784"/>
                <a:ext cx="10361084" cy="4774606"/>
              </a:xfrm>
              <a:blipFill>
                <a:blip r:embed="rId2"/>
                <a:stretch>
                  <a:fillRect l="-353" t="-766"/>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2336F117-7721-44EC-A616-1246A6C824FA}"/>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00095991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3A8797CE26E28409231FE3380A0593F" ma:contentTypeVersion="1" ma:contentTypeDescription="Create a new document." ma:contentTypeScope="" ma:versionID="8e076fb2b75826d9a6f85d3b81d66e94">
  <xsd:schema xmlns:xsd="http://www.w3.org/2001/XMLSchema" xmlns:xs="http://www.w3.org/2001/XMLSchema" xmlns:p="http://schemas.microsoft.com/office/2006/metadata/properties" xmlns:ns2="http://schemas.microsoft.com/sharepoint/v4" targetNamespace="http://schemas.microsoft.com/office/2006/metadata/properties" ma:root="true" ma:fieldsID="23c11eee0d542004c4a7d729835418c6" ns2:_="">
    <xsd:import namespace="http://schemas.microsoft.com/sharepoint/v4"/>
    <xsd:element name="properties">
      <xsd:complexType>
        <xsd:sequence>
          <xsd:element name="documentManagement">
            <xsd:complexType>
              <xsd:all>
                <xsd:element ref="ns2: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8"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documentManagement>
</p:properties>
</file>

<file path=customXml/itemProps1.xml><?xml version="1.0" encoding="utf-8"?>
<ds:datastoreItem xmlns:ds="http://schemas.openxmlformats.org/officeDocument/2006/customXml" ds:itemID="{FCFE3E5F-3510-4FDC-A1CC-A5AD923669D8}">
  <ds:schemaRefs>
    <ds:schemaRef ds:uri="http://schemas.microsoft.com/sharepoint/v3/contenttype/forms"/>
  </ds:schemaRefs>
</ds:datastoreItem>
</file>

<file path=customXml/itemProps2.xml><?xml version="1.0" encoding="utf-8"?>
<ds:datastoreItem xmlns:ds="http://schemas.openxmlformats.org/officeDocument/2006/customXml" ds:itemID="{B21C9097-6676-4D6D-9427-0277A7F019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4D1CAC4-739F-4E97-B1D0-76F58B96E323}">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4"/>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0</TotalTime>
  <Words>2541</Words>
  <Application>Microsoft Office PowerPoint</Application>
  <PresentationFormat>Widescreen</PresentationFormat>
  <Paragraphs>729</Paragraphs>
  <Slides>21</Slides>
  <Notes>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7" baseType="lpstr">
      <vt:lpstr>Arial</vt:lpstr>
      <vt:lpstr>Calibri</vt:lpstr>
      <vt:lpstr>Cambria Math</vt:lpstr>
      <vt:lpstr>Times New Roman</vt:lpstr>
      <vt:lpstr>Office Theme</vt:lpstr>
      <vt:lpstr>Microsoft Word 97 - 2003 Document</vt:lpstr>
      <vt:lpstr>Feedback Overhead Analysis for 16 Spatial Stream MIMO</vt:lpstr>
      <vt:lpstr>PowerPoint Presentation</vt:lpstr>
      <vt:lpstr>Introduction</vt:lpstr>
      <vt:lpstr>Sounding and Feedback in 802.11ax  (1/2) </vt:lpstr>
      <vt:lpstr>Sounding and Feedback in 802.11ax (2/2) </vt:lpstr>
      <vt:lpstr>Feedback Overhead Analysis for 16 SS (L_LENGTH constraint)</vt:lpstr>
      <vt:lpstr>SU-MIMO: 16 SS Cases, BW=20MHz</vt:lpstr>
      <vt:lpstr>MU-MIMO: 16 SS Cases, BW=20MHz</vt:lpstr>
      <vt:lpstr>Analysis with TXOP+L_LENGTH constraint</vt:lpstr>
      <vt:lpstr>BW=80MHz, Nr=16, Nc=1, fdbk MCS=4,nss=1</vt:lpstr>
      <vt:lpstr>BW=80MHz, Nr=16, Nc=2, fdbk MCS=4,nss=1</vt:lpstr>
      <vt:lpstr>BW=80MHz, Nr=16, Nc=4, fdbk MCS=4,nss=1</vt:lpstr>
      <vt:lpstr>BW=80MHz, Nr=16, Nc=1, fdbk MCS=6,nss=2</vt:lpstr>
      <vt:lpstr>BW=80MHz, Nr=16, Nc=2, fdbk MCS=6,nss=2</vt:lpstr>
      <vt:lpstr>BW=80MHz, Nr=16, Nc=4, fdbk MCS=6,nss=2</vt:lpstr>
      <vt:lpstr>Analysis with TXOP+L_LENGTH constraint: Observations</vt:lpstr>
      <vt:lpstr>16 SS Feedback Overhead Reduction</vt:lpstr>
      <vt:lpstr>Overhead Reduction Techniques</vt:lpstr>
      <vt:lpstr>Conclusions</vt:lpstr>
      <vt:lpstr>References</vt:lpstr>
      <vt:lpstr> Appendix: Givens Decomposition and 16 ss Support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Feedback Overhead Analysis for 16 Spatial Stream MIMO</dc:title>
  <dc:creator/>
  <cp:lastModifiedBy/>
  <cp:revision>1</cp:revision>
  <dcterms:created xsi:type="dcterms:W3CDTF">2019-03-11T16:38:51Z</dcterms:created>
  <dcterms:modified xsi:type="dcterms:W3CDTF">2019-07-16T04:20:35Z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0x01010043A8797CE26E28409231FE3380A0593F</vt:lpwstr>
  </property>
</Properties>
</file>