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331" r:id="rId2"/>
    <p:sldId id="931" r:id="rId3"/>
    <p:sldId id="932" r:id="rId4"/>
    <p:sldId id="933" r:id="rId5"/>
    <p:sldId id="934" r:id="rId6"/>
    <p:sldId id="935" r:id="rId7"/>
    <p:sldId id="936" r:id="rId8"/>
    <p:sldId id="937" r:id="rId9"/>
    <p:sldId id="938" r:id="rId10"/>
    <p:sldId id="939" r:id="rId11"/>
    <p:sldId id="940" r:id="rId12"/>
    <p:sldId id="947" r:id="rId13"/>
    <p:sldId id="941" r:id="rId14"/>
    <p:sldId id="942" r:id="rId15"/>
    <p:sldId id="943" r:id="rId16"/>
    <p:sldId id="944" r:id="rId17"/>
    <p:sldId id="896" r:id="rId18"/>
    <p:sldId id="929" r:id="rId19"/>
    <p:sldId id="910" r:id="rId20"/>
    <p:sldId id="909" r:id="rId21"/>
    <p:sldId id="911" r:id="rId22"/>
    <p:sldId id="912" r:id="rId23"/>
    <p:sldId id="926" r:id="rId24"/>
    <p:sldId id="908" r:id="rId25"/>
    <p:sldId id="906" r:id="rId26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lein, Arik" initials="Arik" lastIdx="9" clrIdx="0">
    <p:extLst>
      <p:ext uri="{19B8F6BF-5375-455C-9EA6-DF929625EA0E}">
        <p15:presenceInfo xmlns:p15="http://schemas.microsoft.com/office/powerpoint/2012/main" userId="Klein, Arik" providerId="None"/>
      </p:ext>
    </p:extLst>
  </p:cmAuthor>
  <p:cmAuthor id="2" name="Huang, Po-kai" initials="HP" lastIdx="17" clrIdx="1">
    <p:extLst>
      <p:ext uri="{19B8F6BF-5375-455C-9EA6-DF929625EA0E}">
        <p15:presenceInfo xmlns:p15="http://schemas.microsoft.com/office/powerpoint/2012/main" userId="S-1-5-21-725345543-602162358-527237240-2471230" providerId="AD"/>
      </p:ext>
    </p:extLst>
  </p:cmAuthor>
  <p:cmAuthor id="3" name="Cordeiro, Carlos" initials="CC" lastIdx="10" clrIdx="2">
    <p:extLst>
      <p:ext uri="{19B8F6BF-5375-455C-9EA6-DF929625EA0E}">
        <p15:presenceInfo xmlns:p15="http://schemas.microsoft.com/office/powerpoint/2012/main" userId="S-1-5-21-725345543-602162358-527237240-83348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AA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31" autoAdjust="0"/>
    <p:restoredTop sz="88960" autoAdjust="0"/>
  </p:normalViewPr>
  <p:slideViewPr>
    <p:cSldViewPr>
      <p:cViewPr>
        <p:scale>
          <a:sx n="60" d="100"/>
          <a:sy n="60" d="100"/>
        </p:scale>
        <p:origin x="1672" y="96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426" y="-72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=""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=""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=""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=""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="" xmlns:a16="http://schemas.microsoft.com/office/drawing/2014/main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=""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="" xmlns:a16="http://schemas.microsoft.com/office/drawing/2014/main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94720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="" xmlns:a16="http://schemas.microsoft.com/office/drawing/2014/main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=""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="" xmlns:a16="http://schemas.microsoft.com/office/drawing/2014/main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=""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=""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286125" y="9615488"/>
            <a:ext cx="286861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=""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=""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="" xmlns:a16="http://schemas.microsoft.com/office/drawing/2014/main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="" xmlns:a16="http://schemas.microsoft.com/office/drawing/2014/main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22031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="" xmlns:a16="http://schemas.microsoft.com/office/drawing/2014/main" id="{F360D31C-0BCD-4994-837B-7A36503701B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6387" name="Rectangle 2">
            <a:extLst>
              <a:ext uri="{FF2B5EF4-FFF2-40B4-BE49-F238E27FC236}">
                <a16:creationId xmlns="" xmlns:a16="http://schemas.microsoft.com/office/drawing/2014/main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="" xmlns:a16="http://schemas.microsoft.com/office/drawing/2014/main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="" xmlns:a16="http://schemas.microsoft.com/office/drawing/2014/main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="" xmlns:a16="http://schemas.microsoft.com/office/drawing/2014/main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="" xmlns:a16="http://schemas.microsoft.com/office/drawing/2014/main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="" xmlns:a16="http://schemas.microsoft.com/office/drawing/2014/main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02918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802.11-12/0866r0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July 2013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Clint Chaplin, Chair (Samsung)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756403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802.11-12/0866r0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July 2013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Clint Chaplin, Chair (Samsung)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942637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E8EBC1-EEBA-45E0-9D37-89A6A787FB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6040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E8EBC1-EEBA-45E0-9D37-89A6A787FB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3221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802.11-12/0866r0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July 2013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Clint Chaplin, Chair (Samsung)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10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152823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802.11-12/0866r0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July 2013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Clint Chaplin, Chair (Samsung)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19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65735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802.11-12/0866r0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July 2013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Clint Chaplin, Chair (Samsung)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23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813925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802.11-12/0866r0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July 2013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Clint Chaplin, Chair (Samsung)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24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4954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06CFF25A-AE5D-4878-BC4A-E0F2E0863D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May 2019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23CA8882-3F16-471A-B8DB-2643B3170D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Po-Kai Huang (Intel)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F62F9BB0-1D78-4E92-8AB5-CCA6C81C81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May 2019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45E53EAD-1C78-4110-B6B7-5E5CDC6B79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93A629FD-4ED0-4725-8B45-82D2B3BFE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64CBFA8-9A69-4D2E-AFF7-F3FA7A729F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86203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ADC25286-F119-41CC-B936-A99D615BE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May 2019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10AE9D73-7428-4ADB-9D8D-FB2ECC5BA0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BFE0F447-7DAF-4F40-945E-510B714F8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9830A6D-8C9E-4B26-958C-BFDE032B00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88356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6795" y="1931779"/>
            <a:ext cx="8572500" cy="137576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 lang="en-US" sz="1600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4pPr>
            <a:lvl5pPr marL="1200150" indent="-260604">
              <a:buFont typeface="Qualcomm Regular" pitchFamily="34" charset="0"/>
              <a:buChar char="−"/>
              <a:defRPr/>
            </a:lvl5pPr>
            <a:lvl6pPr marL="1628775" indent="0">
              <a:buNone/>
              <a:defRPr sz="12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12655" y="740540"/>
            <a:ext cx="8574733" cy="484748"/>
          </a:xfrm>
          <a:prstGeom prst="rect">
            <a:avLst/>
          </a:prstGeom>
        </p:spPr>
        <p:txBody>
          <a:bodyPr vert="horz" wrap="square" lIns="68580" tIns="34290" rIns="68580" bIns="34290" rtlCol="0" anchor="ctr">
            <a:spAutoFit/>
          </a:bodyPr>
          <a:lstStyle>
            <a:lvl1pPr>
              <a:defRPr sz="3600">
                <a:latin typeface="Qualcomm Office Regular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3"/>
          </p:nvPr>
        </p:nvSpPr>
        <p:spPr>
          <a:xfrm>
            <a:off x="212655" y="1426466"/>
            <a:ext cx="8574733" cy="350865"/>
          </a:xfrm>
        </p:spPr>
        <p:txBody>
          <a:bodyPr tIns="0" bIns="0" anchor="t"/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ct val="20000"/>
              </a:spcBef>
              <a:buFontTx/>
              <a:buNone/>
              <a:defRPr lang="en-US" sz="2400" b="0" kern="1200" dirty="0" smtClean="0">
                <a:solidFill>
                  <a:schemeClr val="bg2"/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277773" y="504825"/>
            <a:ext cx="8588453" cy="0"/>
          </a:xfrm>
          <a:prstGeom prst="line">
            <a:avLst/>
          </a:prstGeom>
          <a:ln w="47625">
            <a:gradFill flip="none" rotWithShape="1">
              <a:gsLst>
                <a:gs pos="100000">
                  <a:srgbClr val="004274"/>
                </a:gs>
                <a:gs pos="0">
                  <a:srgbClr val="008E95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7716645" y="6546300"/>
            <a:ext cx="721158" cy="157272"/>
            <a:chOff x="187326" y="5085556"/>
            <a:chExt cx="8393112" cy="1830388"/>
          </a:xfrm>
          <a:solidFill>
            <a:schemeClr val="bg1">
              <a:lumMod val="75000"/>
            </a:schemeClr>
          </a:solidFill>
        </p:grpSpPr>
        <p:sp>
          <p:nvSpPr>
            <p:cNvPr id="41" name="Freeform 7"/>
            <p:cNvSpPr>
              <a:spLocks/>
            </p:cNvSpPr>
            <p:nvPr userDrawn="1"/>
          </p:nvSpPr>
          <p:spPr bwMode="auto">
            <a:xfrm>
              <a:off x="3603626" y="5388769"/>
              <a:ext cx="585787" cy="892175"/>
            </a:xfrm>
            <a:custGeom>
              <a:avLst/>
              <a:gdLst>
                <a:gd name="T0" fmla="*/ 0 w 156"/>
                <a:gd name="T1" fmla="*/ 218 h 238"/>
                <a:gd name="T2" fmla="*/ 20 w 156"/>
                <a:gd name="T3" fmla="*/ 238 h 238"/>
                <a:gd name="T4" fmla="*/ 156 w 156"/>
                <a:gd name="T5" fmla="*/ 238 h 238"/>
                <a:gd name="T6" fmla="*/ 126 w 156"/>
                <a:gd name="T7" fmla="*/ 189 h 238"/>
                <a:gd name="T8" fmla="*/ 47 w 156"/>
                <a:gd name="T9" fmla="*/ 189 h 238"/>
                <a:gd name="T10" fmla="*/ 47 w 156"/>
                <a:gd name="T11" fmla="*/ 0 h 238"/>
                <a:gd name="T12" fmla="*/ 0 w 156"/>
                <a:gd name="T13" fmla="*/ 0 h 238"/>
                <a:gd name="T14" fmla="*/ 0 w 156"/>
                <a:gd name="T15" fmla="*/ 21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" h="238">
                  <a:moveTo>
                    <a:pt x="0" y="218"/>
                  </a:moveTo>
                  <a:cubicBezTo>
                    <a:pt x="0" y="227"/>
                    <a:pt x="11" y="238"/>
                    <a:pt x="20" y="238"/>
                  </a:cubicBezTo>
                  <a:cubicBezTo>
                    <a:pt x="156" y="238"/>
                    <a:pt x="156" y="238"/>
                    <a:pt x="156" y="238"/>
                  </a:cubicBezTo>
                  <a:cubicBezTo>
                    <a:pt x="126" y="189"/>
                    <a:pt x="126" y="189"/>
                    <a:pt x="126" y="189"/>
                  </a:cubicBezTo>
                  <a:cubicBezTo>
                    <a:pt x="47" y="189"/>
                    <a:pt x="47" y="189"/>
                    <a:pt x="47" y="189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2" name="Freeform 8"/>
            <p:cNvSpPr>
              <a:spLocks noEditPoints="1"/>
            </p:cNvSpPr>
            <p:nvPr userDrawn="1"/>
          </p:nvSpPr>
          <p:spPr bwMode="auto">
            <a:xfrm>
              <a:off x="187326" y="5085556"/>
              <a:ext cx="1541462" cy="1830388"/>
            </a:xfrm>
            <a:custGeom>
              <a:avLst/>
              <a:gdLst>
                <a:gd name="T0" fmla="*/ 411 w 411"/>
                <a:gd name="T1" fmla="*/ 206 h 488"/>
                <a:gd name="T2" fmla="*/ 206 w 411"/>
                <a:gd name="T3" fmla="*/ 0 h 488"/>
                <a:gd name="T4" fmla="*/ 0 w 411"/>
                <a:gd name="T5" fmla="*/ 206 h 488"/>
                <a:gd name="T6" fmla="*/ 206 w 411"/>
                <a:gd name="T7" fmla="*/ 412 h 488"/>
                <a:gd name="T8" fmla="*/ 241 w 411"/>
                <a:gd name="T9" fmla="*/ 408 h 488"/>
                <a:gd name="T10" fmla="*/ 240 w 411"/>
                <a:gd name="T11" fmla="*/ 488 h 488"/>
                <a:gd name="T12" fmla="*/ 298 w 411"/>
                <a:gd name="T13" fmla="*/ 488 h 488"/>
                <a:gd name="T14" fmla="*/ 298 w 411"/>
                <a:gd name="T15" fmla="*/ 389 h 488"/>
                <a:gd name="T16" fmla="*/ 411 w 411"/>
                <a:gd name="T17" fmla="*/ 206 h 488"/>
                <a:gd name="T18" fmla="*/ 298 w 411"/>
                <a:gd name="T19" fmla="*/ 302 h 488"/>
                <a:gd name="T20" fmla="*/ 298 w 411"/>
                <a:gd name="T21" fmla="*/ 236 h 488"/>
                <a:gd name="T22" fmla="*/ 240 w 411"/>
                <a:gd name="T23" fmla="*/ 252 h 488"/>
                <a:gd name="T24" fmla="*/ 241 w 411"/>
                <a:gd name="T25" fmla="*/ 334 h 488"/>
                <a:gd name="T26" fmla="*/ 206 w 411"/>
                <a:gd name="T27" fmla="*/ 339 h 488"/>
                <a:gd name="T28" fmla="*/ 73 w 411"/>
                <a:gd name="T29" fmla="*/ 206 h 488"/>
                <a:gd name="T30" fmla="*/ 206 w 411"/>
                <a:gd name="T31" fmla="*/ 73 h 488"/>
                <a:gd name="T32" fmla="*/ 339 w 411"/>
                <a:gd name="T33" fmla="*/ 206 h 488"/>
                <a:gd name="T34" fmla="*/ 298 w 411"/>
                <a:gd name="T35" fmla="*/ 302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11" h="488">
                  <a:moveTo>
                    <a:pt x="411" y="206"/>
                  </a:moveTo>
                  <a:cubicBezTo>
                    <a:pt x="411" y="92"/>
                    <a:pt x="319" y="0"/>
                    <a:pt x="206" y="0"/>
                  </a:cubicBezTo>
                  <a:cubicBezTo>
                    <a:pt x="92" y="0"/>
                    <a:pt x="0" y="92"/>
                    <a:pt x="0" y="206"/>
                  </a:cubicBezTo>
                  <a:cubicBezTo>
                    <a:pt x="0" y="319"/>
                    <a:pt x="92" y="412"/>
                    <a:pt x="206" y="412"/>
                  </a:cubicBezTo>
                  <a:cubicBezTo>
                    <a:pt x="218" y="412"/>
                    <a:pt x="229" y="410"/>
                    <a:pt x="241" y="408"/>
                  </a:cubicBezTo>
                  <a:cubicBezTo>
                    <a:pt x="240" y="488"/>
                    <a:pt x="240" y="488"/>
                    <a:pt x="240" y="488"/>
                  </a:cubicBezTo>
                  <a:cubicBezTo>
                    <a:pt x="298" y="488"/>
                    <a:pt x="298" y="488"/>
                    <a:pt x="298" y="488"/>
                  </a:cubicBezTo>
                  <a:cubicBezTo>
                    <a:pt x="298" y="389"/>
                    <a:pt x="298" y="389"/>
                    <a:pt x="298" y="389"/>
                  </a:cubicBezTo>
                  <a:cubicBezTo>
                    <a:pt x="365" y="355"/>
                    <a:pt x="411" y="286"/>
                    <a:pt x="411" y="206"/>
                  </a:cubicBezTo>
                  <a:close/>
                  <a:moveTo>
                    <a:pt x="298" y="302"/>
                  </a:moveTo>
                  <a:cubicBezTo>
                    <a:pt x="298" y="236"/>
                    <a:pt x="298" y="236"/>
                    <a:pt x="298" y="236"/>
                  </a:cubicBezTo>
                  <a:cubicBezTo>
                    <a:pt x="240" y="252"/>
                    <a:pt x="240" y="252"/>
                    <a:pt x="240" y="252"/>
                  </a:cubicBezTo>
                  <a:cubicBezTo>
                    <a:pt x="241" y="334"/>
                    <a:pt x="241" y="334"/>
                    <a:pt x="241" y="334"/>
                  </a:cubicBezTo>
                  <a:cubicBezTo>
                    <a:pt x="229" y="337"/>
                    <a:pt x="218" y="339"/>
                    <a:pt x="206" y="339"/>
                  </a:cubicBezTo>
                  <a:cubicBezTo>
                    <a:pt x="132" y="339"/>
                    <a:pt x="73" y="279"/>
                    <a:pt x="73" y="206"/>
                  </a:cubicBezTo>
                  <a:cubicBezTo>
                    <a:pt x="73" y="132"/>
                    <a:pt x="132" y="73"/>
                    <a:pt x="206" y="73"/>
                  </a:cubicBezTo>
                  <a:cubicBezTo>
                    <a:pt x="279" y="73"/>
                    <a:pt x="339" y="132"/>
                    <a:pt x="339" y="206"/>
                  </a:cubicBezTo>
                  <a:cubicBezTo>
                    <a:pt x="339" y="244"/>
                    <a:pt x="323" y="278"/>
                    <a:pt x="298" y="3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3" name="Freeform 9"/>
            <p:cNvSpPr>
              <a:spLocks/>
            </p:cNvSpPr>
            <p:nvPr userDrawn="1"/>
          </p:nvSpPr>
          <p:spPr bwMode="auto">
            <a:xfrm>
              <a:off x="1863726" y="5388769"/>
              <a:ext cx="652462" cy="892175"/>
            </a:xfrm>
            <a:custGeom>
              <a:avLst/>
              <a:gdLst>
                <a:gd name="T0" fmla="*/ 154 w 174"/>
                <a:gd name="T1" fmla="*/ 238 h 238"/>
                <a:gd name="T2" fmla="*/ 20 w 174"/>
                <a:gd name="T3" fmla="*/ 238 h 238"/>
                <a:gd name="T4" fmla="*/ 0 w 174"/>
                <a:gd name="T5" fmla="*/ 218 h 238"/>
                <a:gd name="T6" fmla="*/ 0 w 174"/>
                <a:gd name="T7" fmla="*/ 0 h 238"/>
                <a:gd name="T8" fmla="*/ 46 w 174"/>
                <a:gd name="T9" fmla="*/ 0 h 238"/>
                <a:gd name="T10" fmla="*/ 46 w 174"/>
                <a:gd name="T11" fmla="*/ 189 h 238"/>
                <a:gd name="T12" fmla="*/ 127 w 174"/>
                <a:gd name="T13" fmla="*/ 189 h 238"/>
                <a:gd name="T14" fmla="*/ 127 w 174"/>
                <a:gd name="T15" fmla="*/ 0 h 238"/>
                <a:gd name="T16" fmla="*/ 174 w 174"/>
                <a:gd name="T17" fmla="*/ 0 h 238"/>
                <a:gd name="T18" fmla="*/ 174 w 174"/>
                <a:gd name="T19" fmla="*/ 218 h 238"/>
                <a:gd name="T20" fmla="*/ 154 w 174"/>
                <a:gd name="T21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238">
                  <a:moveTo>
                    <a:pt x="154" y="238"/>
                  </a:moveTo>
                  <a:cubicBezTo>
                    <a:pt x="20" y="238"/>
                    <a:pt x="20" y="238"/>
                    <a:pt x="20" y="238"/>
                  </a:cubicBezTo>
                  <a:cubicBezTo>
                    <a:pt x="11" y="238"/>
                    <a:pt x="0" y="228"/>
                    <a:pt x="0" y="21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6" y="189"/>
                    <a:pt x="46" y="189"/>
                    <a:pt x="46" y="189"/>
                  </a:cubicBezTo>
                  <a:cubicBezTo>
                    <a:pt x="127" y="189"/>
                    <a:pt x="127" y="189"/>
                    <a:pt x="127" y="189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174" y="218"/>
                    <a:pt x="174" y="218"/>
                    <a:pt x="174" y="218"/>
                  </a:cubicBezTo>
                  <a:cubicBezTo>
                    <a:pt x="174" y="228"/>
                    <a:pt x="163" y="238"/>
                    <a:pt x="154" y="2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4" name="Freeform 10"/>
            <p:cNvSpPr>
              <a:spLocks/>
            </p:cNvSpPr>
            <p:nvPr userDrawn="1"/>
          </p:nvSpPr>
          <p:spPr bwMode="auto">
            <a:xfrm>
              <a:off x="4079876" y="5358606"/>
              <a:ext cx="712787" cy="946150"/>
            </a:xfrm>
            <a:custGeom>
              <a:avLst/>
              <a:gdLst>
                <a:gd name="T0" fmla="*/ 190 w 190"/>
                <a:gd name="T1" fmla="*/ 17 h 252"/>
                <a:gd name="T2" fmla="*/ 126 w 190"/>
                <a:gd name="T3" fmla="*/ 0 h 252"/>
                <a:gd name="T4" fmla="*/ 0 w 190"/>
                <a:gd name="T5" fmla="*/ 126 h 252"/>
                <a:gd name="T6" fmla="*/ 126 w 190"/>
                <a:gd name="T7" fmla="*/ 252 h 252"/>
                <a:gd name="T8" fmla="*/ 187 w 190"/>
                <a:gd name="T9" fmla="*/ 237 h 252"/>
                <a:gd name="T10" fmla="*/ 164 w 190"/>
                <a:gd name="T11" fmla="*/ 196 h 252"/>
                <a:gd name="T12" fmla="*/ 126 w 190"/>
                <a:gd name="T13" fmla="*/ 205 h 252"/>
                <a:gd name="T14" fmla="*/ 47 w 190"/>
                <a:gd name="T15" fmla="*/ 126 h 252"/>
                <a:gd name="T16" fmla="*/ 126 w 190"/>
                <a:gd name="T17" fmla="*/ 46 h 252"/>
                <a:gd name="T18" fmla="*/ 167 w 190"/>
                <a:gd name="T19" fmla="*/ 58 h 252"/>
                <a:gd name="T20" fmla="*/ 190 w 190"/>
                <a:gd name="T21" fmla="*/ 17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0" h="252">
                  <a:moveTo>
                    <a:pt x="190" y="17"/>
                  </a:moveTo>
                  <a:cubicBezTo>
                    <a:pt x="171" y="6"/>
                    <a:pt x="149" y="0"/>
                    <a:pt x="126" y="0"/>
                  </a:cubicBezTo>
                  <a:cubicBezTo>
                    <a:pt x="57" y="0"/>
                    <a:pt x="0" y="56"/>
                    <a:pt x="0" y="126"/>
                  </a:cubicBezTo>
                  <a:cubicBezTo>
                    <a:pt x="0" y="196"/>
                    <a:pt x="57" y="252"/>
                    <a:pt x="126" y="252"/>
                  </a:cubicBezTo>
                  <a:cubicBezTo>
                    <a:pt x="148" y="252"/>
                    <a:pt x="169" y="246"/>
                    <a:pt x="187" y="237"/>
                  </a:cubicBezTo>
                  <a:cubicBezTo>
                    <a:pt x="164" y="196"/>
                    <a:pt x="164" y="196"/>
                    <a:pt x="164" y="196"/>
                  </a:cubicBezTo>
                  <a:cubicBezTo>
                    <a:pt x="153" y="202"/>
                    <a:pt x="140" y="205"/>
                    <a:pt x="126" y="205"/>
                  </a:cubicBezTo>
                  <a:cubicBezTo>
                    <a:pt x="82" y="205"/>
                    <a:pt x="47" y="170"/>
                    <a:pt x="47" y="126"/>
                  </a:cubicBezTo>
                  <a:cubicBezTo>
                    <a:pt x="47" y="82"/>
                    <a:pt x="82" y="46"/>
                    <a:pt x="126" y="46"/>
                  </a:cubicBezTo>
                  <a:cubicBezTo>
                    <a:pt x="141" y="46"/>
                    <a:pt x="155" y="51"/>
                    <a:pt x="167" y="58"/>
                  </a:cubicBezTo>
                  <a:lnTo>
                    <a:pt x="190" y="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5" name="Freeform 11"/>
            <p:cNvSpPr>
              <a:spLocks noEditPoints="1"/>
            </p:cNvSpPr>
            <p:nvPr userDrawn="1"/>
          </p:nvSpPr>
          <p:spPr bwMode="auto">
            <a:xfrm>
              <a:off x="4725988" y="5358606"/>
              <a:ext cx="944562" cy="949325"/>
            </a:xfrm>
            <a:custGeom>
              <a:avLst/>
              <a:gdLst>
                <a:gd name="T0" fmla="*/ 126 w 252"/>
                <a:gd name="T1" fmla="*/ 0 h 253"/>
                <a:gd name="T2" fmla="*/ 0 w 252"/>
                <a:gd name="T3" fmla="*/ 127 h 253"/>
                <a:gd name="T4" fmla="*/ 126 w 252"/>
                <a:gd name="T5" fmla="*/ 253 h 253"/>
                <a:gd name="T6" fmla="*/ 252 w 252"/>
                <a:gd name="T7" fmla="*/ 127 h 253"/>
                <a:gd name="T8" fmla="*/ 126 w 252"/>
                <a:gd name="T9" fmla="*/ 0 h 253"/>
                <a:gd name="T10" fmla="*/ 126 w 252"/>
                <a:gd name="T11" fmla="*/ 206 h 253"/>
                <a:gd name="T12" fmla="*/ 47 w 252"/>
                <a:gd name="T13" fmla="*/ 127 h 253"/>
                <a:gd name="T14" fmla="*/ 126 w 252"/>
                <a:gd name="T15" fmla="*/ 47 h 253"/>
                <a:gd name="T16" fmla="*/ 206 w 252"/>
                <a:gd name="T17" fmla="*/ 127 h 253"/>
                <a:gd name="T18" fmla="*/ 126 w 252"/>
                <a:gd name="T19" fmla="*/ 206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2" h="253">
                  <a:moveTo>
                    <a:pt x="126" y="0"/>
                  </a:moveTo>
                  <a:cubicBezTo>
                    <a:pt x="56" y="0"/>
                    <a:pt x="0" y="57"/>
                    <a:pt x="0" y="127"/>
                  </a:cubicBezTo>
                  <a:cubicBezTo>
                    <a:pt x="0" y="197"/>
                    <a:pt x="56" y="253"/>
                    <a:pt x="126" y="253"/>
                  </a:cubicBezTo>
                  <a:cubicBezTo>
                    <a:pt x="196" y="253"/>
                    <a:pt x="252" y="196"/>
                    <a:pt x="252" y="127"/>
                  </a:cubicBezTo>
                  <a:cubicBezTo>
                    <a:pt x="252" y="57"/>
                    <a:pt x="196" y="0"/>
                    <a:pt x="126" y="0"/>
                  </a:cubicBezTo>
                  <a:close/>
                  <a:moveTo>
                    <a:pt x="126" y="206"/>
                  </a:moveTo>
                  <a:cubicBezTo>
                    <a:pt x="82" y="206"/>
                    <a:pt x="47" y="171"/>
                    <a:pt x="47" y="127"/>
                  </a:cubicBezTo>
                  <a:cubicBezTo>
                    <a:pt x="47" y="83"/>
                    <a:pt x="82" y="47"/>
                    <a:pt x="126" y="47"/>
                  </a:cubicBezTo>
                  <a:cubicBezTo>
                    <a:pt x="170" y="47"/>
                    <a:pt x="206" y="83"/>
                    <a:pt x="206" y="127"/>
                  </a:cubicBezTo>
                  <a:cubicBezTo>
                    <a:pt x="206" y="170"/>
                    <a:pt x="170" y="206"/>
                    <a:pt x="126" y="2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6" name="Freeform 12"/>
            <p:cNvSpPr>
              <a:spLocks noEditPoints="1"/>
            </p:cNvSpPr>
            <p:nvPr userDrawn="1"/>
          </p:nvSpPr>
          <p:spPr bwMode="auto">
            <a:xfrm>
              <a:off x="2584451" y="5393531"/>
              <a:ext cx="952500" cy="884238"/>
            </a:xfrm>
            <a:custGeom>
              <a:avLst/>
              <a:gdLst>
                <a:gd name="T0" fmla="*/ 354 w 600"/>
                <a:gd name="T1" fmla="*/ 0 h 557"/>
                <a:gd name="T2" fmla="*/ 245 w 600"/>
                <a:gd name="T3" fmla="*/ 0 h 557"/>
                <a:gd name="T4" fmla="*/ 0 w 600"/>
                <a:gd name="T5" fmla="*/ 557 h 557"/>
                <a:gd name="T6" fmla="*/ 115 w 600"/>
                <a:gd name="T7" fmla="*/ 557 h 557"/>
                <a:gd name="T8" fmla="*/ 174 w 600"/>
                <a:gd name="T9" fmla="*/ 434 h 557"/>
                <a:gd name="T10" fmla="*/ 430 w 600"/>
                <a:gd name="T11" fmla="*/ 434 h 557"/>
                <a:gd name="T12" fmla="*/ 434 w 600"/>
                <a:gd name="T13" fmla="*/ 446 h 557"/>
                <a:gd name="T14" fmla="*/ 484 w 600"/>
                <a:gd name="T15" fmla="*/ 557 h 557"/>
                <a:gd name="T16" fmla="*/ 600 w 600"/>
                <a:gd name="T17" fmla="*/ 557 h 557"/>
                <a:gd name="T18" fmla="*/ 354 w 600"/>
                <a:gd name="T19" fmla="*/ 0 h 557"/>
                <a:gd name="T20" fmla="*/ 210 w 600"/>
                <a:gd name="T21" fmla="*/ 342 h 557"/>
                <a:gd name="T22" fmla="*/ 300 w 600"/>
                <a:gd name="T23" fmla="*/ 141 h 557"/>
                <a:gd name="T24" fmla="*/ 389 w 600"/>
                <a:gd name="T25" fmla="*/ 342 h 557"/>
                <a:gd name="T26" fmla="*/ 210 w 600"/>
                <a:gd name="T27" fmla="*/ 342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0" h="557">
                  <a:moveTo>
                    <a:pt x="354" y="0"/>
                  </a:moveTo>
                  <a:lnTo>
                    <a:pt x="245" y="0"/>
                  </a:lnTo>
                  <a:lnTo>
                    <a:pt x="0" y="557"/>
                  </a:lnTo>
                  <a:lnTo>
                    <a:pt x="115" y="557"/>
                  </a:lnTo>
                  <a:lnTo>
                    <a:pt x="174" y="434"/>
                  </a:lnTo>
                  <a:lnTo>
                    <a:pt x="430" y="434"/>
                  </a:lnTo>
                  <a:lnTo>
                    <a:pt x="434" y="446"/>
                  </a:lnTo>
                  <a:lnTo>
                    <a:pt x="484" y="557"/>
                  </a:lnTo>
                  <a:lnTo>
                    <a:pt x="600" y="557"/>
                  </a:lnTo>
                  <a:lnTo>
                    <a:pt x="354" y="0"/>
                  </a:lnTo>
                  <a:close/>
                  <a:moveTo>
                    <a:pt x="210" y="342"/>
                  </a:moveTo>
                  <a:lnTo>
                    <a:pt x="300" y="141"/>
                  </a:lnTo>
                  <a:lnTo>
                    <a:pt x="389" y="342"/>
                  </a:lnTo>
                  <a:lnTo>
                    <a:pt x="210" y="3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7" name="Freeform 13"/>
            <p:cNvSpPr>
              <a:spLocks/>
            </p:cNvSpPr>
            <p:nvPr userDrawn="1"/>
          </p:nvSpPr>
          <p:spPr bwMode="auto">
            <a:xfrm>
              <a:off x="5599113" y="5382419"/>
              <a:ext cx="2932112" cy="966788"/>
            </a:xfrm>
            <a:custGeom>
              <a:avLst/>
              <a:gdLst>
                <a:gd name="T0" fmla="*/ 770 w 782"/>
                <a:gd name="T1" fmla="*/ 211 h 258"/>
                <a:gd name="T2" fmla="*/ 685 w 782"/>
                <a:gd name="T3" fmla="*/ 14 h 258"/>
                <a:gd name="T4" fmla="*/ 658 w 782"/>
                <a:gd name="T5" fmla="*/ 0 h 258"/>
                <a:gd name="T6" fmla="*/ 632 w 782"/>
                <a:gd name="T7" fmla="*/ 14 h 258"/>
                <a:gd name="T8" fmla="*/ 569 w 782"/>
                <a:gd name="T9" fmla="*/ 158 h 258"/>
                <a:gd name="T10" fmla="*/ 506 w 782"/>
                <a:gd name="T11" fmla="*/ 14 h 258"/>
                <a:gd name="T12" fmla="*/ 480 w 782"/>
                <a:gd name="T13" fmla="*/ 0 h 258"/>
                <a:gd name="T14" fmla="*/ 454 w 782"/>
                <a:gd name="T15" fmla="*/ 14 h 258"/>
                <a:gd name="T16" fmla="*/ 391 w 782"/>
                <a:gd name="T17" fmla="*/ 159 h 258"/>
                <a:gd name="T18" fmla="*/ 328 w 782"/>
                <a:gd name="T19" fmla="*/ 14 h 258"/>
                <a:gd name="T20" fmla="*/ 302 w 782"/>
                <a:gd name="T21" fmla="*/ 0 h 258"/>
                <a:gd name="T22" fmla="*/ 276 w 782"/>
                <a:gd name="T23" fmla="*/ 14 h 258"/>
                <a:gd name="T24" fmla="*/ 213 w 782"/>
                <a:gd name="T25" fmla="*/ 158 h 258"/>
                <a:gd name="T26" fmla="*/ 150 w 782"/>
                <a:gd name="T27" fmla="*/ 14 h 258"/>
                <a:gd name="T28" fmla="*/ 124 w 782"/>
                <a:gd name="T29" fmla="*/ 0 h 258"/>
                <a:gd name="T30" fmla="*/ 97 w 782"/>
                <a:gd name="T31" fmla="*/ 14 h 258"/>
                <a:gd name="T32" fmla="*/ 12 w 782"/>
                <a:gd name="T33" fmla="*/ 211 h 258"/>
                <a:gd name="T34" fmla="*/ 56 w 782"/>
                <a:gd name="T35" fmla="*/ 233 h 258"/>
                <a:gd name="T36" fmla="*/ 124 w 782"/>
                <a:gd name="T37" fmla="*/ 76 h 258"/>
                <a:gd name="T38" fmla="*/ 191 w 782"/>
                <a:gd name="T39" fmla="*/ 233 h 258"/>
                <a:gd name="T40" fmla="*/ 235 w 782"/>
                <a:gd name="T41" fmla="*/ 233 h 258"/>
                <a:gd name="T42" fmla="*/ 302 w 782"/>
                <a:gd name="T43" fmla="*/ 76 h 258"/>
                <a:gd name="T44" fmla="*/ 369 w 782"/>
                <a:gd name="T45" fmla="*/ 233 h 258"/>
                <a:gd name="T46" fmla="*/ 388 w 782"/>
                <a:gd name="T47" fmla="*/ 245 h 258"/>
                <a:gd name="T48" fmla="*/ 391 w 782"/>
                <a:gd name="T49" fmla="*/ 245 h 258"/>
                <a:gd name="T50" fmla="*/ 394 w 782"/>
                <a:gd name="T51" fmla="*/ 245 h 258"/>
                <a:gd name="T52" fmla="*/ 413 w 782"/>
                <a:gd name="T53" fmla="*/ 233 h 258"/>
                <a:gd name="T54" fmla="*/ 480 w 782"/>
                <a:gd name="T55" fmla="*/ 76 h 258"/>
                <a:gd name="T56" fmla="*/ 547 w 782"/>
                <a:gd name="T57" fmla="*/ 233 h 258"/>
                <a:gd name="T58" fmla="*/ 591 w 782"/>
                <a:gd name="T59" fmla="*/ 233 h 258"/>
                <a:gd name="T60" fmla="*/ 658 w 782"/>
                <a:gd name="T61" fmla="*/ 76 h 258"/>
                <a:gd name="T62" fmla="*/ 726 w 782"/>
                <a:gd name="T63" fmla="*/ 233 h 258"/>
                <a:gd name="T64" fmla="*/ 770 w 782"/>
                <a:gd name="T65" fmla="*/ 211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82" h="258">
                  <a:moveTo>
                    <a:pt x="770" y="211"/>
                  </a:moveTo>
                  <a:cubicBezTo>
                    <a:pt x="685" y="14"/>
                    <a:pt x="685" y="14"/>
                    <a:pt x="685" y="14"/>
                  </a:cubicBezTo>
                  <a:cubicBezTo>
                    <a:pt x="680" y="4"/>
                    <a:pt x="671" y="0"/>
                    <a:pt x="658" y="0"/>
                  </a:cubicBezTo>
                  <a:cubicBezTo>
                    <a:pt x="646" y="0"/>
                    <a:pt x="637" y="4"/>
                    <a:pt x="632" y="14"/>
                  </a:cubicBezTo>
                  <a:cubicBezTo>
                    <a:pt x="569" y="158"/>
                    <a:pt x="569" y="158"/>
                    <a:pt x="569" y="158"/>
                  </a:cubicBezTo>
                  <a:cubicBezTo>
                    <a:pt x="506" y="14"/>
                    <a:pt x="506" y="14"/>
                    <a:pt x="506" y="14"/>
                  </a:cubicBezTo>
                  <a:cubicBezTo>
                    <a:pt x="501" y="4"/>
                    <a:pt x="493" y="0"/>
                    <a:pt x="480" y="0"/>
                  </a:cubicBezTo>
                  <a:cubicBezTo>
                    <a:pt x="468" y="0"/>
                    <a:pt x="459" y="4"/>
                    <a:pt x="454" y="14"/>
                  </a:cubicBezTo>
                  <a:cubicBezTo>
                    <a:pt x="391" y="159"/>
                    <a:pt x="391" y="159"/>
                    <a:pt x="391" y="159"/>
                  </a:cubicBezTo>
                  <a:cubicBezTo>
                    <a:pt x="328" y="14"/>
                    <a:pt x="328" y="14"/>
                    <a:pt x="328" y="14"/>
                  </a:cubicBezTo>
                  <a:cubicBezTo>
                    <a:pt x="323" y="4"/>
                    <a:pt x="314" y="0"/>
                    <a:pt x="302" y="0"/>
                  </a:cubicBezTo>
                  <a:cubicBezTo>
                    <a:pt x="289" y="0"/>
                    <a:pt x="281" y="4"/>
                    <a:pt x="276" y="14"/>
                  </a:cubicBezTo>
                  <a:cubicBezTo>
                    <a:pt x="213" y="158"/>
                    <a:pt x="213" y="158"/>
                    <a:pt x="213" y="158"/>
                  </a:cubicBezTo>
                  <a:cubicBezTo>
                    <a:pt x="150" y="14"/>
                    <a:pt x="150" y="14"/>
                    <a:pt x="150" y="14"/>
                  </a:cubicBezTo>
                  <a:cubicBezTo>
                    <a:pt x="145" y="4"/>
                    <a:pt x="136" y="0"/>
                    <a:pt x="124" y="0"/>
                  </a:cubicBezTo>
                  <a:cubicBezTo>
                    <a:pt x="111" y="0"/>
                    <a:pt x="102" y="4"/>
                    <a:pt x="97" y="14"/>
                  </a:cubicBezTo>
                  <a:cubicBezTo>
                    <a:pt x="12" y="211"/>
                    <a:pt x="12" y="211"/>
                    <a:pt x="12" y="211"/>
                  </a:cubicBezTo>
                  <a:cubicBezTo>
                    <a:pt x="0" y="242"/>
                    <a:pt x="42" y="258"/>
                    <a:pt x="56" y="233"/>
                  </a:cubicBezTo>
                  <a:cubicBezTo>
                    <a:pt x="124" y="76"/>
                    <a:pt x="124" y="76"/>
                    <a:pt x="124" y="76"/>
                  </a:cubicBezTo>
                  <a:cubicBezTo>
                    <a:pt x="191" y="233"/>
                    <a:pt x="191" y="233"/>
                    <a:pt x="191" y="233"/>
                  </a:cubicBezTo>
                  <a:cubicBezTo>
                    <a:pt x="200" y="249"/>
                    <a:pt x="227" y="248"/>
                    <a:pt x="235" y="233"/>
                  </a:cubicBezTo>
                  <a:cubicBezTo>
                    <a:pt x="302" y="76"/>
                    <a:pt x="302" y="76"/>
                    <a:pt x="302" y="76"/>
                  </a:cubicBezTo>
                  <a:cubicBezTo>
                    <a:pt x="369" y="233"/>
                    <a:pt x="369" y="233"/>
                    <a:pt x="369" y="233"/>
                  </a:cubicBezTo>
                  <a:cubicBezTo>
                    <a:pt x="373" y="241"/>
                    <a:pt x="381" y="244"/>
                    <a:pt x="388" y="245"/>
                  </a:cubicBezTo>
                  <a:cubicBezTo>
                    <a:pt x="389" y="245"/>
                    <a:pt x="390" y="245"/>
                    <a:pt x="391" y="245"/>
                  </a:cubicBezTo>
                  <a:cubicBezTo>
                    <a:pt x="392" y="245"/>
                    <a:pt x="393" y="245"/>
                    <a:pt x="394" y="245"/>
                  </a:cubicBezTo>
                  <a:cubicBezTo>
                    <a:pt x="401" y="244"/>
                    <a:pt x="409" y="241"/>
                    <a:pt x="413" y="233"/>
                  </a:cubicBezTo>
                  <a:cubicBezTo>
                    <a:pt x="480" y="76"/>
                    <a:pt x="480" y="76"/>
                    <a:pt x="480" y="76"/>
                  </a:cubicBezTo>
                  <a:cubicBezTo>
                    <a:pt x="547" y="233"/>
                    <a:pt x="547" y="233"/>
                    <a:pt x="547" y="233"/>
                  </a:cubicBezTo>
                  <a:cubicBezTo>
                    <a:pt x="555" y="248"/>
                    <a:pt x="582" y="249"/>
                    <a:pt x="591" y="233"/>
                  </a:cubicBezTo>
                  <a:cubicBezTo>
                    <a:pt x="658" y="76"/>
                    <a:pt x="658" y="76"/>
                    <a:pt x="658" y="76"/>
                  </a:cubicBezTo>
                  <a:cubicBezTo>
                    <a:pt x="726" y="233"/>
                    <a:pt x="726" y="233"/>
                    <a:pt x="726" y="233"/>
                  </a:cubicBezTo>
                  <a:cubicBezTo>
                    <a:pt x="740" y="258"/>
                    <a:pt x="782" y="242"/>
                    <a:pt x="770" y="2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8" name="Freeform 14"/>
            <p:cNvSpPr>
              <a:spLocks noEditPoints="1"/>
            </p:cNvSpPr>
            <p:nvPr userDrawn="1"/>
          </p:nvSpPr>
          <p:spPr bwMode="auto">
            <a:xfrm>
              <a:off x="8370888" y="5396706"/>
              <a:ext cx="209550" cy="206375"/>
            </a:xfrm>
            <a:custGeom>
              <a:avLst/>
              <a:gdLst>
                <a:gd name="T0" fmla="*/ 29 w 56"/>
                <a:gd name="T1" fmla="*/ 0 h 55"/>
                <a:gd name="T2" fmla="*/ 0 w 56"/>
                <a:gd name="T3" fmla="*/ 28 h 55"/>
                <a:gd name="T4" fmla="*/ 29 w 56"/>
                <a:gd name="T5" fmla="*/ 55 h 55"/>
                <a:gd name="T6" fmla="*/ 56 w 56"/>
                <a:gd name="T7" fmla="*/ 28 h 55"/>
                <a:gd name="T8" fmla="*/ 29 w 56"/>
                <a:gd name="T9" fmla="*/ 0 h 55"/>
                <a:gd name="T10" fmla="*/ 29 w 56"/>
                <a:gd name="T11" fmla="*/ 51 h 55"/>
                <a:gd name="T12" fmla="*/ 6 w 56"/>
                <a:gd name="T13" fmla="*/ 28 h 55"/>
                <a:gd name="T14" fmla="*/ 29 w 56"/>
                <a:gd name="T15" fmla="*/ 5 h 55"/>
                <a:gd name="T16" fmla="*/ 51 w 56"/>
                <a:gd name="T17" fmla="*/ 28 h 55"/>
                <a:gd name="T18" fmla="*/ 29 w 56"/>
                <a:gd name="T19" fmla="*/ 51 h 55"/>
                <a:gd name="T20" fmla="*/ 41 w 56"/>
                <a:gd name="T21" fmla="*/ 21 h 55"/>
                <a:gd name="T22" fmla="*/ 30 w 56"/>
                <a:gd name="T23" fmla="*/ 12 h 55"/>
                <a:gd name="T24" fmla="*/ 18 w 56"/>
                <a:gd name="T25" fmla="*/ 12 h 55"/>
                <a:gd name="T26" fmla="*/ 18 w 56"/>
                <a:gd name="T27" fmla="*/ 44 h 55"/>
                <a:gd name="T28" fmla="*/ 23 w 56"/>
                <a:gd name="T29" fmla="*/ 44 h 55"/>
                <a:gd name="T30" fmla="*/ 23 w 56"/>
                <a:gd name="T31" fmla="*/ 30 h 55"/>
                <a:gd name="T32" fmla="*/ 28 w 56"/>
                <a:gd name="T33" fmla="*/ 30 h 55"/>
                <a:gd name="T34" fmla="*/ 37 w 56"/>
                <a:gd name="T35" fmla="*/ 44 h 55"/>
                <a:gd name="T36" fmla="*/ 42 w 56"/>
                <a:gd name="T37" fmla="*/ 44 h 55"/>
                <a:gd name="T38" fmla="*/ 33 w 56"/>
                <a:gd name="T39" fmla="*/ 30 h 55"/>
                <a:gd name="T40" fmla="*/ 41 w 56"/>
                <a:gd name="T41" fmla="*/ 21 h 55"/>
                <a:gd name="T42" fmla="*/ 23 w 56"/>
                <a:gd name="T43" fmla="*/ 26 h 55"/>
                <a:gd name="T44" fmla="*/ 23 w 56"/>
                <a:gd name="T45" fmla="*/ 16 h 55"/>
                <a:gd name="T46" fmla="*/ 29 w 56"/>
                <a:gd name="T47" fmla="*/ 16 h 55"/>
                <a:gd name="T48" fmla="*/ 36 w 56"/>
                <a:gd name="T49" fmla="*/ 21 h 55"/>
                <a:gd name="T50" fmla="*/ 28 w 56"/>
                <a:gd name="T51" fmla="*/ 26 h 55"/>
                <a:gd name="T52" fmla="*/ 23 w 56"/>
                <a:gd name="T53" fmla="*/ 2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6" h="55">
                  <a:moveTo>
                    <a:pt x="29" y="0"/>
                  </a:moveTo>
                  <a:cubicBezTo>
                    <a:pt x="13" y="0"/>
                    <a:pt x="0" y="12"/>
                    <a:pt x="0" y="28"/>
                  </a:cubicBezTo>
                  <a:cubicBezTo>
                    <a:pt x="0" y="44"/>
                    <a:pt x="13" y="55"/>
                    <a:pt x="29" y="55"/>
                  </a:cubicBezTo>
                  <a:cubicBezTo>
                    <a:pt x="44" y="55"/>
                    <a:pt x="56" y="44"/>
                    <a:pt x="56" y="28"/>
                  </a:cubicBezTo>
                  <a:cubicBezTo>
                    <a:pt x="56" y="12"/>
                    <a:pt x="44" y="0"/>
                    <a:pt x="29" y="0"/>
                  </a:cubicBezTo>
                  <a:close/>
                  <a:moveTo>
                    <a:pt x="29" y="51"/>
                  </a:moveTo>
                  <a:cubicBezTo>
                    <a:pt x="16" y="51"/>
                    <a:pt x="6" y="41"/>
                    <a:pt x="6" y="28"/>
                  </a:cubicBezTo>
                  <a:cubicBezTo>
                    <a:pt x="6" y="15"/>
                    <a:pt x="16" y="5"/>
                    <a:pt x="29" y="5"/>
                  </a:cubicBezTo>
                  <a:cubicBezTo>
                    <a:pt x="41" y="5"/>
                    <a:pt x="51" y="15"/>
                    <a:pt x="51" y="28"/>
                  </a:cubicBezTo>
                  <a:cubicBezTo>
                    <a:pt x="51" y="41"/>
                    <a:pt x="41" y="51"/>
                    <a:pt x="29" y="51"/>
                  </a:cubicBezTo>
                  <a:close/>
                  <a:moveTo>
                    <a:pt x="41" y="21"/>
                  </a:moveTo>
                  <a:cubicBezTo>
                    <a:pt x="41" y="15"/>
                    <a:pt x="38" y="12"/>
                    <a:pt x="30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23" y="44"/>
                    <a:pt x="23" y="44"/>
                    <a:pt x="23" y="44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37" y="44"/>
                    <a:pt x="37" y="44"/>
                    <a:pt x="37" y="44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8" y="29"/>
                    <a:pt x="41" y="27"/>
                    <a:pt x="41" y="21"/>
                  </a:cubicBezTo>
                  <a:close/>
                  <a:moveTo>
                    <a:pt x="23" y="26"/>
                  </a:moveTo>
                  <a:cubicBezTo>
                    <a:pt x="23" y="16"/>
                    <a:pt x="23" y="16"/>
                    <a:pt x="23" y="16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33" y="16"/>
                    <a:pt x="36" y="17"/>
                    <a:pt x="36" y="21"/>
                  </a:cubicBezTo>
                  <a:cubicBezTo>
                    <a:pt x="36" y="26"/>
                    <a:pt x="33" y="26"/>
                    <a:pt x="28" y="26"/>
                  </a:cubicBezTo>
                  <a:lnTo>
                    <a:pt x="23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" name="TextBox 3"/>
          <p:cNvSpPr txBox="1"/>
          <p:nvPr userDrawn="1"/>
        </p:nvSpPr>
        <p:spPr>
          <a:xfrm>
            <a:off x="217485" y="6477716"/>
            <a:ext cx="19467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fld id="{AB307C75-CA2F-4BA6-858A-60F533452F31}" type="datetimeFigureOut">
              <a:rPr lang="en-US" sz="1000" kern="120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pPr marL="0" marR="0" indent="0" algn="l" defTabSz="6858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t>5/10/2019</a:t>
            </a:fld>
            <a:endParaRPr lang="en-US" sz="1000" kern="1200" dirty="0">
              <a:solidFill>
                <a:schemeClr val="bg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9" name="TextBox 48"/>
          <p:cNvSpPr txBox="1"/>
          <p:nvPr userDrawn="1"/>
        </p:nvSpPr>
        <p:spPr>
          <a:xfrm>
            <a:off x="3221753" y="6477716"/>
            <a:ext cx="270049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US" sz="1000" kern="120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Qualcomm Confidential and Proprietary</a:t>
            </a:r>
          </a:p>
        </p:txBody>
      </p:sp>
    </p:spTree>
    <p:extLst>
      <p:ext uri="{BB962C8B-B14F-4D97-AF65-F5344CB8AC3E}">
        <p14:creationId xmlns:p14="http://schemas.microsoft.com/office/powerpoint/2010/main" val="22223759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May 2019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2FBBCEAB-3AB2-4B43-892C-9CC9AB0F9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Po-Kai Huang (Intel)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42C5AA8A-721E-4701-979E-BF5C4138F9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May 2019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347B849B-93E3-4CC8-9DB0-6FACE6085C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May 2019</a:t>
            </a:r>
            <a:endParaRPr lang="en-GB" alt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C09D8205-394C-426D-8FC1-81C9ED9A72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956F7E5C-8145-4D78-8DFD-A73CB80D81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4FD36828-69CB-428A-B4D6-804E25381C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="" xmlns:a16="http://schemas.microsoft.com/office/drawing/2014/main" id="{07747953-910E-41D0-B426-832112577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May 2019</a:t>
            </a:r>
            <a:endParaRPr lang="en-GB" altLang="en-US" dirty="0"/>
          </a:p>
        </p:txBody>
      </p:sp>
      <p:sp>
        <p:nvSpPr>
          <p:cNvPr id="8" name="Rectangle 5">
            <a:extLst>
              <a:ext uri="{FF2B5EF4-FFF2-40B4-BE49-F238E27FC236}">
                <a16:creationId xmlns="" xmlns:a16="http://schemas.microsoft.com/office/drawing/2014/main" id="{7A8A164E-69A0-4853-A527-D828C50BA8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="" xmlns:a16="http://schemas.microsoft.com/office/drawing/2014/main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="" xmlns:a16="http://schemas.microsoft.com/office/drawing/2014/main" id="{14D0DD47-63E1-499C-8731-3DDE6710E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May 2019</a:t>
            </a:r>
            <a:endParaRPr lang="en-GB" altLang="en-US" dirty="0"/>
          </a:p>
        </p:txBody>
      </p:sp>
      <p:sp>
        <p:nvSpPr>
          <p:cNvPr id="4" name="Rectangle 5">
            <a:extLst>
              <a:ext uri="{FF2B5EF4-FFF2-40B4-BE49-F238E27FC236}">
                <a16:creationId xmlns="" xmlns:a16="http://schemas.microsoft.com/office/drawing/2014/main" id="{14C39687-C892-4869-B452-F4F727B58A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="" xmlns:a16="http://schemas.microsoft.com/office/drawing/2014/main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="" xmlns:a16="http://schemas.microsoft.com/office/drawing/2014/main" id="{E3C34B0A-1C2A-4887-9294-5C1D0A38A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May 2019</a:t>
            </a:r>
            <a:endParaRPr lang="en-GB" altLang="en-US" dirty="0"/>
          </a:p>
        </p:txBody>
      </p:sp>
      <p:sp>
        <p:nvSpPr>
          <p:cNvPr id="3" name="Rectangle 5">
            <a:extLst>
              <a:ext uri="{FF2B5EF4-FFF2-40B4-BE49-F238E27FC236}">
                <a16:creationId xmlns="" xmlns:a16="http://schemas.microsoft.com/office/drawing/2014/main" id="{E2FFC688-9613-4E32-80B7-218FD81F5A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="" xmlns:a16="http://schemas.microsoft.com/office/drawing/2014/main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32FA0C2D-5E95-4491-9BC6-02C2914C90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May 2019</a:t>
            </a:r>
            <a:endParaRPr lang="en-GB" alt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94CF86C1-D1B0-41E8-8B66-737E10ACF6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88D30F5B-BAFC-419E-8586-A86CFFD6A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2EEC17A-EAB1-4A41-96DA-8B291E61E5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51868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24EF4FFA-7CBB-4BED-8002-05D415428E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May 2019</a:t>
            </a:r>
            <a:endParaRPr lang="en-GB" alt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EE9ED55F-DE47-4B7D-B013-E46C475092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64228FD3-0ADC-4BF3-9A41-2994D8892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97E2182-2EB9-4C7C-9FBE-667E76C716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71195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="" xmlns:a16="http://schemas.microsoft.com/office/drawing/2014/main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="" xmlns:a16="http://schemas.microsoft.com/office/drawing/2014/main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=""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 dirty="0" smtClean="0"/>
              <a:t>May 2019</a:t>
            </a:r>
            <a:endParaRPr lang="en-GB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="" xmlns:a16="http://schemas.microsoft.com/office/drawing/2014/main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34271" y="6475413"/>
            <a:ext cx="130965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 smtClean="0"/>
              <a:t>Po-Kai Huang (Intel)</a:t>
            </a:r>
            <a:endParaRPr lang="en-GB" dirty="0"/>
          </a:p>
        </p:txBody>
      </p:sp>
      <p:sp>
        <p:nvSpPr>
          <p:cNvPr id="1030" name="Rectangle 6">
            <a:extLst>
              <a:ext uri="{FF2B5EF4-FFF2-40B4-BE49-F238E27FC236}">
                <a16:creationId xmlns=""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=""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148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</a:t>
            </a:r>
            <a:r>
              <a:rPr lang="en-GB" altLang="en-US" sz="1800" b="1" dirty="0" smtClean="0"/>
              <a:t>802.11-19/0822r0</a:t>
            </a:r>
            <a:endParaRPr lang="en-GB" altLang="en-US" sz="1800" b="1" dirty="0"/>
          </a:p>
        </p:txBody>
      </p:sp>
      <p:sp>
        <p:nvSpPr>
          <p:cNvPr id="1032" name="Line 8">
            <a:extLst>
              <a:ext uri="{FF2B5EF4-FFF2-40B4-BE49-F238E27FC236}">
                <a16:creationId xmlns="" xmlns:a16="http://schemas.microsoft.com/office/drawing/2014/main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=""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="" xmlns:a16="http://schemas.microsoft.com/office/drawing/2014/main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  <p:sldLayoutId id="2147485767" r:id="rId8"/>
    <p:sldLayoutId id="2147485768" r:id="rId9"/>
    <p:sldLayoutId id="2147485769" r:id="rId10"/>
    <p:sldLayoutId id="2147485770" r:id="rId11"/>
    <p:sldLayoutId id="2147485771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Slide Number Placeholder 5">
            <a:extLst>
              <a:ext uri="{FF2B5EF4-FFF2-40B4-BE49-F238E27FC236}">
                <a16:creationId xmlns="" xmlns:a16="http://schemas.microsoft.com/office/drawing/2014/main" id="{4DFE3077-6BFB-4E1C-9218-0E8E2CEA9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B20EFD3-9F87-4CC4-BE12-53B84810E182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5365" name="Rectangle 2">
            <a:extLst>
              <a:ext uri="{FF2B5EF4-FFF2-40B4-BE49-F238E27FC236}">
                <a16:creationId xmlns="" xmlns:a16="http://schemas.microsoft.com/office/drawing/2014/main" id="{5EB80220-6DDA-46D8-A532-4F8294B75F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 smtClean="0"/>
              <a:t>Extremely Efficient Multi-band Operation</a:t>
            </a:r>
            <a:endParaRPr lang="en-GB" altLang="en-US" dirty="0"/>
          </a:p>
        </p:txBody>
      </p:sp>
      <p:sp>
        <p:nvSpPr>
          <p:cNvPr id="15366" name="Rectangle 4">
            <a:extLst>
              <a:ext uri="{FF2B5EF4-FFF2-40B4-BE49-F238E27FC236}">
                <a16:creationId xmlns="" xmlns:a16="http://schemas.microsoft.com/office/drawing/2014/main" id="{AAB4AADD-B9F4-45B4-B9D2-5B5E3506E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799" y="1971369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</a:t>
            </a:r>
            <a:r>
              <a:rPr lang="en-GB" altLang="en-US" sz="2000" b="0" dirty="0" smtClean="0"/>
              <a:t>2019-05-12</a:t>
            </a:r>
            <a:endParaRPr lang="en-GB" altLang="en-US" sz="2000" b="0" dirty="0"/>
          </a:p>
        </p:txBody>
      </p:sp>
      <p:sp>
        <p:nvSpPr>
          <p:cNvPr id="15368" name="Rectangle 6">
            <a:extLst>
              <a:ext uri="{FF2B5EF4-FFF2-40B4-BE49-F238E27FC236}">
                <a16:creationId xmlns="" xmlns:a16="http://schemas.microsoft.com/office/drawing/2014/main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2352369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  <p:graphicFrame>
        <p:nvGraphicFramePr>
          <p:cNvPr id="9" name="Table 8">
            <a:extLst>
              <a:ext uri="{FF2B5EF4-FFF2-40B4-BE49-F238E27FC236}">
                <a16:creationId xmlns="" xmlns:a16="http://schemas.microsoft.com/office/drawing/2014/main" id="{1EEAD0EE-0DFD-4F81-B0C3-618EF9CBF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2690526"/>
              </p:ext>
            </p:extLst>
          </p:nvPr>
        </p:nvGraphicFramePr>
        <p:xfrm>
          <a:off x="1152525" y="2998720"/>
          <a:ext cx="7391400" cy="228973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44456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90689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Po-Kai Huang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7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 smtClean="0"/>
                    </a:p>
                    <a:p>
                      <a:pPr algn="ctr"/>
                      <a:endParaRPr lang="en-US" sz="1100" dirty="0" smtClean="0"/>
                    </a:p>
                    <a:p>
                      <a:pPr algn="ctr"/>
                      <a:endParaRPr lang="en-US" sz="1100" dirty="0" smtClean="0"/>
                    </a:p>
                    <a:p>
                      <a:pPr algn="ctr"/>
                      <a:r>
                        <a:rPr lang="en-US" sz="1100" dirty="0" smtClean="0"/>
                        <a:t>Intel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Laurent Cariou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Robert</a:t>
                      </a:r>
                      <a:r>
                        <a:rPr lang="en-US" sz="1100" baseline="0" dirty="0" smtClean="0"/>
                        <a:t> Stacey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Dan Bravo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Arik Klein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Minyoung Park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Carlos Cordeiro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/>
          <a:p>
            <a:pPr>
              <a:defRPr/>
            </a:pPr>
            <a:r>
              <a:rPr lang="en-GB" smtClean="0"/>
              <a:t>Po-Kai Huang (Intel)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Steering/load balancing Use Case under the Framework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Left-Right Arrow 6"/>
          <p:cNvSpPr/>
          <p:nvPr/>
        </p:nvSpPr>
        <p:spPr>
          <a:xfrm>
            <a:off x="3628399" y="4149080"/>
            <a:ext cx="1159625" cy="303338"/>
          </a:xfrm>
          <a:prstGeom prst="left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8" name="TextBox 7"/>
          <p:cNvSpPr txBox="1"/>
          <p:nvPr/>
        </p:nvSpPr>
        <p:spPr>
          <a:xfrm>
            <a:off x="3707368" y="3868246"/>
            <a:ext cx="100168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TBD Mechanism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587" y="2743212"/>
            <a:ext cx="9144000" cy="2811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6411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Aggregation Use case under the Framework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Left-Right Arrow 4"/>
          <p:cNvSpPr/>
          <p:nvPr/>
        </p:nvSpPr>
        <p:spPr>
          <a:xfrm>
            <a:off x="3629951" y="4149080"/>
            <a:ext cx="1159625" cy="303338"/>
          </a:xfrm>
          <a:prstGeom prst="left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6" name="TextBox 5"/>
          <p:cNvSpPr txBox="1"/>
          <p:nvPr/>
        </p:nvSpPr>
        <p:spPr>
          <a:xfrm>
            <a:off x="3708920" y="3861048"/>
            <a:ext cx="100168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TBD Mechanism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12" y="2789866"/>
            <a:ext cx="9144000" cy="2799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2916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Multi-link </a:t>
            </a:r>
            <a:r>
              <a:rPr lang="en-US" dirty="0" smtClean="0"/>
              <a:t>Setup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Traditionally, a non-AP STA associates with a AP to start the operation, and the association provides the following functionalities:</a:t>
            </a:r>
          </a:p>
          <a:p>
            <a:pPr lvl="1"/>
            <a:r>
              <a:rPr lang="en-US" sz="1600" dirty="0" smtClean="0"/>
              <a:t>Capability exchange</a:t>
            </a:r>
          </a:p>
          <a:p>
            <a:pPr lvl="1"/>
            <a:r>
              <a:rPr lang="en-US" sz="1600" dirty="0" smtClean="0"/>
              <a:t>Routing: DS determines </a:t>
            </a:r>
            <a:r>
              <a:rPr lang="en-US" sz="1600" dirty="0"/>
              <a:t>a unique answer to the question, “Which AP is serving STA X</a:t>
            </a:r>
            <a:r>
              <a:rPr lang="en-US" sz="1600" dirty="0" smtClean="0"/>
              <a:t>?”</a:t>
            </a:r>
          </a:p>
          <a:p>
            <a:pPr lvl="1"/>
            <a:r>
              <a:rPr lang="en-US" sz="1600" dirty="0" smtClean="0"/>
              <a:t>Allow exchange of class 1, 2, 3 frames</a:t>
            </a:r>
          </a:p>
          <a:p>
            <a:r>
              <a:rPr lang="en-US" sz="1800" dirty="0" smtClean="0"/>
              <a:t>Under the framework, we can define a new concept called multi-link setup between </a:t>
            </a:r>
            <a:r>
              <a:rPr lang="en-US" sz="1800" dirty="0"/>
              <a:t>a </a:t>
            </a:r>
            <a:r>
              <a:rPr lang="en-US" sz="1800" dirty="0" smtClean="0"/>
              <a:t>multi-link non-AP logical entity </a:t>
            </a:r>
            <a:r>
              <a:rPr lang="en-US" sz="1800" dirty="0"/>
              <a:t>and </a:t>
            </a:r>
            <a:r>
              <a:rPr lang="en-US" sz="1800" dirty="0" smtClean="0"/>
              <a:t>a multi-link AP logical entity to achieve the functionalities of “traditional association” under the new framework</a:t>
            </a:r>
          </a:p>
          <a:p>
            <a:pPr lvl="1"/>
            <a:r>
              <a:rPr lang="en-US" sz="1600" dirty="0"/>
              <a:t>Capability for </a:t>
            </a:r>
            <a:r>
              <a:rPr lang="en-US" sz="1600" dirty="0" smtClean="0"/>
              <a:t>different bidirectional </a:t>
            </a:r>
            <a:r>
              <a:rPr lang="en-US" sz="1600" dirty="0"/>
              <a:t>links (ex. configuration of the link, AP capability, non-AP STA capability) can be exchanged through multi-link </a:t>
            </a:r>
            <a:r>
              <a:rPr lang="en-US" sz="1600" dirty="0" smtClean="0"/>
              <a:t>setup</a:t>
            </a:r>
            <a:endParaRPr lang="en-US" sz="1600" dirty="0"/>
          </a:p>
          <a:p>
            <a:pPr lvl="1"/>
            <a:r>
              <a:rPr lang="en-US" sz="1600" dirty="0"/>
              <a:t>For the distribution system (DS), the </a:t>
            </a:r>
            <a:r>
              <a:rPr lang="en-US" sz="1600" dirty="0" smtClean="0"/>
              <a:t>multi-link AP logical entity </a:t>
            </a:r>
            <a:r>
              <a:rPr lang="en-US" sz="1600" dirty="0"/>
              <a:t>serves the </a:t>
            </a:r>
            <a:r>
              <a:rPr lang="en-US" sz="1600" dirty="0" smtClean="0"/>
              <a:t>multi-link non-AP logical entity </a:t>
            </a:r>
            <a:r>
              <a:rPr lang="en-US" sz="1600" dirty="0"/>
              <a:t>after the multi-link setup </a:t>
            </a:r>
          </a:p>
          <a:p>
            <a:pPr lvl="1"/>
            <a:r>
              <a:rPr lang="en-US" sz="1600" dirty="0"/>
              <a:t>Exchange of class 1, 2, 3 frames is allowed at bidirectional links with exchanged capability</a:t>
            </a:r>
          </a:p>
          <a:p>
            <a:pPr lvl="1"/>
            <a:endParaRPr lang="en-US" sz="1800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Po-Kai Huang (Intel)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77251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</a:t>
            </a:r>
            <a:r>
              <a:rPr lang="en-US" dirty="0" smtClean="0"/>
              <a:t>discuss </a:t>
            </a:r>
            <a:r>
              <a:rPr lang="en-US" dirty="0" smtClean="0"/>
              <a:t>motivation </a:t>
            </a:r>
            <a:r>
              <a:rPr lang="en-US" dirty="0"/>
              <a:t>to have </a:t>
            </a:r>
            <a:r>
              <a:rPr lang="en-US" dirty="0" smtClean="0"/>
              <a:t>extremely efficient steering/load </a:t>
            </a:r>
            <a:r>
              <a:rPr lang="en-US" dirty="0"/>
              <a:t>balancing </a:t>
            </a:r>
            <a:r>
              <a:rPr lang="en-US" dirty="0" smtClean="0"/>
              <a:t>operation and aggregation</a:t>
            </a:r>
            <a:endParaRPr lang="en-US" dirty="0" smtClean="0"/>
          </a:p>
          <a:p>
            <a:pPr lvl="1"/>
            <a:r>
              <a:rPr lang="en-US" dirty="0"/>
              <a:t>The key enhancement is to eliminate the need of various management/data plane </a:t>
            </a:r>
            <a:r>
              <a:rPr lang="en-US" dirty="0" smtClean="0"/>
              <a:t>renegotiations to enable extremely efficient operation</a:t>
            </a:r>
            <a:endParaRPr lang="en-US" dirty="0"/>
          </a:p>
          <a:p>
            <a:r>
              <a:rPr lang="en-US" dirty="0" smtClean="0"/>
              <a:t>We propose </a:t>
            </a:r>
            <a:r>
              <a:rPr lang="en-US" dirty="0"/>
              <a:t>a </a:t>
            </a:r>
            <a:r>
              <a:rPr lang="en-US" dirty="0" smtClean="0"/>
              <a:t>unified </a:t>
            </a:r>
            <a:r>
              <a:rPr lang="en-US" dirty="0" smtClean="0"/>
              <a:t>multi-link framework </a:t>
            </a:r>
            <a:r>
              <a:rPr lang="en-US" dirty="0"/>
              <a:t>that addresses </a:t>
            </a:r>
            <a:r>
              <a:rPr lang="en-US" dirty="0" smtClean="0"/>
              <a:t>the key use cases (load balancing and </a:t>
            </a:r>
            <a:r>
              <a:rPr lang="en-US" dirty="0" smtClean="0"/>
              <a:t>aggregation) </a:t>
            </a:r>
            <a:r>
              <a:rPr lang="en-US" dirty="0"/>
              <a:t>and keeps </a:t>
            </a:r>
            <a:r>
              <a:rPr lang="en-US" dirty="0" smtClean="0"/>
              <a:t>within </a:t>
            </a:r>
            <a:r>
              <a:rPr lang="en-US" dirty="0"/>
              <a:t>the current 802.11 architecture </a:t>
            </a:r>
            <a:r>
              <a:rPr lang="en-US" dirty="0" smtClean="0"/>
              <a:t>and </a:t>
            </a:r>
            <a:r>
              <a:rPr lang="en-US" dirty="0" smtClean="0"/>
              <a:t>definition</a:t>
            </a:r>
          </a:p>
          <a:p>
            <a:r>
              <a:rPr lang="en-US" dirty="0"/>
              <a:t>We propose </a:t>
            </a:r>
            <a:r>
              <a:rPr lang="en-US" dirty="0" smtClean="0"/>
              <a:t>to have multi-link setup </a:t>
            </a:r>
            <a:r>
              <a:rPr lang="en-US" dirty="0"/>
              <a:t>to achieve the functionalities of “traditional association” under the new framework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sz="1800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Po-Kai Huang (Intel)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00162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#1 - 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Do </a:t>
            </a:r>
            <a:r>
              <a:rPr lang="en-US" dirty="0"/>
              <a:t>you support the following definition:</a:t>
            </a:r>
          </a:p>
          <a:p>
            <a:pPr lvl="1"/>
            <a:r>
              <a:rPr lang="en-US" b="1" dirty="0"/>
              <a:t>Multi-link logical entity: </a:t>
            </a:r>
            <a:r>
              <a:rPr lang="en-US" dirty="0"/>
              <a:t>A logical entity that contains one or more STAs. The logical entity has one MAC data service interface and primitives to the LLC and a single address associated with the interface, which can be used to communicate on the DSM.</a:t>
            </a:r>
          </a:p>
          <a:p>
            <a:pPr lvl="1"/>
            <a:r>
              <a:rPr lang="en-US" dirty="0"/>
              <a:t>NOTE –A Multi-link logical entity allows STAs within the multi-link logical entity to have the same MAC address</a:t>
            </a:r>
          </a:p>
          <a:p>
            <a:pPr lvl="1"/>
            <a:r>
              <a:rPr lang="en-US" dirty="0"/>
              <a:t>NOTE – </a:t>
            </a:r>
            <a:r>
              <a:rPr lang="en-US" dirty="0" smtClean="0"/>
              <a:t>The </a:t>
            </a:r>
            <a:r>
              <a:rPr lang="en-US" dirty="0"/>
              <a:t>exact name can be changed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Po-Kai Huang (Intel)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98996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#2 - 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Do you support the following definition:</a:t>
            </a:r>
          </a:p>
          <a:p>
            <a:pPr lvl="1"/>
            <a:r>
              <a:rPr lang="en-US" b="1" dirty="0"/>
              <a:t>Multi-link AP logical entity:</a:t>
            </a:r>
            <a:r>
              <a:rPr lang="en-US" dirty="0"/>
              <a:t> A multi-link logical entity, where each STA within the multi-link logical entity is an AP. </a:t>
            </a:r>
          </a:p>
          <a:p>
            <a:pPr lvl="1"/>
            <a:r>
              <a:rPr lang="en-US" b="1" dirty="0"/>
              <a:t>Multi-link non-AP logical entity: </a:t>
            </a:r>
            <a:r>
              <a:rPr lang="en-US" dirty="0"/>
              <a:t>A multi-link logical entity, where each STA within the multi-link logical entity is a non-AP STA.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Po-Kai Huang (Intel)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98486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[</a:t>
            </a:r>
            <a:r>
              <a:rPr lang="en-GB" dirty="0"/>
              <a:t>1] 11-18/1231r4 </a:t>
            </a:r>
            <a:r>
              <a:rPr lang="en-US" dirty="0"/>
              <a:t>EHT draft proposed PAR</a:t>
            </a:r>
          </a:p>
          <a:p>
            <a:endParaRPr lang="en-GB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Po-Kai Huang (Intel)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81757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Appendix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Po-Kai Huang (Intel)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39029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Multi-band Switching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simplest form of Multi-band operation is to switch one STA from one band to another band</a:t>
            </a:r>
          </a:p>
          <a:p>
            <a:r>
              <a:rPr lang="en-GB" altLang="en-US" dirty="0"/>
              <a:t>Extremely </a:t>
            </a:r>
            <a:r>
              <a:rPr lang="en-GB" altLang="en-US" dirty="0" smtClean="0"/>
              <a:t>efficient </a:t>
            </a:r>
            <a:r>
              <a:rPr lang="en-US" dirty="0" smtClean="0"/>
              <a:t>Multi-band STA switching is useful for load balancing as we will demonstrate in the following simulation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Po-Kai Huang (Intel)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18</a:t>
            </a:fld>
            <a:endParaRPr lang="en-GB" altLang="en-US"/>
          </a:p>
        </p:txBody>
      </p:sp>
      <p:sp>
        <p:nvSpPr>
          <p:cNvPr id="8" name="Rectangle 7"/>
          <p:cNvSpPr/>
          <p:nvPr/>
        </p:nvSpPr>
        <p:spPr bwMode="auto">
          <a:xfrm>
            <a:off x="1187624" y="4365104"/>
            <a:ext cx="1224136" cy="72008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AP1: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Band 1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1187624" y="5085184"/>
            <a:ext cx="1224136" cy="72008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AP2:</a:t>
            </a:r>
            <a:endParaRPr lang="en-US" dirty="0"/>
          </a:p>
          <a:p>
            <a:r>
              <a:rPr lang="en-US" dirty="0"/>
              <a:t>Band 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 bwMode="auto">
          <a:xfrm>
            <a:off x="2580630" y="4485778"/>
            <a:ext cx="864741" cy="457936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STA1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6732240" y="5203312"/>
            <a:ext cx="864741" cy="457936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STA1</a:t>
            </a:r>
          </a:p>
        </p:txBody>
      </p:sp>
      <p:sp>
        <p:nvSpPr>
          <p:cNvPr id="22" name="Right Arrow 21"/>
          <p:cNvSpPr/>
          <p:nvPr/>
        </p:nvSpPr>
        <p:spPr bwMode="auto">
          <a:xfrm>
            <a:off x="3867919" y="4803624"/>
            <a:ext cx="1023293" cy="563120"/>
          </a:xfrm>
          <a:prstGeom prst="right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5364088" y="4365104"/>
            <a:ext cx="1224136" cy="72008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AP1: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Band 1</a:t>
            </a:r>
          </a:p>
        </p:txBody>
      </p:sp>
      <p:sp>
        <p:nvSpPr>
          <p:cNvPr id="26" name="Rectangle 25"/>
          <p:cNvSpPr/>
          <p:nvPr/>
        </p:nvSpPr>
        <p:spPr bwMode="auto">
          <a:xfrm>
            <a:off x="5364088" y="5085184"/>
            <a:ext cx="1224136" cy="72008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AP2:</a:t>
            </a:r>
            <a:endParaRPr lang="en-US" dirty="0"/>
          </a:p>
          <a:p>
            <a:r>
              <a:rPr lang="en-US" dirty="0"/>
              <a:t>Band </a:t>
            </a:r>
            <a:r>
              <a:rPr lang="en-US" dirty="0" smtClean="0"/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3467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Setup - Buffered </a:t>
            </a:r>
            <a:r>
              <a:rPr lang="en-US" dirty="0"/>
              <a:t>Video </a:t>
            </a:r>
            <a:r>
              <a:rPr lang="en-US" dirty="0" smtClean="0"/>
              <a:t>Stream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Consider two bands:</a:t>
            </a:r>
          </a:p>
          <a:p>
            <a:pPr lvl="1"/>
            <a:r>
              <a:rPr lang="en-US" sz="1800" dirty="0" smtClean="0"/>
              <a:t>Band 1: Rate </a:t>
            </a:r>
            <a:r>
              <a:rPr lang="en-US" sz="1800" dirty="0"/>
              <a:t>R</a:t>
            </a:r>
            <a:r>
              <a:rPr lang="en-US" sz="1800" dirty="0" smtClean="0"/>
              <a:t>1 = 4*R2</a:t>
            </a:r>
          </a:p>
          <a:p>
            <a:pPr lvl="1"/>
            <a:r>
              <a:rPr lang="en-US" sz="1800" dirty="0" smtClean="0"/>
              <a:t>Band 2: Rate R2</a:t>
            </a:r>
          </a:p>
          <a:p>
            <a:pPr lvl="1"/>
            <a:r>
              <a:rPr lang="en-US" sz="1800" dirty="0" smtClean="0"/>
              <a:t>Note – Band 2 is like 2.4 GHz band with 20 MHz bandwidth, and Band 1 is like 5 GHz band with 80 MHz bandwidth</a:t>
            </a:r>
          </a:p>
          <a:p>
            <a:r>
              <a:rPr lang="en-US" sz="2000" dirty="0" smtClean="0"/>
              <a:t>N STAs among two bands</a:t>
            </a:r>
          </a:p>
          <a:p>
            <a:r>
              <a:rPr lang="en-US" sz="2000" dirty="0" smtClean="0"/>
              <a:t>Each STA has </a:t>
            </a:r>
            <a:r>
              <a:rPr lang="en-GB" sz="2000" dirty="0"/>
              <a:t>b</a:t>
            </a:r>
            <a:r>
              <a:rPr lang="en-GB" sz="2000" dirty="0" smtClean="0"/>
              <a:t>uffered </a:t>
            </a:r>
            <a:r>
              <a:rPr lang="en-GB" sz="2000" dirty="0"/>
              <a:t>v</a:t>
            </a:r>
            <a:r>
              <a:rPr lang="en-GB" sz="2000" dirty="0" smtClean="0"/>
              <a:t>ideo </a:t>
            </a:r>
            <a:r>
              <a:rPr lang="en-GB" sz="2000" dirty="0"/>
              <a:t>s</a:t>
            </a:r>
            <a:r>
              <a:rPr lang="en-GB" sz="2000" dirty="0" smtClean="0"/>
              <a:t>teaming </a:t>
            </a:r>
            <a:r>
              <a:rPr lang="en-US" sz="2000" dirty="0" smtClean="0"/>
              <a:t>traffic model (one of BV1 to BV6 in [2]) </a:t>
            </a:r>
            <a:r>
              <a:rPr lang="en-US" sz="2000" dirty="0"/>
              <a:t>with average </a:t>
            </a:r>
            <a:r>
              <a:rPr lang="en-US" sz="2000" dirty="0" smtClean="0"/>
              <a:t>0.89 </a:t>
            </a:r>
            <a:r>
              <a:rPr lang="en-US" sz="2000" dirty="0" err="1" smtClean="0"/>
              <a:t>MBps</a:t>
            </a:r>
            <a:r>
              <a:rPr lang="en-US" sz="2000" dirty="0" smtClean="0"/>
              <a:t> across STAs</a:t>
            </a:r>
          </a:p>
          <a:p>
            <a:pPr lvl="1"/>
            <a:r>
              <a:rPr lang="en-US" sz="1800" dirty="0" smtClean="0"/>
              <a:t>Packet size 1500 bytes</a:t>
            </a:r>
          </a:p>
          <a:p>
            <a:pPr lvl="1"/>
            <a:r>
              <a:rPr lang="en-US" sz="1800" dirty="0" smtClean="0"/>
              <a:t>See [2] for details of </a:t>
            </a:r>
            <a:r>
              <a:rPr lang="en-GB" sz="1800" dirty="0" smtClean="0"/>
              <a:t>buffered </a:t>
            </a:r>
            <a:r>
              <a:rPr lang="en-GB" sz="1800" dirty="0"/>
              <a:t>video steaming </a:t>
            </a:r>
            <a:r>
              <a:rPr lang="en-US" sz="1800" dirty="0"/>
              <a:t>traffic model </a:t>
            </a:r>
            <a:endParaRPr lang="en-US" sz="1800" dirty="0" smtClean="0"/>
          </a:p>
          <a:p>
            <a:r>
              <a:rPr lang="en-US" sz="2000" dirty="0" smtClean="0"/>
              <a:t>Set R2 = 10 </a:t>
            </a:r>
            <a:r>
              <a:rPr lang="en-US" sz="2000" dirty="0" err="1" smtClean="0"/>
              <a:t>MBps</a:t>
            </a:r>
            <a:r>
              <a:rPr lang="en-US" sz="2000" dirty="0" smtClean="0"/>
              <a:t>, N=30 </a:t>
            </a:r>
          </a:p>
          <a:p>
            <a:pPr lvl="1"/>
            <a:r>
              <a:rPr lang="en-US" sz="1600" dirty="0" smtClean="0"/>
              <a:t>Around 53% load =(30*0.89 M)/(5*10 M)</a:t>
            </a:r>
          </a:p>
          <a:p>
            <a:pPr lvl="1"/>
            <a:r>
              <a:rPr lang="en-US" sz="1600" dirty="0" smtClean="0"/>
              <a:t>Parameters can be adjusted to create different load situation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Po-Kai Huang (Intel)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19387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Multi-band operation is a </a:t>
            </a:r>
            <a:r>
              <a:rPr lang="en-GB" dirty="0" smtClean="0"/>
              <a:t>feature agreed in EHT PAR [1]</a:t>
            </a:r>
          </a:p>
          <a:p>
            <a:pPr lvl="1"/>
            <a:r>
              <a:rPr lang="en-GB" dirty="0" smtClean="0"/>
              <a:t>Multi-band/multi-channel aggregation and operation</a:t>
            </a:r>
            <a:endParaRPr lang="en-US" dirty="0" smtClean="0"/>
          </a:p>
          <a:p>
            <a:r>
              <a:rPr lang="en-US" dirty="0" smtClean="0"/>
              <a:t>We discuss the need to have extremely efficient multi-band operation, </a:t>
            </a:r>
            <a:r>
              <a:rPr lang="en-US" dirty="0"/>
              <a:t>which minimizes the MAC overhead, </a:t>
            </a:r>
            <a:r>
              <a:rPr lang="en-US" dirty="0" smtClean="0"/>
              <a:t>and propose the </a:t>
            </a:r>
            <a:r>
              <a:rPr lang="en-US" dirty="0" smtClean="0"/>
              <a:t>multi-link framework </a:t>
            </a:r>
            <a:r>
              <a:rPr lang="en-US" dirty="0" smtClean="0"/>
              <a:t>to accommodate the key use case</a:t>
            </a:r>
            <a:endParaRPr lang="en-US" dirty="0" smtClean="0"/>
          </a:p>
          <a:p>
            <a:pPr lvl="1"/>
            <a:r>
              <a:rPr lang="en-US" dirty="0" smtClean="0"/>
              <a:t>We will explain why the term “link” is used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Po-Kai Huang (Intel)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198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Load Balancing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At a specific time, choose xi, </a:t>
            </a:r>
            <a:r>
              <a:rPr lang="en-US" sz="1800" dirty="0" err="1" smtClean="0"/>
              <a:t>yi</a:t>
            </a:r>
            <a:r>
              <a:rPr lang="en-US" sz="1800" dirty="0"/>
              <a:t> </a:t>
            </a:r>
            <a:r>
              <a:rPr lang="en-US" sz="1800" dirty="0" smtClean="0"/>
              <a:t>that solve the following optimization problem</a:t>
            </a:r>
          </a:p>
          <a:p>
            <a:r>
              <a:rPr lang="en-US" sz="1800" dirty="0" smtClean="0"/>
              <a:t>min |t1-t2|</a:t>
            </a:r>
          </a:p>
          <a:p>
            <a:pPr lvl="1"/>
            <a:r>
              <a:rPr lang="en-US" sz="1600" dirty="0"/>
              <a:t>t</a:t>
            </a:r>
            <a:r>
              <a:rPr lang="en-US" sz="1600" dirty="0" smtClean="0"/>
              <a:t>1 = (x1*S1+…+</a:t>
            </a:r>
            <a:r>
              <a:rPr lang="en-US" sz="1600" dirty="0" err="1" smtClean="0"/>
              <a:t>xn</a:t>
            </a:r>
            <a:r>
              <a:rPr lang="en-US" sz="1600" dirty="0" smtClean="0"/>
              <a:t>*Sn)/R1 </a:t>
            </a:r>
          </a:p>
          <a:p>
            <a:pPr lvl="1"/>
            <a:r>
              <a:rPr lang="en-US" sz="1600" dirty="0"/>
              <a:t>t</a:t>
            </a:r>
            <a:r>
              <a:rPr lang="en-US" sz="1600" dirty="0" smtClean="0"/>
              <a:t>2 = (y1*S1+…+</a:t>
            </a:r>
            <a:r>
              <a:rPr lang="en-US" sz="1600" dirty="0" err="1" smtClean="0"/>
              <a:t>yn</a:t>
            </a:r>
            <a:r>
              <a:rPr lang="en-US" sz="1600" dirty="0" smtClean="0"/>
              <a:t>*Sn)/</a:t>
            </a:r>
            <a:r>
              <a:rPr lang="en-US" sz="1600" dirty="0"/>
              <a:t>R</a:t>
            </a:r>
            <a:r>
              <a:rPr lang="en-US" sz="1600" dirty="0" smtClean="0"/>
              <a:t>2 </a:t>
            </a:r>
            <a:endParaRPr lang="en-US" sz="1600" dirty="0"/>
          </a:p>
          <a:p>
            <a:pPr lvl="1"/>
            <a:r>
              <a:rPr lang="en-US" sz="1600" dirty="0" err="1" smtClean="0"/>
              <a:t>xi+yi</a:t>
            </a:r>
            <a:r>
              <a:rPr lang="en-US" sz="1600" dirty="0" smtClean="0"/>
              <a:t> = 1</a:t>
            </a:r>
          </a:p>
          <a:p>
            <a:pPr lvl="1"/>
            <a:r>
              <a:rPr lang="en-US" sz="1600" dirty="0" smtClean="0"/>
              <a:t>xi is 0 or 1</a:t>
            </a:r>
          </a:p>
          <a:p>
            <a:pPr lvl="1"/>
            <a:r>
              <a:rPr lang="en-US" sz="1600" dirty="0" err="1" smtClean="0"/>
              <a:t>yi</a:t>
            </a:r>
            <a:r>
              <a:rPr lang="en-US" sz="1600" dirty="0" smtClean="0"/>
              <a:t> is 0 or 1</a:t>
            </a:r>
          </a:p>
          <a:p>
            <a:r>
              <a:rPr lang="en-US" sz="1800" dirty="0"/>
              <a:t>w</a:t>
            </a:r>
            <a:r>
              <a:rPr lang="en-US" sz="1800" dirty="0" smtClean="0"/>
              <a:t>here</a:t>
            </a:r>
          </a:p>
          <a:p>
            <a:pPr lvl="1"/>
            <a:r>
              <a:rPr lang="en-US" sz="1600" dirty="0" smtClean="0"/>
              <a:t>xi is a indicator variable for station i in Band 1</a:t>
            </a:r>
          </a:p>
          <a:p>
            <a:pPr lvl="1"/>
            <a:r>
              <a:rPr lang="en-US" sz="1600" dirty="0" err="1" smtClean="0"/>
              <a:t>yi</a:t>
            </a:r>
            <a:r>
              <a:rPr lang="en-US" sz="1600" dirty="0" smtClean="0"/>
              <a:t> </a:t>
            </a:r>
            <a:r>
              <a:rPr lang="en-US" sz="1600" dirty="0"/>
              <a:t>is a indicator variable for station i in </a:t>
            </a:r>
            <a:r>
              <a:rPr lang="en-US" sz="1600" dirty="0" smtClean="0"/>
              <a:t>Band 2</a:t>
            </a:r>
          </a:p>
          <a:p>
            <a:pPr lvl="1"/>
            <a:r>
              <a:rPr lang="en-US" sz="1600" dirty="0" smtClean="0"/>
              <a:t>Si is the sum of packet size (with unit of bytes) of STA i</a:t>
            </a:r>
          </a:p>
          <a:p>
            <a:pPr lvl="1"/>
            <a:r>
              <a:rPr lang="en-US" sz="1600" dirty="0"/>
              <a:t>R</a:t>
            </a:r>
            <a:r>
              <a:rPr lang="en-US" sz="1600" dirty="0" smtClean="0"/>
              <a:t>1 is the rate of Band </a:t>
            </a:r>
            <a:r>
              <a:rPr lang="en-US" sz="1600" dirty="0"/>
              <a:t>1 with unit of </a:t>
            </a:r>
            <a:r>
              <a:rPr lang="en-US" sz="1600" dirty="0" smtClean="0"/>
              <a:t>bytes per second </a:t>
            </a:r>
          </a:p>
          <a:p>
            <a:pPr lvl="1"/>
            <a:r>
              <a:rPr lang="en-US" sz="1600" dirty="0"/>
              <a:t>R</a:t>
            </a:r>
            <a:r>
              <a:rPr lang="en-US" sz="1600" dirty="0" smtClean="0"/>
              <a:t>2 is the rate of Band </a:t>
            </a:r>
            <a:r>
              <a:rPr lang="en-US" sz="1600" dirty="0"/>
              <a:t>2 with unit of bytes </a:t>
            </a:r>
            <a:r>
              <a:rPr lang="en-US" sz="1600" dirty="0" smtClean="0"/>
              <a:t>per second</a:t>
            </a:r>
          </a:p>
          <a:p>
            <a:r>
              <a:rPr lang="en-US" sz="1800" b="1" dirty="0">
                <a:ea typeface="+mn-ea"/>
                <a:cs typeface="+mn-cs"/>
              </a:rPr>
              <a:t>Balance frequency (BF) =k means solving the problem every k seconds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Po-Kai Huang (Intel)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20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50678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Scheduling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8840"/>
            <a:ext cx="7772400" cy="4114800"/>
          </a:xfrm>
        </p:spPr>
        <p:txBody>
          <a:bodyPr/>
          <a:lstStyle/>
          <a:p>
            <a:r>
              <a:rPr lang="en-US" sz="1800" dirty="0" smtClean="0"/>
              <a:t>Multi-band round robin:</a:t>
            </a:r>
          </a:p>
          <a:p>
            <a:pPr lvl="1"/>
            <a:r>
              <a:rPr lang="en-US" sz="1600" dirty="0" smtClean="0"/>
              <a:t>Maintain a list of all STAs in all bands in order</a:t>
            </a:r>
          </a:p>
          <a:p>
            <a:pPr lvl="1"/>
            <a:r>
              <a:rPr lang="en-US" sz="1600" dirty="0" smtClean="0"/>
              <a:t>Each STA has a FIFO queue for the arriving packets</a:t>
            </a:r>
          </a:p>
          <a:p>
            <a:pPr lvl="1"/>
            <a:r>
              <a:rPr lang="en-US" sz="1600" dirty="0" smtClean="0"/>
              <a:t>For a band, serve each STA up to 4 </a:t>
            </a:r>
            <a:r>
              <a:rPr lang="en-US" sz="1600" dirty="0" err="1" smtClean="0"/>
              <a:t>ms</a:t>
            </a:r>
            <a:r>
              <a:rPr lang="en-US" sz="1600" dirty="0" smtClean="0"/>
              <a:t> in the band based on the order of the list</a:t>
            </a:r>
          </a:p>
          <a:p>
            <a:pPr lvl="1"/>
            <a:r>
              <a:rPr lang="en-US" sz="1600" dirty="0" smtClean="0"/>
              <a:t>After a STA is served, put the STA to the end of the list</a:t>
            </a:r>
          </a:p>
          <a:p>
            <a:r>
              <a:rPr lang="en-US" sz="1800" dirty="0" smtClean="0"/>
              <a:t>Example:</a:t>
            </a:r>
          </a:p>
          <a:p>
            <a:pPr lvl="1"/>
            <a:r>
              <a:rPr lang="en-US" sz="1600" dirty="0" smtClean="0"/>
              <a:t>Assume a total list (1, 2, 3, 4, 5, 6)</a:t>
            </a:r>
          </a:p>
          <a:p>
            <a:pPr lvl="2"/>
            <a:r>
              <a:rPr lang="en-US" sz="1400" dirty="0" smtClean="0"/>
              <a:t>If Band 1 has STA 1, 3, 5</a:t>
            </a:r>
          </a:p>
          <a:p>
            <a:pPr lvl="3"/>
            <a:r>
              <a:rPr lang="en-US" sz="1200" dirty="0" smtClean="0"/>
              <a:t>Band 1 STAs service order: 1, 3, 5</a:t>
            </a:r>
          </a:p>
          <a:p>
            <a:pPr lvl="3"/>
            <a:r>
              <a:rPr lang="en-US" sz="1200" dirty="0" smtClean="0"/>
              <a:t>Band 2 STAs service order: 2, 4, 6</a:t>
            </a:r>
          </a:p>
          <a:p>
            <a:pPr lvl="3"/>
            <a:r>
              <a:rPr lang="en-US" sz="1200" dirty="0" smtClean="0"/>
              <a:t>After STA1 and STA2 are served, total list becomes (3, 4, 5, 6, 1, 2)</a:t>
            </a:r>
          </a:p>
          <a:p>
            <a:pPr lvl="1"/>
            <a:r>
              <a:rPr lang="en-US" sz="1600" dirty="0" smtClean="0"/>
              <a:t>Assume that after load balancing algorithm, Band 1 has STA 1, 2, 3, 5 with total </a:t>
            </a:r>
            <a:r>
              <a:rPr lang="en-US" sz="1600" dirty="0"/>
              <a:t>list (3, 4, 5, 6, 1, 2</a:t>
            </a:r>
            <a:r>
              <a:rPr lang="en-US" sz="1600" dirty="0" smtClean="0"/>
              <a:t>)</a:t>
            </a:r>
          </a:p>
          <a:p>
            <a:pPr lvl="3"/>
            <a:r>
              <a:rPr lang="en-US" sz="1200" dirty="0"/>
              <a:t>Band 1 STAs service order: </a:t>
            </a:r>
            <a:r>
              <a:rPr lang="en-US" sz="1200" dirty="0" smtClean="0"/>
              <a:t>3, 5, 1, 2</a:t>
            </a:r>
            <a:endParaRPr lang="en-US" sz="1200" dirty="0"/>
          </a:p>
          <a:p>
            <a:pPr lvl="3"/>
            <a:r>
              <a:rPr lang="en-US" sz="1200" dirty="0"/>
              <a:t>Band 2 STAs service order: </a:t>
            </a:r>
            <a:r>
              <a:rPr lang="en-US" sz="1200" dirty="0" smtClean="0"/>
              <a:t>4</a:t>
            </a:r>
            <a:r>
              <a:rPr lang="en-US" sz="1200" dirty="0"/>
              <a:t>, </a:t>
            </a:r>
            <a:r>
              <a:rPr lang="en-US" sz="1200" dirty="0" smtClean="0"/>
              <a:t>6</a:t>
            </a:r>
          </a:p>
          <a:p>
            <a:pPr lvl="3"/>
            <a:r>
              <a:rPr lang="en-US" sz="1200" dirty="0"/>
              <a:t>After STA1 and </a:t>
            </a:r>
            <a:r>
              <a:rPr lang="en-US" sz="1200" dirty="0" smtClean="0"/>
              <a:t>STA4 </a:t>
            </a:r>
            <a:r>
              <a:rPr lang="en-US" sz="1200" dirty="0"/>
              <a:t>are served, </a:t>
            </a:r>
            <a:r>
              <a:rPr lang="en-US" sz="1200" dirty="0" smtClean="0"/>
              <a:t>total </a:t>
            </a:r>
            <a:r>
              <a:rPr lang="en-US" sz="1200" dirty="0"/>
              <a:t>list </a:t>
            </a:r>
            <a:r>
              <a:rPr lang="en-US" sz="1200" dirty="0" smtClean="0"/>
              <a:t>becomes (5, 6, 1, 2, 3, 4)</a:t>
            </a:r>
            <a:endParaRPr lang="en-US" sz="1200" dirty="0"/>
          </a:p>
          <a:p>
            <a:pPr marL="857250" lvl="2" indent="0">
              <a:buNone/>
            </a:pPr>
            <a:endParaRPr lang="en-US" sz="1400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Po-Kai Huang (Intel)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52609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Average Delay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sz="2000" dirty="0" smtClean="0"/>
                  <a:t>As the value of </a:t>
                </a:r>
                <a:r>
                  <a:rPr lang="en-US" sz="2000" dirty="0"/>
                  <a:t>Balance </a:t>
                </a:r>
                <a:r>
                  <a:rPr lang="en-US" sz="2000" dirty="0" smtClean="0"/>
                  <a:t>frequency (BF) decreases, the average delay performance across STA decreases</a:t>
                </a:r>
              </a:p>
              <a:p>
                <a:r>
                  <a:rPr lang="en-US" sz="2200" dirty="0" smtClean="0"/>
                  <a:t>The average delay is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ctrlPr>
                              <a:rPr lang="pt-BR" sz="1600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𝑒𝑟𝑣𝑒𝑑</m:t>
                            </m:r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_</m:t>
                            </m:r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𝑝𝑎𝑐𝑘𝑒𝑡</m:t>
                            </m:r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_</m:t>
                            </m:r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</m:sub>
                          <m:sup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𝑁𝑢𝑚𝑏𝑒𝑟</m:t>
                            </m:r>
                            <m:r>
                              <a:rPr lang="en-US" sz="1600" b="1" i="1" smtClean="0">
                                <a:latin typeface="Cambria Math" panose="02040503050406030204" pitchFamily="18" charset="0"/>
                              </a:rPr>
                              <m:t>_</m:t>
                            </m:r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𝑜𝑓</m:t>
                            </m:r>
                            <m:r>
                              <a:rPr lang="en-US" sz="1600" b="1" i="1" smtClean="0">
                                <a:latin typeface="Cambria Math" panose="02040503050406030204" pitchFamily="18" charset="0"/>
                              </a:rPr>
                              <m:t>_</m:t>
                            </m:r>
                            <m:r>
                              <a:rPr lang="en-US" sz="1600" b="1" i="1" smtClean="0">
                                <a:latin typeface="Cambria Math" panose="02040503050406030204" pitchFamily="18" charset="0"/>
                              </a:rPr>
                              <m:t>𝒔</m:t>
                            </m:r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𝑒𝑟𝑣𝑒𝑑</m:t>
                            </m:r>
                            <m:r>
                              <a:rPr lang="en-US" sz="1600" b="1" i="1" smtClean="0">
                                <a:latin typeface="Cambria Math" panose="02040503050406030204" pitchFamily="18" charset="0"/>
                              </a:rPr>
                              <m:t>_</m:t>
                            </m:r>
                            <m:r>
                              <a:rPr lang="en-US" sz="1600" b="1" i="1" smtClean="0">
                                <a:latin typeface="Cambria Math" panose="02040503050406030204" pitchFamily="18" charset="0"/>
                              </a:rPr>
                              <m:t>𝒑𝒂𝒄𝒌𝒆𝒕</m:t>
                            </m:r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  <m:r>
                              <a:rPr lang="en-US" sz="1600" b="1" i="1" smtClean="0">
                                <a:latin typeface="Cambria Math" panose="02040503050406030204" pitchFamily="18" charset="0"/>
                              </a:rPr>
                              <m:t>_</m:t>
                            </m:r>
                            <m:r>
                              <a:rPr lang="en-US" sz="1600" b="1" i="1" smtClean="0">
                                <a:latin typeface="Cambria Math" panose="02040503050406030204" pitchFamily="18" charset="0"/>
                              </a:rPr>
                              <m:t>𝒂𝒄𝒓𝒐𝒔𝒔</m:t>
                            </m:r>
                            <m:r>
                              <a:rPr lang="en-US" sz="1600" b="1" i="1" smtClean="0">
                                <a:latin typeface="Cambria Math" panose="02040503050406030204" pitchFamily="18" charset="0"/>
                              </a:rPr>
                              <m:t>_</m:t>
                            </m:r>
                            <m:r>
                              <a:rPr lang="en-US" sz="1600" b="1" i="1" smtClean="0">
                                <a:latin typeface="Cambria Math" panose="02040503050406030204" pitchFamily="18" charset="0"/>
                              </a:rPr>
                              <m:t>𝑺𝑻𝑨𝒔</m:t>
                            </m:r>
                          </m:sup>
                          <m:e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𝐹𝑖𝑛𝑖𝑠h</m:t>
                            </m:r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_</m:t>
                            </m:r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𝑡𝑖𝑚𝑒</m:t>
                            </m:r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_</m:t>
                            </m:r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𝑜𝑓</m:t>
                            </m:r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_</m:t>
                            </m:r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𝑠𝑒𝑟𝑣𝑒𝑑</m:t>
                            </m:r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_</m:t>
                            </m:r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𝑝𝑎𝑐𝑘𝑒𝑡</m:t>
                            </m:r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_</m:t>
                            </m:r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 −</m:t>
                            </m:r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𝐴𝑟𝑟𝑖𝑣𝑎𝑙</m:t>
                            </m:r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_</m:t>
                            </m:r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𝑡𝑖𝑚𝑒</m:t>
                            </m:r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_</m:t>
                            </m:r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𝑜𝑓</m:t>
                            </m:r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_</m:t>
                            </m:r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𝑠𝑒𝑟𝑣𝑒𝑑</m:t>
                            </m:r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_</m:t>
                            </m:r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𝑝𝑎𝑐𝑘𝑒𝑡</m:t>
                            </m:r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_</m:t>
                            </m:r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</m:nary>
                      </m:num>
                      <m:den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𝑁𝑢𝑚𝑏𝑒𝑟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_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𝑜𝑓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_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𝑠𝑒𝑟𝑣𝑒𝑑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_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𝑝𝑎𝑐𝑘𝑒𝑡𝑠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_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𝑎𝑐𝑟𝑜𝑠𝑠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_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𝑆𝑇𝐴𝑠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863" t="-741" r="-29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Po-Kai Huang (Intel)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22</a:t>
            </a:fld>
            <a:endParaRPr lang="en-GB" alt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08898" y="3699780"/>
            <a:ext cx="3523029" cy="2640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0371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</a:t>
            </a:r>
            <a:r>
              <a:rPr lang="en-US" dirty="0"/>
              <a:t>for Buffered Video Stream Setup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low delay performance (ex BF=4, average delay is less than 1s), it is required to have around 5 STA switches every second (on average) as shown below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Po-Kai Huang (Intel)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23</a:t>
            </a:fld>
            <a:endParaRPr lang="en-GB" alt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6016" y="3429000"/>
            <a:ext cx="3870387" cy="291147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4423" y="3429000"/>
            <a:ext cx="3884284" cy="2911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3277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Setup - File Transfer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We try the file transfer </a:t>
            </a:r>
            <a:r>
              <a:rPr lang="en-US" sz="1600" dirty="0" smtClean="0"/>
              <a:t>traffic model in [2] </a:t>
            </a:r>
            <a:r>
              <a:rPr lang="en-US" sz="1600" dirty="0"/>
              <a:t>and get similar </a:t>
            </a:r>
            <a:r>
              <a:rPr lang="en-US" sz="1600" dirty="0" smtClean="0"/>
              <a:t>conclusion</a:t>
            </a:r>
          </a:p>
          <a:p>
            <a:r>
              <a:rPr lang="en-US" sz="1600" dirty="0" smtClean="0"/>
              <a:t>Consider two bands:</a:t>
            </a:r>
          </a:p>
          <a:p>
            <a:pPr lvl="1"/>
            <a:r>
              <a:rPr lang="en-US" sz="1400" dirty="0" smtClean="0"/>
              <a:t>Band 1: Rate </a:t>
            </a:r>
            <a:r>
              <a:rPr lang="en-US" sz="1400" dirty="0"/>
              <a:t>R</a:t>
            </a:r>
            <a:r>
              <a:rPr lang="en-US" sz="1400" dirty="0" smtClean="0"/>
              <a:t>1 = 4*R2</a:t>
            </a:r>
          </a:p>
          <a:p>
            <a:pPr lvl="1"/>
            <a:r>
              <a:rPr lang="en-US" sz="1400" dirty="0" smtClean="0"/>
              <a:t>Band 2: Rate R2</a:t>
            </a:r>
          </a:p>
          <a:p>
            <a:pPr lvl="1"/>
            <a:r>
              <a:rPr lang="en-US" sz="1400" dirty="0" smtClean="0"/>
              <a:t>Note – Band 2 is like 2.4 GHz with 20 MHz, and Band 1 is like 5 GHz with 80 MHz</a:t>
            </a:r>
          </a:p>
          <a:p>
            <a:r>
              <a:rPr lang="en-US" sz="1600" dirty="0" smtClean="0"/>
              <a:t>N STAs among two bands</a:t>
            </a:r>
          </a:p>
          <a:p>
            <a:r>
              <a:rPr lang="en-US" sz="1600" dirty="0" smtClean="0"/>
              <a:t>Each STA has file size with distribution equal to truncated lognormal [2] with</a:t>
            </a:r>
          </a:p>
          <a:p>
            <a:pPr lvl="1"/>
            <a:r>
              <a:rPr lang="en-US" sz="1400" dirty="0" smtClean="0"/>
              <a:t>Mean </a:t>
            </a:r>
            <a:r>
              <a:rPr lang="en-US" sz="1400" dirty="0"/>
              <a:t>= 2 </a:t>
            </a:r>
            <a:r>
              <a:rPr lang="en-US" sz="1400" dirty="0" smtClean="0"/>
              <a:t>Mbytes</a:t>
            </a:r>
            <a:r>
              <a:rPr lang="en-US" sz="1400" dirty="0"/>
              <a:t> </a:t>
            </a:r>
          </a:p>
          <a:p>
            <a:pPr lvl="1"/>
            <a:r>
              <a:rPr lang="en-US" sz="1400" dirty="0"/>
              <a:t>SD = 0.722 </a:t>
            </a:r>
            <a:r>
              <a:rPr lang="en-US" sz="1400" dirty="0" smtClean="0"/>
              <a:t>Mbytes</a:t>
            </a:r>
            <a:endParaRPr lang="en-US" sz="1400" dirty="0"/>
          </a:p>
          <a:p>
            <a:pPr lvl="1"/>
            <a:r>
              <a:rPr lang="en-US" sz="1400" dirty="0"/>
              <a:t>Max = 5 </a:t>
            </a:r>
            <a:r>
              <a:rPr lang="en-US" sz="1400" dirty="0" smtClean="0"/>
              <a:t>Mbytes</a:t>
            </a:r>
          </a:p>
          <a:p>
            <a:pPr lvl="1"/>
            <a:r>
              <a:rPr lang="en-US" sz="1400" dirty="0" err="1" smtClean="0"/>
              <a:t>Interarrival</a:t>
            </a:r>
            <a:r>
              <a:rPr lang="en-US" sz="1400" dirty="0" smtClean="0"/>
              <a:t> time: exponential distribution with mean T</a:t>
            </a:r>
          </a:p>
          <a:p>
            <a:r>
              <a:rPr lang="en-US" sz="1600" dirty="0" smtClean="0"/>
              <a:t>Each file is breaking into MPDUs with size 1500 bytes</a:t>
            </a:r>
          </a:p>
          <a:p>
            <a:r>
              <a:rPr lang="en-US" sz="1600" dirty="0" smtClean="0"/>
              <a:t>Set R2 = 1.625 </a:t>
            </a:r>
            <a:r>
              <a:rPr lang="en-US" sz="1600" dirty="0" err="1" smtClean="0"/>
              <a:t>MBps</a:t>
            </a:r>
            <a:r>
              <a:rPr lang="en-US" sz="1600" dirty="0" smtClean="0"/>
              <a:t>, N=30, T= integer chosen between 8 and 28 seconds with average 18 across STAs</a:t>
            </a:r>
          </a:p>
          <a:p>
            <a:pPr lvl="1"/>
            <a:r>
              <a:rPr lang="en-US" sz="1200" dirty="0" smtClean="0"/>
              <a:t>Around 41% load =(30*2 M/18)/(5*1.625 M)</a:t>
            </a:r>
          </a:p>
          <a:p>
            <a:pPr lvl="1"/>
            <a:r>
              <a:rPr lang="en-US" sz="1200" dirty="0" smtClean="0"/>
              <a:t>Parameters can be adjusted to create different load situation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Po-Kai Huang (Intel)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24</a:t>
            </a:fld>
            <a:endParaRPr lang="en-GB" altLang="en-US"/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5148064" y="4592161"/>
            <a:ext cx="3528392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8" name="Rectangle 7"/>
          <p:cNvSpPr/>
          <p:nvPr/>
        </p:nvSpPr>
        <p:spPr bwMode="auto">
          <a:xfrm>
            <a:off x="5436096" y="4304129"/>
            <a:ext cx="864096" cy="28803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Packet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7599378" y="4304129"/>
            <a:ext cx="864096" cy="28803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Packet</a:t>
            </a:r>
          </a:p>
        </p:txBody>
      </p:sp>
      <p:cxnSp>
        <p:nvCxnSpPr>
          <p:cNvPr id="11" name="Straight Arrow Connector 10"/>
          <p:cNvCxnSpPr/>
          <p:nvPr/>
        </p:nvCxnSpPr>
        <p:spPr bwMode="auto">
          <a:xfrm>
            <a:off x="5436096" y="4736177"/>
            <a:ext cx="216024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12" name="Straight Arrow Connector 11"/>
          <p:cNvCxnSpPr/>
          <p:nvPr/>
        </p:nvCxnSpPr>
        <p:spPr bwMode="auto">
          <a:xfrm>
            <a:off x="5436096" y="4160113"/>
            <a:ext cx="86409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6372200" y="4736177"/>
            <a:ext cx="432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652120" y="3871018"/>
            <a:ext cx="5040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Size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4763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for File Transfer Setup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</a:t>
            </a:r>
            <a:r>
              <a:rPr lang="en-US" dirty="0" smtClean="0"/>
              <a:t>low </a:t>
            </a:r>
            <a:r>
              <a:rPr lang="en-US" dirty="0"/>
              <a:t>delay performance (ex </a:t>
            </a:r>
            <a:r>
              <a:rPr lang="en-US" dirty="0" smtClean="0"/>
              <a:t>BF=2, </a:t>
            </a:r>
            <a:r>
              <a:rPr lang="en-US" dirty="0"/>
              <a:t>average delay is </a:t>
            </a:r>
            <a:r>
              <a:rPr lang="en-US" dirty="0" smtClean="0"/>
              <a:t>around 1s</a:t>
            </a:r>
            <a:r>
              <a:rPr lang="en-US" dirty="0"/>
              <a:t>), it is required to have around </a:t>
            </a:r>
            <a:r>
              <a:rPr lang="en-US" dirty="0" smtClean="0"/>
              <a:t>3 </a:t>
            </a:r>
            <a:r>
              <a:rPr lang="en-US" dirty="0"/>
              <a:t>STA switches every second (on average) as shown below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Po-Kai Huang (Intel)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25</a:t>
            </a:fld>
            <a:endParaRPr lang="en-GB" alt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667" y="3428999"/>
            <a:ext cx="3798380" cy="2860676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6016" y="3428999"/>
            <a:ext cx="3796158" cy="2860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4720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Except aggregation, there </a:t>
            </a:r>
            <a:r>
              <a:rPr lang="en-US" sz="2000" dirty="0" smtClean="0"/>
              <a:t>are existing mechanisms to achieve multi-band operation (like STA switch or TID switch or OCT), but there may still be significant MAC overhead </a:t>
            </a:r>
            <a:r>
              <a:rPr lang="en-US" sz="2000" dirty="0"/>
              <a:t>related to </a:t>
            </a:r>
            <a:r>
              <a:rPr lang="en-US" sz="2000" dirty="0" smtClean="0"/>
              <a:t>the operation </a:t>
            </a:r>
          </a:p>
          <a:p>
            <a:pPr lvl="1"/>
            <a:r>
              <a:rPr lang="en-US" sz="1800" dirty="0" smtClean="0"/>
              <a:t>Ex. for nontransparent FST, the need to </a:t>
            </a:r>
            <a:r>
              <a:rPr lang="en-US" sz="1800" dirty="0" err="1" smtClean="0"/>
              <a:t>reassociate</a:t>
            </a:r>
            <a:r>
              <a:rPr lang="en-US" sz="1800" dirty="0" smtClean="0"/>
              <a:t> or the need to renegotiate for different operation (ex. TWT, key, BA, </a:t>
            </a:r>
            <a:r>
              <a:rPr lang="en-US" sz="1800" dirty="0" err="1" smtClean="0"/>
              <a:t>etc</a:t>
            </a:r>
            <a:r>
              <a:rPr lang="en-US" sz="1800" dirty="0" smtClean="0"/>
              <a:t>)</a:t>
            </a:r>
          </a:p>
          <a:p>
            <a:r>
              <a:rPr lang="en-GB" altLang="en-US" sz="2000" dirty="0" smtClean="0"/>
              <a:t>We think extremely efficient </a:t>
            </a:r>
            <a:r>
              <a:rPr lang="en-US" sz="2000" dirty="0" smtClean="0"/>
              <a:t>multi-band operation, which minimizes the MAC overhead for renegotiation, should be one of the focus topics</a:t>
            </a:r>
          </a:p>
          <a:p>
            <a:r>
              <a:rPr lang="en-US" sz="2000" dirty="0"/>
              <a:t>A</a:t>
            </a:r>
            <a:r>
              <a:rPr lang="en-US" sz="2000" dirty="0"/>
              <a:t>voiding renegotiation is also a natural direction </a:t>
            </a:r>
            <a:r>
              <a:rPr lang="en-US" sz="2000" dirty="0"/>
              <a:t>for us to enable aggregation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Po-Kai Huang (Intel)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60987" y="6567746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GB" altLang="en-US" dirty="0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072824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We simulate load balancing operation for two bands and 30 STAs (see </a:t>
            </a:r>
            <a:r>
              <a:rPr lang="en-US" sz="1800" dirty="0" smtClean="0"/>
              <a:t>Appendix</a:t>
            </a:r>
            <a:r>
              <a:rPr lang="en-US" sz="1800" dirty="0" smtClean="0"/>
              <a:t> </a:t>
            </a:r>
            <a:r>
              <a:rPr lang="en-US" sz="1800" dirty="0" smtClean="0"/>
              <a:t>for the details) based on the frequency of STA switch, and we observe that for low delay performance (ex less than 1s), it is required to have more than 5 STA switches every second (on average) as shown below</a:t>
            </a:r>
          </a:p>
          <a:p>
            <a:pPr lvl="1"/>
            <a:r>
              <a:rPr lang="en-US" sz="1400" dirty="0" smtClean="0"/>
              <a:t>BF = k means doing load balancing operation every k seconds</a:t>
            </a:r>
          </a:p>
          <a:p>
            <a:r>
              <a:rPr lang="en-US" sz="1800" dirty="0" smtClean="0"/>
              <a:t>The results show that extremely efficient multi-band operation that minimize the MAC overhead is critical</a:t>
            </a:r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Po-Kai Huang (Intel)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45355" y="4143730"/>
            <a:ext cx="3008868" cy="226340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52650" y="4136780"/>
            <a:ext cx="3019671" cy="2263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591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Summary of Key </a:t>
            </a:r>
            <a:r>
              <a:rPr lang="en-US" dirty="0" smtClean="0">
                <a:solidFill>
                  <a:schemeClr val="tx1"/>
                </a:solidFill>
              </a:rPr>
              <a:t>Use </a:t>
            </a:r>
            <a:r>
              <a:rPr lang="en-US" dirty="0" smtClean="0">
                <a:solidFill>
                  <a:schemeClr val="tx1"/>
                </a:solidFill>
              </a:rPr>
              <a:t>Cases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Steering/load balancing: More efficient manner to achieve seamless steering/load balancing among multiple APs/BSSs</a:t>
            </a:r>
          </a:p>
          <a:p>
            <a:pPr lvl="1"/>
            <a:r>
              <a:rPr lang="en-US" sz="1800" dirty="0" smtClean="0"/>
              <a:t>Existing use case of MBO/FST/11v, </a:t>
            </a:r>
            <a:r>
              <a:rPr lang="en-US" sz="1800" dirty="0" err="1" smtClean="0"/>
              <a:t>etc</a:t>
            </a:r>
            <a:endParaRPr lang="en-US" sz="1800" dirty="0" smtClean="0"/>
          </a:p>
          <a:p>
            <a:r>
              <a:rPr lang="en-US" sz="2000" dirty="0" smtClean="0"/>
              <a:t>Aggregation</a:t>
            </a:r>
            <a:r>
              <a:rPr lang="en-US" sz="2000" dirty="0" smtClean="0"/>
              <a:t>: </a:t>
            </a:r>
            <a:r>
              <a:rPr lang="en-US" sz="2000" dirty="0"/>
              <a:t>aggregate the data transmitted in different </a:t>
            </a:r>
            <a:r>
              <a:rPr lang="en-US" sz="2000" dirty="0" smtClean="0"/>
              <a:t>APs/BSSs as </a:t>
            </a:r>
            <a:r>
              <a:rPr lang="en-US" sz="2000" dirty="0" smtClean="0"/>
              <a:t>one</a:t>
            </a:r>
          </a:p>
          <a:p>
            <a:pPr lvl="1"/>
            <a:r>
              <a:rPr lang="en-US" sz="1800" dirty="0" smtClean="0"/>
              <a:t>Increase the peak throughput by enabling simultaneous operations in different links</a:t>
            </a:r>
          </a:p>
          <a:p>
            <a:r>
              <a:rPr lang="en-US" sz="2000" dirty="0"/>
              <a:t>The key enhancement is to eliminate the need of various management/data plane </a:t>
            </a:r>
            <a:r>
              <a:rPr lang="en-US" sz="2000" dirty="0" smtClean="0"/>
              <a:t>renegotiations</a:t>
            </a:r>
            <a:endParaRPr lang="en-US" sz="2000" dirty="0"/>
          </a:p>
          <a:p>
            <a:r>
              <a:rPr lang="en-US" sz="2000" dirty="0" smtClean="0"/>
              <a:t>Ideally</a:t>
            </a:r>
            <a:r>
              <a:rPr lang="en-US" sz="2000" dirty="0" smtClean="0"/>
              <a:t>, we want a unified framework to achieve the above two use cases</a:t>
            </a:r>
            <a:endParaRPr lang="en-US" sz="2800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Po-Kai Huang (Intel)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3627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Existing Framework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General                                  Infrastructure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sz="2000" dirty="0" smtClean="0"/>
              <a:t>AP/non-AP STA has an address to communicate to DSM, which may not be the address used on WM </a:t>
            </a:r>
            <a:endParaRPr lang="en-US" sz="2000" dirty="0" smtClean="0"/>
          </a:p>
          <a:p>
            <a:r>
              <a:rPr lang="en-US" sz="1400" dirty="0" smtClean="0"/>
              <a:t>NOTE - link</a:t>
            </a:r>
            <a:r>
              <a:rPr lang="en-US" sz="1400" dirty="0"/>
              <a:t>: In the context of an IEEE 802.11 medium access control (MAC) entity, a physical path consisting of exactly one traversal of the wireless medium (WM) that is usable to transfer MAC service data units (MSDUs) between </a:t>
            </a:r>
            <a:r>
              <a:rPr lang="en-US" sz="1400" dirty="0">
                <a:solidFill>
                  <a:srgbClr val="FF0000"/>
                </a:solidFill>
              </a:rPr>
              <a:t>two stations (STAs).</a:t>
            </a:r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Po-Kai Huang (Intel)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5853" y="2276872"/>
            <a:ext cx="6840760" cy="2781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0630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Framework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3" y="1989138"/>
            <a:ext cx="7772400" cy="4608214"/>
          </a:xfrm>
        </p:spPr>
        <p:txBody>
          <a:bodyPr>
            <a:normAutofit fontScale="77500" lnSpcReduction="20000"/>
          </a:bodyPr>
          <a:lstStyle/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r>
              <a:rPr lang="en-US" sz="2100" dirty="0" smtClean="0">
                <a:solidFill>
                  <a:srgbClr val="FF0000"/>
                </a:solidFill>
              </a:rPr>
              <a:t>This framework does not need change of the current 802.11 spec definition about STA and link:</a:t>
            </a:r>
            <a:endParaRPr lang="en-US" sz="2100" dirty="0">
              <a:solidFill>
                <a:srgbClr val="FF0000"/>
              </a:solidFill>
            </a:endParaRPr>
          </a:p>
          <a:p>
            <a:pPr lvl="1"/>
            <a:r>
              <a:rPr lang="en-US" sz="1400" dirty="0" smtClean="0"/>
              <a:t>station </a:t>
            </a:r>
            <a:r>
              <a:rPr lang="en-US" sz="1400" dirty="0"/>
              <a:t>(STA): A logical entity that is a singly addressable instance of a medium access control (MAC) and physical layer (PHY) interface to the wireless medium (WM</a:t>
            </a:r>
            <a:r>
              <a:rPr lang="en-US" sz="1400" dirty="0" smtClean="0"/>
              <a:t>).</a:t>
            </a:r>
          </a:p>
          <a:p>
            <a:pPr lvl="1"/>
            <a:r>
              <a:rPr lang="en-US" sz="1400" dirty="0"/>
              <a:t>link: In the context of an IEEE 802.11 medium access control (MAC) entity, a physical path consisting of exactly one traversal of the wireless medium (WM) that is usable to transfer MAC service data units (MSDUs) between </a:t>
            </a:r>
            <a:r>
              <a:rPr lang="en-US" sz="1400" dirty="0">
                <a:solidFill>
                  <a:srgbClr val="FF0000"/>
                </a:solidFill>
              </a:rPr>
              <a:t>two stations (STAs</a:t>
            </a:r>
            <a:r>
              <a:rPr lang="en-US" sz="1400" dirty="0" smtClean="0">
                <a:solidFill>
                  <a:srgbClr val="FF0000"/>
                </a:solidFill>
              </a:rPr>
              <a:t>).</a:t>
            </a:r>
            <a:endParaRPr lang="en-US" sz="1400" dirty="0">
              <a:solidFill>
                <a:srgbClr val="FF0000"/>
              </a:solidFill>
            </a:endParaRPr>
          </a:p>
          <a:p>
            <a:endParaRPr lang="en-US" sz="1800" dirty="0"/>
          </a:p>
          <a:p>
            <a:endParaRPr lang="en-US" sz="1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97985" y="1412776"/>
            <a:ext cx="3393281" cy="3807619"/>
          </a:xfrm>
          <a:prstGeom prst="rect">
            <a:avLst/>
          </a:prstGeom>
        </p:spPr>
      </p:pic>
      <p:sp>
        <p:nvSpPr>
          <p:cNvPr id="6" name="Left-Right Arrow 5"/>
          <p:cNvSpPr/>
          <p:nvPr/>
        </p:nvSpPr>
        <p:spPr>
          <a:xfrm>
            <a:off x="4220944" y="2744705"/>
            <a:ext cx="1340427" cy="411480"/>
          </a:xfrm>
          <a:prstGeom prst="left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7" name="TextBox 6"/>
          <p:cNvSpPr txBox="1"/>
          <p:nvPr/>
        </p:nvSpPr>
        <p:spPr>
          <a:xfrm>
            <a:off x="4371615" y="2138835"/>
            <a:ext cx="11897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Align with existing </a:t>
            </a:r>
            <a:r>
              <a:rPr lang="en-US" sz="900" dirty="0" smtClean="0"/>
              <a:t>architecture</a:t>
            </a:r>
            <a:endParaRPr lang="en-US" sz="9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1718" y="1752600"/>
            <a:ext cx="4056513" cy="2917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2183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Infrastructure Framework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  Example 1                                        Example 2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sz="1800" dirty="0" smtClean="0"/>
              <a:t>Multi-link AP logical entity/Multi-link non-AP logical entity has </a:t>
            </a:r>
            <a:r>
              <a:rPr lang="en-US" sz="1800" dirty="0"/>
              <a:t>an address to communicate to DSM, which may not be the address used on </a:t>
            </a:r>
            <a:r>
              <a:rPr lang="en-US" sz="1800" dirty="0" smtClean="0"/>
              <a:t>each WM </a:t>
            </a:r>
            <a:endParaRPr lang="en-US" sz="1800" dirty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634940"/>
            <a:ext cx="9144000" cy="2823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3575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/>
              <a:t>Multi-link logical entity: </a:t>
            </a:r>
            <a:r>
              <a:rPr lang="en-US" b="0" dirty="0"/>
              <a:t>A logical entity that contains one or more STAs. The logical entity has one MAC data service interface and primitives to the LLC and a single address associated with the interface, which can be used to communicate on the DSM.</a:t>
            </a:r>
          </a:p>
          <a:p>
            <a:pPr lvl="1"/>
            <a:r>
              <a:rPr lang="en-US" dirty="0"/>
              <a:t>NOTE –A Multi-link logical entity allows STAs within the multi-link logical entity to have the same MAC address</a:t>
            </a:r>
          </a:p>
          <a:p>
            <a:pPr lvl="1"/>
            <a:r>
              <a:rPr lang="en-US" dirty="0"/>
              <a:t>NOTE – The exact name can be changed</a:t>
            </a:r>
          </a:p>
          <a:p>
            <a:r>
              <a:rPr lang="en-US" b="1" dirty="0"/>
              <a:t>Multi-link AP logical entity:</a:t>
            </a:r>
            <a:r>
              <a:rPr lang="en-US" dirty="0"/>
              <a:t> </a:t>
            </a:r>
            <a:r>
              <a:rPr lang="en-US" b="0" dirty="0"/>
              <a:t>A multi-link logical entity, where each STA within the multi-link logical entity is an AP. </a:t>
            </a:r>
          </a:p>
          <a:p>
            <a:r>
              <a:rPr lang="en-US" b="1" dirty="0"/>
              <a:t>Multi-link non-AP logical entity: </a:t>
            </a:r>
            <a:r>
              <a:rPr lang="en-US" b="0" dirty="0"/>
              <a:t>A multi-link logical entity, where each STA within the multi-link logical entity is a non-AP STA. 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7119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55869</TotalTime>
  <Words>2041</Words>
  <Application>Microsoft Office PowerPoint</Application>
  <PresentationFormat>On-screen Show (4:3)</PresentationFormat>
  <Paragraphs>278</Paragraphs>
  <Slides>25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Qualcomm Office Regular</vt:lpstr>
      <vt:lpstr>Qualcomm Regular</vt:lpstr>
      <vt:lpstr>Arial</vt:lpstr>
      <vt:lpstr>Cambria Math</vt:lpstr>
      <vt:lpstr>Times New Roman</vt:lpstr>
      <vt:lpstr>802-11-Submission</vt:lpstr>
      <vt:lpstr>Extremely Efficient Multi-band Operation</vt:lpstr>
      <vt:lpstr>Abstract</vt:lpstr>
      <vt:lpstr>Motivation</vt:lpstr>
      <vt:lpstr>Simulation</vt:lpstr>
      <vt:lpstr>Summary of Key Use Cases</vt:lpstr>
      <vt:lpstr>Existing Framework</vt:lpstr>
      <vt:lpstr>General Framework</vt:lpstr>
      <vt:lpstr>Infrastructure Framework</vt:lpstr>
      <vt:lpstr>Definition</vt:lpstr>
      <vt:lpstr>Steering/load balancing Use Case under the Framework</vt:lpstr>
      <vt:lpstr>Aggregation Use case under the Framework </vt:lpstr>
      <vt:lpstr>Multi-link Setup </vt:lpstr>
      <vt:lpstr>Conclusion</vt:lpstr>
      <vt:lpstr>Straw Poll #1 - Terminology</vt:lpstr>
      <vt:lpstr>Straw Poll #2 - Terminology</vt:lpstr>
      <vt:lpstr>Reference</vt:lpstr>
      <vt:lpstr>Appendix</vt:lpstr>
      <vt:lpstr>Multi-band Switching</vt:lpstr>
      <vt:lpstr>Simulation Setup - Buffered Video Stream</vt:lpstr>
      <vt:lpstr>Load Balancing Problem</vt:lpstr>
      <vt:lpstr>Scheduling Algorithm</vt:lpstr>
      <vt:lpstr>Average Delay</vt:lpstr>
      <vt:lpstr>Results for Buffered Video Stream Setup</vt:lpstr>
      <vt:lpstr>Simulation Setup - File Transfer</vt:lpstr>
      <vt:lpstr>Results for File Transfer Setup</vt:lpstr>
    </vt:vector>
  </TitlesOfParts>
  <Company>Qualcomm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SC Agenda</dc:title>
  <dc:creator>jlansfor@qti.qualcomm.com</dc:creator>
  <cp:keywords>CTPClassification=CTP_NT</cp:keywords>
  <cp:lastModifiedBy>Huang, Po-kai</cp:lastModifiedBy>
  <cp:revision>1641</cp:revision>
  <cp:lastPrinted>1998-02-10T13:28:06Z</cp:lastPrinted>
  <dcterms:created xsi:type="dcterms:W3CDTF">2004-12-02T14:01:45Z</dcterms:created>
  <dcterms:modified xsi:type="dcterms:W3CDTF">2019-05-10T18:06:59Z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9e0d1078-9938-4df6-9157-16e8a2e8272e</vt:lpwstr>
  </property>
  <property fmtid="{D5CDD505-2E9C-101B-9397-08002B2CF9AE}" pid="4" name="CTP_TimeStamp">
    <vt:lpwstr>2019-05-10 18:06:59Z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</Properties>
</file>