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480" r:id="rId2"/>
    <p:sldId id="512" r:id="rId3"/>
    <p:sldId id="513" r:id="rId4"/>
    <p:sldId id="514" r:id="rId5"/>
    <p:sldId id="515" r:id="rId6"/>
    <p:sldId id="516" r:id="rId7"/>
    <p:sldId id="517" r:id="rId8"/>
    <p:sldId id="518" r:id="rId9"/>
    <p:sldId id="521" r:id="rId10"/>
    <p:sldId id="523" r:id="rId11"/>
    <p:sldId id="522" r:id="rId12"/>
    <p:sldId id="524" r:id="rId13"/>
    <p:sldId id="525" r:id="rId14"/>
    <p:sldId id="526" r:id="rId15"/>
    <p:sldId id="527" r:id="rId16"/>
    <p:sldId id="528" r:id="rId17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9753C549-4C86-4620-861C-FFE47EF1654B}">
          <p14:sldIdLst>
            <p14:sldId id="480"/>
            <p14:sldId id="512"/>
            <p14:sldId id="513"/>
            <p14:sldId id="514"/>
            <p14:sldId id="515"/>
            <p14:sldId id="516"/>
            <p14:sldId id="517"/>
            <p14:sldId id="518"/>
            <p14:sldId id="521"/>
            <p14:sldId id="523"/>
            <p14:sldId id="522"/>
            <p14:sldId id="524"/>
            <p14:sldId id="525"/>
            <p14:sldId id="526"/>
            <p14:sldId id="527"/>
            <p14:sldId id="52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584" userDrawn="1">
          <p15:clr>
            <a:srgbClr val="A4A3A4"/>
          </p15:clr>
        </p15:guide>
        <p15:guide id="2" pos="412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arney, William" initials="CW" lastIdx="9" clrIdx="0">
    <p:extLst/>
  </p:cmAuthor>
  <p:cmAuthor id="2" name="Morioka, Yuichi" initials="MY" lastIdx="2" clrIdx="1"/>
  <p:cmAuthor id="3" name="Furuichi, Sho" initials="FS" lastIdx="8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FF"/>
    <a:srgbClr val="FF97DA"/>
    <a:srgbClr val="FF33CC"/>
    <a:srgbClr val="00CC99"/>
    <a:srgbClr val="FFFFCC"/>
    <a:srgbClr val="99FF66"/>
    <a:srgbClr val="99CCFF"/>
    <a:srgbClr val="85FFE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5" autoAdjust="0"/>
    <p:restoredTop sz="85764" autoAdjust="0"/>
  </p:normalViewPr>
  <p:slideViewPr>
    <p:cSldViewPr>
      <p:cViewPr varScale="1">
        <p:scale>
          <a:sx n="98" d="100"/>
          <a:sy n="98" d="100"/>
        </p:scale>
        <p:origin x="1656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4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04" y="450"/>
      </p:cViewPr>
      <p:guideLst>
        <p:guide orient="horz" pos="1584"/>
        <p:guide pos="41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7246" y="70514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236" y="70514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542461" y="6588663"/>
            <a:ext cx="251338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r>
              <a:rPr lang="fr-FR" altLang="ja-JP" dirty="0" err="1"/>
              <a:t>Yusuke</a:t>
            </a:r>
            <a:r>
              <a:rPr lang="fr-FR" altLang="ja-JP" dirty="0"/>
              <a:t> Tanaka(Sony Corporation), et al.</a:t>
            </a:r>
            <a:endParaRPr lang="en-US" altLang="ja-JP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9198" y="6588663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2364F18D-6796-4527-858C-05238C0F4A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934" y="283633"/>
            <a:ext cx="795147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35847" name="Rectangle 7"/>
          <p:cNvSpPr>
            <a:spLocks noChangeArrowheads="1"/>
          </p:cNvSpPr>
          <p:nvPr/>
        </p:nvSpPr>
        <p:spPr bwMode="auto">
          <a:xfrm>
            <a:off x="993935" y="658866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934" y="6580527"/>
            <a:ext cx="81723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7973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9366" y="12393"/>
            <a:ext cx="219585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802.11-18/</a:t>
            </a:r>
            <a:r>
              <a:rPr lang="en-US" altLang="ja-JP" dirty="0"/>
              <a:t>1533</a:t>
            </a:r>
            <a:r>
              <a:rPr lang="en-US" dirty="0"/>
              <a:t>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417" y="12393"/>
            <a:ext cx="1227837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altLang="ja-JP" dirty="0"/>
              <a:t>September 2018</a:t>
            </a:r>
            <a:endParaRPr lang="en-GB" alt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5663" cy="25463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5245" y="3233885"/>
            <a:ext cx="7288848" cy="3064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37452" y="6590988"/>
            <a:ext cx="26845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spcBef>
                <a:spcPct val="0"/>
              </a:spcBef>
              <a:buFontTx/>
              <a:buNone/>
              <a:defRPr/>
            </a:lvl1pPr>
            <a:lvl5pPr marL="458788" lvl="4" algn="r" defTabSz="938213">
              <a:defRPr sz="1200" b="0"/>
            </a:lvl5pPr>
          </a:lstStyle>
          <a:p>
            <a:r>
              <a:rPr lang="fr-FR" altLang="ja-JP" sz="1200" dirty="0" err="1"/>
              <a:t>Yusuke</a:t>
            </a:r>
            <a:r>
              <a:rPr lang="fr-FR" altLang="ja-JP" sz="1200" dirty="0"/>
              <a:t> Tanaka(Sony Corporation), et al.</a:t>
            </a:r>
            <a:endParaRPr lang="en-US" altLang="ja-JP" sz="1200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6130" y="6590988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dirty="0"/>
              <a:t>Page </a:t>
            </a:r>
            <a:fld id="{0FE52186-36B6-4054-BEF3-62B8BA7A57C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1037649" y="6590988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 dirty="0"/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7650" y="6589825"/>
            <a:ext cx="786404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27214" y="217375"/>
            <a:ext cx="808491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157375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802.11-18/</a:t>
            </a:r>
            <a:r>
              <a:rPr lang="en-US" altLang="ja-JP"/>
              <a:t>1533</a:t>
            </a:r>
            <a:r>
              <a:rPr lang="en-US"/>
              <a:t>r0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September 2018</a:t>
            </a:r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fr-FR" altLang="ja-JP" sz="1200"/>
              <a:t>Yusuke Tanaka(Sony Corporation), et al.</a:t>
            </a:r>
            <a:endParaRPr lang="en-US" altLang="ja-JP" sz="120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0FE52186-36B6-4054-BEF3-62B8BA7A57CB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4844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タイトル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D923615-D29F-47B6-BBA8-A7C71AC43A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July 2019</a:t>
            </a:r>
            <a:endParaRPr lang="en-GB" altLang="en-US" dirty="0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72CB58-07E5-4159-867B-77249821C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 dirty="0"/>
              <a:t>Yusuke Tanaka (Sony Corporation)</a:t>
            </a:r>
            <a:endParaRPr lang="en-US" dirty="0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BDABFB-C618-403F-B59C-350283B926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0773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/>
          <p:cNvCxnSpPr>
            <a:cxnSpLocks noChangeShapeType="1"/>
          </p:cNvCxnSpPr>
          <p:nvPr userDrawn="1"/>
        </p:nvCxn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タイトル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5365183F-7452-48E7-96E8-3F0979046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/>
              <a:t>July 2019</a:t>
            </a:r>
            <a:endParaRPr lang="en-GB" altLang="en-US" dirty="0"/>
          </a:p>
        </p:txBody>
      </p:sp>
      <p:sp>
        <p:nvSpPr>
          <p:cNvPr id="7" name="フッター プレースホルダー 6">
            <a:extLst>
              <a:ext uri="{FF2B5EF4-FFF2-40B4-BE49-F238E27FC236}">
                <a16:creationId xmlns:a16="http://schemas.microsoft.com/office/drawing/2014/main" id="{C08AF3CA-B524-4541-A3A5-C9AA5F837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 dirty="0"/>
              <a:t>Yusuke Tanaka</a:t>
            </a:r>
            <a:r>
              <a:rPr lang="ja-JP" altLang="en-US" dirty="0"/>
              <a:t> </a:t>
            </a:r>
            <a:r>
              <a:rPr lang="fr-FR" dirty="0"/>
              <a:t>(Sony Corporation)</a:t>
            </a:r>
            <a:endParaRPr lang="en-US" dirty="0"/>
          </a:p>
        </p:txBody>
      </p:sp>
      <p:sp>
        <p:nvSpPr>
          <p:cNvPr id="8" name="スライド番号プレースホルダー 7">
            <a:extLst>
              <a:ext uri="{FF2B5EF4-FFF2-40B4-BE49-F238E27FC236}">
                <a16:creationId xmlns:a16="http://schemas.microsoft.com/office/drawing/2014/main" id="{7823F01D-059B-40B6-A941-378CE7917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1065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867400" y="6475413"/>
            <a:ext cx="2676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1"/>
            </a:lvl1pPr>
          </a:lstStyle>
          <a:p>
            <a:pPr>
              <a:defRPr/>
            </a:pPr>
            <a:r>
              <a:rPr lang="fr-FR" dirty="0"/>
              <a:t>Yusuke Tanaka (Sony Corporation)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400" y="6475413"/>
            <a:ext cx="53540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dirty="0"/>
              <a:t>Slide </a:t>
            </a:r>
            <a:fld id="{AA0DB6A0-3FAC-4C50-B855-05E2EFEC7C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129148" y="331808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</a:t>
            </a:r>
            <a:r>
              <a:rPr lang="en-US" altLang="ja-JP" sz="1800" b="1" dirty="0"/>
              <a:t>0810</a:t>
            </a:r>
            <a:r>
              <a:rPr lang="en-GB" altLang="en-US" sz="1800" b="1" dirty="0"/>
              <a:t>r1</a:t>
            </a: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332195"/>
            <a:ext cx="1828800" cy="276225"/>
          </a:xfrm>
          <a:prstGeom prst="rect">
            <a:avLst/>
          </a:prstGeom>
        </p:spPr>
        <p:txBody>
          <a:bodyPr anchor="ctr"/>
          <a:lstStyle>
            <a:lvl1pPr>
              <a:defRPr sz="1800"/>
            </a:lvl1pPr>
          </a:lstStyle>
          <a:p>
            <a:pPr>
              <a:defRPr/>
            </a:pPr>
            <a:r>
              <a:rPr lang="en-US" altLang="ja-JP" dirty="0"/>
              <a:t>July 2019</a:t>
            </a:r>
            <a:endParaRPr lang="en-GB" alt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6475413"/>
            <a:ext cx="75020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b="1" dirty="0"/>
              <a:t>Submission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525" r:id="rId1"/>
    <p:sldLayoutId id="2147485548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字幕 7">
            <a:extLst>
              <a:ext uri="{FF2B5EF4-FFF2-40B4-BE49-F238E27FC236}">
                <a16:creationId xmlns:a16="http://schemas.microsoft.com/office/drawing/2014/main" id="{760D6E4E-40BE-4378-BD90-D9AC3BD128C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1981200"/>
            <a:ext cx="6400800" cy="1752600"/>
          </a:xfrm>
        </p:spPr>
        <p:txBody>
          <a:bodyPr/>
          <a:lstStyle/>
          <a:p>
            <a:r>
              <a:rPr lang="en-US" altLang="ja-JP" sz="2000" dirty="0"/>
              <a:t>Date:</a:t>
            </a:r>
            <a:r>
              <a:rPr lang="en-US" altLang="ja-JP" sz="2000" b="0" dirty="0"/>
              <a:t> 2019-7-15</a:t>
            </a: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70B7E2C2-2394-49DD-901C-D5019DD0C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Discussion on 6 GHz Band Support</a:t>
            </a:r>
            <a:endParaRPr kumimoji="1" lang="ja-JP" altLang="en-US" dirty="0"/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C2D32F-DBCE-44AE-AE73-5EFF54DA8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 dirty="0"/>
              <a:t>July 2019</a:t>
            </a:r>
            <a:endParaRPr lang="en-GB" altLang="en-US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24DE4CF-8333-4FE1-A76F-AAE7CC829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67400" y="6475413"/>
            <a:ext cx="2676526" cy="184666"/>
          </a:xfrm>
        </p:spPr>
        <p:txBody>
          <a:bodyPr/>
          <a:lstStyle/>
          <a:p>
            <a:pPr>
              <a:defRPr/>
            </a:pPr>
            <a:r>
              <a:rPr lang="fr-FR" dirty="0"/>
              <a:t>Yusuke Tanaka (Sony Corporation)</a:t>
            </a:r>
            <a:endParaRPr lang="en-US" dirty="0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63FEE47-7780-4FE1-833C-DFA8FA1C02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BAADEF9E-0057-41A4-AA16-52E5D53FE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272796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sz="2000" dirty="0"/>
              <a:t>Authors:</a:t>
            </a:r>
            <a:endParaRPr lang="en-US" sz="2000" b="0" dirty="0"/>
          </a:p>
        </p:txBody>
      </p:sp>
      <p:graphicFrame>
        <p:nvGraphicFramePr>
          <p:cNvPr id="10" name="表 9">
            <a:extLst>
              <a:ext uri="{FF2B5EF4-FFF2-40B4-BE49-F238E27FC236}">
                <a16:creationId xmlns:a16="http://schemas.microsoft.com/office/drawing/2014/main" id="{459D567A-3CFE-4E96-9032-E804B93279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9094413"/>
              </p:ext>
            </p:extLst>
          </p:nvPr>
        </p:nvGraphicFramePr>
        <p:xfrm>
          <a:off x="685753" y="3108960"/>
          <a:ext cx="7772494" cy="2560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777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894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954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7143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Name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Company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Address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Phone</a:t>
                      </a:r>
                      <a:endParaRPr kumimoji="1" lang="ja-JP" altLang="en-US" sz="15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b="1" dirty="0"/>
                        <a:t>Email</a:t>
                      </a:r>
                      <a:endParaRPr kumimoji="1" lang="ja-JP" altLang="en-US" sz="15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</a:t>
                      </a:r>
                      <a:r>
                        <a:rPr kumimoji="1" lang="en-US" altLang="ja-JP" sz="1500" baseline="0" dirty="0"/>
                        <a:t> Tanaka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rowSpan="7">
                  <a:txBody>
                    <a:bodyPr/>
                    <a:lstStyle/>
                    <a:p>
                      <a:r>
                        <a:rPr kumimoji="1" lang="en-US" altLang="ja-JP" sz="1500" dirty="0"/>
                        <a:t>Sony Corporation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Yusuke.YT.Tanaka@sony.com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 err="1"/>
                        <a:t>Sho</a:t>
                      </a:r>
                      <a:r>
                        <a:rPr kumimoji="1" lang="en-US" altLang="ja-JP" sz="1500" dirty="0"/>
                        <a:t> </a:t>
                      </a:r>
                      <a:r>
                        <a:rPr kumimoji="1" lang="en-US" altLang="ja-JP" sz="1500" dirty="0" err="1"/>
                        <a:t>Furuichi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Sho.Furuichi@sony.com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9044351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Kosuke Aio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Kosuke.Aio@sony.com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572965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 Hirata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Ryuichi.Hirata@sony.com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73897951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 err="1"/>
                        <a:t>Naotaka</a:t>
                      </a:r>
                      <a:r>
                        <a:rPr kumimoji="1" lang="en-US" altLang="ja-JP" sz="1500" dirty="0"/>
                        <a:t> Sato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naotaka.sato@ieee.org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Chen Sun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en-US" altLang="ja-JP" sz="1500" dirty="0"/>
                        <a:t>Chen.Sun@sony.com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02019732"/>
                  </a:ext>
                </a:extLst>
              </a:tr>
              <a:tr h="2794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William Carney</a:t>
                      </a:r>
                      <a:endParaRPr kumimoji="1" lang="ja-JP" altLang="en-US" sz="15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kumimoji="1" lang="ja-JP" altLang="en-US" sz="15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5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500" dirty="0"/>
                        <a:t>William.Carney@sony.com</a:t>
                      </a:r>
                      <a:endParaRPr kumimoji="1" lang="ja-JP" altLang="en-US" sz="15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280780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70080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BC56C28-341A-4F70-8A3D-9E986A998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690" y="2836125"/>
            <a:ext cx="5626620" cy="3352024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D0C441D-84E8-49E3-AAEE-FCC18A3B6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802.11af High Level Architecture [3]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CBF39-5007-4B20-9F31-8AC69EA39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409F2-168C-4A20-8E08-F579F41C5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68334-5732-485E-A4CB-3AFEB731E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19" name="Speech Bubble: Rectangle with Corners Rounded 18">
            <a:extLst>
              <a:ext uri="{FF2B5EF4-FFF2-40B4-BE49-F238E27FC236}">
                <a16:creationId xmlns:a16="http://schemas.microsoft.com/office/drawing/2014/main" id="{7D23BCEA-4128-4B1F-818F-9893B1A5EC36}"/>
              </a:ext>
            </a:extLst>
          </p:cNvPr>
          <p:cNvSpPr/>
          <p:nvPr/>
        </p:nvSpPr>
        <p:spPr bwMode="auto">
          <a:xfrm>
            <a:off x="4414948" y="1819347"/>
            <a:ext cx="4128978" cy="855736"/>
          </a:xfrm>
          <a:prstGeom prst="wedgeRoundRectCallout">
            <a:avLst>
              <a:gd name="adj1" fmla="val -39754"/>
              <a:gd name="adj2" fmla="val 193134"/>
              <a:gd name="adj3" fmla="val 16667"/>
            </a:avLst>
          </a:prstGeom>
          <a:ln>
            <a:solidFill>
              <a:schemeClr val="accent2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1100" dirty="0">
                <a:solidFill>
                  <a:schemeClr val="accent2"/>
                </a:solidFill>
              </a:rPr>
              <a:t>registered location secure server (RLSS): </a:t>
            </a:r>
            <a:r>
              <a:rPr lang="en-US" altLang="ja-JP" sz="1100" b="0" dirty="0">
                <a:solidFill>
                  <a:schemeClr val="accent2"/>
                </a:solidFill>
              </a:rPr>
              <a:t>An entity that accesses and manages a database that organizes storage of information by geographic location and securely holds the location and some operating parameters of one or more basic service sets (BSSs)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FB28A86-14FD-4867-A169-50777A233BE3}"/>
              </a:ext>
            </a:extLst>
          </p:cNvPr>
          <p:cNvSpPr/>
          <p:nvPr/>
        </p:nvSpPr>
        <p:spPr bwMode="auto">
          <a:xfrm>
            <a:off x="3200400" y="4191000"/>
            <a:ext cx="228600" cy="5334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5B549E76-96B6-40B1-9721-B3B8EA12D90E}"/>
              </a:ext>
            </a:extLst>
          </p:cNvPr>
          <p:cNvCxnSpPr>
            <a:cxnSpLocks/>
            <a:stCxn id="30" idx="2"/>
            <a:endCxn id="11" idx="0"/>
          </p:cNvCxnSpPr>
          <p:nvPr/>
        </p:nvCxnSpPr>
        <p:spPr bwMode="auto">
          <a:xfrm>
            <a:off x="2390940" y="2675083"/>
            <a:ext cx="923760" cy="151591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649D085-BF8F-42F5-83E6-44804AFF1CD8}"/>
              </a:ext>
            </a:extLst>
          </p:cNvPr>
          <p:cNvSpPr txBox="1"/>
          <p:nvPr/>
        </p:nvSpPr>
        <p:spPr>
          <a:xfrm>
            <a:off x="6858000" y="3421932"/>
            <a:ext cx="2362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0" dirty="0">
                <a:solidFill>
                  <a:srgbClr val="C00000"/>
                </a:solidFill>
              </a:rPr>
              <a:t>RLSS can manage one or more GDD enabling STAs. 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DD64207-752D-459E-A696-AA017DAE8446}"/>
              </a:ext>
            </a:extLst>
          </p:cNvPr>
          <p:cNvSpPr/>
          <p:nvPr/>
        </p:nvSpPr>
        <p:spPr bwMode="auto">
          <a:xfrm>
            <a:off x="5265831" y="4114800"/>
            <a:ext cx="228600" cy="533400"/>
          </a:xfrm>
          <a:prstGeom prst="ellipse">
            <a:avLst/>
          </a:prstGeom>
          <a:noFill/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D2786D9E-7800-44F3-ACD5-841F7988006F}"/>
              </a:ext>
            </a:extLst>
          </p:cNvPr>
          <p:cNvCxnSpPr>
            <a:cxnSpLocks/>
            <a:stCxn id="15" idx="1"/>
            <a:endCxn id="26" idx="6"/>
          </p:cNvCxnSpPr>
          <p:nvPr/>
        </p:nvCxnSpPr>
        <p:spPr bwMode="auto">
          <a:xfrm flipH="1">
            <a:off x="5494431" y="3652765"/>
            <a:ext cx="1363569" cy="72873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C0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65F352A5-A91D-4805-8AE1-76CA2D08198C}"/>
              </a:ext>
            </a:extLst>
          </p:cNvPr>
          <p:cNvSpPr txBox="1"/>
          <p:nvPr/>
        </p:nvSpPr>
        <p:spPr>
          <a:xfrm>
            <a:off x="448340" y="2213418"/>
            <a:ext cx="388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b="0" dirty="0">
                <a:solidFill>
                  <a:srgbClr val="C00000"/>
                </a:solidFill>
              </a:rPr>
              <a:t>RLSS can access to GDB on behalf of one or more GDD enabling STAs. </a:t>
            </a:r>
          </a:p>
        </p:txBody>
      </p:sp>
    </p:spTree>
    <p:extLst>
      <p:ext uri="{BB962C8B-B14F-4D97-AF65-F5344CB8AC3E}">
        <p14:creationId xmlns:p14="http://schemas.microsoft.com/office/powerpoint/2010/main" val="37760400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35F8A505-5C35-48DD-AB12-0CDE51D900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92500"/>
          </a:bodyPr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AFC can be considered as another form of “GDB”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kumimoji="1" lang="en-US" altLang="ja-JP" dirty="0"/>
              <a:t>employing capability to manage use of 6 GHz band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A definition of “GDD enabling STA” can be re-used for 11be access points to meet FCC’s proposed requirement.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kumimoji="1" lang="en-US" altLang="ja-JP" dirty="0"/>
              <a:t>obtaining available spectrum for use at its own location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A definition of “GDD dependent STA” well matches with the definition of client device.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kumimoji="1" lang="en-US" altLang="ja-JP" dirty="0"/>
              <a:t>generally under the control of GDD enabling STA</a:t>
            </a:r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“RLSS” can be re-used as network proxy to access AFC on behalf of one or more “GDD enabling STAs”. 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kumimoji="1" lang="en-US" altLang="ja-JP" dirty="0"/>
              <a:t>It would be beneficial for professional use such as enterprise network administrators, etc. </a:t>
            </a:r>
          </a:p>
          <a:p>
            <a:pPr marL="457200" indent="-457200">
              <a:buFont typeface="+mj-lt"/>
              <a:buAutoNum type="arabicPeriod"/>
            </a:pPr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4444B6-6DEA-41FE-ABE3-AB40ED044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Observations from the Architecture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B5C4B-35CA-48EF-8FCD-5C2840BFF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3408FA-A5F1-4573-9FDB-0A8C5AB5C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F905E-3D8D-4EC9-9B5E-A11C38D9C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2084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EFB502-3C32-4102-8152-95D6AC59AC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ja-JP" dirty="0"/>
              <a:t>The query protocol for registered location information that is received and transported by generic advertisement service (GAS) Public Action frames.</a:t>
            </a:r>
          </a:p>
          <a:p>
            <a:pPr lvl="1"/>
            <a:r>
              <a:rPr kumimoji="1" lang="en-US" altLang="ja-JP" dirty="0"/>
              <a:t>Registered location is defined as “the geolocation of a station (STA) registered in accordance with the requirements for the regulatory domain.”</a:t>
            </a:r>
          </a:p>
          <a:p>
            <a:pPr lvl="1"/>
            <a:endParaRPr kumimoji="1" lang="en-US" altLang="ja-JP" dirty="0"/>
          </a:p>
          <a:p>
            <a:r>
              <a:rPr kumimoji="1" lang="en-US" altLang="ja-JP" dirty="0"/>
              <a:t>The specific mechanisms are as follows:</a:t>
            </a:r>
          </a:p>
          <a:p>
            <a:pPr lvl="1"/>
            <a:r>
              <a:rPr kumimoji="1" lang="en-US" altLang="ja-JP" b="1" dirty="0"/>
              <a:t>Channel availability query</a:t>
            </a:r>
            <a:r>
              <a:rPr kumimoji="1" lang="en-US" altLang="ja-JP" dirty="0"/>
              <a:t>, used to obtain one or more WSMs of available channels for an area or a geolocation</a:t>
            </a:r>
          </a:p>
          <a:p>
            <a:pPr lvl="1"/>
            <a:r>
              <a:rPr kumimoji="1" lang="en-US" altLang="ja-JP" b="1" dirty="0"/>
              <a:t>Channel schedule management</a:t>
            </a:r>
            <a:r>
              <a:rPr kumimoji="1" lang="en-US" altLang="ja-JP" dirty="0"/>
              <a:t>, used to obtain start and ending times for each available white space channel</a:t>
            </a:r>
          </a:p>
          <a:p>
            <a:pPr lvl="1"/>
            <a:r>
              <a:rPr kumimoji="1" lang="en-US" altLang="ja-JP" b="1" dirty="0"/>
              <a:t>Contact verification signal</a:t>
            </a:r>
            <a:r>
              <a:rPr kumimoji="1" lang="en-US" altLang="ja-JP" dirty="0"/>
              <a:t>, used by a GDD dependent STA to verify it is still receiving frames from its GDD enabling STA</a:t>
            </a:r>
          </a:p>
          <a:p>
            <a:pPr lvl="1"/>
            <a:r>
              <a:rPr kumimoji="1" lang="en-US" altLang="ja-JP" b="1" dirty="0"/>
              <a:t>GDD enablement</a:t>
            </a:r>
            <a:r>
              <a:rPr kumimoji="1" lang="en-US" altLang="ja-JP" dirty="0"/>
              <a:t>, the procedure where a GDD enabling STA forms a network and maintains the network under the control of a GDB</a:t>
            </a:r>
          </a:p>
          <a:p>
            <a:pPr lvl="1"/>
            <a:r>
              <a:rPr kumimoji="1" lang="en-US" altLang="ja-JP" b="1" dirty="0"/>
              <a:t>Network channel control</a:t>
            </a:r>
            <a:r>
              <a:rPr kumimoji="1" lang="en-US" altLang="ja-JP" dirty="0"/>
              <a:t>, used to inform a local channel controller that has a view of nearby transmitters and their emissions footprints</a:t>
            </a:r>
          </a:p>
          <a:p>
            <a:pPr lvl="1"/>
            <a:r>
              <a:rPr kumimoji="1" lang="en-US" altLang="ja-JP" b="1" dirty="0"/>
              <a:t>WSM (white space map)</a:t>
            </a:r>
            <a:r>
              <a:rPr kumimoji="1" lang="en-US" altLang="ja-JP" dirty="0"/>
              <a:t>, used to retrieve the available white space channels and their transmit power restrictions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RLQP could also be re-used but how to utilize/modify RLQP for 6 GHz support is for further study.</a:t>
            </a:r>
            <a:endParaRPr kumimoji="1" lang="ja-JP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9B04E85-80D8-4F0F-9D13-5554C459F0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Registered Location Query Protocol (RLQP) [3]</a:t>
            </a:r>
            <a:endParaRPr kumimoji="1" lang="ja-JP" alt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8DA99F-6566-42EA-A4D9-0F355A54A8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A7D273-2C3F-429E-96D9-EB7796C33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52F06-7AE5-416C-A2B3-689CAD73C9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0334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AE6709-DA3D-4F1D-8C76-FE3A219982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126" cy="4114800"/>
          </a:xfrm>
        </p:spPr>
        <p:txBody>
          <a:bodyPr/>
          <a:lstStyle/>
          <a:p>
            <a:r>
              <a:rPr kumimoji="1" lang="en-US" altLang="ja-JP" dirty="0"/>
              <a:t>To develop functionalities for 6 GHz band support will be a key requirement to achieve “</a:t>
            </a:r>
            <a:r>
              <a:rPr kumimoji="1" lang="en-GB" altLang="ja-JP" dirty="0"/>
              <a:t>maximum throughput of at least 30 Gbps” that is a main scope of </a:t>
            </a:r>
            <a:r>
              <a:rPr kumimoji="1" lang="en-GB" altLang="ja-JP" dirty="0" err="1"/>
              <a:t>TGbe</a:t>
            </a:r>
            <a:r>
              <a:rPr kumimoji="1" lang="en-US" altLang="ja-JP" dirty="0"/>
              <a:t> [1].</a:t>
            </a:r>
            <a:endParaRPr kumimoji="1" lang="en-US" altLang="ja-JP" sz="2000" dirty="0"/>
          </a:p>
          <a:p>
            <a:r>
              <a:rPr kumimoji="1" lang="en-US" altLang="ja-JP" dirty="0" err="1"/>
              <a:t>TGbe</a:t>
            </a:r>
            <a:r>
              <a:rPr kumimoji="1" lang="en-US" altLang="ja-JP" dirty="0"/>
              <a:t> should consider database access as one of these 11be functionalities so that it can globally achieve 30 Gbps where permitted.</a:t>
            </a:r>
          </a:p>
          <a:p>
            <a:r>
              <a:rPr kumimoji="1" lang="en-US" altLang="ja-JP" dirty="0" err="1"/>
              <a:t>TGbe</a:t>
            </a:r>
            <a:r>
              <a:rPr kumimoji="1" lang="en-US" altLang="ja-JP" dirty="0"/>
              <a:t> should consider:</a:t>
            </a:r>
          </a:p>
          <a:p>
            <a:pPr lvl="1"/>
            <a:r>
              <a:rPr kumimoji="1" lang="en-US" altLang="ja-JP" sz="1800" dirty="0"/>
              <a:t>Interface (SAP), Primitive, Entity</a:t>
            </a:r>
          </a:p>
          <a:p>
            <a:pPr lvl="1"/>
            <a:r>
              <a:rPr kumimoji="1" lang="en-US" altLang="ja-JP" sz="1800" dirty="0"/>
              <a:t>Frame exchange to available</a:t>
            </a:r>
            <a:r>
              <a:rPr kumimoji="1" lang="fr-FR" altLang="ja-JP" sz="1800" dirty="0"/>
              <a:t> channels, maximum </a:t>
            </a:r>
            <a:r>
              <a:rPr kumimoji="1" lang="fr-FR" altLang="ja-JP" sz="1800" dirty="0" err="1"/>
              <a:t>allowable</a:t>
            </a:r>
            <a:r>
              <a:rPr kumimoji="1" lang="fr-FR" altLang="ja-JP" sz="1800" dirty="0"/>
              <a:t> transmission power, etc.</a:t>
            </a:r>
          </a:p>
          <a:p>
            <a:pPr lvl="1"/>
            <a:r>
              <a:rPr kumimoji="1" lang="en-US" altLang="ja-JP" sz="1800" dirty="0"/>
              <a:t>Reuse and enhancement of “Operation under GDB” defined for 11af</a:t>
            </a:r>
          </a:p>
          <a:p>
            <a:endParaRPr kumimoji="1" lang="ja-JP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E9FD5F08-2759-49FF-802F-904A83CF37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Conclusion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D111A-9048-4CE1-8E11-F2C3FAE5E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7B3DFB-D2F3-42A6-AC58-D3E17729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699E5A-1AF9-43F1-85E5-A4E714C6B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0967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250384-BD3C-4200-B5AC-07101CA6FF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en-US" altLang="ja-JP" dirty="0"/>
              <a:t>[1] 11-18-1231-01-0eht-eht-draft-proposed-par</a:t>
            </a:r>
          </a:p>
          <a:p>
            <a:pPr marL="0" indent="0">
              <a:buNone/>
            </a:pPr>
            <a:r>
              <a:rPr kumimoji="1" lang="en-US" altLang="ko-KR" dirty="0"/>
              <a:t>[2] FCC 18-147, “Notice of Proposed Rulemaking”, ET Docket No. 18-295 Unlicensed Use of the 6 GHz Band, October 24, 2018</a:t>
            </a:r>
          </a:p>
          <a:p>
            <a:pPr marL="0" indent="0">
              <a:buNone/>
            </a:pPr>
            <a:r>
              <a:rPr kumimoji="1" lang="en-US" altLang="ko-KR" dirty="0"/>
              <a:t>[3] IEEE Std 802.11™-2016</a:t>
            </a:r>
          </a:p>
          <a:p>
            <a:endParaRPr kumimoji="1" lang="ja-JP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587D3CE-8646-4094-85B1-975E19637F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Reference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29FE93-FDDA-4311-B7F9-1F8ED30EB2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EF379-0B8E-417B-83E7-0D9EE94C4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12342C-8576-40B1-95AD-E9B10B56A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14950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82C37FA-8B7B-4D26-8CD8-9A95777A3B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think that </a:t>
            </a:r>
            <a:r>
              <a:rPr kumimoji="1" lang="en-US" altLang="ja-JP" dirty="0" err="1"/>
              <a:t>TGbe</a:t>
            </a:r>
            <a:r>
              <a:rPr kumimoji="1" lang="en-US" altLang="ja-JP" dirty="0"/>
              <a:t> may need to consider the NRA proposed rules such as database access requirements and so on to support the entirety of the 6 GHz bands?</a:t>
            </a:r>
          </a:p>
          <a:p>
            <a:pPr lvl="1"/>
            <a:r>
              <a:rPr kumimoji="1" lang="en-US" altLang="ja-JP" dirty="0"/>
              <a:t>Yes</a:t>
            </a:r>
          </a:p>
          <a:p>
            <a:pPr lvl="1"/>
            <a:r>
              <a:rPr kumimoji="1" lang="en-US" altLang="ja-JP" dirty="0"/>
              <a:t>No</a:t>
            </a:r>
          </a:p>
          <a:p>
            <a:pPr lvl="1"/>
            <a:r>
              <a:rPr kumimoji="1" lang="en-US" altLang="ja-JP" dirty="0"/>
              <a:t>Need more information</a:t>
            </a:r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CE36295-6199-4E4F-99E2-AEBC911F2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 1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A499BF-A795-4E89-97B5-FF72581206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5FE4BD-19A1-498D-9CAC-51FC61ADB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EB79C-452E-49CD-B402-5750516173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8711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4DEF493-43AD-45E3-B843-44DDE4B70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Do you think that so-called IEEE 802.11af could be a potential baseline reference for </a:t>
            </a:r>
            <a:r>
              <a:rPr kumimoji="1" lang="en-US" altLang="ja-JP" dirty="0" err="1"/>
              <a:t>TGbe</a:t>
            </a:r>
            <a:r>
              <a:rPr kumimoji="1" lang="en-US" altLang="ja-JP" dirty="0"/>
              <a:t> to develop a database access specification to use 6 GHz band?</a:t>
            </a:r>
          </a:p>
          <a:p>
            <a:pPr lvl="1"/>
            <a:r>
              <a:rPr kumimoji="1" lang="en-US" altLang="ja-JP" dirty="0"/>
              <a:t>Yes</a:t>
            </a:r>
          </a:p>
          <a:p>
            <a:pPr lvl="1"/>
            <a:r>
              <a:rPr kumimoji="1" lang="en-US" altLang="ja-JP" dirty="0"/>
              <a:t>No</a:t>
            </a:r>
          </a:p>
          <a:p>
            <a:pPr lvl="1"/>
            <a:r>
              <a:rPr kumimoji="1" lang="en-US" altLang="ja-JP" dirty="0"/>
              <a:t>Need more information</a:t>
            </a:r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1B417F3-5E0F-48FC-91A8-6820C46E83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Straw Poll 2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DFC34E-C8BD-4AC7-ABFB-8D94A1676D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8CBCED-857C-4507-BAB4-9772C4CF13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A7DA4A-511B-4542-B779-8938851C9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624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58E0F7C-7BC7-4B1C-9D91-6E212D2975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sz="2000" dirty="0"/>
              <a:t>Frequency range described in IEEE P802.11be PAR includes 6 GHz band [1].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6</a:t>
            </a:r>
            <a:r>
              <a:rPr kumimoji="1" lang="ja-JP" altLang="en-US" sz="2000" dirty="0"/>
              <a:t> </a:t>
            </a:r>
            <a:r>
              <a:rPr kumimoji="1" lang="en-US" altLang="ja-JP" sz="2000" dirty="0"/>
              <a:t>GHz band (5,925 – 7,125 MHz (US) / 5,925 – 6,425 MHz (EU)) is now under regulatory discussion to opening up for Wireless Access System including Radio LAN (WAS/RLAN).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This contribution proposes way forward on IEEE P802.11be specification development for 6 GHz band support, </a:t>
            </a:r>
            <a:r>
              <a:rPr kumimoji="1" lang="en-US" altLang="ja-JP" sz="2000" u="sng" dirty="0"/>
              <a:t>assuming regulatory rules proposed as of today is the premise</a:t>
            </a:r>
            <a:r>
              <a:rPr kumimoji="1" lang="en-US" altLang="ja-JP" sz="2000" dirty="0"/>
              <a:t>. </a:t>
            </a:r>
          </a:p>
          <a:p>
            <a:pPr lvl="1"/>
            <a:r>
              <a:rPr kumimoji="1" lang="en-US" altLang="ja-JP" sz="1600" dirty="0"/>
              <a:t>Note that, in the world as of today, FCC is the only national regulatory authority (NRA) which has issued proposed “rule” for shared use of 6 GHz band.</a:t>
            </a:r>
          </a:p>
          <a:p>
            <a:pPr lvl="1"/>
            <a:r>
              <a:rPr kumimoji="1" lang="en-US" altLang="ja-JP" sz="1600" dirty="0"/>
              <a:t>If</a:t>
            </a:r>
            <a:r>
              <a:rPr kumimoji="1" lang="ja-JP" altLang="en-US" sz="1600" dirty="0"/>
              <a:t> </a:t>
            </a:r>
            <a:r>
              <a:rPr kumimoji="1" lang="en-US" altLang="ja-JP" sz="1600" dirty="0"/>
              <a:t>the</a:t>
            </a:r>
            <a:r>
              <a:rPr kumimoji="1" lang="ja-JP" altLang="en-US" sz="1600" dirty="0"/>
              <a:t> </a:t>
            </a:r>
            <a:r>
              <a:rPr kumimoji="1" lang="en-US" altLang="ja-JP" sz="1600" dirty="0"/>
              <a:t>other</a:t>
            </a:r>
            <a:r>
              <a:rPr kumimoji="1" lang="ja-JP" altLang="en-US" sz="1600" dirty="0"/>
              <a:t> </a:t>
            </a:r>
            <a:r>
              <a:rPr kumimoji="1" lang="en-US" altLang="ja-JP" sz="1600" dirty="0"/>
              <a:t>NRAs propose different rules, we need to consider them also.</a:t>
            </a:r>
          </a:p>
          <a:p>
            <a:endParaRPr kumimoji="1" lang="ja-JP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5D6AD0D-A461-408B-B037-BA75D3A26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Introduction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B4B1C-C734-4B1D-8437-228D0FA25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3E068C-E84C-4F07-86F2-C80538267B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F9C05-B507-415D-80FD-AAADED9E6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95103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3886181-DFBF-4A80-A38B-012C4B74D6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>
            <a:normAutofit lnSpcReduction="10000"/>
          </a:bodyPr>
          <a:lstStyle/>
          <a:p>
            <a:r>
              <a:rPr kumimoji="1" lang="en-US" altLang="ja-JP" sz="2000" dirty="0"/>
              <a:t>Of great benefit to IEEE P802.11be:</a:t>
            </a:r>
          </a:p>
          <a:p>
            <a:pPr lvl="1"/>
            <a:r>
              <a:rPr kumimoji="1" lang="en-US" altLang="ja-JP" sz="1800" dirty="0"/>
              <a:t>Great contributions to prospective new features such as </a:t>
            </a:r>
            <a:r>
              <a:rPr kumimoji="1" lang="en-US" altLang="ja-JP" sz="1800" u="sng" dirty="0"/>
              <a:t>contiguous 320 MHz bandwidth</a:t>
            </a:r>
            <a:r>
              <a:rPr kumimoji="1" lang="en-US" altLang="ja-JP" sz="1800" dirty="0"/>
              <a:t> and </a:t>
            </a:r>
            <a:r>
              <a:rPr kumimoji="1" lang="en-US" altLang="ja-JP" sz="1800" u="sng" dirty="0"/>
              <a:t>Multi-Band Operation and Aggregation using 6 GHz</a:t>
            </a:r>
            <a:r>
              <a:rPr kumimoji="1" lang="en-US" altLang="ja-JP" sz="1800" dirty="0"/>
              <a:t>.</a:t>
            </a:r>
          </a:p>
          <a:p>
            <a:pPr lvl="1"/>
            <a:r>
              <a:rPr kumimoji="1" lang="en-US" altLang="ja-JP" sz="1900" dirty="0"/>
              <a:t>Good path forward to achieve “</a:t>
            </a:r>
            <a:r>
              <a:rPr kumimoji="1" lang="en-GB" altLang="ja-JP" sz="1900" dirty="0"/>
              <a:t>a maximum throughput of at least 30 Gbps” that is a main scope of </a:t>
            </a:r>
            <a:r>
              <a:rPr kumimoji="1" lang="en-GB" altLang="ja-JP" sz="1900" dirty="0" err="1"/>
              <a:t>TGbe</a:t>
            </a:r>
            <a:r>
              <a:rPr kumimoji="1" lang="en-US" altLang="ja-JP" sz="1900" dirty="0"/>
              <a:t> [1].</a:t>
            </a:r>
          </a:p>
          <a:p>
            <a:endParaRPr kumimoji="1" lang="en-US" altLang="ja-JP" sz="2000" dirty="0"/>
          </a:p>
          <a:p>
            <a:r>
              <a:rPr kumimoji="1" lang="en-US" altLang="ja-JP" sz="2000" dirty="0"/>
              <a:t>Reality of 6 GHz availability</a:t>
            </a:r>
          </a:p>
          <a:p>
            <a:pPr lvl="1"/>
            <a:r>
              <a:rPr kumimoji="1" lang="en-US" altLang="ja-JP" sz="1800" dirty="0"/>
              <a:t>Availability is up to the incumbent system protection requirements</a:t>
            </a:r>
          </a:p>
          <a:p>
            <a:pPr lvl="2"/>
            <a:r>
              <a:rPr kumimoji="1" lang="en-US" altLang="ja-JP" sz="1600" dirty="0"/>
              <a:t>Primary allocation to other radio systems such as Fixed Systems (FS), Fixed Satellite Systems (FSS) (earth-to-space), i.e. they are incumbent systems. </a:t>
            </a:r>
          </a:p>
          <a:p>
            <a:pPr lvl="2"/>
            <a:r>
              <a:rPr kumimoji="1" lang="en-US" altLang="ja-JP" sz="1600" dirty="0"/>
              <a:t>Wireless LAN to operate on a secondary basis, i.e. incumbent protection requirements will likely be imposed by national regulatory authorities (not only FCC but also the others).</a:t>
            </a:r>
          </a:p>
          <a:p>
            <a:pPr lvl="1"/>
            <a:r>
              <a:rPr kumimoji="1" lang="en-US" altLang="ja-JP" sz="1800" dirty="0"/>
              <a:t>Entire 6 GHz band will not necessarily be available to wireless LAN.</a:t>
            </a:r>
          </a:p>
          <a:p>
            <a:endParaRPr kumimoji="1" lang="en-US" altLang="ja-JP" sz="2200" dirty="0"/>
          </a:p>
          <a:p>
            <a:endParaRPr kumimoji="1" lang="en-US" altLang="ja-JP" sz="2200" dirty="0"/>
          </a:p>
          <a:p>
            <a:pPr lvl="1"/>
            <a:endParaRPr kumimoji="1" lang="en-US" altLang="ja-JP" sz="1800" dirty="0"/>
          </a:p>
          <a:p>
            <a:pPr lvl="1"/>
            <a:endParaRPr kumimoji="1" lang="en-US" altLang="ja-JP" sz="1600" dirty="0"/>
          </a:p>
          <a:p>
            <a:endParaRPr kumimoji="1" lang="ja-JP" altLang="en-US" dirty="0"/>
          </a:p>
          <a:p>
            <a:endParaRPr kumimoji="1" lang="ja-JP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2B4F4A-95BD-4848-AE36-EF893D466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Motivations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FCC26C-6D83-44C7-985F-858562349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EBA8BA-F93C-4945-8983-1236063AC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43AA58-95D0-47CC-8DA6-EDB9D5DB0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117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7A316E-9F13-4766-A846-CEE5A780EC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9980"/>
            <a:ext cx="7772400" cy="4114800"/>
          </a:xfrm>
        </p:spPr>
        <p:txBody>
          <a:bodyPr/>
          <a:lstStyle/>
          <a:p>
            <a:r>
              <a:rPr kumimoji="1" lang="en-US" altLang="ja-JP" sz="2000" dirty="0"/>
              <a:t>Notice of Proposed Rulemaking (NPRM) issued by FCC [2]: </a:t>
            </a:r>
          </a:p>
          <a:p>
            <a:pPr lvl="1"/>
            <a:r>
              <a:rPr kumimoji="1" lang="en-US" altLang="ja-JP" sz="1600" dirty="0"/>
              <a:t>15.403 (b): </a:t>
            </a:r>
            <a:r>
              <a:rPr kumimoji="1" lang="en-US" altLang="ja-JP" sz="1400" i="1" u="sng" dirty="0"/>
              <a:t>Automated Frequency Coordination (AFC) is a system that automatically determines and provides lists of which frequencies are available for use by access points operating in the 5.925-6.425 GHz and 6.525-6.875 GHz bands.</a:t>
            </a:r>
          </a:p>
          <a:p>
            <a:pPr lvl="1"/>
            <a:r>
              <a:rPr kumimoji="1" lang="en-US" altLang="ja-JP" sz="1600" dirty="0"/>
              <a:t>15.407 (d)(3): </a:t>
            </a:r>
            <a:r>
              <a:rPr kumimoji="1" lang="en-US" altLang="ja-JP" sz="1400" i="1" u="sng" dirty="0"/>
              <a:t>Operation in the 6.425-6.525 GHz and 6.875-7.125 GHz bands is limited to indoor locations.</a:t>
            </a:r>
          </a:p>
          <a:p>
            <a:pPr lvl="1"/>
            <a:r>
              <a:rPr kumimoji="1" lang="en-US" altLang="ja-JP" sz="1600" dirty="0"/>
              <a:t>15.407 (k)(1): </a:t>
            </a:r>
            <a:r>
              <a:rPr kumimoji="1" lang="en-US" altLang="ja-JP" sz="1400" i="1" u="sng" dirty="0"/>
              <a:t>Access points operating in the 5.925-6.425 GHz and 6.525-6.875 GHz bands shall access an AFC system</a:t>
            </a:r>
            <a:r>
              <a:rPr kumimoji="1" lang="en-US" altLang="ja-JP" sz="1400" i="1" dirty="0"/>
              <a:t> to determine the available frequencies at their geographic </a:t>
            </a:r>
            <a:r>
              <a:rPr kumimoji="1" lang="en-US" altLang="ja-JP" sz="1400" i="1" u="sng" dirty="0"/>
              <a:t>coordinates</a:t>
            </a:r>
            <a:r>
              <a:rPr kumimoji="1" lang="en-US" altLang="ja-JP" sz="1400" i="1" dirty="0"/>
              <a:t> prior to transmitting. </a:t>
            </a:r>
            <a:r>
              <a:rPr kumimoji="1" lang="en-US" altLang="ja-JP" sz="1400" i="1" u="sng" dirty="0"/>
              <a:t>Access points may transmit only on frequencies indicated as being available by an AFC system.</a:t>
            </a:r>
          </a:p>
          <a:p>
            <a:endParaRPr kumimoji="1" lang="ja-JP" altLang="en-US" sz="2000" dirty="0"/>
          </a:p>
          <a:p>
            <a:endParaRPr kumimoji="1" lang="ja-JP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21B1DA9-D6CF-41C5-8D26-AD4C8DB68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Examples of Proposed Rules to Ensure Incumbent Protection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3A554-E40D-4A39-897E-FE6D1881D3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1FF7A1-40DE-4655-916C-029E0BAE1F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126BA0-A8CB-464F-94E2-C6FC084CD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pSp>
        <p:nvGrpSpPr>
          <p:cNvPr id="7" name="グループ化 40">
            <a:extLst>
              <a:ext uri="{FF2B5EF4-FFF2-40B4-BE49-F238E27FC236}">
                <a16:creationId xmlns:a16="http://schemas.microsoft.com/office/drawing/2014/main" id="{F31510F8-89B3-484D-8922-094EFDB6CA81}"/>
              </a:ext>
            </a:extLst>
          </p:cNvPr>
          <p:cNvGrpSpPr/>
          <p:nvPr/>
        </p:nvGrpSpPr>
        <p:grpSpPr>
          <a:xfrm>
            <a:off x="624805" y="4648200"/>
            <a:ext cx="8366795" cy="1659509"/>
            <a:chOff x="388603" y="4546445"/>
            <a:chExt cx="8366795" cy="1659509"/>
          </a:xfrm>
        </p:grpSpPr>
        <p:grpSp>
          <p:nvGrpSpPr>
            <p:cNvPr id="8" name="グループ化 35">
              <a:extLst>
                <a:ext uri="{FF2B5EF4-FFF2-40B4-BE49-F238E27FC236}">
                  <a16:creationId xmlns:a16="http://schemas.microsoft.com/office/drawing/2014/main" id="{8D82349A-9E27-4703-A5BB-D26C3A0E7EC0}"/>
                </a:ext>
              </a:extLst>
            </p:cNvPr>
            <p:cNvGrpSpPr/>
            <p:nvPr/>
          </p:nvGrpSpPr>
          <p:grpSpPr>
            <a:xfrm>
              <a:off x="388603" y="4546445"/>
              <a:ext cx="8366795" cy="1227617"/>
              <a:chOff x="388602" y="4038600"/>
              <a:chExt cx="8366795" cy="1227617"/>
            </a:xfrm>
          </p:grpSpPr>
          <p:sp>
            <p:nvSpPr>
              <p:cNvPr id="14" name="四角形: 上の 2 つの角を丸める 9">
                <a:extLst>
                  <a:ext uri="{FF2B5EF4-FFF2-40B4-BE49-F238E27FC236}">
                    <a16:creationId xmlns:a16="http://schemas.microsoft.com/office/drawing/2014/main" id="{2BA9FAEE-D236-4EA1-AEB1-6EFFE55739D2}"/>
                  </a:ext>
                </a:extLst>
              </p:cNvPr>
              <p:cNvSpPr/>
              <p:nvPr/>
            </p:nvSpPr>
            <p:spPr bwMode="auto">
              <a:xfrm>
                <a:off x="808947" y="4379618"/>
                <a:ext cx="2409267" cy="609600"/>
              </a:xfrm>
              <a:prstGeom prst="round2Same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1400" b="1" i="0" u="none" strike="noStrike" cap="none" normalizeH="0" baseline="0" dirty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Times New Roman" pitchFamily="18" charset="0"/>
                  </a:rPr>
                  <a:t>U-NII-5</a:t>
                </a: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5" name="四角形: 上の 2 つの角を丸める 11">
                <a:extLst>
                  <a:ext uri="{FF2B5EF4-FFF2-40B4-BE49-F238E27FC236}">
                    <a16:creationId xmlns:a16="http://schemas.microsoft.com/office/drawing/2014/main" id="{19C89977-5203-408A-AC05-B1ECE4763712}"/>
                  </a:ext>
                </a:extLst>
              </p:cNvPr>
              <p:cNvSpPr/>
              <p:nvPr/>
            </p:nvSpPr>
            <p:spPr bwMode="auto">
              <a:xfrm>
                <a:off x="3290418" y="4383576"/>
                <a:ext cx="711339" cy="609600"/>
              </a:xfrm>
              <a:prstGeom prst="round2Same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altLang="ja-JP" sz="1400" dirty="0">
                    <a:solidFill>
                      <a:schemeClr val="bg1"/>
                    </a:solidFill>
                  </a:rPr>
                  <a:t>U-NII</a:t>
                </a:r>
              </a:p>
              <a:p>
                <a:pPr algn="ctr"/>
                <a:r>
                  <a:rPr lang="en-US" altLang="ja-JP" sz="1400" dirty="0">
                    <a:solidFill>
                      <a:schemeClr val="bg1"/>
                    </a:solidFill>
                  </a:rPr>
                  <a:t>-6</a:t>
                </a:r>
                <a:endParaRPr lang="ja-JP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6" name="四角形: 上の 2 つの角を丸める 12">
                <a:extLst>
                  <a:ext uri="{FF2B5EF4-FFF2-40B4-BE49-F238E27FC236}">
                    <a16:creationId xmlns:a16="http://schemas.microsoft.com/office/drawing/2014/main" id="{E44804D0-8BEC-4C61-87CD-F8597072AEA7}"/>
                  </a:ext>
                </a:extLst>
              </p:cNvPr>
              <p:cNvSpPr/>
              <p:nvPr/>
            </p:nvSpPr>
            <p:spPr bwMode="auto">
              <a:xfrm>
                <a:off x="4073960" y="4379618"/>
                <a:ext cx="1840437" cy="609600"/>
              </a:xfrm>
              <a:prstGeom prst="round2Same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altLang="ja-JP" sz="1400" dirty="0">
                    <a:solidFill>
                      <a:schemeClr val="bg1"/>
                    </a:solidFill>
                  </a:rPr>
                  <a:t>U-NII-7</a:t>
                </a:r>
                <a:endParaRPr lang="ja-JP" altLang="en-US" sz="1400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17" name="四角形: 上の 2 つの角を丸める 13">
                <a:extLst>
                  <a:ext uri="{FF2B5EF4-FFF2-40B4-BE49-F238E27FC236}">
                    <a16:creationId xmlns:a16="http://schemas.microsoft.com/office/drawing/2014/main" id="{8708BFC0-681F-474E-88B4-E880A13489D6}"/>
                  </a:ext>
                </a:extLst>
              </p:cNvPr>
              <p:cNvSpPr/>
              <p:nvPr/>
            </p:nvSpPr>
            <p:spPr bwMode="auto">
              <a:xfrm>
                <a:off x="5986601" y="4379618"/>
                <a:ext cx="1520809" cy="609600"/>
              </a:xfrm>
              <a:prstGeom prst="round2Same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/>
                <a:r>
                  <a:rPr lang="en-US" altLang="ja-JP" sz="1400" dirty="0">
                    <a:solidFill>
                      <a:schemeClr val="bg1"/>
                    </a:solidFill>
                  </a:rPr>
                  <a:t>U-NII-8</a:t>
                </a:r>
                <a:endParaRPr lang="ja-JP" altLang="en-US" sz="1400" dirty="0">
                  <a:solidFill>
                    <a:schemeClr val="bg1"/>
                  </a:solidFill>
                </a:endParaRPr>
              </a:p>
            </p:txBody>
          </p:sp>
          <p:cxnSp>
            <p:nvCxnSpPr>
              <p:cNvPr id="18" name="直線コネクタ 15">
                <a:extLst>
                  <a:ext uri="{FF2B5EF4-FFF2-40B4-BE49-F238E27FC236}">
                    <a16:creationId xmlns:a16="http://schemas.microsoft.com/office/drawing/2014/main" id="{1F2D7CED-E8BE-42DC-8CB8-3F38E48B394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88602" y="4989218"/>
                <a:ext cx="769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med"/>
                <a:tailEnd type="arrow" w="sm" len="sm"/>
              </a:ln>
              <a:effectLst/>
            </p:spPr>
          </p:cxnSp>
          <p:sp>
            <p:nvSpPr>
              <p:cNvPr id="19" name="Rectangle 20">
                <a:extLst>
                  <a:ext uri="{FF2B5EF4-FFF2-40B4-BE49-F238E27FC236}">
                    <a16:creationId xmlns:a16="http://schemas.microsoft.com/office/drawing/2014/main" id="{C52B682D-EF1D-45E1-B857-129D762E97BF}"/>
                  </a:ext>
                </a:extLst>
              </p:cNvPr>
              <p:cNvSpPr/>
              <p:nvPr/>
            </p:nvSpPr>
            <p:spPr>
              <a:xfrm>
                <a:off x="521596" y="4989218"/>
                <a:ext cx="53091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200" dirty="0"/>
                  <a:t>5,925</a:t>
                </a:r>
                <a:endParaRPr lang="ja-JP" altLang="en-US" sz="1200" dirty="0"/>
              </a:p>
            </p:txBody>
          </p:sp>
          <p:sp>
            <p:nvSpPr>
              <p:cNvPr id="20" name="Rectangle 20">
                <a:extLst>
                  <a:ext uri="{FF2B5EF4-FFF2-40B4-BE49-F238E27FC236}">
                    <a16:creationId xmlns:a16="http://schemas.microsoft.com/office/drawing/2014/main" id="{FF16A1FA-5A6F-4205-A1CA-13FE89340524}"/>
                  </a:ext>
                </a:extLst>
              </p:cNvPr>
              <p:cNvSpPr/>
              <p:nvPr/>
            </p:nvSpPr>
            <p:spPr>
              <a:xfrm>
                <a:off x="2966966" y="4989218"/>
                <a:ext cx="53091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200" dirty="0"/>
                  <a:t>6,425</a:t>
                </a:r>
                <a:endParaRPr lang="ja-JP" altLang="en-US" sz="1200" dirty="0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BCA57986-4F9E-4CF5-86C1-96647DB5AF67}"/>
                  </a:ext>
                </a:extLst>
              </p:cNvPr>
              <p:cNvSpPr/>
              <p:nvPr/>
            </p:nvSpPr>
            <p:spPr>
              <a:xfrm>
                <a:off x="3750508" y="4989218"/>
                <a:ext cx="53091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200" dirty="0"/>
                  <a:t>6,525</a:t>
                </a:r>
                <a:endParaRPr lang="ja-JP" altLang="en-US" sz="1200" dirty="0"/>
              </a:p>
            </p:txBody>
          </p:sp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0423023A-14D2-4388-A63F-B206E91AC517}"/>
                  </a:ext>
                </a:extLst>
              </p:cNvPr>
              <p:cNvSpPr/>
              <p:nvPr/>
            </p:nvSpPr>
            <p:spPr>
              <a:xfrm>
                <a:off x="5663148" y="4989218"/>
                <a:ext cx="53091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200" dirty="0"/>
                  <a:t>6,875</a:t>
                </a:r>
                <a:endParaRPr lang="ja-JP" altLang="en-US" sz="1200" dirty="0"/>
              </a:p>
            </p:txBody>
          </p:sp>
          <p:sp>
            <p:nvSpPr>
              <p:cNvPr id="23" name="Rectangle 20">
                <a:extLst>
                  <a:ext uri="{FF2B5EF4-FFF2-40B4-BE49-F238E27FC236}">
                    <a16:creationId xmlns:a16="http://schemas.microsoft.com/office/drawing/2014/main" id="{24BADD50-84E9-4200-B2F9-66154E0D3912}"/>
                  </a:ext>
                </a:extLst>
              </p:cNvPr>
              <p:cNvSpPr/>
              <p:nvPr/>
            </p:nvSpPr>
            <p:spPr>
              <a:xfrm>
                <a:off x="7220059" y="4989218"/>
                <a:ext cx="53091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200" dirty="0"/>
                  <a:t>7,125</a:t>
                </a:r>
                <a:endParaRPr lang="ja-JP" altLang="en-US" sz="1200" dirty="0"/>
              </a:p>
            </p:txBody>
          </p:sp>
          <p:sp>
            <p:nvSpPr>
              <p:cNvPr id="24" name="Rectangle 20">
                <a:extLst>
                  <a:ext uri="{FF2B5EF4-FFF2-40B4-BE49-F238E27FC236}">
                    <a16:creationId xmlns:a16="http://schemas.microsoft.com/office/drawing/2014/main" id="{FB90D692-0773-4641-88BE-A18C6264AE54}"/>
                  </a:ext>
                </a:extLst>
              </p:cNvPr>
              <p:cNvSpPr/>
              <p:nvPr/>
            </p:nvSpPr>
            <p:spPr>
              <a:xfrm>
                <a:off x="7780002" y="4989218"/>
                <a:ext cx="975395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200" dirty="0"/>
                  <a:t>Freq [MHz]</a:t>
                </a:r>
                <a:endParaRPr lang="ja-JP" altLang="en-US" sz="1200" dirty="0"/>
              </a:p>
            </p:txBody>
          </p:sp>
          <p:sp>
            <p:nvSpPr>
              <p:cNvPr id="25" name="Rectangle 20">
                <a:extLst>
                  <a:ext uri="{FF2B5EF4-FFF2-40B4-BE49-F238E27FC236}">
                    <a16:creationId xmlns:a16="http://schemas.microsoft.com/office/drawing/2014/main" id="{E03F5F59-8E04-4595-80A0-709B517B7186}"/>
                  </a:ext>
                </a:extLst>
              </p:cNvPr>
              <p:cNvSpPr/>
              <p:nvPr/>
            </p:nvSpPr>
            <p:spPr>
              <a:xfrm>
                <a:off x="1518894" y="4045926"/>
                <a:ext cx="98937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ja-JP" sz="1600" dirty="0"/>
                  <a:t>500 MHz</a:t>
                </a:r>
                <a:endParaRPr lang="ja-JP" altLang="en-US" sz="1600" dirty="0"/>
              </a:p>
            </p:txBody>
          </p:sp>
          <p:sp>
            <p:nvSpPr>
              <p:cNvPr id="26" name="Rectangle 20">
                <a:extLst>
                  <a:ext uri="{FF2B5EF4-FFF2-40B4-BE49-F238E27FC236}">
                    <a16:creationId xmlns:a16="http://schemas.microsoft.com/office/drawing/2014/main" id="{0CD44C0E-331B-4066-B6EA-BC0E6DBE10FF}"/>
                  </a:ext>
                </a:extLst>
              </p:cNvPr>
              <p:cNvSpPr/>
              <p:nvPr/>
            </p:nvSpPr>
            <p:spPr>
              <a:xfrm>
                <a:off x="3151400" y="4038600"/>
                <a:ext cx="98937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ja-JP" sz="1600" dirty="0"/>
                  <a:t>100 MHz</a:t>
                </a:r>
                <a:endParaRPr kumimoji="1" lang="ja-JP" altLang="en-US" sz="1600" dirty="0"/>
              </a:p>
            </p:txBody>
          </p:sp>
          <p:sp>
            <p:nvSpPr>
              <p:cNvPr id="27" name="Rectangle 20">
                <a:extLst>
                  <a:ext uri="{FF2B5EF4-FFF2-40B4-BE49-F238E27FC236}">
                    <a16:creationId xmlns:a16="http://schemas.microsoft.com/office/drawing/2014/main" id="{0AD5AC6A-0CFF-414B-A2A5-FAAD4F3660B7}"/>
                  </a:ext>
                </a:extLst>
              </p:cNvPr>
              <p:cNvSpPr/>
              <p:nvPr/>
            </p:nvSpPr>
            <p:spPr>
              <a:xfrm>
                <a:off x="4499492" y="4038600"/>
                <a:ext cx="98937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ja-JP" sz="1600" dirty="0"/>
                  <a:t>350 MHz</a:t>
                </a:r>
                <a:endParaRPr kumimoji="1" lang="ja-JP" altLang="en-US" sz="1600" dirty="0"/>
              </a:p>
            </p:txBody>
          </p:sp>
          <p:sp>
            <p:nvSpPr>
              <p:cNvPr id="28" name="Rectangle 20">
                <a:extLst>
                  <a:ext uri="{FF2B5EF4-FFF2-40B4-BE49-F238E27FC236}">
                    <a16:creationId xmlns:a16="http://schemas.microsoft.com/office/drawing/2014/main" id="{EA40DD4E-2A88-42A3-964C-F24831E5B75A}"/>
                  </a:ext>
                </a:extLst>
              </p:cNvPr>
              <p:cNvSpPr/>
              <p:nvPr/>
            </p:nvSpPr>
            <p:spPr>
              <a:xfrm>
                <a:off x="6252319" y="4045926"/>
                <a:ext cx="989374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r>
                  <a:rPr kumimoji="1" lang="en-US" altLang="ja-JP" sz="1600" dirty="0"/>
                  <a:t>250 MHz</a:t>
                </a:r>
                <a:endParaRPr kumimoji="1" lang="ja-JP" altLang="en-US" sz="1600" dirty="0"/>
              </a:p>
            </p:txBody>
          </p:sp>
        </p:grpSp>
        <p:grpSp>
          <p:nvGrpSpPr>
            <p:cNvPr id="9" name="グループ化 38">
              <a:extLst>
                <a:ext uri="{FF2B5EF4-FFF2-40B4-BE49-F238E27FC236}">
                  <a16:creationId xmlns:a16="http://schemas.microsoft.com/office/drawing/2014/main" id="{DEAA9DA6-BF5A-4F28-AF7C-6FB1B99295D7}"/>
                </a:ext>
              </a:extLst>
            </p:cNvPr>
            <p:cNvGrpSpPr/>
            <p:nvPr/>
          </p:nvGrpSpPr>
          <p:grpSpPr>
            <a:xfrm>
              <a:off x="1318889" y="5867400"/>
              <a:ext cx="6506222" cy="338554"/>
              <a:chOff x="1614784" y="5783001"/>
              <a:chExt cx="6506222" cy="338554"/>
            </a:xfrm>
          </p:grpSpPr>
          <p:sp>
            <p:nvSpPr>
              <p:cNvPr id="10" name="Rectangle 19">
                <a:extLst>
                  <a:ext uri="{FF2B5EF4-FFF2-40B4-BE49-F238E27FC236}">
                    <a16:creationId xmlns:a16="http://schemas.microsoft.com/office/drawing/2014/main" id="{7F24A9D3-FB49-43E1-AC23-58FCE9556AC0}"/>
                  </a:ext>
                </a:extLst>
              </p:cNvPr>
              <p:cNvSpPr/>
              <p:nvPr/>
            </p:nvSpPr>
            <p:spPr>
              <a:xfrm>
                <a:off x="2239428" y="5783001"/>
                <a:ext cx="1802673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600" dirty="0">
                    <a:solidFill>
                      <a:srgbClr val="FF0000"/>
                    </a:solidFill>
                  </a:rPr>
                  <a:t>Database required</a:t>
                </a:r>
                <a:endParaRPr lang="ja-JP" altLang="en-US" sz="1600" baseline="3000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1" name="四角形: 上の 2 つの角を丸める 32">
                <a:extLst>
                  <a:ext uri="{FF2B5EF4-FFF2-40B4-BE49-F238E27FC236}">
                    <a16:creationId xmlns:a16="http://schemas.microsoft.com/office/drawing/2014/main" id="{4C1F19C7-3CCE-411B-A7D4-990C4BA8F033}"/>
                  </a:ext>
                </a:extLst>
              </p:cNvPr>
              <p:cNvSpPr/>
              <p:nvPr/>
            </p:nvSpPr>
            <p:spPr bwMode="auto">
              <a:xfrm>
                <a:off x="1614784" y="5814556"/>
                <a:ext cx="624644" cy="275445"/>
              </a:xfrm>
              <a:prstGeom prst="round2SameRect">
                <a:avLst/>
              </a:prstGeom>
              <a:solidFill>
                <a:srgbClr val="FF00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ja-JP" altLang="en-US" sz="1400" b="1" i="0" u="none" strike="noStrike" cap="none" normalizeH="0" baseline="0" dirty="0">
                  <a:ln>
                    <a:noFill/>
                  </a:ln>
                  <a:solidFill>
                    <a:schemeClr val="bg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12" name="Rectangle 20">
                <a:extLst>
                  <a:ext uri="{FF2B5EF4-FFF2-40B4-BE49-F238E27FC236}">
                    <a16:creationId xmlns:a16="http://schemas.microsoft.com/office/drawing/2014/main" id="{C700AF29-68F9-453A-8010-BDB0F7F62081}"/>
                  </a:ext>
                </a:extLst>
              </p:cNvPr>
              <p:cNvSpPr/>
              <p:nvPr/>
            </p:nvSpPr>
            <p:spPr>
              <a:xfrm>
                <a:off x="4837158" y="5783001"/>
                <a:ext cx="3283848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en-US" altLang="ja-JP" sz="1600" dirty="0"/>
                  <a:t>Low power and indoor devices only</a:t>
                </a:r>
                <a:endParaRPr lang="ja-JP" altLang="en-US" sz="1600" dirty="0"/>
              </a:p>
            </p:txBody>
          </p:sp>
          <p:sp>
            <p:nvSpPr>
              <p:cNvPr id="13" name="四角形: 上の 2 つの角を丸める 33">
                <a:extLst>
                  <a:ext uri="{FF2B5EF4-FFF2-40B4-BE49-F238E27FC236}">
                    <a16:creationId xmlns:a16="http://schemas.microsoft.com/office/drawing/2014/main" id="{D4EC276C-F11D-49DB-91E3-C1CBFBEF5B1F}"/>
                  </a:ext>
                </a:extLst>
              </p:cNvPr>
              <p:cNvSpPr/>
              <p:nvPr/>
            </p:nvSpPr>
            <p:spPr bwMode="auto">
              <a:xfrm>
                <a:off x="4197930" y="5814556"/>
                <a:ext cx="624644" cy="275445"/>
              </a:xfrm>
              <a:prstGeom prst="round2SameRect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ja-JP" altLang="en-US" sz="1400" dirty="0">
                  <a:solidFill>
                    <a:schemeClr val="bg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601848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A34AB1C-EBBF-4EF2-A2F5-12DF0C40DA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sz="2200" u="sng" dirty="0"/>
              <a:t>Only 29% of 6 GHz band is available without database access.</a:t>
            </a:r>
          </a:p>
          <a:p>
            <a:pPr marL="457200" indent="-457200">
              <a:buFont typeface="+mj-lt"/>
              <a:buAutoNum type="arabicPeriod"/>
            </a:pPr>
            <a:endParaRPr kumimoji="1" lang="en-US" altLang="ja-JP" sz="2200" u="sng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200" u="sng" dirty="0"/>
              <a:t>Contiguous 320 MHz is unavailable without database access.</a:t>
            </a:r>
          </a:p>
          <a:p>
            <a:pPr marL="457200" indent="-457200">
              <a:buFont typeface="+mj-lt"/>
              <a:buAutoNum type="arabicPeriod"/>
            </a:pPr>
            <a:endParaRPr kumimoji="1" lang="en-US" altLang="ja-JP" sz="2200" u="sng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sz="2200" u="sng" dirty="0"/>
              <a:t>Utilization of Non-contiguous 320 MHz operation is limited.  </a:t>
            </a:r>
          </a:p>
          <a:p>
            <a:pPr lvl="1">
              <a:buFont typeface="+mj-lt"/>
              <a:buChar char="–"/>
            </a:pPr>
            <a:r>
              <a:rPr kumimoji="1" lang="en-US" altLang="ja-JP" sz="1800" dirty="0"/>
              <a:t>A combination of 5 GHz band + U-NII-8 only (e.g. 160 MHz + 160 MHz).</a:t>
            </a:r>
          </a:p>
          <a:p>
            <a:pPr lvl="1"/>
            <a:r>
              <a:rPr kumimoji="1" lang="en-US" altLang="ja-JP" sz="1800" dirty="0"/>
              <a:t>This will cause congestion in U-NII-8 band, that leads inefficient utilization of U-NII-8 band and non-contiguous 320 MHz operation.</a:t>
            </a:r>
          </a:p>
          <a:p>
            <a:endParaRPr kumimoji="1" lang="ja-JP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87540F8-4B6A-46F8-9F92-710959965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Observations on 6 GHz Availability under the Proposed Rules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C19D2-C4C8-4FAE-8D4B-4A269F9AAE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8ABAFF-6C65-4308-A60A-95D77094C5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6C9F-32AB-4809-BC45-D12479EF6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779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8B62862-53A1-4E1F-8004-1AF86D2DF2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 err="1"/>
              <a:t>TGbe</a:t>
            </a:r>
            <a:r>
              <a:rPr kumimoji="1" lang="en-US" altLang="ja-JP" dirty="0"/>
              <a:t> needs to consider and develop a specification to utilize the entirety of the 6 GHz band.</a:t>
            </a:r>
          </a:p>
          <a:p>
            <a:pPr lvl="1"/>
            <a:r>
              <a:rPr kumimoji="1" lang="en-US" altLang="ja-JP" dirty="0"/>
              <a:t>This is a key requirement to achieve “</a:t>
            </a:r>
            <a:r>
              <a:rPr kumimoji="1" lang="en-GB" altLang="ja-JP" dirty="0"/>
              <a:t>a maximum throughput of at least 30 Gbps” that is a main scope of </a:t>
            </a:r>
            <a:r>
              <a:rPr kumimoji="1" lang="en-GB" altLang="ja-JP" dirty="0" err="1"/>
              <a:t>TGbe</a:t>
            </a:r>
            <a:r>
              <a:rPr kumimoji="1" lang="en-GB" altLang="ja-JP" dirty="0"/>
              <a:t>,</a:t>
            </a:r>
            <a:r>
              <a:rPr kumimoji="1" lang="en-US" altLang="ja-JP" dirty="0"/>
              <a:t> and also realize “320MHz bandwidth and more efficient utilization of non-contiguous spectrum” that is a candidate technology of </a:t>
            </a:r>
            <a:r>
              <a:rPr kumimoji="1" lang="en-US" altLang="ja-JP" dirty="0" err="1"/>
              <a:t>TGbe</a:t>
            </a:r>
            <a:r>
              <a:rPr kumimoji="1" lang="en-US" altLang="ja-JP" dirty="0"/>
              <a:t>.</a:t>
            </a:r>
          </a:p>
          <a:p>
            <a:pPr lvl="1"/>
            <a:endParaRPr kumimoji="1" lang="en-US" altLang="ja-JP" dirty="0"/>
          </a:p>
          <a:p>
            <a:r>
              <a:rPr kumimoji="1" lang="en-US" altLang="ja-JP" dirty="0"/>
              <a:t>If not considered or defined in 11be:</a:t>
            </a:r>
          </a:p>
          <a:p>
            <a:pPr marL="857250" lvl="1" indent="-457200">
              <a:buFont typeface="+mj-lt"/>
              <a:buAutoNum type="arabicPeriod"/>
            </a:pPr>
            <a:r>
              <a:rPr kumimoji="1" lang="en-US" altLang="ja-JP" sz="1800" b="1" dirty="0"/>
              <a:t>71% of 6 GHz band cannot be utilized.</a:t>
            </a:r>
          </a:p>
          <a:p>
            <a:pPr marL="857250" lvl="1" indent="-457200">
              <a:buFont typeface="+mj-lt"/>
              <a:buAutoNum type="arabicPeriod"/>
            </a:pPr>
            <a:r>
              <a:rPr kumimoji="1" lang="en-US" altLang="ja-JP" sz="1800" b="1" dirty="0"/>
              <a:t>Contiguous 320 MHz operation cannot be supported in 11be.</a:t>
            </a:r>
          </a:p>
          <a:p>
            <a:pPr marL="857250" lvl="1" indent="-457200">
              <a:buFont typeface="+mj-lt"/>
              <a:buAutoNum type="arabicPeriod"/>
            </a:pPr>
            <a:r>
              <a:rPr kumimoji="1" lang="en-US" altLang="ja-JP" sz="1800" b="1" dirty="0"/>
              <a:t>Non-contiguous 320 MHz operation will be inefficient.</a:t>
            </a:r>
          </a:p>
          <a:p>
            <a:endParaRPr kumimoji="1" lang="ja-JP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E47B44C-47CC-425A-A0B3-3B24312BE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Consequences for the </a:t>
            </a:r>
            <a:r>
              <a:rPr kumimoji="1" lang="en-US" altLang="ja-JP" dirty="0" err="1"/>
              <a:t>TGbe</a:t>
            </a:r>
            <a:r>
              <a:rPr kumimoji="1" lang="en-US" altLang="ja-JP" dirty="0"/>
              <a:t> Spec Development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5DDDA-071D-4D79-959A-9F0E2F7BEF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39B7F-68C6-4101-817C-7532A58E4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9C0D7E-4C05-4030-BB37-09CA0A580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83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1A80897A-8F46-4DA0-995E-5D24E69F1D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Develop database access (AFC) capability as one of 11be key functionalities.</a:t>
            </a:r>
          </a:p>
          <a:p>
            <a:pPr marL="457200" indent="-457200">
              <a:buFont typeface="+mj-lt"/>
              <a:buAutoNum type="arabicPeriod"/>
            </a:pP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Development or enhancement of Interface (SAP), Primitive and Entity necessary for database access.</a:t>
            </a:r>
          </a:p>
          <a:p>
            <a:pPr marL="914400" lvl="1" indent="-457200">
              <a:buFont typeface="+mj-lt"/>
              <a:buAutoNum type="arabicPeriod"/>
            </a:pPr>
            <a:endParaRPr kumimoji="1" lang="en-US" altLang="ja-JP" dirty="0"/>
          </a:p>
          <a:p>
            <a:pPr marL="457200" indent="-457200">
              <a:buFont typeface="+mj-lt"/>
              <a:buAutoNum type="arabicPeriod"/>
            </a:pPr>
            <a:r>
              <a:rPr kumimoji="1" lang="en-US" altLang="ja-JP" dirty="0"/>
              <a:t>Frame exchange to indicate available channels, maximum allowable transmission power, etc. which are authorized by database.</a:t>
            </a:r>
          </a:p>
          <a:p>
            <a:pPr lvl="1"/>
            <a:r>
              <a:rPr kumimoji="1" lang="en-US" altLang="ja-JP" dirty="0"/>
              <a:t>Up to the final rules.</a:t>
            </a:r>
          </a:p>
          <a:p>
            <a:endParaRPr kumimoji="1" lang="en-US" altLang="ja-JP" dirty="0"/>
          </a:p>
          <a:p>
            <a:endParaRPr kumimoji="1" lang="ja-JP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39ED006-BE35-4024-9A8B-7ACEF6847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err="1"/>
              <a:t>TGbe</a:t>
            </a:r>
            <a:r>
              <a:rPr kumimoji="1" lang="en-US" altLang="ja-JP" dirty="0"/>
              <a:t> Potential Focus Areas</a:t>
            </a:r>
            <a:br>
              <a:rPr kumimoji="1" lang="en-US" altLang="ja-JP" dirty="0"/>
            </a:br>
            <a:r>
              <a:rPr kumimoji="1" lang="en-US" altLang="ja-JP" dirty="0"/>
              <a:t>for Complete 6 GHz Band Support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733E4-473E-480B-9F54-58D25AA3D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D6127-BE69-400B-B38F-AF5ADF611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A2478F-CFD2-410B-9466-12AEC8487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23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65F34C7-9520-410E-B804-E16C797027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Reuse of defined functionalities in IEEE 802.11af (WLAN for TVWS, a part of IEEE 802.11-2016 [3]).</a:t>
            </a:r>
          </a:p>
          <a:p>
            <a:pPr lvl="1"/>
            <a:r>
              <a:rPr kumimoji="1" lang="en-US" altLang="ja-JP" sz="1800" dirty="0"/>
              <a:t>11af = 11n/ac PHY/MAC + </a:t>
            </a:r>
            <a:r>
              <a:rPr kumimoji="1" lang="en-US" altLang="ja-JP" sz="1800" u="sng" dirty="0"/>
              <a:t>Operation under GDB</a:t>
            </a:r>
          </a:p>
          <a:p>
            <a:pPr lvl="1"/>
            <a:r>
              <a:rPr kumimoji="1" lang="en-US" altLang="ja-JP" sz="1800" dirty="0"/>
              <a:t>11be = new PHY/MAC + </a:t>
            </a:r>
            <a:r>
              <a:rPr kumimoji="1" lang="en-US" altLang="ja-JP" sz="1800" b="1" u="sng" dirty="0"/>
              <a:t>Amendment</a:t>
            </a:r>
            <a:r>
              <a:rPr kumimoji="1" lang="en-US" altLang="ja-JP" sz="1800" dirty="0"/>
              <a:t> of </a:t>
            </a:r>
            <a:r>
              <a:rPr kumimoji="1" lang="en-US" altLang="ja-JP" sz="1800" u="sng" dirty="0"/>
              <a:t>Operation under GDB</a:t>
            </a:r>
          </a:p>
          <a:p>
            <a:pPr lvl="1"/>
            <a:endParaRPr kumimoji="1" lang="en-US" altLang="ja-JP" sz="1800" dirty="0"/>
          </a:p>
          <a:p>
            <a:r>
              <a:rPr kumimoji="1" lang="en-US" altLang="ja-JP" dirty="0"/>
              <a:t>Merits of this approach</a:t>
            </a:r>
          </a:p>
          <a:p>
            <a:pPr lvl="1"/>
            <a:r>
              <a:rPr kumimoji="1" lang="en-US" altLang="ja-JP" sz="1800" dirty="0" err="1"/>
              <a:t>TGbe</a:t>
            </a:r>
            <a:r>
              <a:rPr kumimoji="1" lang="en-US" altLang="ja-JP" sz="1800" dirty="0"/>
              <a:t> can develop both 1) the new PHY/MAC and 2) operation under 6 GHz database access in parallel.</a:t>
            </a:r>
          </a:p>
          <a:p>
            <a:pPr lvl="1"/>
            <a:r>
              <a:rPr kumimoji="1" lang="en-US" altLang="ja-JP" sz="1800" dirty="0"/>
              <a:t>Parallel development of PHY/MAC specification and database amendment accommodates the current regulatory uncertainties and may be faster than creating new database specification from scratch.</a:t>
            </a:r>
          </a:p>
          <a:p>
            <a:pPr lvl="1"/>
            <a:r>
              <a:rPr kumimoji="1" lang="en-US" altLang="ja-JP" sz="1800" dirty="0" err="1"/>
              <a:t>TGbe</a:t>
            </a:r>
            <a:r>
              <a:rPr kumimoji="1" lang="en-US" altLang="ja-JP" sz="1800" dirty="0"/>
              <a:t> can continue developing PHY/MAC even if some regulatory authorities do not adopt database access for 6 GHz use. </a:t>
            </a:r>
          </a:p>
          <a:p>
            <a:endParaRPr kumimoji="1" lang="ja-JP" alt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A619EA1-FA2D-4897-B9B9-222F85A6C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Proposed Way Forward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DE8370-3051-40AE-A25D-AA62E6B16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36E18-529B-4277-B507-4CDE7734F8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92E3E6-B693-4F60-894A-743A08EA3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1520635-E21C-49E3-83EB-54BF3B2B19F5}"/>
              </a:ext>
            </a:extLst>
          </p:cNvPr>
          <p:cNvSpPr txBox="1"/>
          <p:nvPr/>
        </p:nvSpPr>
        <p:spPr>
          <a:xfrm>
            <a:off x="1447800" y="3462670"/>
            <a:ext cx="606698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Note that “new PHY/MAC” here covers any PHY/MAC development to be done by </a:t>
            </a:r>
            <a:r>
              <a:rPr kumimoji="1" lang="en-US" altLang="ja-JP" sz="1200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TGbe</a:t>
            </a:r>
            <a:r>
              <a:rPr kumimoji="1" lang="en-US" altLang="ja-JP" sz="1200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</a:t>
            </a:r>
            <a:endParaRPr kumimoji="1" lang="ja-JP" altLang="en-US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11976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EBC56C28-341A-4F70-8A3D-9E986A9984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8690" y="2836125"/>
            <a:ext cx="5626620" cy="3352024"/>
          </a:xfrm>
          <a:prstGeom prst="rect">
            <a:avLst/>
          </a:prstGeom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4D0C441D-84E8-49E3-AAEE-FCC18A3B6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802.11af High Level Architecture [3]</a:t>
            </a:r>
            <a:endParaRPr kumimoji="1" lang="ja-JP" alt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ACBF39-5007-4B20-9F31-8AC69EA39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ja-JP"/>
              <a:t>July 2019</a:t>
            </a:r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0409F2-168C-4A20-8E08-F579F41C5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fr-FR"/>
              <a:t>Yusuke Tanaka</a:t>
            </a:r>
            <a:r>
              <a:rPr lang="ja-JP" altLang="en-US"/>
              <a:t> </a:t>
            </a:r>
            <a:r>
              <a:rPr lang="fr-FR"/>
              <a:t>(Sony Corporation)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68334-5732-485E-A4CB-3AFEB731E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AA0DB6A0-3FAC-4C50-B855-05E2EFEC7C93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35001739-E256-4670-9373-4BA91F743FC8}"/>
              </a:ext>
            </a:extLst>
          </p:cNvPr>
          <p:cNvSpPr/>
          <p:nvPr/>
        </p:nvSpPr>
        <p:spPr bwMode="auto">
          <a:xfrm>
            <a:off x="152400" y="1983247"/>
            <a:ext cx="2895600" cy="838607"/>
          </a:xfrm>
          <a:prstGeom prst="wedgeRoundRectCallout">
            <a:avLst>
              <a:gd name="adj1" fmla="val 27882"/>
              <a:gd name="adj2" fmla="val 73403"/>
              <a:gd name="adj3" fmla="val 16667"/>
            </a:avLst>
          </a:prstGeom>
          <a:ln>
            <a:solidFill>
              <a:schemeClr val="accent2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1100" dirty="0">
                <a:solidFill>
                  <a:schemeClr val="accent2"/>
                </a:solidFill>
              </a:rPr>
              <a:t>Geolocation Database (GDB): </a:t>
            </a:r>
            <a:r>
              <a:rPr lang="en-US" altLang="ja-JP" sz="1100" b="0" dirty="0">
                <a:solidFill>
                  <a:schemeClr val="accent2"/>
                </a:solidFill>
              </a:rPr>
              <a:t>A database whose operation is mandated or authorized by a regulatory authority and that organizes storage of information by geographic location.</a:t>
            </a:r>
          </a:p>
        </p:txBody>
      </p:sp>
      <p:sp>
        <p:nvSpPr>
          <p:cNvPr id="9" name="Speech Bubble: Rectangle with Corners Rounded 8">
            <a:extLst>
              <a:ext uri="{FF2B5EF4-FFF2-40B4-BE49-F238E27FC236}">
                <a16:creationId xmlns:a16="http://schemas.microsoft.com/office/drawing/2014/main" id="{1E78437F-FABB-46C7-8683-5CB326D608C8}"/>
              </a:ext>
            </a:extLst>
          </p:cNvPr>
          <p:cNvSpPr/>
          <p:nvPr/>
        </p:nvSpPr>
        <p:spPr bwMode="auto">
          <a:xfrm>
            <a:off x="3179136" y="1866696"/>
            <a:ext cx="3145463" cy="838607"/>
          </a:xfrm>
          <a:prstGeom prst="wedgeRoundRectCallout">
            <a:avLst>
              <a:gd name="adj1" fmla="val -8508"/>
              <a:gd name="adj2" fmla="val 64950"/>
              <a:gd name="adj3" fmla="val 16667"/>
            </a:avLst>
          </a:prstGeom>
          <a:ln>
            <a:solidFill>
              <a:schemeClr val="accent2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1100" dirty="0">
                <a:solidFill>
                  <a:schemeClr val="accent2"/>
                </a:solidFill>
              </a:rPr>
              <a:t>GDB dependent (GDD) enabling STA: </a:t>
            </a:r>
            <a:r>
              <a:rPr lang="en-US" altLang="ja-JP" sz="1100" b="0" dirty="0">
                <a:solidFill>
                  <a:schemeClr val="accent2"/>
                </a:solidFill>
              </a:rPr>
              <a:t>A STA that has the authority to control the operation of GDD dependent STAs after obtaining available spectrum for use at its own location.</a:t>
            </a:r>
          </a:p>
          <a:p>
            <a:r>
              <a:rPr lang="en-US" altLang="ja-JP" sz="1100" b="0" dirty="0">
                <a:solidFill>
                  <a:schemeClr val="accent2"/>
                </a:solidFill>
              </a:rPr>
              <a:t>.</a:t>
            </a:r>
          </a:p>
        </p:txBody>
      </p:sp>
      <p:sp>
        <p:nvSpPr>
          <p:cNvPr id="10" name="Speech Bubble: Rectangle with Corners Rounded 9">
            <a:extLst>
              <a:ext uri="{FF2B5EF4-FFF2-40B4-BE49-F238E27FC236}">
                <a16:creationId xmlns:a16="http://schemas.microsoft.com/office/drawing/2014/main" id="{96444123-797D-4F63-A74B-65F0603C081C}"/>
              </a:ext>
            </a:extLst>
          </p:cNvPr>
          <p:cNvSpPr/>
          <p:nvPr/>
        </p:nvSpPr>
        <p:spPr bwMode="auto">
          <a:xfrm>
            <a:off x="6480544" y="2028860"/>
            <a:ext cx="2438400" cy="639727"/>
          </a:xfrm>
          <a:prstGeom prst="wedgeRoundRectCallout">
            <a:avLst>
              <a:gd name="adj1" fmla="val -28566"/>
              <a:gd name="adj2" fmla="val 68274"/>
              <a:gd name="adj3" fmla="val 16667"/>
            </a:avLst>
          </a:prstGeom>
          <a:ln>
            <a:solidFill>
              <a:schemeClr val="accent2"/>
            </a:solidFill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ja-JP" sz="1100" dirty="0">
                <a:solidFill>
                  <a:schemeClr val="accent2"/>
                </a:solidFill>
              </a:rPr>
              <a:t>GDB dependent (GDD) dependent STA: </a:t>
            </a:r>
            <a:r>
              <a:rPr lang="en-US" altLang="ja-JP" sz="1100" b="0" dirty="0">
                <a:solidFill>
                  <a:schemeClr val="accent2"/>
                </a:solidFill>
              </a:rPr>
              <a:t>A STA that is under the control of a GDD enabling STA.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A4AC442-5ABA-438F-B444-91E145831BDB}"/>
              </a:ext>
            </a:extLst>
          </p:cNvPr>
          <p:cNvSpPr txBox="1"/>
          <p:nvPr/>
        </p:nvSpPr>
        <p:spPr>
          <a:xfrm>
            <a:off x="7531619" y="3629202"/>
            <a:ext cx="15361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For 6GHz support:</a:t>
            </a:r>
          </a:p>
          <a:p>
            <a:r>
              <a:rPr kumimoji="1" lang="en-US" altLang="ja-JP" sz="1200" b="0" dirty="0">
                <a:solidFill>
                  <a:srgbClr val="FF0000"/>
                </a:solidFill>
              </a:rPr>
              <a:t>§ 15.403 (g) defines that </a:t>
            </a:r>
            <a:r>
              <a:rPr kumimoji="1" lang="en-US" altLang="ja-JP" sz="1200" b="0" i="1" dirty="0">
                <a:solidFill>
                  <a:srgbClr val="FF0000"/>
                </a:solidFill>
              </a:rPr>
              <a:t>Client Device </a:t>
            </a:r>
            <a:r>
              <a:rPr kumimoji="1" lang="en-US" altLang="ja-JP" sz="1200" b="0" dirty="0">
                <a:solidFill>
                  <a:srgbClr val="FF0000"/>
                </a:solidFill>
              </a:rPr>
              <a:t>is generally under the control of an access point.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91995AF-EB53-44BF-AAE5-E00CDCB93380}"/>
              </a:ext>
            </a:extLst>
          </p:cNvPr>
          <p:cNvSpPr txBox="1"/>
          <p:nvPr/>
        </p:nvSpPr>
        <p:spPr>
          <a:xfrm>
            <a:off x="152400" y="4137034"/>
            <a:ext cx="1752600" cy="101566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solidFill>
                  <a:srgbClr val="FF0000"/>
                </a:solidFill>
              </a:rPr>
              <a:t>For 6GHz support:</a:t>
            </a:r>
          </a:p>
          <a:p>
            <a:r>
              <a:rPr kumimoji="1" lang="en-US" altLang="ja-JP" sz="1200" b="0" dirty="0">
                <a:solidFill>
                  <a:srgbClr val="FF0000"/>
                </a:solidFill>
              </a:rPr>
              <a:t>§ 15.407 (k)(1) requires access points operating in U-NII-5 and 7 to access an AFC system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39DB1DE-211A-48E6-A1B5-75F97A235B20}"/>
              </a:ext>
            </a:extLst>
          </p:cNvPr>
          <p:cNvSpPr/>
          <p:nvPr/>
        </p:nvSpPr>
        <p:spPr bwMode="auto">
          <a:xfrm>
            <a:off x="2971800" y="3352800"/>
            <a:ext cx="207336" cy="43602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51C6DB88-BDE1-451C-9B61-65FF26012E13}"/>
              </a:ext>
            </a:extLst>
          </p:cNvPr>
          <p:cNvCxnSpPr>
            <a:cxnSpLocks/>
            <a:stCxn id="18" idx="2"/>
          </p:cNvCxnSpPr>
          <p:nvPr/>
        </p:nvCxnSpPr>
        <p:spPr bwMode="auto">
          <a:xfrm flipH="1">
            <a:off x="1905000" y="3570814"/>
            <a:ext cx="1066800" cy="73468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1" name="Oval 20">
            <a:extLst>
              <a:ext uri="{FF2B5EF4-FFF2-40B4-BE49-F238E27FC236}">
                <a16:creationId xmlns:a16="http://schemas.microsoft.com/office/drawing/2014/main" id="{8736457B-DE34-405C-BD9F-E11B0926BBB3}"/>
              </a:ext>
            </a:extLst>
          </p:cNvPr>
          <p:cNvSpPr/>
          <p:nvPr/>
        </p:nvSpPr>
        <p:spPr bwMode="auto">
          <a:xfrm>
            <a:off x="2985978" y="5102619"/>
            <a:ext cx="207336" cy="436028"/>
          </a:xfrm>
          <a:prstGeom prst="ellipse">
            <a:avLst/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39E5546-9937-488D-BCF8-A6EF35295F87}"/>
              </a:ext>
            </a:extLst>
          </p:cNvPr>
          <p:cNvCxnSpPr>
            <a:cxnSpLocks/>
            <a:stCxn id="21" idx="1"/>
          </p:cNvCxnSpPr>
          <p:nvPr/>
        </p:nvCxnSpPr>
        <p:spPr bwMode="auto">
          <a:xfrm flipH="1" flipV="1">
            <a:off x="1905000" y="4523517"/>
            <a:ext cx="1111342" cy="64295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9" name="Left Brace 28">
            <a:extLst>
              <a:ext uri="{FF2B5EF4-FFF2-40B4-BE49-F238E27FC236}">
                <a16:creationId xmlns:a16="http://schemas.microsoft.com/office/drawing/2014/main" id="{F99E1A52-0DFD-4BAA-9C2F-8DECCB24066F}"/>
              </a:ext>
            </a:extLst>
          </p:cNvPr>
          <p:cNvSpPr/>
          <p:nvPr/>
        </p:nvSpPr>
        <p:spPr bwMode="auto">
          <a:xfrm rot="10800000">
            <a:off x="7194810" y="2816518"/>
            <a:ext cx="381000" cy="2560674"/>
          </a:xfrm>
          <a:prstGeom prst="leftBrace">
            <a:avLst>
              <a:gd name="adj1" fmla="val 84612"/>
              <a:gd name="adj2" fmla="val 50000"/>
            </a:avLst>
          </a:prstGeom>
          <a:noFill/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92873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108406</TotalTime>
  <Words>1837</Words>
  <Application>Microsoft Office PowerPoint</Application>
  <PresentationFormat>画面に合わせる (4:3)</PresentationFormat>
  <Paragraphs>208</Paragraphs>
  <Slides>16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16</vt:i4>
      </vt:variant>
    </vt:vector>
  </HeadingPairs>
  <TitlesOfParts>
    <vt:vector size="20" baseType="lpstr">
      <vt:lpstr>ＭＳ Ｐゴシック</vt:lpstr>
      <vt:lpstr>Arial</vt:lpstr>
      <vt:lpstr>Times New Roman</vt:lpstr>
      <vt:lpstr>Default Design</vt:lpstr>
      <vt:lpstr>Discussion on 6 GHz Band Support</vt:lpstr>
      <vt:lpstr>Introduction</vt:lpstr>
      <vt:lpstr>Motivations</vt:lpstr>
      <vt:lpstr>Examples of Proposed Rules to Ensure Incumbent Protection</vt:lpstr>
      <vt:lpstr>Observations on 6 GHz Availability under the Proposed Rules</vt:lpstr>
      <vt:lpstr>Consequences for the TGbe Spec Development</vt:lpstr>
      <vt:lpstr>TGbe Potential Focus Areas for Complete 6 GHz Band Support</vt:lpstr>
      <vt:lpstr>Proposed Way Forward</vt:lpstr>
      <vt:lpstr>802.11af High Level Architecture [3]</vt:lpstr>
      <vt:lpstr>802.11af High Level Architecture [3]</vt:lpstr>
      <vt:lpstr>Observations from the Architecture</vt:lpstr>
      <vt:lpstr>Registered Location Query Protocol (RLQP) [3]</vt:lpstr>
      <vt:lpstr>Conclusion</vt:lpstr>
      <vt:lpstr>Reference</vt:lpstr>
      <vt:lpstr>Straw Poll 1</vt:lpstr>
      <vt:lpstr>Straw Poll 2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on 6 GHz Band Support</dc:title>
  <dc:creator>Yusuke.YT.Tanaka@sony.com</dc:creator>
  <cp:lastModifiedBy>Tanaka, Yusuke (Sony)</cp:lastModifiedBy>
  <cp:revision>3524</cp:revision>
  <cp:lastPrinted>2018-09-03T08:43:03Z</cp:lastPrinted>
  <dcterms:created xsi:type="dcterms:W3CDTF">1998-02-10T13:07:52Z</dcterms:created>
  <dcterms:modified xsi:type="dcterms:W3CDTF">2019-07-16T10:31:24Z</dcterms:modified>
</cp:coreProperties>
</file>