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30" r:id="rId3"/>
    <p:sldId id="326" r:id="rId4"/>
    <p:sldId id="333" r:id="rId5"/>
    <p:sldId id="337" r:id="rId6"/>
    <p:sldId id="338" r:id="rId7"/>
    <p:sldId id="31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31" autoAdjust="0"/>
    <p:restoredTop sz="94660"/>
  </p:normalViewPr>
  <p:slideViewPr>
    <p:cSldViewPr>
      <p:cViewPr varScale="1">
        <p:scale>
          <a:sx n="111" d="100"/>
          <a:sy n="111" d="100"/>
        </p:scale>
        <p:origin x="2082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802.11-19/0806r0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May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Enabling Persistent Allocation for EHT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2019-05-12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733666"/>
              </p:ext>
            </p:extLst>
          </p:nvPr>
        </p:nvGraphicFramePr>
        <p:xfrm>
          <a:off x="381001" y="2534920"/>
          <a:ext cx="8305800" cy="1483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Background</a:t>
            </a:r>
            <a:endParaRPr lang="en-US" sz="28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739AAF-32B4-4013-BDC6-D1C54FAB297A}"/>
              </a:ext>
            </a:extLst>
          </p:cNvPr>
          <p:cNvSpPr txBox="1"/>
          <p:nvPr/>
        </p:nvSpPr>
        <p:spPr>
          <a:xfrm>
            <a:off x="457200" y="1447800"/>
            <a:ext cx="808672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Many candidate features for 11be has been discussed in EHT SG [1], e.g. 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r>
              <a:rPr lang="en-US" sz="1800" dirty="0"/>
              <a:t>320MHz bandwidth and more efficient utilization of non-contiguous spectrum 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r>
              <a:rPr lang="en-US" sz="1800" dirty="0"/>
              <a:t>Multi-band/multi-channel aggregation and operation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r>
              <a:rPr lang="en-US" sz="1800" dirty="0"/>
              <a:t>16 spatial streams and MIMO protocols enhancements </a:t>
            </a:r>
          </a:p>
          <a:p>
            <a:pPr marL="617538" lvl="1" indent="-342900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000" dirty="0"/>
              <a:t>A large amount of users can be supported in a single PPDU. For example,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r>
              <a:rPr lang="en-US" sz="1800" dirty="0"/>
              <a:t>If all 26-tone RUs in 320 MHz are allocated to different STAs, about 150 users can be supported in a single PPDU. </a:t>
            </a:r>
          </a:p>
          <a:p>
            <a:pPr marL="801688" lvl="1" indent="-344488">
              <a:buFont typeface="Wingdings" panose="05000000000000000000" pitchFamily="2" charset="2"/>
              <a:buChar char="§"/>
            </a:pPr>
            <a:endParaRPr lang="en-US" sz="20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It is expected that control signaling overhead required for EHT MU transmission will be increased significantly. 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000" dirty="0"/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000" dirty="0"/>
              <a:t>This contribution addresses one possibility of reducing control signaling overhead for EHT MU transmission. </a:t>
            </a:r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90538" y="1461368"/>
            <a:ext cx="8053388" cy="4717728"/>
          </a:xfrm>
          <a:prstGeom prst="rect">
            <a:avLst/>
          </a:prstGeom>
        </p:spPr>
        <p:txBody>
          <a:bodyPr/>
          <a:lstStyle>
            <a:lvl1pPr marL="609600" indent="-609600" algn="l" rtl="0" eaLnBrk="1" fontAlgn="base" hangingPunct="1">
              <a:spcBef>
                <a:spcPct val="20000"/>
              </a:spcBef>
              <a:spcAft>
                <a:spcPct val="0"/>
              </a:spcAft>
              <a:buAutoNum type="arabicPeriod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533400" algn="l" rtl="0" eaLnBrk="1" fontAlgn="base" hangingPunct="1">
              <a:spcBef>
                <a:spcPct val="2000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2588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Only dynamic allocation per PPDU is allowed for HE MU transmission.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800" kern="0" dirty="0"/>
              <a:t>For DL MU, resource allocation information for all RU allocations is included in the HE-SIG-B of a HE MU PPDU.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800" kern="0" dirty="0"/>
              <a:t>For UL MU, resource allocation information for all RU allocations is included in the Trigger frame for soliciting HE TB PPDU transmission.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endParaRPr lang="en-US" sz="2000" kern="0" dirty="0"/>
          </a:p>
          <a:p>
            <a:pPr marL="304800" lvl="1" indent="-342900">
              <a:buFont typeface="Wingdings" panose="05000000000000000000" pitchFamily="2" charset="2"/>
              <a:buChar char="q"/>
            </a:pPr>
            <a:r>
              <a:rPr lang="en-US" sz="2000" kern="0" dirty="0"/>
              <a:t>For reducing control signaling overhead, persistent allocation (PA) across PPDUs can be considered for EHT MU transmission. 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800" kern="0" dirty="0"/>
              <a:t>For a PA, user-specific allocation information (e.g. RU allocation, MCS, SS allocation, etc.) is unchanged for a time period.</a:t>
            </a:r>
          </a:p>
          <a:p>
            <a:pPr marL="685800" lvl="2" indent="-342900">
              <a:buFont typeface="Wingdings" panose="05000000000000000000" pitchFamily="2" charset="2"/>
              <a:buChar char="§"/>
            </a:pPr>
            <a:r>
              <a:rPr lang="en-US" sz="1800" kern="0" dirty="0"/>
              <a:t>Transmissions of a PA can be done with reduced control signaling overhead before the PA expires.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8904"/>
            <a:ext cx="9144000" cy="5402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Enabling Persistent Allocation for EHT  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89056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143000" y="762000"/>
            <a:ext cx="6781800" cy="9906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2800" kern="0" dirty="0">
                <a:ea typeface="Gulim" pitchFamily="34" charset="-127"/>
              </a:rPr>
              <a:t>Thought on Persistent Allocation for Uplink MU Transmission</a:t>
            </a:r>
            <a:endParaRPr lang="en-US" sz="2800" kern="0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F8017CB-BF1E-4346-A3E4-D73860C766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181211"/>
              </p:ext>
            </p:extLst>
          </p:nvPr>
        </p:nvGraphicFramePr>
        <p:xfrm>
          <a:off x="762000" y="2822595"/>
          <a:ext cx="7850187" cy="347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Visio" r:id="rId3" imgW="3772588" imgH="2548482" progId="Visio.Drawing.11">
                  <p:embed/>
                </p:oleObj>
              </mc:Choice>
              <mc:Fallback>
                <p:oleObj name="Visio" r:id="rId3" imgW="3772588" imgH="2548482" progId="Visio.Drawing.11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3FA7ACD-0312-4D36-8343-954B908387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2822595"/>
                        <a:ext cx="7850187" cy="347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89AF61C-57A0-426A-94EB-8BCA05E1E2EF}"/>
              </a:ext>
            </a:extLst>
          </p:cNvPr>
          <p:cNvSpPr txBox="1"/>
          <p:nvPr/>
        </p:nvSpPr>
        <p:spPr>
          <a:xfrm>
            <a:off x="572369" y="1918259"/>
            <a:ext cx="7352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Wingdings" panose="05000000000000000000" pitchFamily="2" charset="2"/>
              <a:buChar char="q"/>
            </a:pPr>
            <a:r>
              <a:rPr lang="en-US" sz="1800" kern="0" dirty="0"/>
              <a:t>A PA identifier (PAID) which uniquely identifies an uplink PA can be included in a Trigger frame to solicit the transmissions of the uplink PA.</a:t>
            </a:r>
            <a:endParaRPr lang="en-SG" sz="1800" dirty="0"/>
          </a:p>
        </p:txBody>
      </p:sp>
    </p:spTree>
    <p:extLst>
      <p:ext uri="{BB962C8B-B14F-4D97-AF65-F5344CB8AC3E}">
        <p14:creationId xmlns:p14="http://schemas.microsoft.com/office/powerpoint/2010/main" val="269130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Example Use Case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278FD82-902E-47E5-9552-16831D868B69}"/>
              </a:ext>
            </a:extLst>
          </p:cNvPr>
          <p:cNvSpPr txBox="1">
            <a:spLocks/>
          </p:cNvSpPr>
          <p:nvPr/>
        </p:nvSpPr>
        <p:spPr>
          <a:xfrm>
            <a:off x="609600" y="1348517"/>
            <a:ext cx="8077197" cy="258025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ja-JP" sz="2000" b="0" kern="0" dirty="0"/>
              <a:t>In an IoT usage scenario with a lot of client devices (STAs),</a:t>
            </a:r>
          </a:p>
          <a:p>
            <a:pPr lvl="1"/>
            <a:r>
              <a:rPr lang="en-US" altLang="ja-JP" sz="1800" kern="0" dirty="0"/>
              <a:t>The STAs may be grouped into a number of groups.</a:t>
            </a:r>
          </a:p>
          <a:p>
            <a:pPr lvl="2"/>
            <a:r>
              <a:rPr lang="en-US" altLang="ja-JP" sz="1600" kern="0" dirty="0"/>
              <a:t>Most of STAs are fixed and thus the grouping may be stable for a long time. </a:t>
            </a:r>
          </a:p>
          <a:p>
            <a:pPr lvl="1"/>
            <a:r>
              <a:rPr kumimoji="1" lang="en-US" altLang="ja-JP" sz="1800" kern="0" dirty="0"/>
              <a:t>AP may poll each group of STAs periodically to report device information.</a:t>
            </a:r>
          </a:p>
          <a:p>
            <a:pPr lvl="2"/>
            <a:r>
              <a:rPr lang="en-US" altLang="ja-JP" sz="1600" kern="0" dirty="0"/>
              <a:t>The STAs in a group may share the same PAID.</a:t>
            </a:r>
          </a:p>
          <a:p>
            <a:pPr lvl="3"/>
            <a:r>
              <a:rPr lang="en-US" altLang="ja-JP" kern="0" dirty="0"/>
              <a:t>Hundreds of STAs can be scheduled with a limited number of PAID.</a:t>
            </a:r>
          </a:p>
          <a:p>
            <a:pPr lvl="1"/>
            <a:endParaRPr lang="en-US" altLang="ja-JP" sz="1800" dirty="0"/>
          </a:p>
          <a:p>
            <a:pPr lvl="1"/>
            <a:endParaRPr kumimoji="1" lang="en-US" altLang="ja-JP" sz="1800" kern="0" dirty="0"/>
          </a:p>
          <a:p>
            <a:pPr lvl="1"/>
            <a:endParaRPr kumimoji="1" lang="en-US" altLang="ja-JP" sz="1800" kern="0" dirty="0"/>
          </a:p>
          <a:p>
            <a:pPr lvl="1"/>
            <a:endParaRPr kumimoji="1" lang="en-US" altLang="ja-JP" sz="1800" kern="0" dirty="0"/>
          </a:p>
          <a:p>
            <a:pPr lvl="1"/>
            <a:endParaRPr kumimoji="1" lang="en-US" altLang="ja-JP" kern="0" dirty="0"/>
          </a:p>
        </p:txBody>
      </p:sp>
      <p:sp>
        <p:nvSpPr>
          <p:cNvPr id="9" name="Thought Bubble: Cloud 8">
            <a:extLst>
              <a:ext uri="{FF2B5EF4-FFF2-40B4-BE49-F238E27FC236}">
                <a16:creationId xmlns:a16="http://schemas.microsoft.com/office/drawing/2014/main" id="{113AC169-E8D8-4C66-8313-E09F2CC1BC64}"/>
              </a:ext>
            </a:extLst>
          </p:cNvPr>
          <p:cNvSpPr/>
          <p:nvPr/>
        </p:nvSpPr>
        <p:spPr>
          <a:xfrm>
            <a:off x="328453" y="4134286"/>
            <a:ext cx="2253670" cy="731158"/>
          </a:xfrm>
          <a:prstGeom prst="cloudCallout">
            <a:avLst>
              <a:gd name="adj1" fmla="val -13277"/>
              <a:gd name="adj2" fmla="val 41234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8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EC6479-E2F2-46BE-AC0A-D1F57A16A5EA}"/>
              </a:ext>
            </a:extLst>
          </p:cNvPr>
          <p:cNvSpPr txBox="1"/>
          <p:nvPr/>
        </p:nvSpPr>
        <p:spPr>
          <a:xfrm>
            <a:off x="793736" y="4595280"/>
            <a:ext cx="365806" cy="262829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108"/>
              <a:t>AP</a:t>
            </a:r>
            <a:endParaRPr kumimoji="1" lang="ja-JP" altLang="en-US" sz="1108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0895FC-BE1F-4C13-82CE-CB51465C75C4}"/>
              </a:ext>
            </a:extLst>
          </p:cNvPr>
          <p:cNvSpPr txBox="1"/>
          <p:nvPr/>
        </p:nvSpPr>
        <p:spPr>
          <a:xfrm>
            <a:off x="949361" y="4258379"/>
            <a:ext cx="954107" cy="4047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15" dirty="0"/>
              <a:t>A lot of STAs</a:t>
            </a:r>
          </a:p>
          <a:p>
            <a:r>
              <a:rPr kumimoji="1" lang="en-US" altLang="ja-JP" sz="1015" dirty="0"/>
              <a:t>(e.g. sensors)</a:t>
            </a:r>
            <a:endParaRPr kumimoji="1" lang="ja-JP" altLang="en-US" sz="1015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BFAE00-A148-4E48-94CB-758729FE7976}"/>
              </a:ext>
            </a:extLst>
          </p:cNvPr>
          <p:cNvSpPr txBox="1"/>
          <p:nvPr/>
        </p:nvSpPr>
        <p:spPr>
          <a:xfrm>
            <a:off x="7805185" y="5070467"/>
            <a:ext cx="460382" cy="2485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15"/>
              <a:t>Time</a:t>
            </a:r>
            <a:endParaRPr kumimoji="1" lang="ja-JP" altLang="en-US" sz="1015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9EF54B-951B-41E2-9EA2-9D94FA625BF5}"/>
              </a:ext>
            </a:extLst>
          </p:cNvPr>
          <p:cNvSpPr txBox="1"/>
          <p:nvPr/>
        </p:nvSpPr>
        <p:spPr>
          <a:xfrm>
            <a:off x="2553789" y="5194732"/>
            <a:ext cx="924347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15" dirty="0">
                <a:solidFill>
                  <a:srgbClr val="00B050"/>
                </a:solidFill>
              </a:rPr>
              <a:t>Poll G1 using PAID1</a:t>
            </a:r>
            <a:endParaRPr kumimoji="1" lang="ja-JP" altLang="en-US" sz="1015" dirty="0">
              <a:solidFill>
                <a:srgbClr val="00B050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6D1D128-AAFA-4C0D-B97D-5D4F92C63C36}"/>
              </a:ext>
            </a:extLst>
          </p:cNvPr>
          <p:cNvCxnSpPr>
            <a:cxnSpLocks/>
          </p:cNvCxnSpPr>
          <p:nvPr/>
        </p:nvCxnSpPr>
        <p:spPr>
          <a:xfrm flipV="1">
            <a:off x="3054633" y="4134286"/>
            <a:ext cx="0" cy="106350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A0BC0BA-46DB-43B1-9692-2050E6BED58F}"/>
              </a:ext>
            </a:extLst>
          </p:cNvPr>
          <p:cNvCxnSpPr>
            <a:cxnSpLocks/>
          </p:cNvCxnSpPr>
          <p:nvPr/>
        </p:nvCxnSpPr>
        <p:spPr>
          <a:xfrm flipV="1">
            <a:off x="5513029" y="4134286"/>
            <a:ext cx="0" cy="1063503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CD07E57-0C9D-4DFD-B42F-2128BCCC9AC8}"/>
              </a:ext>
            </a:extLst>
          </p:cNvPr>
          <p:cNvCxnSpPr>
            <a:cxnSpLocks/>
          </p:cNvCxnSpPr>
          <p:nvPr/>
        </p:nvCxnSpPr>
        <p:spPr>
          <a:xfrm flipV="1">
            <a:off x="4251074" y="4134286"/>
            <a:ext cx="0" cy="10635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0E98817-9997-4655-AC64-FE469F7854D1}"/>
              </a:ext>
            </a:extLst>
          </p:cNvPr>
          <p:cNvCxnSpPr>
            <a:cxnSpLocks/>
          </p:cNvCxnSpPr>
          <p:nvPr/>
        </p:nvCxnSpPr>
        <p:spPr>
          <a:xfrm flipV="1">
            <a:off x="6709470" y="4134286"/>
            <a:ext cx="0" cy="10635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7B0C9CF-138C-4B1B-99CF-628BFF2A9A4A}"/>
              </a:ext>
            </a:extLst>
          </p:cNvPr>
          <p:cNvSpPr txBox="1"/>
          <p:nvPr/>
        </p:nvSpPr>
        <p:spPr>
          <a:xfrm>
            <a:off x="3729150" y="5202040"/>
            <a:ext cx="1020297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15" dirty="0">
                <a:solidFill>
                  <a:srgbClr val="FF0000"/>
                </a:solidFill>
              </a:rPr>
              <a:t>Poll G2 using PAID2</a:t>
            </a:r>
            <a:endParaRPr kumimoji="1" lang="ja-JP" altLang="en-US" sz="1015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F33BF22-FF0A-4280-95E5-1D263199535C}"/>
              </a:ext>
            </a:extLst>
          </p:cNvPr>
          <p:cNvSpPr txBox="1"/>
          <p:nvPr/>
        </p:nvSpPr>
        <p:spPr>
          <a:xfrm rot="16200000">
            <a:off x="2702042" y="4551741"/>
            <a:ext cx="1063494" cy="234360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23">
                <a:solidFill>
                  <a:srgbClr val="00B050"/>
                </a:solidFill>
              </a:rPr>
              <a:t>G1 Uplink</a:t>
            </a:r>
            <a:endParaRPr kumimoji="1" lang="ja-JP" altLang="en-US" sz="923">
              <a:solidFill>
                <a:srgbClr val="00B05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A12307-B2F3-46A8-89C6-2EB21D9D4990}"/>
              </a:ext>
            </a:extLst>
          </p:cNvPr>
          <p:cNvSpPr txBox="1"/>
          <p:nvPr/>
        </p:nvSpPr>
        <p:spPr>
          <a:xfrm rot="16200000">
            <a:off x="3898482" y="4548861"/>
            <a:ext cx="1063494" cy="23436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23">
                <a:solidFill>
                  <a:srgbClr val="FF0000"/>
                </a:solidFill>
              </a:rPr>
              <a:t>G2 Uplink</a:t>
            </a:r>
            <a:endParaRPr kumimoji="1" lang="ja-JP" altLang="en-US" sz="923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EFC36C-109B-4AAD-873A-70A0F4CE1012}"/>
              </a:ext>
            </a:extLst>
          </p:cNvPr>
          <p:cNvSpPr txBox="1"/>
          <p:nvPr/>
        </p:nvSpPr>
        <p:spPr>
          <a:xfrm rot="16200000">
            <a:off x="5155281" y="4548854"/>
            <a:ext cx="1063494" cy="234360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23">
                <a:solidFill>
                  <a:srgbClr val="00B050"/>
                </a:solidFill>
              </a:rPr>
              <a:t>G1 Uplink</a:t>
            </a:r>
            <a:endParaRPr kumimoji="1" lang="ja-JP" altLang="en-US" sz="923">
              <a:solidFill>
                <a:srgbClr val="00B05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6D6623-9E4D-4DE7-8FCC-3E26B4F63346}"/>
              </a:ext>
            </a:extLst>
          </p:cNvPr>
          <p:cNvSpPr txBox="1"/>
          <p:nvPr/>
        </p:nvSpPr>
        <p:spPr>
          <a:xfrm rot="16200000">
            <a:off x="6363242" y="4548854"/>
            <a:ext cx="1063494" cy="23436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23">
                <a:solidFill>
                  <a:srgbClr val="FF0000"/>
                </a:solidFill>
              </a:rPr>
              <a:t>G2 Uplink</a:t>
            </a:r>
            <a:endParaRPr kumimoji="1" lang="ja-JP" altLang="en-US" sz="923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08C327E-805C-485B-A1A8-0BA15691D79A}"/>
              </a:ext>
            </a:extLst>
          </p:cNvPr>
          <p:cNvCxnSpPr>
            <a:cxnSpLocks/>
          </p:cNvCxnSpPr>
          <p:nvPr/>
        </p:nvCxnSpPr>
        <p:spPr>
          <a:xfrm>
            <a:off x="2854361" y="5197781"/>
            <a:ext cx="4941043" cy="42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AFD89FD-8060-4C96-819D-69BDB693A49C}"/>
              </a:ext>
            </a:extLst>
          </p:cNvPr>
          <p:cNvSpPr txBox="1"/>
          <p:nvPr/>
        </p:nvSpPr>
        <p:spPr>
          <a:xfrm>
            <a:off x="5029200" y="5194732"/>
            <a:ext cx="924347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15" dirty="0">
                <a:solidFill>
                  <a:srgbClr val="00B050"/>
                </a:solidFill>
              </a:rPr>
              <a:t>Poll G1 using PAID1</a:t>
            </a:r>
            <a:endParaRPr kumimoji="1" lang="ja-JP" altLang="en-US" sz="1015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C2642D-FC02-4808-9AB4-E53C8D0A087C}"/>
              </a:ext>
            </a:extLst>
          </p:cNvPr>
          <p:cNvSpPr txBox="1"/>
          <p:nvPr/>
        </p:nvSpPr>
        <p:spPr>
          <a:xfrm>
            <a:off x="6195204" y="5194732"/>
            <a:ext cx="1020297" cy="40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15" dirty="0">
                <a:solidFill>
                  <a:srgbClr val="FF0000"/>
                </a:solidFill>
              </a:rPr>
              <a:t>Poll G2 using PAID2</a:t>
            </a:r>
            <a:endParaRPr kumimoji="1" lang="ja-JP" altLang="en-US" sz="1015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54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208" y="1600200"/>
            <a:ext cx="7772400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SG" sz="2000" b="0" dirty="0"/>
              <a:t>It is proposed to enable persistent allocation for EHT to reduce control signalling overhead for MU transmission, especially for uplink MU transmission. 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SG" sz="2000" b="0" dirty="0"/>
              <a:t>11-18-1231-06-0eht-eht-draft-proposed-par, March 2019</a:t>
            </a:r>
          </a:p>
          <a:p>
            <a:pPr marL="457200" indent="-457200">
              <a:buFont typeface="+mj-lt"/>
              <a:buAutoNum type="arabicParenR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39377</TotalTime>
  <Words>524</Words>
  <Application>Microsoft Office PowerPoint</Application>
  <PresentationFormat>On-screen Show (4:3)</PresentationFormat>
  <Paragraphs>82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Gulim</vt:lpstr>
      <vt:lpstr>맑은 고딕</vt:lpstr>
      <vt:lpstr>MS PGothic</vt:lpstr>
      <vt:lpstr>Times New Roman</vt:lpstr>
      <vt:lpstr>Wingdings</vt:lpstr>
      <vt:lpstr>802-11-Submission</vt:lpstr>
      <vt:lpstr>Microsoft Visio Drawing</vt:lpstr>
      <vt:lpstr>Enabling Persistent Allocation for EHT</vt:lpstr>
      <vt:lpstr>PowerPoint Presentation</vt:lpstr>
      <vt:lpstr>PowerPoint Presentation</vt:lpstr>
      <vt:lpstr>PowerPoint Presentation</vt:lpstr>
      <vt:lpstr>Example Use Case</vt:lpstr>
      <vt:lpstr>Summary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　Lei</cp:lastModifiedBy>
  <cp:revision>2468</cp:revision>
  <cp:lastPrinted>2014-11-04T15:04:57Z</cp:lastPrinted>
  <dcterms:created xsi:type="dcterms:W3CDTF">2007-04-17T18:10:23Z</dcterms:created>
  <dcterms:modified xsi:type="dcterms:W3CDTF">2019-05-10T04:57:09Z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