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269" r:id="rId2"/>
    <p:sldId id="384" r:id="rId3"/>
    <p:sldId id="390" r:id="rId4"/>
    <p:sldId id="391" r:id="rId5"/>
    <p:sldId id="392" r:id="rId6"/>
    <p:sldId id="393" r:id="rId7"/>
    <p:sldId id="394" r:id="rId8"/>
    <p:sldId id="397" r:id="rId9"/>
    <p:sldId id="403" r:id="rId10"/>
    <p:sldId id="410" r:id="rId11"/>
    <p:sldId id="411" r:id="rId12"/>
    <p:sldId id="412" r:id="rId13"/>
    <p:sldId id="413" r:id="rId14"/>
    <p:sldId id="414" r:id="rId15"/>
    <p:sldId id="415" r:id="rId16"/>
    <p:sldId id="416" r:id="rId17"/>
    <p:sldId id="404" r:id="rId18"/>
    <p:sldId id="405" r:id="rId19"/>
    <p:sldId id="396" r:id="rId20"/>
    <p:sldId id="395" r:id="rId21"/>
    <p:sldId id="398" r:id="rId22"/>
    <p:sldId id="409" r:id="rId23"/>
    <p:sldId id="406" r:id="rId24"/>
    <p:sldId id="407" r:id="rId25"/>
    <p:sldId id="408" r:id="rId26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9" autoAdjust="0"/>
    <p:restoredTop sz="99526" autoAdjust="0"/>
  </p:normalViewPr>
  <p:slideViewPr>
    <p:cSldViewPr>
      <p:cViewPr>
        <p:scale>
          <a:sx n="110" d="100"/>
          <a:sy n="110" d="100"/>
        </p:scale>
        <p:origin x="-852" y="-2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8542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2019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2019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2019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ul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45457" y="1666619"/>
            <a:ext cx="8582751" cy="4354712"/>
          </a:xfrm>
          <a:prstGeom prst="rect">
            <a:avLst/>
          </a:prstGeom>
        </p:spPr>
        <p:txBody>
          <a:bodyPr>
            <a:noAutofit/>
          </a:bodyPr>
          <a:lstStyle>
            <a:lvl1pPr marL="280988" indent="-223838">
              <a:lnSpc>
                <a:spcPct val="95000"/>
              </a:lnSpc>
              <a:spcBef>
                <a:spcPts val="111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600" b="0" i="0">
                <a:solidFill>
                  <a:schemeClr val="tx2"/>
                </a:solidFill>
                <a:latin typeface="+mn-lt"/>
                <a:cs typeface="CiscoSans ExtraLight"/>
              </a:defRPr>
            </a:lvl1pPr>
            <a:lvl2pPr marL="508000" indent="-215900">
              <a:lnSpc>
                <a:spcPct val="95000"/>
              </a:lnSpc>
              <a:spcBef>
                <a:spcPts val="45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400" b="0" i="0">
                <a:solidFill>
                  <a:schemeClr val="tx2"/>
                </a:solidFill>
                <a:latin typeface="+mn-lt"/>
                <a:cs typeface="CiscoSans ExtraLight"/>
              </a:defRPr>
            </a:lvl2pPr>
            <a:lvl3pPr marL="747713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200" b="0" i="0">
                <a:solidFill>
                  <a:schemeClr val="tx2"/>
                </a:solidFill>
                <a:latin typeface="+mn-lt"/>
                <a:cs typeface="CiscoSans ExtraLight"/>
              </a:defRPr>
            </a:lvl3pPr>
            <a:lvl4pPr marL="911225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100" b="0" i="0">
                <a:solidFill>
                  <a:schemeClr val="tx2"/>
                </a:solidFill>
                <a:latin typeface="+mn-lt"/>
                <a:cs typeface="CiscoSans ExtraLight"/>
              </a:defRPr>
            </a:lvl4pPr>
            <a:lvl5pPr marL="1082675" indent="-168275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050" b="0" i="0">
                <a:solidFill>
                  <a:schemeClr val="tx2"/>
                </a:solidFill>
                <a:latin typeface="+mn-lt"/>
                <a:cs typeface="CiscoSans ExtraLight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259742" y="404085"/>
            <a:ext cx="8659976" cy="971709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algn="l">
              <a:lnSpc>
                <a:spcPct val="90000"/>
              </a:lnSpc>
              <a:defRPr sz="2500" b="0" i="0" spc="0" baseline="0">
                <a:solidFill>
                  <a:srgbClr val="00A2BF"/>
                </a:solidFill>
                <a:latin typeface="+mj-lt"/>
                <a:cs typeface="CiscoSans Thin"/>
              </a:defRPr>
            </a:lvl1pPr>
          </a:lstStyle>
          <a:p>
            <a:r>
              <a:rPr lang="en-US" dirty="0" smtClean="0"/>
              <a:t>Bullet Title Goes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1615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2019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2019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2019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2019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2019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2019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2019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2019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8103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July 2019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39694" y="6475413"/>
            <a:ext cx="140423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802.11-19/</a:t>
            </a:r>
            <a:r>
              <a:rPr lang="en-US" sz="1800" b="1" dirty="0" err="1" smtClean="0">
                <a:cs typeface="+mn-cs"/>
              </a:rPr>
              <a:t>0799r1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0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0.png"/><Relationship Id="rId2" Type="http://schemas.openxmlformats.org/officeDocument/2006/relationships/image" Target="../media/image16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Ron Porat (Broadcom)</a:t>
            </a:r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GB" sz="2400" dirty="0" smtClean="0"/>
              <a:t>Comparison of Coordinated BF and Nulling with JT</a:t>
            </a:r>
            <a:endParaRPr lang="en-US" sz="2400" dirty="0" smtClean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2019-07-09</a:t>
            </a:r>
            <a:endParaRPr lang="en-US" sz="2000" b="0" dirty="0" smtClean="0"/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2019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685800" y="2824688"/>
          <a:ext cx="7772401" cy="2427824"/>
        </p:xfrm>
        <a:graphic>
          <a:graphicData uri="http://schemas.openxmlformats.org/drawingml/2006/table">
            <a:tbl>
              <a:tblPr/>
              <a:tblGrid>
                <a:gridCol w="1801416"/>
                <a:gridCol w="1265039"/>
                <a:gridCol w="1720453"/>
                <a:gridCol w="961430"/>
                <a:gridCol w="2024063"/>
              </a:tblGrid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kern="0" dirty="0">
                          <a:effectLst/>
                          <a:latin typeface="Times New Roman"/>
                        </a:rPr>
                        <a:t>Name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Affiliations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Address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Phone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email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Ron Porat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Broadcom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/>
                      <a:r>
                        <a:rPr lang="nl-NL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  <a:latin typeface="Times New Roman"/>
                          <a:ea typeface="Times New Roman"/>
                        </a:rPr>
                        <a:t>ron.porat@broadcom.com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Srinath Puducheri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Broadcom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Simulation configuration  </a:t>
            </a:r>
            <a:r>
              <a:rPr lang="en-US" dirty="0" err="1" smtClean="0">
                <a:solidFill>
                  <a:srgbClr val="C00000"/>
                </a:solidFill>
              </a:rPr>
              <a:t>r1</a:t>
            </a:r>
            <a:r>
              <a:rPr lang="en-US" dirty="0" smtClean="0">
                <a:solidFill>
                  <a:schemeClr val="tx1"/>
                </a:solidFill>
              </a:rPr>
              <a:t> (1)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09600" y="1752600"/>
            <a:ext cx="7886267" cy="914400"/>
          </a:xfrm>
        </p:spPr>
        <p:txBody>
          <a:bodyPr/>
          <a:lstStyle/>
          <a:p>
            <a:r>
              <a:rPr lang="en-US" sz="1600" b="0" dirty="0" smtClean="0"/>
              <a:t>Multiple BSS (2 or 4): each has one 4x4 AP and two 2x2 STAs</a:t>
            </a:r>
          </a:p>
          <a:p>
            <a:pPr marL="342900" lvl="1" indent="-342900">
              <a:buFontTx/>
              <a:buChar char="•"/>
            </a:pPr>
            <a:r>
              <a:rPr lang="en-US" sz="1600" dirty="0"/>
              <a:t>Per-AP </a:t>
            </a:r>
            <a:r>
              <a:rPr lang="en-US" sz="1600" dirty="0" smtClean="0"/>
              <a:t>transmit power same (constant for </a:t>
            </a:r>
            <a:r>
              <a:rPr lang="en-US" sz="1600" dirty="0"/>
              <a:t>all </a:t>
            </a:r>
            <a:r>
              <a:rPr lang="en-US" sz="1600" dirty="0" smtClean="0"/>
              <a:t>cases)</a:t>
            </a:r>
            <a:endParaRPr lang="en-US" sz="1600" b="0" dirty="0" smtClean="0"/>
          </a:p>
          <a:p>
            <a:pPr marL="342900" lvl="1" indent="-342900">
              <a:buFontTx/>
              <a:buChar char="•"/>
            </a:pPr>
            <a:r>
              <a:rPr lang="en-US" sz="1600" dirty="0"/>
              <a:t>Channel: 11nD 80MHz, -30dBc aging</a:t>
            </a:r>
          </a:p>
          <a:p>
            <a:r>
              <a:rPr lang="en-US" sz="1600" dirty="0" smtClean="0"/>
              <a:t>AP-STA </a:t>
            </a:r>
            <a:r>
              <a:rPr lang="en-US" sz="1600" dirty="0"/>
              <a:t>relative path-loss:</a:t>
            </a:r>
            <a:endParaRPr lang="en-US" sz="1600" b="0" dirty="0"/>
          </a:p>
          <a:p>
            <a:pPr marL="685800" lvl="3" indent="-342900"/>
            <a:r>
              <a:rPr lang="en-US" sz="1400" dirty="0"/>
              <a:t>Path loss from each AP to </a:t>
            </a:r>
            <a:r>
              <a:rPr lang="en-US" sz="1400" u="sng" dirty="0" smtClean="0"/>
              <a:t>all  </a:t>
            </a:r>
            <a:r>
              <a:rPr lang="en-US" sz="1400" u="sng" dirty="0" err="1" smtClean="0"/>
              <a:t>OBSS</a:t>
            </a:r>
            <a:r>
              <a:rPr lang="en-US" sz="1400" u="sng" dirty="0" smtClean="0"/>
              <a:t> </a:t>
            </a:r>
            <a:r>
              <a:rPr lang="en-US" sz="1400" u="sng" dirty="0"/>
              <a:t>STAs</a:t>
            </a:r>
            <a:r>
              <a:rPr lang="en-US" sz="1400" dirty="0"/>
              <a:t> is ‘X’ dB higher than </a:t>
            </a:r>
            <a:r>
              <a:rPr lang="en-US" sz="1400" dirty="0" smtClean="0"/>
              <a:t>to self </a:t>
            </a:r>
            <a:r>
              <a:rPr lang="en-US" sz="1400" dirty="0"/>
              <a:t>BSS </a:t>
            </a:r>
            <a:r>
              <a:rPr lang="en-US" sz="1400" dirty="0" err="1" smtClean="0"/>
              <a:t>STAs</a:t>
            </a:r>
            <a:endParaRPr lang="en-US" sz="1400" dirty="0">
              <a:solidFill>
                <a:srgbClr val="FF0000"/>
              </a:solidFill>
            </a:endParaRPr>
          </a:p>
          <a:p>
            <a:pPr marL="685800" lvl="3" indent="-342900"/>
            <a:r>
              <a:rPr lang="en-US" sz="1400" dirty="0"/>
              <a:t>X is varied across </a:t>
            </a:r>
            <a:r>
              <a:rPr lang="en-US" sz="1400" dirty="0" smtClean="0"/>
              <a:t>0,10,20,30 </a:t>
            </a:r>
            <a:r>
              <a:rPr lang="en-US" sz="1400" dirty="0"/>
              <a:t>dB;   the X-axis “AP-STA SNR” in the plots assumes </a:t>
            </a:r>
            <a:r>
              <a:rPr lang="en-US" sz="1400" dirty="0" smtClean="0"/>
              <a:t>X=0</a:t>
            </a:r>
          </a:p>
          <a:p>
            <a:pPr marL="0" indent="0">
              <a:buNone/>
            </a:pPr>
            <a:endParaRPr lang="en-US" sz="1800" dirty="0"/>
          </a:p>
          <a:p>
            <a:pPr marL="457200" lvl="1" indent="0">
              <a:buNone/>
            </a:pPr>
            <a:endParaRPr lang="en-US" sz="1400" b="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2037" y="3995793"/>
            <a:ext cx="2954425" cy="2314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Content Placeholder 6"/>
          <p:cNvSpPr txBox="1">
            <a:spLocks/>
          </p:cNvSpPr>
          <p:nvPr/>
        </p:nvSpPr>
        <p:spPr bwMode="auto">
          <a:xfrm>
            <a:off x="609600" y="3810000"/>
            <a:ext cx="5143067" cy="18812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600" kern="0" dirty="0" smtClean="0"/>
              <a:t>Baseline </a:t>
            </a:r>
            <a:r>
              <a:rPr lang="en-US" sz="1600" b="0" kern="0" dirty="0" smtClean="0"/>
              <a:t>(using MU-</a:t>
            </a:r>
            <a:r>
              <a:rPr lang="en-US" sz="1600" b="0" kern="0" dirty="0" err="1" smtClean="0"/>
              <a:t>MIMO</a:t>
            </a:r>
            <a:r>
              <a:rPr lang="en-US" sz="1600" b="0" kern="0" dirty="0" smtClean="0"/>
              <a:t>):</a:t>
            </a:r>
          </a:p>
          <a:p>
            <a:pPr lvl="1"/>
            <a:r>
              <a:rPr lang="en-US" sz="1400" kern="0" dirty="0" smtClean="0"/>
              <a:t>Each AP transmits </a:t>
            </a:r>
            <a:r>
              <a:rPr lang="en-US" sz="1400" kern="0" dirty="0" err="1" smtClean="0"/>
              <a:t>Nss</a:t>
            </a:r>
            <a:r>
              <a:rPr lang="en-US" sz="1400" kern="0" dirty="0" smtClean="0"/>
              <a:t> = [2 1] to self-BSS STAs</a:t>
            </a:r>
          </a:p>
          <a:p>
            <a:pPr lvl="1"/>
            <a:r>
              <a:rPr lang="en-US" sz="1400" kern="0" dirty="0" smtClean="0">
                <a:sym typeface="Wingdings" panose="05000000000000000000" pitchFamily="2" charset="2"/>
              </a:rPr>
              <a:t>Only one BSS active at a time (time-sharing). </a:t>
            </a:r>
          </a:p>
          <a:p>
            <a:pPr lvl="1"/>
            <a:r>
              <a:rPr lang="en-US" sz="1400" kern="0" dirty="0" smtClean="0">
                <a:sym typeface="Wingdings" panose="05000000000000000000" pitchFamily="2" charset="2"/>
              </a:rPr>
              <a:t>Overall throughput is the average of all the per-BSS throughputs.</a:t>
            </a:r>
          </a:p>
          <a:p>
            <a:r>
              <a:rPr lang="en-US" sz="1600" dirty="0"/>
              <a:t>Parallel independent transmission (PIT):</a:t>
            </a:r>
          </a:p>
          <a:p>
            <a:pPr lvl="1"/>
            <a:r>
              <a:rPr lang="en-US" sz="1400" dirty="0"/>
              <a:t>All BSS active  </a:t>
            </a:r>
            <a:r>
              <a:rPr lang="en-US" sz="1400" dirty="0" smtClean="0"/>
              <a:t>simultaneously</a:t>
            </a:r>
          </a:p>
          <a:p>
            <a:pPr lvl="1"/>
            <a:r>
              <a:rPr lang="en-US" sz="1400" dirty="0" smtClean="0"/>
              <a:t>Each </a:t>
            </a:r>
            <a:r>
              <a:rPr lang="en-US" sz="1400" dirty="0"/>
              <a:t>AP transmits </a:t>
            </a:r>
            <a:r>
              <a:rPr lang="en-US" sz="1400" dirty="0" err="1"/>
              <a:t>Nss</a:t>
            </a:r>
            <a:r>
              <a:rPr lang="en-US" sz="1400" dirty="0"/>
              <a:t>=[2 1] to self-BSS STAs without nulling interference to OBSS STAs.</a:t>
            </a:r>
          </a:p>
          <a:p>
            <a:endParaRPr lang="en-US" sz="1800" kern="0" dirty="0" smtClean="0"/>
          </a:p>
          <a:p>
            <a:pPr marL="457200" lvl="1" indent="0">
              <a:buFontTx/>
              <a:buNone/>
            </a:pPr>
            <a:endParaRPr lang="en-US" sz="1400" kern="0" dirty="0"/>
          </a:p>
        </p:txBody>
      </p:sp>
      <p:sp>
        <p:nvSpPr>
          <p:cNvPr id="9" name="TextBox 8"/>
          <p:cNvSpPr txBox="1"/>
          <p:nvPr/>
        </p:nvSpPr>
        <p:spPr>
          <a:xfrm>
            <a:off x="6868337" y="3703123"/>
            <a:ext cx="7328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Baseline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8953362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dirty="0" smtClean="0"/>
              <a:t>Simulation configuration </a:t>
            </a:r>
            <a:r>
              <a:rPr lang="en-US" dirty="0" err="1" smtClean="0">
                <a:solidFill>
                  <a:srgbClr val="C00000"/>
                </a:solidFill>
              </a:rPr>
              <a:t>r1</a:t>
            </a:r>
            <a:r>
              <a:rPr lang="en-US" dirty="0" smtClean="0"/>
              <a:t>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8001000" cy="4495800"/>
          </a:xfrm>
        </p:spPr>
        <p:txBody>
          <a:bodyPr/>
          <a:lstStyle/>
          <a:p>
            <a:r>
              <a:rPr lang="en-US" sz="1800" dirty="0" smtClean="0"/>
              <a:t>JT:</a:t>
            </a:r>
          </a:p>
          <a:p>
            <a:pPr lvl="1"/>
            <a:r>
              <a:rPr lang="en-US" sz="1600" b="0" dirty="0" smtClean="0"/>
              <a:t>2AP: APs </a:t>
            </a:r>
            <a:r>
              <a:rPr lang="en-US" sz="1600" b="0" dirty="0"/>
              <a:t>jointly transmit </a:t>
            </a:r>
            <a:r>
              <a:rPr lang="en-US" sz="1600" b="0" dirty="0" err="1"/>
              <a:t>Nss</a:t>
            </a:r>
            <a:r>
              <a:rPr lang="en-US" sz="1600" b="0" dirty="0"/>
              <a:t> = [2 1 2 1] to all 4 </a:t>
            </a:r>
            <a:r>
              <a:rPr lang="en-US" sz="1600" b="0" dirty="0" err="1" smtClean="0"/>
              <a:t>STAs</a:t>
            </a:r>
            <a:r>
              <a:rPr lang="en-US" sz="1600" b="0" dirty="0" smtClean="0"/>
              <a:t> (6 streams in total). </a:t>
            </a:r>
            <a:endParaRPr lang="en-US" sz="1600" b="0" dirty="0" smtClean="0"/>
          </a:p>
          <a:p>
            <a:pPr lvl="1"/>
            <a:r>
              <a:rPr lang="en-US" sz="1600" dirty="0" smtClean="0"/>
              <a:t>4AP: </a:t>
            </a:r>
            <a:r>
              <a:rPr lang="en-US" sz="1600" dirty="0"/>
              <a:t>APs jointly transmit </a:t>
            </a:r>
            <a:r>
              <a:rPr lang="en-US" sz="1600" dirty="0" err="1"/>
              <a:t>Nss</a:t>
            </a:r>
            <a:r>
              <a:rPr lang="en-US" sz="1600" dirty="0"/>
              <a:t> = [2 1 2 1 2 1 2 1] to all 8 </a:t>
            </a:r>
            <a:r>
              <a:rPr lang="en-US" sz="1600" dirty="0" err="1" smtClean="0"/>
              <a:t>STAs</a:t>
            </a:r>
            <a:r>
              <a:rPr lang="en-US" sz="1600" dirty="0"/>
              <a:t> </a:t>
            </a:r>
            <a:r>
              <a:rPr lang="en-US" sz="1600" dirty="0" smtClean="0"/>
              <a:t>(12 </a:t>
            </a:r>
            <a:r>
              <a:rPr lang="en-US" sz="1600" dirty="0"/>
              <a:t>streams in total). </a:t>
            </a:r>
            <a:endParaRPr lang="en-US" sz="1600" dirty="0"/>
          </a:p>
          <a:p>
            <a:pPr lvl="1"/>
            <a:endParaRPr lang="en-US" sz="1200" b="1" dirty="0" smtClean="0"/>
          </a:p>
          <a:p>
            <a:r>
              <a:rPr lang="en-US" sz="1800" b="1" dirty="0" smtClean="0"/>
              <a:t>CBF w/ nulling:</a:t>
            </a:r>
            <a:endParaRPr lang="en-US" sz="1800" dirty="0" smtClean="0"/>
          </a:p>
          <a:p>
            <a:pPr lvl="1"/>
            <a:r>
              <a:rPr lang="en-US" sz="1600" dirty="0" smtClean="0"/>
              <a:t>Each AP </a:t>
            </a:r>
            <a:r>
              <a:rPr lang="en-US" sz="1600" dirty="0" err="1" smtClean="0"/>
              <a:t>beamforms</a:t>
            </a:r>
            <a:r>
              <a:rPr lang="en-US" sz="1600" dirty="0" smtClean="0"/>
              <a:t> and nulls to 3 directions in total</a:t>
            </a:r>
          </a:p>
          <a:p>
            <a:pPr lvl="2"/>
            <a:r>
              <a:rPr lang="en-US" sz="1400" dirty="0" smtClean="0"/>
              <a:t>75% </a:t>
            </a:r>
            <a:r>
              <a:rPr lang="en-US" sz="1400" dirty="0" err="1" smtClean="0"/>
              <a:t>DoF</a:t>
            </a:r>
            <a:r>
              <a:rPr lang="en-US" sz="1400" dirty="0" smtClean="0"/>
              <a:t> usage similar to Baseline, PIT, JT</a:t>
            </a:r>
          </a:p>
          <a:p>
            <a:pPr lvl="1"/>
            <a:r>
              <a:rPr lang="en-US" sz="1600" dirty="0" smtClean="0"/>
              <a:t>2AP:</a:t>
            </a:r>
          </a:p>
          <a:p>
            <a:pPr lvl="2"/>
            <a:r>
              <a:rPr lang="en-US" sz="1400" dirty="0" smtClean="0"/>
              <a:t>Only one STA active per BSS at any time (chosen in round-robin fashion).</a:t>
            </a:r>
          </a:p>
          <a:p>
            <a:pPr lvl="2"/>
            <a:r>
              <a:rPr lang="en-US" sz="1400" dirty="0" smtClean="0"/>
              <a:t>BSS1 </a:t>
            </a:r>
            <a:r>
              <a:rPr lang="en-US" sz="1400" dirty="0" err="1" smtClean="0"/>
              <a:t>Nss</a:t>
            </a:r>
            <a:r>
              <a:rPr lang="en-US" sz="1400" dirty="0" smtClean="0"/>
              <a:t> = 2,  BSS2 </a:t>
            </a:r>
            <a:r>
              <a:rPr lang="en-US" sz="1400" dirty="0" err="1" smtClean="0"/>
              <a:t>Nss</a:t>
            </a:r>
            <a:r>
              <a:rPr lang="en-US" sz="1400" dirty="0" smtClean="0"/>
              <a:t> = 1 (or vice-versa)</a:t>
            </a:r>
          </a:p>
          <a:p>
            <a:pPr lvl="2"/>
            <a:r>
              <a:rPr lang="en-US" sz="1400" dirty="0" smtClean="0"/>
              <a:t>Each AP </a:t>
            </a:r>
            <a:r>
              <a:rPr lang="en-US" sz="1400" dirty="0" err="1" smtClean="0"/>
              <a:t>beamforms</a:t>
            </a:r>
            <a:r>
              <a:rPr lang="en-US" sz="1400" dirty="0" smtClean="0"/>
              <a:t> to one self-BSS STA and nulls to one OBSS STA.</a:t>
            </a:r>
          </a:p>
          <a:p>
            <a:pPr lvl="1"/>
            <a:r>
              <a:rPr lang="en-US" sz="1600" dirty="0" smtClean="0"/>
              <a:t>4AP:  </a:t>
            </a:r>
            <a:endParaRPr lang="en-US" sz="1600" dirty="0"/>
          </a:p>
          <a:p>
            <a:pPr lvl="2"/>
            <a:r>
              <a:rPr lang="en-US" sz="1400" dirty="0"/>
              <a:t>Only 3 BSS active at any </a:t>
            </a:r>
            <a:r>
              <a:rPr lang="en-US" sz="1400" dirty="0" smtClean="0"/>
              <a:t>time (round-robin)</a:t>
            </a:r>
          </a:p>
          <a:p>
            <a:pPr lvl="2"/>
            <a:r>
              <a:rPr lang="en-US" sz="1400" dirty="0" smtClean="0"/>
              <a:t>Only </a:t>
            </a:r>
            <a:r>
              <a:rPr lang="en-US" sz="1400" dirty="0"/>
              <a:t>one STA active per active BSS at any </a:t>
            </a:r>
            <a:r>
              <a:rPr lang="en-US" sz="1400" dirty="0" smtClean="0"/>
              <a:t>time (round-robin)</a:t>
            </a:r>
          </a:p>
          <a:p>
            <a:pPr lvl="2"/>
            <a:r>
              <a:rPr lang="en-US" sz="1400" dirty="0" err="1" smtClean="0"/>
              <a:t>Nss</a:t>
            </a:r>
            <a:r>
              <a:rPr lang="en-US" sz="1400" dirty="0" smtClean="0"/>
              <a:t> = 1 per active BSS</a:t>
            </a:r>
            <a:endParaRPr lang="en-US" sz="1400" dirty="0"/>
          </a:p>
          <a:p>
            <a:pPr lvl="2"/>
            <a:r>
              <a:rPr lang="en-US" sz="1400" dirty="0"/>
              <a:t>Each </a:t>
            </a:r>
            <a:r>
              <a:rPr lang="en-US" sz="1400" dirty="0" smtClean="0"/>
              <a:t>AP </a:t>
            </a:r>
            <a:r>
              <a:rPr lang="en-US" sz="1400" dirty="0" err="1" smtClean="0"/>
              <a:t>beamforms</a:t>
            </a:r>
            <a:r>
              <a:rPr lang="en-US" sz="1400" dirty="0" smtClean="0"/>
              <a:t> to one self-BSS STA and </a:t>
            </a:r>
            <a:r>
              <a:rPr lang="en-US" sz="1400" dirty="0"/>
              <a:t>nulls to </a:t>
            </a:r>
            <a:r>
              <a:rPr lang="en-US" sz="1400" dirty="0" smtClean="0"/>
              <a:t>two OBSS STAs.</a:t>
            </a:r>
            <a:endParaRPr lang="en-US" sz="1400" dirty="0"/>
          </a:p>
          <a:p>
            <a:pPr marL="457200" lvl="1" indent="0">
              <a:buNone/>
            </a:pPr>
            <a:endParaRPr lang="en-US" sz="16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29231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Simulation </a:t>
            </a:r>
            <a:r>
              <a:rPr lang="en-US" dirty="0"/>
              <a:t>results: </a:t>
            </a:r>
            <a:r>
              <a:rPr lang="en-US" dirty="0" smtClean="0"/>
              <a:t>2AP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28600" y="2661407"/>
            <a:ext cx="72487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X = 0dB</a:t>
            </a:r>
            <a:endParaRPr lang="en-US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8229600" y="2543620"/>
            <a:ext cx="8018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X = 10dB</a:t>
            </a:r>
            <a:endParaRPr lang="en-US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228600" y="5101551"/>
            <a:ext cx="8018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X = 20dB</a:t>
            </a:r>
            <a:endParaRPr lang="en-US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8229599" y="5089729"/>
            <a:ext cx="8018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X = 30dB</a:t>
            </a:r>
            <a:endParaRPr lang="en-US" b="1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6786" y="1395584"/>
            <a:ext cx="3067064" cy="24376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1953" y="1395584"/>
            <a:ext cx="3060893" cy="24376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6787" y="3990675"/>
            <a:ext cx="3067064" cy="2442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7603" y="3990675"/>
            <a:ext cx="3055243" cy="2433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207720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Simulation </a:t>
            </a:r>
            <a:r>
              <a:rPr lang="en-US" dirty="0"/>
              <a:t>results: 4</a:t>
            </a:r>
            <a:r>
              <a:rPr lang="en-US" dirty="0" smtClean="0"/>
              <a:t>AP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28600" y="2661407"/>
            <a:ext cx="72487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X = 0dB</a:t>
            </a:r>
            <a:endParaRPr lang="en-US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8229600" y="2543620"/>
            <a:ext cx="8018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X = 10dB</a:t>
            </a:r>
            <a:endParaRPr lang="en-US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228600" y="5101551"/>
            <a:ext cx="8018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X = 20dB</a:t>
            </a:r>
            <a:endParaRPr lang="en-US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8229599" y="5089729"/>
            <a:ext cx="8018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X = 30dB</a:t>
            </a:r>
            <a:endParaRPr lang="en-US" b="1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3634" y="1360791"/>
            <a:ext cx="3017240" cy="24396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6035" y="1360791"/>
            <a:ext cx="2974224" cy="24396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6509" y="3947528"/>
            <a:ext cx="3037216" cy="2450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1562" y="3947528"/>
            <a:ext cx="3018697" cy="2450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188635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dirty="0"/>
              <a:t>Simulation results</a:t>
            </a:r>
            <a:r>
              <a:rPr lang="en-US" dirty="0" smtClean="0"/>
              <a:t>: MCS statistics for JT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419600"/>
          </a:xfrm>
        </p:spPr>
        <p:txBody>
          <a:bodyPr/>
          <a:lstStyle/>
          <a:p>
            <a:r>
              <a:rPr lang="en-US" sz="1600" b="0" dirty="0" smtClean="0"/>
              <a:t>Below plots show average MCS for each case at AP-AP phase offset of 4 </a:t>
            </a:r>
            <a:r>
              <a:rPr lang="en-US" sz="1600" b="0" dirty="0" smtClean="0"/>
              <a:t>degrees (mostly </a:t>
            </a:r>
            <a:r>
              <a:rPr lang="en-US" sz="1600" b="0" dirty="0" err="1" smtClean="0"/>
              <a:t>64QAM</a:t>
            </a:r>
            <a:r>
              <a:rPr lang="en-US" sz="1600" b="0" dirty="0" smtClean="0"/>
              <a:t>).</a:t>
            </a:r>
            <a:endParaRPr lang="en-US" sz="1600" b="0" dirty="0" smtClean="0"/>
          </a:p>
          <a:p>
            <a:endParaRPr lang="en-US" sz="1600" b="0" dirty="0"/>
          </a:p>
          <a:p>
            <a:endParaRPr lang="en-US" sz="1600" b="0" dirty="0" smtClean="0"/>
          </a:p>
          <a:p>
            <a:endParaRPr lang="en-US" sz="1600" b="0" dirty="0"/>
          </a:p>
          <a:p>
            <a:endParaRPr lang="en-US" sz="1600" b="0" dirty="0" smtClean="0"/>
          </a:p>
          <a:p>
            <a:endParaRPr lang="en-US" sz="1600" b="0" dirty="0"/>
          </a:p>
          <a:p>
            <a:endParaRPr lang="en-US" sz="1600" b="0" dirty="0" smtClean="0"/>
          </a:p>
          <a:p>
            <a:endParaRPr lang="en-US" sz="1600" b="0" dirty="0"/>
          </a:p>
          <a:p>
            <a:endParaRPr lang="en-US" sz="1600" b="0" dirty="0" smtClean="0"/>
          </a:p>
          <a:p>
            <a:endParaRPr lang="en-US" sz="1600" b="0" dirty="0"/>
          </a:p>
          <a:p>
            <a:endParaRPr lang="en-US" sz="1600" b="0" dirty="0" smtClean="0"/>
          </a:p>
          <a:p>
            <a:endParaRPr lang="en-US" sz="1600" b="0" dirty="0"/>
          </a:p>
          <a:p>
            <a:pPr marL="0" indent="0">
              <a:buNone/>
            </a:pPr>
            <a:endParaRPr lang="en-US" sz="1600" b="0" dirty="0" smtClean="0"/>
          </a:p>
          <a:p>
            <a:pPr marL="0" indent="0">
              <a:buNone/>
            </a:pPr>
            <a:endParaRPr lang="en-US" sz="1600" b="0" dirty="0"/>
          </a:p>
          <a:p>
            <a:pPr marL="0" indent="0">
              <a:buNone/>
            </a:pPr>
            <a:endParaRPr lang="en-US" sz="1600" b="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038861" y="2259365"/>
            <a:ext cx="4667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2AP</a:t>
            </a:r>
            <a:endParaRPr lang="en-US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499586" y="2259364"/>
            <a:ext cx="4667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4</a:t>
            </a:r>
            <a:r>
              <a:rPr lang="en-US" b="1" dirty="0" smtClean="0"/>
              <a:t>AP</a:t>
            </a:r>
            <a:endParaRPr lang="en-US" b="1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856" y="2666998"/>
            <a:ext cx="3601638" cy="284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2288" y="2666998"/>
            <a:ext cx="3601638" cy="284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101629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r>
              <a:rPr lang="en-US" dirty="0" smtClean="0"/>
              <a:t>Key Observations and Intuition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19600"/>
          </a:xfrm>
        </p:spPr>
        <p:txBody>
          <a:bodyPr/>
          <a:lstStyle/>
          <a:p>
            <a:r>
              <a:rPr lang="en-US" sz="1600" dirty="0"/>
              <a:t>With zero phase </a:t>
            </a:r>
            <a:r>
              <a:rPr lang="en-US" sz="1600" dirty="0" smtClean="0"/>
              <a:t>offset, JT gains are maintained even for large X :</a:t>
            </a:r>
          </a:p>
          <a:p>
            <a:pPr lvl="1"/>
            <a:r>
              <a:rPr lang="en-US" sz="1400" b="0" dirty="0" smtClean="0"/>
              <a:t>Each AP </a:t>
            </a:r>
            <a:r>
              <a:rPr lang="en-US" sz="1400" dirty="0" smtClean="0"/>
              <a:t>splits its </a:t>
            </a:r>
            <a:r>
              <a:rPr lang="en-US" sz="1400" b="0" dirty="0" smtClean="0"/>
              <a:t>TX power among both self-BSS as well as OBSS signals.</a:t>
            </a:r>
          </a:p>
          <a:p>
            <a:pPr lvl="1"/>
            <a:r>
              <a:rPr lang="en-US" sz="1400" b="0" dirty="0" smtClean="0"/>
              <a:t>As X increases, two effects are seen:</a:t>
            </a:r>
          </a:p>
          <a:p>
            <a:pPr lvl="2"/>
            <a:r>
              <a:rPr lang="en-US" sz="1200" dirty="0" smtClean="0"/>
              <a:t>Received signal strength at any STA from OBSS APs </a:t>
            </a:r>
            <a:r>
              <a:rPr lang="en-US" sz="1200" b="0" dirty="0" smtClean="0"/>
              <a:t>diminishes due to higher path loss.</a:t>
            </a:r>
          </a:p>
          <a:p>
            <a:pPr lvl="2"/>
            <a:r>
              <a:rPr lang="en-US" sz="1200" dirty="0" smtClean="0"/>
              <a:t>At the same time, each AP</a:t>
            </a:r>
            <a:r>
              <a:rPr lang="en-US" sz="1200" b="0" dirty="0" smtClean="0"/>
              <a:t> shifts more of its TX power towards self-BSS signals and away from </a:t>
            </a:r>
            <a:r>
              <a:rPr lang="en-US" sz="1200" b="0" dirty="0" err="1" smtClean="0"/>
              <a:t>OBSS</a:t>
            </a:r>
            <a:r>
              <a:rPr lang="en-US" sz="1200" b="0" dirty="0" smtClean="0"/>
              <a:t> signals. This shift is naturally occurring with the JT </a:t>
            </a:r>
            <a:r>
              <a:rPr lang="en-US" sz="1200" b="0" dirty="0" err="1" smtClean="0"/>
              <a:t>precoder</a:t>
            </a:r>
            <a:r>
              <a:rPr lang="en-US" sz="1200" b="0" dirty="0" smtClean="0"/>
              <a:t>.</a:t>
            </a:r>
            <a:endParaRPr lang="en-US" sz="1200" b="0" dirty="0" smtClean="0"/>
          </a:p>
          <a:p>
            <a:pPr lvl="1"/>
            <a:r>
              <a:rPr lang="en-US" sz="1400" dirty="0" smtClean="0"/>
              <a:t>T</a:t>
            </a:r>
            <a:r>
              <a:rPr lang="en-US" sz="1400" b="0" dirty="0" smtClean="0"/>
              <a:t>hese two effects roughly cancel each other, i.e., the desired signal power at each STA does not fall dramatically as X is increased; hence, JT gains are preserved. </a:t>
            </a:r>
          </a:p>
          <a:p>
            <a:endParaRPr lang="en-US" sz="1600" dirty="0" smtClean="0"/>
          </a:p>
          <a:p>
            <a:r>
              <a:rPr lang="en-US" sz="1600" dirty="0" smtClean="0"/>
              <a:t>JT’s sensitivity to phase error is reduced as X increases:</a:t>
            </a:r>
          </a:p>
          <a:p>
            <a:pPr lvl="1"/>
            <a:r>
              <a:rPr lang="en-US" sz="1400" b="0" dirty="0" smtClean="0"/>
              <a:t>With JT precoding, each AP contributes both signal and interference components  at each </a:t>
            </a:r>
            <a:r>
              <a:rPr lang="en-US" sz="1400" b="0" dirty="0" err="1" smtClean="0"/>
              <a:t>STA</a:t>
            </a:r>
            <a:endParaRPr lang="en-US" sz="1400" dirty="0"/>
          </a:p>
          <a:p>
            <a:pPr lvl="1"/>
            <a:r>
              <a:rPr lang="en-US" sz="1400" dirty="0" smtClean="0"/>
              <a:t>With zero phase-offset, the signal components from different APs add up, while the interference components exactly cancel each other.</a:t>
            </a:r>
          </a:p>
          <a:p>
            <a:pPr lvl="1"/>
            <a:r>
              <a:rPr lang="en-US" sz="1400" dirty="0"/>
              <a:t>With non-zero phase-offset, the cancellation is not perfect and residual interference is seen at each STA, adversely impacting </a:t>
            </a:r>
            <a:r>
              <a:rPr lang="en-US" sz="1400" dirty="0" smtClean="0"/>
              <a:t>SINR; </a:t>
            </a:r>
            <a:r>
              <a:rPr lang="en-US" sz="1400" b="1" dirty="0" smtClean="0"/>
              <a:t>but</a:t>
            </a:r>
            <a:r>
              <a:rPr lang="en-US" sz="1400" dirty="0" smtClean="0"/>
              <a:t> </a:t>
            </a:r>
          </a:p>
          <a:p>
            <a:pPr lvl="1"/>
            <a:r>
              <a:rPr lang="en-US" sz="1400" dirty="0" smtClean="0"/>
              <a:t>As </a:t>
            </a:r>
            <a:r>
              <a:rPr lang="en-US" sz="1400" dirty="0"/>
              <a:t>X is made larger, the interference component from </a:t>
            </a:r>
            <a:r>
              <a:rPr lang="en-US" sz="1400" b="1" dirty="0"/>
              <a:t>each </a:t>
            </a:r>
            <a:r>
              <a:rPr lang="en-US" sz="1400" dirty="0"/>
              <a:t>of the APs is scaled down by X </a:t>
            </a:r>
            <a:r>
              <a:rPr lang="en-US" sz="1400" dirty="0" smtClean="0"/>
              <a:t>dB</a:t>
            </a:r>
            <a:endParaRPr lang="en-US" sz="1400" dirty="0"/>
          </a:p>
          <a:p>
            <a:pPr lvl="1"/>
            <a:r>
              <a:rPr lang="en-US" sz="1400" dirty="0"/>
              <a:t>Therefore, a non-zero phase offset now results in residual interference that is also X dB </a:t>
            </a:r>
            <a:r>
              <a:rPr lang="en-US" sz="1400" dirty="0" smtClean="0"/>
              <a:t>smaller</a:t>
            </a:r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14890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Observations and Intuition </a:t>
            </a:r>
            <a:r>
              <a:rPr lang="en-US" dirty="0" smtClean="0"/>
              <a:t>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267200"/>
          </a:xfrm>
        </p:spPr>
        <p:txBody>
          <a:bodyPr/>
          <a:lstStyle/>
          <a:p>
            <a:r>
              <a:rPr lang="en-US" sz="1600" dirty="0" smtClean="0"/>
              <a:t>Behavior </a:t>
            </a:r>
            <a:r>
              <a:rPr lang="en-US" sz="1600" dirty="0"/>
              <a:t>of JT as X approaches infinity:</a:t>
            </a:r>
          </a:p>
          <a:p>
            <a:pPr lvl="1"/>
            <a:r>
              <a:rPr lang="en-US" sz="1400" dirty="0"/>
              <a:t>JT </a:t>
            </a:r>
            <a:r>
              <a:rPr lang="en-US" sz="1400" dirty="0" err="1"/>
              <a:t>precoder</a:t>
            </a:r>
            <a:r>
              <a:rPr lang="en-US" sz="1400" dirty="0"/>
              <a:t> degenerates to emulate PIT  automatically </a:t>
            </a:r>
            <a:endParaRPr lang="en-US" sz="1400" dirty="0" smtClean="0"/>
          </a:p>
          <a:p>
            <a:pPr lvl="1"/>
            <a:r>
              <a:rPr lang="en-US" sz="1400" dirty="0" smtClean="0"/>
              <a:t>However</a:t>
            </a:r>
            <a:r>
              <a:rPr lang="en-US" sz="1400" dirty="0"/>
              <a:t>, interference cancellation with JT can still provide meaningful improvements over PIT even with X as large as </a:t>
            </a:r>
            <a:r>
              <a:rPr lang="en-US" sz="1400" dirty="0" err="1" smtClean="0"/>
              <a:t>30dB</a:t>
            </a:r>
            <a:endParaRPr lang="en-US" sz="1400" dirty="0" smtClean="0"/>
          </a:p>
          <a:p>
            <a:pPr lvl="1"/>
            <a:endParaRPr lang="en-US" sz="1400" dirty="0"/>
          </a:p>
          <a:p>
            <a:r>
              <a:rPr lang="en-US" sz="1600" dirty="0" smtClean="0"/>
              <a:t>See mathematical analysis in Appendix B to complement these observations</a:t>
            </a:r>
          </a:p>
          <a:p>
            <a:pPr lvl="1"/>
            <a:endParaRPr lang="en-US" sz="14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43760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343400"/>
          </a:xfrm>
        </p:spPr>
        <p:txBody>
          <a:bodyPr/>
          <a:lstStyle/>
          <a:p>
            <a:r>
              <a:rPr lang="en-US" sz="1800" b="0" dirty="0" smtClean="0"/>
              <a:t>Very </a:t>
            </a:r>
            <a:r>
              <a:rPr lang="en-US" sz="1800" b="0" dirty="0"/>
              <a:t>accurate CFO for JT is </a:t>
            </a:r>
            <a:r>
              <a:rPr lang="en-US" sz="1800" b="0" dirty="0" smtClean="0"/>
              <a:t>feasible</a:t>
            </a:r>
          </a:p>
          <a:p>
            <a:r>
              <a:rPr lang="en-US" sz="1800" b="0" dirty="0"/>
              <a:t>JT doesn’t suffer performance loss from increasing separation (X) between BSS; and</a:t>
            </a:r>
          </a:p>
          <a:p>
            <a:r>
              <a:rPr lang="en-US" sz="1800" b="0" dirty="0"/>
              <a:t>JT with practical X&gt;0 is NOT as susceptible to phase offset (as with X=0)</a:t>
            </a:r>
          </a:p>
          <a:p>
            <a:pPr lvl="2"/>
            <a:r>
              <a:rPr lang="en-US" sz="1600" dirty="0">
                <a:sym typeface="Wingdings" panose="05000000000000000000" pitchFamily="2" charset="2"/>
              </a:rPr>
              <a:t> </a:t>
            </a:r>
            <a:r>
              <a:rPr lang="en-US" sz="1600" dirty="0"/>
              <a:t>X&gt;0 is JT’s friend</a:t>
            </a:r>
          </a:p>
          <a:p>
            <a:pPr marL="0" lvl="0" indent="0">
              <a:buNone/>
            </a:pPr>
            <a:endParaRPr lang="en-US" sz="1800" b="0" dirty="0" smtClean="0"/>
          </a:p>
          <a:p>
            <a:r>
              <a:rPr lang="en-US" sz="1800" b="0" dirty="0" err="1" smtClean="0"/>
              <a:t>CBF</a:t>
            </a:r>
            <a:r>
              <a:rPr lang="en-US" sz="1800" b="0" dirty="0" smtClean="0"/>
              <a:t> </a:t>
            </a:r>
            <a:r>
              <a:rPr lang="en-US" sz="1800" b="0" dirty="0"/>
              <a:t>gain is not always guaranteed and is limited by per-AP degrees of freedom</a:t>
            </a:r>
          </a:p>
          <a:p>
            <a:pPr lvl="0"/>
            <a:r>
              <a:rPr lang="en-US" sz="1800" b="0" dirty="0"/>
              <a:t>JT is beneficial for all AP sizes:</a:t>
            </a:r>
          </a:p>
          <a:p>
            <a:pPr lvl="1"/>
            <a:r>
              <a:rPr lang="en-US" sz="1600" dirty="0"/>
              <a:t>For small </a:t>
            </a:r>
            <a:r>
              <a:rPr lang="en-US" sz="1600" dirty="0" err="1"/>
              <a:t>APs</a:t>
            </a:r>
            <a:r>
              <a:rPr lang="en-US" sz="1600" dirty="0"/>
              <a:t> with insufficient degrees of freedom to support DL-</a:t>
            </a:r>
            <a:r>
              <a:rPr lang="en-US" sz="1600" dirty="0" err="1"/>
              <a:t>MUMIMO</a:t>
            </a:r>
            <a:r>
              <a:rPr lang="en-US" sz="1600" dirty="0"/>
              <a:t> by themselves (e.g., </a:t>
            </a:r>
            <a:r>
              <a:rPr lang="en-US" sz="1600" dirty="0" err="1"/>
              <a:t>2x2</a:t>
            </a:r>
            <a:r>
              <a:rPr lang="en-US" sz="1600" dirty="0"/>
              <a:t> </a:t>
            </a:r>
            <a:r>
              <a:rPr lang="en-US" sz="1600" dirty="0" err="1"/>
              <a:t>APs</a:t>
            </a:r>
            <a:r>
              <a:rPr lang="en-US" sz="1600" dirty="0"/>
              <a:t>), it provides an opportunity to pool resources and achieve greater spatial multiplexing gains.</a:t>
            </a:r>
          </a:p>
          <a:p>
            <a:pPr lvl="1"/>
            <a:r>
              <a:rPr lang="en-US" sz="1600" dirty="0"/>
              <a:t>For larger </a:t>
            </a:r>
            <a:r>
              <a:rPr lang="en-US" sz="1600" dirty="0" err="1"/>
              <a:t>APs</a:t>
            </a:r>
            <a:r>
              <a:rPr lang="en-US" sz="1600" dirty="0"/>
              <a:t>, it provides a path to achieve 16 spatial streams </a:t>
            </a:r>
            <a:r>
              <a:rPr lang="en-US" sz="1600" dirty="0" smtClean="0"/>
              <a:t>(as currently envisioned for </a:t>
            </a:r>
            <a:r>
              <a:rPr lang="en-US" sz="1600" dirty="0" err="1" smtClean="0"/>
              <a:t>11be</a:t>
            </a:r>
            <a:r>
              <a:rPr lang="en-US" sz="1600" dirty="0" smtClean="0"/>
              <a:t>) and </a:t>
            </a:r>
            <a:r>
              <a:rPr lang="en-US" sz="1600" dirty="0"/>
              <a:t>beyond.</a:t>
            </a:r>
          </a:p>
          <a:p>
            <a:pPr marL="857250" lvl="2" indent="0">
              <a:buNone/>
            </a:pPr>
            <a:endParaRPr lang="en-US" sz="1400" dirty="0"/>
          </a:p>
          <a:p>
            <a:pPr marL="0" indent="0">
              <a:buNone/>
            </a:pPr>
            <a:endParaRPr lang="en-US" dirty="0"/>
          </a:p>
          <a:p>
            <a:endParaRPr lang="en-US" sz="1800" b="0" dirty="0"/>
          </a:p>
          <a:p>
            <a:endParaRPr lang="en-US" sz="1800" b="0" dirty="0" smtClean="0"/>
          </a:p>
          <a:p>
            <a:pPr marL="0" indent="0">
              <a:buNone/>
            </a:pPr>
            <a:endParaRPr lang="en-US" sz="1800" b="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880961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1800" b="0" dirty="0" smtClean="0"/>
              <a:t>[</a:t>
            </a:r>
            <a:r>
              <a:rPr lang="en-US" sz="1800" b="0" dirty="0" smtClean="0"/>
              <a:t>19/0094] “</a:t>
            </a:r>
            <a:r>
              <a:rPr lang="en-GB" sz="1800" b="0" dirty="0"/>
              <a:t>Joint Processing </a:t>
            </a:r>
            <a:r>
              <a:rPr lang="en-GB" sz="1800" b="0" dirty="0" smtClean="0"/>
              <a:t>MU-MIMO”, </a:t>
            </a:r>
            <a:r>
              <a:rPr lang="en-GB" sz="1800" b="0" dirty="0"/>
              <a:t>IEEE </a:t>
            </a:r>
            <a:r>
              <a:rPr lang="en-GB" sz="1800" b="0" dirty="0" smtClean="0"/>
              <a:t>802.11-19/0094r0</a:t>
            </a:r>
          </a:p>
          <a:p>
            <a:r>
              <a:rPr lang="en-GB" sz="1800" b="0" dirty="0" smtClean="0"/>
              <a:t>[19/0384</a:t>
            </a:r>
            <a:r>
              <a:rPr lang="en-GB" sz="1800" b="0" dirty="0"/>
              <a:t>]</a:t>
            </a:r>
            <a:r>
              <a:rPr lang="en-GB" sz="1800" b="0" dirty="0" smtClean="0"/>
              <a:t> “Joint </a:t>
            </a:r>
            <a:r>
              <a:rPr lang="en-GB" sz="1800" b="0" dirty="0"/>
              <a:t>Processing MU-MIMO – </a:t>
            </a:r>
            <a:r>
              <a:rPr lang="en-GB" sz="1800" b="0" dirty="0" smtClean="0"/>
              <a:t>Update”, </a:t>
            </a:r>
            <a:r>
              <a:rPr lang="en-GB" sz="1800" b="0" dirty="0"/>
              <a:t>IEEE </a:t>
            </a:r>
            <a:r>
              <a:rPr lang="en-GB" sz="1800" b="0" dirty="0" smtClean="0"/>
              <a:t>802.11-19/0384r0</a:t>
            </a:r>
            <a:endParaRPr lang="en-GB" sz="1800" b="0" dirty="0"/>
          </a:p>
          <a:p>
            <a:r>
              <a:rPr lang="en-GB" sz="1800" b="0" dirty="0" smtClean="0"/>
              <a:t>[</a:t>
            </a:r>
            <a:r>
              <a:rPr lang="en-US" sz="1800" b="0" dirty="0" smtClean="0"/>
              <a:t>19/0401] “</a:t>
            </a:r>
            <a:r>
              <a:rPr lang="en-US" sz="1800" b="0" dirty="0"/>
              <a:t>Coordinated Null Steering for </a:t>
            </a:r>
            <a:r>
              <a:rPr lang="en-US" sz="1800" b="0" dirty="0" smtClean="0"/>
              <a:t>EHT”, </a:t>
            </a:r>
            <a:r>
              <a:rPr lang="en-GB" sz="1800" b="0" dirty="0"/>
              <a:t>IEEE </a:t>
            </a:r>
            <a:r>
              <a:rPr lang="en-GB" sz="1800" b="0" dirty="0" smtClean="0"/>
              <a:t>802.11-19/0401r1</a:t>
            </a:r>
            <a:endParaRPr lang="en-GB" sz="1800" b="0" dirty="0"/>
          </a:p>
          <a:p>
            <a:pPr marL="0" indent="0">
              <a:buNone/>
            </a:pPr>
            <a:endParaRPr lang="en-GB" sz="1800" b="0" dirty="0" smtClean="0"/>
          </a:p>
          <a:p>
            <a:endParaRPr lang="en-US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950799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Appendix 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652A146-6F07-41EF-8958-F5CF356A0B78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74254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Abstract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US" sz="1800" b="0" dirty="0"/>
              <a:t>In contribution </a:t>
            </a:r>
            <a:r>
              <a:rPr lang="en-US" sz="1800" b="0" dirty="0" smtClean="0"/>
              <a:t>19/0094, </a:t>
            </a:r>
            <a:r>
              <a:rPr lang="en-US" sz="1800" b="0" dirty="0"/>
              <a:t>we provided </a:t>
            </a:r>
            <a:r>
              <a:rPr lang="en-US" sz="1800" b="0" dirty="0" smtClean="0"/>
              <a:t>performance results for JT </a:t>
            </a:r>
            <a:r>
              <a:rPr lang="en-US" sz="1800" b="0" dirty="0"/>
              <a:t>MU-MIMO </a:t>
            </a:r>
            <a:r>
              <a:rPr lang="en-US" sz="1800" b="0" dirty="0" smtClean="0"/>
              <a:t>under different phase errors, and an initial estimate of the achievable residual CFO error.</a:t>
            </a:r>
            <a:endParaRPr lang="en-US" sz="1800" b="0" dirty="0"/>
          </a:p>
          <a:p>
            <a:r>
              <a:rPr lang="en-US" sz="1800" b="0" dirty="0" smtClean="0"/>
              <a:t>In contribution 19/0384, we extended the results in 19/0094 to include asymmetrical path-loss. </a:t>
            </a:r>
          </a:p>
          <a:p>
            <a:r>
              <a:rPr lang="en-US" sz="1800" b="0" dirty="0" smtClean="0"/>
              <a:t>In contribution 19/0401, coordinated BF and Nulling (CBF) is discussed at a high level but no simulation results are provided.</a:t>
            </a:r>
          </a:p>
          <a:p>
            <a:r>
              <a:rPr lang="en-US" sz="1800" b="0" dirty="0" smtClean="0"/>
              <a:t>In this contribution we :</a:t>
            </a:r>
          </a:p>
          <a:p>
            <a:pPr lvl="1"/>
            <a:r>
              <a:rPr lang="en-US" sz="1600" dirty="0" smtClean="0"/>
              <a:t>Extend the results in 19/0384 to </a:t>
            </a:r>
            <a:r>
              <a:rPr lang="en-US" sz="1600" dirty="0" err="1" smtClean="0"/>
              <a:t>CBF</a:t>
            </a:r>
            <a:r>
              <a:rPr lang="en-US" sz="1600" dirty="0" smtClean="0"/>
              <a:t> for apples-to-apples comparison of the potential performance gains assuming the same scenarios</a:t>
            </a:r>
          </a:p>
          <a:p>
            <a:pPr lvl="1"/>
            <a:r>
              <a:rPr lang="en-US" sz="1600" dirty="0" smtClean="0"/>
              <a:t>Provide real CFO measurements results to validate the potential achievable CFO estimation accuracy</a:t>
            </a:r>
          </a:p>
          <a:p>
            <a:r>
              <a:rPr lang="en-US" sz="1800" dirty="0" smtClean="0">
                <a:solidFill>
                  <a:srgbClr val="FF0000"/>
                </a:solidFill>
              </a:rPr>
              <a:t>Revision </a:t>
            </a:r>
            <a:r>
              <a:rPr lang="en-US" sz="1800" dirty="0" err="1" smtClean="0">
                <a:solidFill>
                  <a:srgbClr val="FF0000"/>
                </a:solidFill>
              </a:rPr>
              <a:t>r1</a:t>
            </a:r>
            <a:r>
              <a:rPr lang="en-US" sz="1800" dirty="0" smtClean="0">
                <a:solidFill>
                  <a:srgbClr val="FF0000"/>
                </a:solidFill>
              </a:rPr>
              <a:t> (slide 10 and after) – based on feedback on 19/0384, revised the simulation scenario (path loss X towards all </a:t>
            </a:r>
            <a:r>
              <a:rPr lang="en-US" sz="1800" dirty="0" err="1" smtClean="0">
                <a:solidFill>
                  <a:srgbClr val="FF0000"/>
                </a:solidFill>
              </a:rPr>
              <a:t>OBSS</a:t>
            </a:r>
            <a:r>
              <a:rPr lang="en-US" sz="1800" dirty="0" smtClean="0">
                <a:solidFill>
                  <a:srgbClr val="FF0000"/>
                </a:solidFill>
              </a:rPr>
              <a:t>, and </a:t>
            </a:r>
            <a:r>
              <a:rPr lang="en-US" sz="1800" dirty="0" err="1" smtClean="0">
                <a:solidFill>
                  <a:srgbClr val="FF0000"/>
                </a:solidFill>
              </a:rPr>
              <a:t>Nss</a:t>
            </a:r>
            <a:r>
              <a:rPr lang="en-US" sz="1800" dirty="0" smtClean="0">
                <a:solidFill>
                  <a:srgbClr val="FF0000"/>
                </a:solidFill>
              </a:rPr>
              <a:t>=3 in baseline) and added observation, intuition and mathematical analysis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C1789BC7-C074-42CC-ADF8-5107DF6BD1C1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6361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JT 2AP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5867400"/>
            <a:ext cx="7772400" cy="457200"/>
          </a:xfrm>
        </p:spPr>
        <p:txBody>
          <a:bodyPr/>
          <a:lstStyle/>
          <a:p>
            <a:pPr marL="0" indent="0">
              <a:buNone/>
            </a:pPr>
            <a:r>
              <a:rPr lang="en-US" sz="1600" b="0" dirty="0" smtClean="0"/>
              <a:t>(Source: contribution 19/0384)</a:t>
            </a:r>
            <a:endParaRPr lang="en-US" sz="1600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pic>
        <p:nvPicPr>
          <p:cNvPr id="10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558" y="2256760"/>
            <a:ext cx="4191000" cy="34404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Content Placeholder 2"/>
          <p:cNvSpPr txBox="1">
            <a:spLocks/>
          </p:cNvSpPr>
          <p:nvPr/>
        </p:nvSpPr>
        <p:spPr bwMode="auto">
          <a:xfrm>
            <a:off x="1371600" y="1718920"/>
            <a:ext cx="2362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lvl="2" indent="0">
              <a:buNone/>
            </a:pPr>
            <a:r>
              <a:rPr lang="en-US" b="1" kern="0" dirty="0" smtClean="0"/>
              <a:t>Per-AP power fixed, X=10dB</a:t>
            </a:r>
          </a:p>
        </p:txBody>
      </p:sp>
      <p:pic>
        <p:nvPicPr>
          <p:cNvPr id="12" name="Picture 1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0923" y="2256760"/>
            <a:ext cx="4198428" cy="34404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Content Placeholder 2"/>
          <p:cNvSpPr txBox="1">
            <a:spLocks/>
          </p:cNvSpPr>
          <p:nvPr/>
        </p:nvSpPr>
        <p:spPr bwMode="auto">
          <a:xfrm>
            <a:off x="5629037" y="1718920"/>
            <a:ext cx="2362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lvl="2" indent="0">
              <a:buNone/>
            </a:pPr>
            <a:r>
              <a:rPr lang="en-US" b="1" kern="0" dirty="0" smtClean="0"/>
              <a:t>Per-AP power fixed, X=20dB</a:t>
            </a:r>
          </a:p>
        </p:txBody>
      </p:sp>
    </p:spTree>
    <p:extLst>
      <p:ext uri="{BB962C8B-B14F-4D97-AF65-F5344CB8AC3E}">
        <p14:creationId xmlns:p14="http://schemas.microsoft.com/office/powerpoint/2010/main" val="150646969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JT 4AP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5867400"/>
            <a:ext cx="7772400" cy="457200"/>
          </a:xfrm>
        </p:spPr>
        <p:txBody>
          <a:bodyPr/>
          <a:lstStyle/>
          <a:p>
            <a:pPr marL="0" indent="0">
              <a:buNone/>
            </a:pPr>
            <a:r>
              <a:rPr lang="en-US" sz="1600" b="0" dirty="0" smtClean="0"/>
              <a:t>(Source: contribution 19/0384)</a:t>
            </a:r>
            <a:endParaRPr lang="en-US" sz="1600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11" name="Content Placeholder 2"/>
          <p:cNvSpPr txBox="1">
            <a:spLocks/>
          </p:cNvSpPr>
          <p:nvPr/>
        </p:nvSpPr>
        <p:spPr bwMode="auto">
          <a:xfrm>
            <a:off x="1371600" y="1718920"/>
            <a:ext cx="2362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lvl="2" indent="0">
              <a:buNone/>
            </a:pPr>
            <a:r>
              <a:rPr lang="en-US" b="1" kern="0" dirty="0" smtClean="0"/>
              <a:t>Per-AP power fixed, X=10dB</a:t>
            </a:r>
          </a:p>
        </p:txBody>
      </p:sp>
      <p:sp>
        <p:nvSpPr>
          <p:cNvPr id="14" name="Content Placeholder 2"/>
          <p:cNvSpPr txBox="1">
            <a:spLocks/>
          </p:cNvSpPr>
          <p:nvPr/>
        </p:nvSpPr>
        <p:spPr bwMode="auto">
          <a:xfrm>
            <a:off x="5629037" y="1718920"/>
            <a:ext cx="2362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lvl="2" indent="0">
              <a:buNone/>
            </a:pPr>
            <a:r>
              <a:rPr lang="en-US" b="1" kern="0" dirty="0" smtClean="0"/>
              <a:t>Per-AP power fixed, X=20dB</a:t>
            </a:r>
          </a:p>
        </p:txBody>
      </p:sp>
      <p:pic>
        <p:nvPicPr>
          <p:cNvPr id="13" name="Picture 1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324610"/>
            <a:ext cx="4114800" cy="33915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1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3738" y="2293665"/>
            <a:ext cx="4172798" cy="3422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8219026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Appendix B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652A146-6F07-41EF-8958-F5CF356A0B78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901467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dirty="0" smtClean="0"/>
              <a:t>Analysis of JT with X    (1)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85800" y="1600200"/>
                <a:ext cx="7772400" cy="4495800"/>
              </a:xfrm>
            </p:spPr>
            <p:txBody>
              <a:bodyPr/>
              <a:lstStyle/>
              <a:p>
                <a:r>
                  <a:rPr lang="en-US" sz="1600" b="0" dirty="0" smtClean="0"/>
                  <a:t>For simplicity, consider the 2AP (2BSS) case, with the following overall JT system model:</a:t>
                </a:r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sz="1600" b="1" i="1">
                              <a:latin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b="1" i="1"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US" sz="1600" b="1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en-US" sz="1600" b="1" i="1">
                                        <a:latin typeface="Cambria Math"/>
                                      </a:rPr>
                                      <m:t>𝒚</m:t>
                                    </m:r>
                                  </m:e>
                                  <m:sub>
                                    <m:r>
                                      <m:rPr>
                                        <m:brk m:alnAt="7"/>
                                      </m:rPr>
                                      <a:rPr lang="en-US" sz="1600" b="1" i="1">
                                        <a:latin typeface="Cambria Math"/>
                                      </a:rPr>
                                      <m:t>𝟏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sz="1600" b="1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600" b="1" i="1">
                                        <a:latin typeface="Cambria Math"/>
                                      </a:rPr>
                                      <m:t>𝒚</m:t>
                                    </m:r>
                                  </m:e>
                                  <m:sub>
                                    <m:r>
                                      <a:rPr lang="en-US" sz="1600" b="1" i="1">
                                        <a:latin typeface="Cambria Math"/>
                                      </a:rPr>
                                      <m:t>𝟐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  <m:r>
                        <a:rPr lang="en-US" sz="1600" b="1" i="1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600" i="1">
                              <a:latin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i="1"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US" sz="1600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en-US" sz="1600" i="1">
                                        <a:latin typeface="Cambria Math"/>
                                      </a:rPr>
                                      <m:t>𝐻</m:t>
                                    </m:r>
                                  </m:e>
                                  <m:sub>
                                    <m:r>
                                      <m:rPr>
                                        <m:brk m:alnAt="7"/>
                                      </m:rPr>
                                      <a:rPr lang="en-US" sz="1600" i="1">
                                        <a:latin typeface="Cambria Math"/>
                                      </a:rPr>
                                      <m:t>1</m:t>
                                    </m:r>
                                    <m:r>
                                      <a:rPr lang="en-US" sz="1600" i="1">
                                        <a:latin typeface="Cambria Math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  <m:e>
                                <m:sSup>
                                  <m:sSupPr>
                                    <m:ctrlPr>
                                      <a:rPr lang="en-US" sz="1600" i="1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600" i="1">
                                        <a:latin typeface="Cambria Math"/>
                                      </a:rPr>
                                      <m:t>10</m:t>
                                    </m:r>
                                  </m:e>
                                  <m:sup>
                                    <m:f>
                                      <m:fPr>
                                        <m:ctrlPr>
                                          <a:rPr lang="en-US" sz="1600" i="1">
                                            <a:latin typeface="Cambria Math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600" i="1">
                                            <a:latin typeface="Cambria Math"/>
                                          </a:rPr>
                                          <m:t>−</m:t>
                                        </m:r>
                                        <m:r>
                                          <a:rPr lang="en-US" sz="1600" i="1">
                                            <a:latin typeface="Cambria Math"/>
                                          </a:rPr>
                                          <m:t>𝑋</m:t>
                                        </m:r>
                                      </m:num>
                                      <m:den>
                                        <m:r>
                                          <a:rPr lang="en-US" sz="1600" b="0" i="1" smtClean="0">
                                            <a:latin typeface="Cambria Math"/>
                                          </a:rPr>
                                          <m:t>2</m:t>
                                        </m:r>
                                        <m:r>
                                          <a:rPr lang="en-US" sz="1600" i="1">
                                            <a:latin typeface="Cambria Math"/>
                                          </a:rPr>
                                          <m:t>0</m:t>
                                        </m:r>
                                      </m:den>
                                    </m:f>
                                  </m:sup>
                                </m:sSup>
                                <m:sSub>
                                  <m:sSubPr>
                                    <m:ctrlPr>
                                      <a:rPr lang="en-US" sz="1600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600" i="1">
                                        <a:latin typeface="Cambria Math"/>
                                      </a:rPr>
                                      <m:t>𝐻</m:t>
                                    </m:r>
                                  </m:e>
                                  <m:sub>
                                    <m:r>
                                      <a:rPr lang="en-US" sz="1600" i="1">
                                        <a:latin typeface="Cambria Math"/>
                                      </a:rPr>
                                      <m:t>12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p>
                                  <m:sSupPr>
                                    <m:ctrlPr>
                                      <a:rPr lang="en-US" sz="1600" i="1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600" i="1">
                                        <a:latin typeface="Cambria Math"/>
                                      </a:rPr>
                                      <m:t>10</m:t>
                                    </m:r>
                                  </m:e>
                                  <m:sup>
                                    <m:f>
                                      <m:fPr>
                                        <m:ctrlPr>
                                          <a:rPr lang="en-US" sz="1600" i="1">
                                            <a:latin typeface="Cambria Math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600" i="1">
                                            <a:latin typeface="Cambria Math"/>
                                          </a:rPr>
                                          <m:t>−</m:t>
                                        </m:r>
                                        <m:r>
                                          <a:rPr lang="en-US" sz="1600" i="1">
                                            <a:latin typeface="Cambria Math"/>
                                          </a:rPr>
                                          <m:t>𝑋</m:t>
                                        </m:r>
                                      </m:num>
                                      <m:den>
                                        <m:r>
                                          <a:rPr lang="en-US" sz="1600" b="0" i="1" smtClean="0">
                                            <a:latin typeface="Cambria Math"/>
                                          </a:rPr>
                                          <m:t>2</m:t>
                                        </m:r>
                                        <m:r>
                                          <a:rPr lang="en-US" sz="1600" i="1">
                                            <a:latin typeface="Cambria Math"/>
                                          </a:rPr>
                                          <m:t>0</m:t>
                                        </m:r>
                                      </m:den>
                                    </m:f>
                                  </m:sup>
                                </m:sSup>
                                <m:sSub>
                                  <m:sSubPr>
                                    <m:ctrlPr>
                                      <a:rPr lang="en-US" sz="1600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600" i="1">
                                        <a:latin typeface="Cambria Math"/>
                                      </a:rPr>
                                      <m:t>𝐻</m:t>
                                    </m:r>
                                  </m:e>
                                  <m:sub>
                                    <m:r>
                                      <a:rPr lang="en-US" sz="1600" i="1">
                                        <a:latin typeface="Cambria Math"/>
                                      </a:rPr>
                                      <m:t>21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US" sz="1600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600" i="1">
                                        <a:latin typeface="Cambria Math"/>
                                      </a:rPr>
                                      <m:t>𝐻</m:t>
                                    </m:r>
                                  </m:e>
                                  <m:sub>
                                    <m:r>
                                      <a:rPr lang="en-US" sz="1600" i="1">
                                        <a:latin typeface="Cambria Math"/>
                                      </a:rPr>
                                      <m:t>22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US" sz="1600" i="1">
                              <a:latin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i="1"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US" sz="1600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600" i="1">
                                        <a:latin typeface="Cambria Math"/>
                                      </a:rPr>
                                      <m:t>𝐹</m:t>
                                    </m:r>
                                  </m:e>
                                  <m:sub>
                                    <m:r>
                                      <m:rPr>
                                        <m:brk m:alnAt="7"/>
                                      </m:rPr>
                                      <a:rPr lang="en-US" sz="1600" i="1">
                                        <a:latin typeface="Cambria Math"/>
                                      </a:rPr>
                                      <m:t>1</m:t>
                                    </m:r>
                                    <m:r>
                                      <a:rPr lang="en-US" sz="1600" i="1">
                                        <a:latin typeface="Cambria Math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US" sz="1600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600" i="1">
                                        <a:latin typeface="Cambria Math"/>
                                      </a:rPr>
                                      <m:t>𝐹</m:t>
                                    </m:r>
                                  </m:e>
                                  <m:sub>
                                    <m:r>
                                      <a:rPr lang="en-US" sz="1600" i="1">
                                        <a:latin typeface="Cambria Math"/>
                                      </a:rPr>
                                      <m:t>12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sz="1600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600" i="1">
                                        <a:latin typeface="Cambria Math"/>
                                      </a:rPr>
                                      <m:t>𝐹</m:t>
                                    </m:r>
                                  </m:e>
                                  <m:sub>
                                    <m:r>
                                      <a:rPr lang="en-US" sz="1600" i="1">
                                        <a:latin typeface="Cambria Math"/>
                                      </a:rPr>
                                      <m:t>21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US" sz="1600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600" i="1">
                                        <a:latin typeface="Cambria Math"/>
                                      </a:rPr>
                                      <m:t>𝐹</m:t>
                                    </m:r>
                                  </m:e>
                                  <m:sub>
                                    <m:r>
                                      <a:rPr lang="en-US" sz="1600" i="1">
                                        <a:latin typeface="Cambria Math"/>
                                      </a:rPr>
                                      <m:t>22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US" sz="1600" b="1" i="1">
                              <a:latin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b="1" i="1"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US" sz="1600" b="1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600" b="1" i="1">
                                        <a:latin typeface="Cambria Math"/>
                                      </a:rPr>
                                      <m:t>𝒙</m:t>
                                    </m:r>
                                  </m:e>
                                  <m:sub>
                                    <m:r>
                                      <m:rPr>
                                        <m:brk m:alnAt="7"/>
                                      </m:rPr>
                                      <a:rPr lang="en-US" sz="1600" b="1" i="1">
                                        <a:latin typeface="Cambria Math"/>
                                      </a:rPr>
                                      <m:t>𝟏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sz="1600" b="1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600" b="1" i="1">
                                        <a:latin typeface="Cambria Math"/>
                                      </a:rPr>
                                      <m:t>𝒙</m:t>
                                    </m:r>
                                  </m:e>
                                  <m:sub>
                                    <m:r>
                                      <a:rPr lang="en-US" sz="1600" b="1" i="1">
                                        <a:latin typeface="Cambria Math"/>
                                      </a:rPr>
                                      <m:t>𝟐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  <m:r>
                        <a:rPr lang="en-US" sz="1600" b="1" i="1" smtClean="0">
                          <a:latin typeface="Cambria Math"/>
                        </a:rPr>
                        <m:t>+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600" b="1" i="1">
                              <a:latin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b="1" i="1"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US" sz="1600" b="1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600" b="1" i="1" smtClean="0">
                                        <a:latin typeface="Cambria Math"/>
                                      </a:rPr>
                                      <m:t>𝒏</m:t>
                                    </m:r>
                                  </m:e>
                                  <m:sub>
                                    <m:r>
                                      <m:rPr>
                                        <m:brk m:alnAt="7"/>
                                      </m:rPr>
                                      <a:rPr lang="en-US" sz="1600" b="1" i="1">
                                        <a:latin typeface="Cambria Math"/>
                                      </a:rPr>
                                      <m:t>𝟏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sz="1600" b="1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600" b="1" i="1" smtClean="0">
                                        <a:latin typeface="Cambria Math"/>
                                      </a:rPr>
                                      <m:t>𝒏</m:t>
                                    </m:r>
                                  </m:e>
                                  <m:sub>
                                    <m:r>
                                      <a:rPr lang="en-US" sz="1600" b="1" i="1">
                                        <a:latin typeface="Cambria Math"/>
                                      </a:rPr>
                                      <m:t>𝟐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1600" b="1" dirty="0"/>
              </a:p>
              <a:p>
                <a:pPr lvl="1"/>
                <a:endParaRPr lang="en-US" sz="1200" b="0" dirty="0" smtClean="0"/>
              </a:p>
              <a:p>
                <a:pPr marL="457200" lvl="1" indent="0">
                  <a:buNone/>
                </a:pPr>
                <a:r>
                  <a:rPr lang="en-US" sz="1600" b="0" dirty="0" smtClean="0"/>
                  <a:t>where: 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>
                            <a:latin typeface="Cambria Math"/>
                          </a:rPr>
                        </m:ctrlPr>
                      </m:sSubPr>
                      <m:e>
                        <m:r>
                          <m:rPr>
                            <m:brk m:alnAt="7"/>
                          </m:rPr>
                          <a:rPr lang="en-US" sz="1600">
                            <a:latin typeface="Cambria Math"/>
                          </a:rPr>
                          <m:t>𝒚</m:t>
                        </m:r>
                      </m:e>
                      <m:sub>
                        <m:r>
                          <a:rPr lang="en-US" sz="1600">
                            <a:latin typeface="Cambria Math"/>
                          </a:rPr>
                          <m:t>𝒊</m:t>
                        </m:r>
                      </m:sub>
                    </m:sSub>
                  </m:oMath>
                </a14:m>
                <a:r>
                  <a:rPr lang="en-US" sz="1600" dirty="0"/>
                  <a:t>:  received signal </a:t>
                </a:r>
                <a:r>
                  <a:rPr lang="en-US" sz="1600" dirty="0" smtClean="0"/>
                  <a:t>vector by </a:t>
                </a:r>
                <a:r>
                  <a:rPr lang="en-US" sz="1600" dirty="0"/>
                  <a:t>STAs in BSS ‘</a:t>
                </a:r>
                <a:r>
                  <a:rPr lang="en-US" sz="1600" dirty="0" err="1" smtClean="0"/>
                  <a:t>i</a:t>
                </a:r>
                <a:r>
                  <a:rPr lang="en-US" sz="1600" dirty="0" smtClean="0"/>
                  <a:t>’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>
                            <a:latin typeface="Cambria Math"/>
                          </a:rPr>
                        </m:ctrlPr>
                      </m:sSubPr>
                      <m:e>
                        <m:r>
                          <m:rPr>
                            <m:brk m:alnAt="7"/>
                          </m:rPr>
                          <a:rPr lang="en-US" sz="1600" b="1" i="1" smtClean="0">
                            <a:latin typeface="Cambria Math"/>
                          </a:rPr>
                          <m:t>𝒙</m:t>
                        </m:r>
                      </m:e>
                      <m:sub>
                        <m:r>
                          <a:rPr lang="en-US" sz="1600">
                            <a:latin typeface="Cambria Math"/>
                          </a:rPr>
                          <m:t>𝒊</m:t>
                        </m:r>
                      </m:sub>
                    </m:sSub>
                  </m:oMath>
                </a14:m>
                <a:r>
                  <a:rPr lang="en-US" sz="1600" dirty="0"/>
                  <a:t>:  </a:t>
                </a:r>
                <a:r>
                  <a:rPr lang="en-US" sz="1600" dirty="0" smtClean="0"/>
                  <a:t>spatial-stream vector intended for STAs </a:t>
                </a:r>
                <a:r>
                  <a:rPr lang="en-US" sz="1600" dirty="0"/>
                  <a:t>in BSS ‘</a:t>
                </a:r>
                <a:r>
                  <a:rPr lang="en-US" sz="1600" dirty="0" err="1"/>
                  <a:t>i</a:t>
                </a:r>
                <a:r>
                  <a:rPr lang="en-US" sz="1600" dirty="0" smtClean="0"/>
                  <a:t>’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600" b="1" i="1" smtClean="0">
                            <a:latin typeface="Cambria Math"/>
                          </a:rPr>
                          <m:t>𝒏</m:t>
                        </m:r>
                      </m:e>
                      <m:sub>
                        <m:r>
                          <a:rPr lang="en-US" sz="1600">
                            <a:latin typeface="Cambria Math"/>
                          </a:rPr>
                          <m:t>𝒊</m:t>
                        </m:r>
                      </m:sub>
                    </m:sSub>
                  </m:oMath>
                </a14:m>
                <a:r>
                  <a:rPr lang="en-US" sz="1600" dirty="0"/>
                  <a:t>:  </a:t>
                </a:r>
                <a:r>
                  <a:rPr lang="en-US" sz="1600" dirty="0" smtClean="0"/>
                  <a:t>noise-vector seen </a:t>
                </a:r>
                <a:r>
                  <a:rPr lang="en-US" sz="1600" dirty="0"/>
                  <a:t>by STAs in BSS ‘</a:t>
                </a:r>
                <a:r>
                  <a:rPr lang="en-US" sz="1600" dirty="0" err="1"/>
                  <a:t>i</a:t>
                </a:r>
                <a:r>
                  <a:rPr lang="en-US" sz="1600" dirty="0" smtClean="0"/>
                  <a:t>’</a:t>
                </a:r>
                <a:endParaRPr lang="en-US" sz="1600" dirty="0" smtClean="0">
                  <a:latin typeface="Cambria Math"/>
                </a:endParaRP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>
                            <a:latin typeface="Cambria Math"/>
                          </a:rPr>
                        </m:ctrlPr>
                      </m:sSubPr>
                      <m:e>
                        <m:r>
                          <m:rPr>
                            <m:brk m:alnAt="7"/>
                          </m:rPr>
                          <a:rPr lang="en-US" sz="1600" i="1">
                            <a:latin typeface="Cambria Math"/>
                          </a:rPr>
                          <m:t>𝐻</m:t>
                        </m:r>
                      </m:e>
                      <m:sub>
                        <m:r>
                          <a:rPr lang="en-US" sz="1600" i="1">
                            <a:latin typeface="Cambria Math"/>
                          </a:rPr>
                          <m:t>𝑖</m:t>
                        </m:r>
                        <m:r>
                          <a:rPr lang="en-US" sz="1600" b="0" i="1" smtClean="0">
                            <a:latin typeface="Cambria Math"/>
                          </a:rPr>
                          <m:t>𝑗</m:t>
                        </m:r>
                      </m:sub>
                    </m:sSub>
                  </m:oMath>
                </a14:m>
                <a:r>
                  <a:rPr lang="en-US" sz="1600" dirty="0"/>
                  <a:t>: channel </a:t>
                </a:r>
                <a:r>
                  <a:rPr lang="en-US" sz="1600" dirty="0" smtClean="0"/>
                  <a:t>matrix between </a:t>
                </a:r>
                <a:r>
                  <a:rPr lang="en-US" sz="1600" dirty="0"/>
                  <a:t>AP </a:t>
                </a:r>
                <a:r>
                  <a:rPr lang="en-US" sz="1600" dirty="0" smtClean="0"/>
                  <a:t>‘j’ </a:t>
                </a:r>
                <a:r>
                  <a:rPr lang="en-US" sz="1600" dirty="0"/>
                  <a:t>and </a:t>
                </a:r>
                <a:r>
                  <a:rPr lang="en-US" sz="1600" dirty="0" smtClean="0"/>
                  <a:t>STAs in BSS ‘</a:t>
                </a:r>
                <a:r>
                  <a:rPr lang="en-US" sz="1600" dirty="0" err="1" smtClean="0"/>
                  <a:t>i</a:t>
                </a:r>
                <a:r>
                  <a:rPr lang="en-US" sz="1600" dirty="0" smtClean="0"/>
                  <a:t>’ </a:t>
                </a:r>
                <a:endParaRPr lang="en-US" sz="1600" b="0" dirty="0" smtClean="0"/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>
                            <a:latin typeface="Cambria Math"/>
                          </a:rPr>
                        </m:ctrlPr>
                      </m:sSubPr>
                      <m:e>
                        <m:r>
                          <m:rPr>
                            <m:brk m:alnAt="7"/>
                          </m:rPr>
                          <a:rPr lang="en-US" sz="1600" i="1">
                            <a:latin typeface="Cambria Math"/>
                          </a:rPr>
                          <m:t>𝐹</m:t>
                        </m:r>
                      </m:e>
                      <m:sub>
                        <m:r>
                          <a:rPr lang="en-US" sz="1600" i="1">
                            <a:latin typeface="Cambria Math"/>
                          </a:rPr>
                          <m:t>𝑖𝑗</m:t>
                        </m:r>
                      </m:sub>
                    </m:sSub>
                  </m:oMath>
                </a14:m>
                <a:r>
                  <a:rPr lang="en-US" sz="1600" dirty="0"/>
                  <a:t>: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1600" dirty="0"/>
                      <m:t>steering</m:t>
                    </m:r>
                    <m:r>
                      <m:rPr>
                        <m:nor/>
                      </m:rPr>
                      <a:rPr lang="en-US" sz="1600" dirty="0"/>
                      <m:t> </m:t>
                    </m:r>
                    <m:r>
                      <m:rPr>
                        <m:nor/>
                      </m:rPr>
                      <a:rPr lang="en-US" sz="1600" b="0" i="0" dirty="0" smtClean="0"/>
                      <m:t>matrix</m:t>
                    </m:r>
                    <m:r>
                      <m:rPr>
                        <m:nor/>
                      </m:rPr>
                      <a:rPr lang="en-US" sz="1600" dirty="0"/>
                      <m:t> </m:t>
                    </m:r>
                    <m:r>
                      <m:rPr>
                        <m:nor/>
                      </m:rPr>
                      <a:rPr lang="en-US" sz="1600" dirty="0"/>
                      <m:t>used</m:t>
                    </m:r>
                    <m:r>
                      <m:rPr>
                        <m:nor/>
                      </m:rPr>
                      <a:rPr lang="en-US" sz="1600" dirty="0"/>
                      <m:t> </m:t>
                    </m:r>
                    <m:r>
                      <m:rPr>
                        <m:nor/>
                      </m:rPr>
                      <a:rPr lang="en-US" sz="1600" dirty="0"/>
                      <m:t>by</m:t>
                    </m:r>
                    <m:r>
                      <m:rPr>
                        <m:nor/>
                      </m:rPr>
                      <a:rPr lang="en-US" sz="1600" dirty="0"/>
                      <m:t> </m:t>
                    </m:r>
                    <m:r>
                      <m:rPr>
                        <m:nor/>
                      </m:rPr>
                      <a:rPr lang="en-US" sz="1600" dirty="0"/>
                      <m:t>AP</m:t>
                    </m:r>
                    <m:r>
                      <m:rPr>
                        <m:nor/>
                      </m:rPr>
                      <a:rPr lang="en-US" sz="1600" dirty="0"/>
                      <m:t> ‘</m:t>
                    </m:r>
                    <m:r>
                      <m:rPr>
                        <m:nor/>
                      </m:rPr>
                      <a:rPr lang="en-US" sz="1600" dirty="0"/>
                      <m:t>i</m:t>
                    </m:r>
                    <m:r>
                      <m:rPr>
                        <m:nor/>
                      </m:rPr>
                      <a:rPr lang="en-US" sz="1600" dirty="0"/>
                      <m:t>’ </m:t>
                    </m:r>
                    <m:r>
                      <m:rPr>
                        <m:nor/>
                      </m:rPr>
                      <a:rPr lang="en-US" sz="1600" dirty="0"/>
                      <m:t>for</m:t>
                    </m:r>
                    <m:r>
                      <m:rPr>
                        <m:nor/>
                      </m:rPr>
                      <a:rPr lang="en-US" sz="1600" dirty="0"/>
                      <m:t> </m:t>
                    </m:r>
                    <m:r>
                      <m:rPr>
                        <m:nor/>
                      </m:rPr>
                      <a:rPr lang="en-US" sz="1600" dirty="0"/>
                      <m:t>spatial</m:t>
                    </m:r>
                    <m:r>
                      <m:rPr>
                        <m:nor/>
                      </m:rPr>
                      <a:rPr lang="en-US" sz="1600" dirty="0"/>
                      <m:t> </m:t>
                    </m:r>
                    <m:r>
                      <m:rPr>
                        <m:nor/>
                      </m:rPr>
                      <a:rPr lang="en-US" sz="1600" dirty="0"/>
                      <m:t>streams</m:t>
                    </m:r>
                    <m:r>
                      <m:rPr>
                        <m:nor/>
                      </m:rPr>
                      <a:rPr lang="en-US" sz="1600" dirty="0"/>
                      <m:t> </m:t>
                    </m:r>
                    <m:r>
                      <m:rPr>
                        <m:nor/>
                      </m:rPr>
                      <a:rPr lang="en-US" sz="1600" dirty="0"/>
                      <m:t>to</m:t>
                    </m:r>
                    <m:r>
                      <m:rPr>
                        <m:nor/>
                      </m:rPr>
                      <a:rPr lang="en-US" sz="1600" dirty="0"/>
                      <m:t> </m:t>
                    </m:r>
                    <m:r>
                      <m:rPr>
                        <m:nor/>
                      </m:rPr>
                      <a:rPr lang="en-US" sz="1600" dirty="0"/>
                      <m:t>BSS</m:t>
                    </m:r>
                    <m:r>
                      <m:rPr>
                        <m:nor/>
                      </m:rPr>
                      <a:rPr lang="en-US" sz="1600" dirty="0"/>
                      <m:t> ‘</m:t>
                    </m:r>
                    <m:r>
                      <m:rPr>
                        <m:nor/>
                      </m:rPr>
                      <a:rPr lang="en-US" sz="1600" b="0" i="0" dirty="0" smtClean="0"/>
                      <m:t>j</m:t>
                    </m:r>
                    <m:r>
                      <m:rPr>
                        <m:nor/>
                      </m:rPr>
                      <a:rPr lang="en-US" sz="1600" dirty="0"/>
                      <m:t>’</m:t>
                    </m:r>
                  </m:oMath>
                </a14:m>
                <a:endParaRPr lang="en-US" sz="1600" dirty="0" smtClean="0"/>
              </a:p>
              <a:p>
                <a:pPr lvl="1"/>
                <a:r>
                  <a:rPr lang="en-US" sz="1600" dirty="0" smtClean="0"/>
                  <a:t>X:  additional path-loss (dB) seen </a:t>
                </a:r>
                <a:r>
                  <a:rPr lang="en-US" sz="1600" dirty="0"/>
                  <a:t>between AP ‘j’ and STAs in BSS ‘</a:t>
                </a:r>
                <a:r>
                  <a:rPr lang="en-US" sz="1600" dirty="0" err="1"/>
                  <a:t>i</a:t>
                </a:r>
                <a:r>
                  <a:rPr lang="en-US" sz="1600" dirty="0"/>
                  <a:t>’ </a:t>
                </a:r>
                <a:r>
                  <a:rPr lang="en-US" sz="1600" dirty="0" smtClean="0"/>
                  <a:t>for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/>
                      </a:rPr>
                      <m:t>𝑗</m:t>
                    </m:r>
                    <m:r>
                      <a:rPr lang="en-US" sz="1600" b="0" i="1" smtClean="0">
                        <a:latin typeface="Cambria Math"/>
                      </a:rPr>
                      <m:t>≠</m:t>
                    </m:r>
                    <m:r>
                      <a:rPr lang="en-US" sz="1600" b="0" i="1" smtClean="0">
                        <a:latin typeface="Cambria Math"/>
                      </a:rPr>
                      <m:t>𝑖</m:t>
                    </m:r>
                  </m:oMath>
                </a14:m>
                <a:endParaRPr lang="en-US" sz="1600" dirty="0"/>
              </a:p>
              <a:p>
                <a:pPr lvl="1"/>
                <a:endParaRPr lang="en-US" sz="1600" dirty="0" smtClean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1600200"/>
                <a:ext cx="7772400" cy="4495800"/>
              </a:xfrm>
              <a:blipFill rotWithShape="1">
                <a:blip r:embed="rId2"/>
                <a:stretch>
                  <a:fillRect l="-314" t="-4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382904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609600"/>
            <a:ext cx="7772400" cy="762000"/>
          </a:xfrm>
        </p:spPr>
        <p:txBody>
          <a:bodyPr/>
          <a:lstStyle/>
          <a:p>
            <a:r>
              <a:rPr lang="en-US" dirty="0"/>
              <a:t>Analysis of JT with </a:t>
            </a:r>
            <a:r>
              <a:rPr lang="en-US" dirty="0" smtClean="0"/>
              <a:t>X   (2)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85800" y="1447800"/>
                <a:ext cx="7772400" cy="4648200"/>
              </a:xfrm>
            </p:spPr>
            <p:txBody>
              <a:bodyPr/>
              <a:lstStyle/>
              <a:p>
                <a:r>
                  <a:rPr lang="en-US" sz="1600" b="0" dirty="0" smtClean="0"/>
                  <a:t>Expanding and ignoring noise terms, we have:</a:t>
                </a:r>
              </a:p>
              <a:p>
                <a:pPr marL="0" indent="0">
                  <a:buNone/>
                </a:pPr>
                <a:r>
                  <a:rPr lang="en-US" sz="1600" dirty="0" smtClean="0"/>
                  <a:t> 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>
                            <a:latin typeface="Cambria Math"/>
                          </a:rPr>
                        </m:ctrlPr>
                      </m:sSubPr>
                      <m:e>
                        <m:r>
                          <m:rPr>
                            <m:brk m:alnAt="7"/>
                          </m:rPr>
                          <a:rPr lang="en-US" sz="1400" i="1">
                            <a:latin typeface="Cambria Math"/>
                          </a:rPr>
                          <m:t>𝒚</m:t>
                        </m:r>
                      </m:e>
                      <m:sub>
                        <m:r>
                          <m:rPr>
                            <m:brk m:alnAt="7"/>
                          </m:rPr>
                          <a:rPr lang="en-US" sz="1400" i="1">
                            <a:latin typeface="Cambria Math"/>
                          </a:rPr>
                          <m:t>𝟏</m:t>
                        </m:r>
                      </m:sub>
                    </m:sSub>
                    <m:r>
                      <a:rPr lang="en-US" sz="1400" b="1" i="1" smtClean="0">
                        <a:latin typeface="Cambria Math"/>
                      </a:rPr>
                      <m:t>=</m:t>
                    </m:r>
                    <m:d>
                      <m:dPr>
                        <m:ctrlPr>
                          <a:rPr lang="en-US" sz="1400" b="1" i="1" smtClean="0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1400" b="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400" b="0" i="1">
                                <a:latin typeface="Cambria Math"/>
                              </a:rPr>
                              <m:t>𝐻</m:t>
                            </m:r>
                          </m:e>
                          <m:sub>
                            <m:r>
                              <a:rPr lang="en-US" sz="1400" b="0" i="1">
                                <a:latin typeface="Cambria Math"/>
                              </a:rPr>
                              <m:t>11</m:t>
                            </m:r>
                          </m:sub>
                        </m:sSub>
                        <m:sSub>
                          <m:sSubPr>
                            <m:ctrlPr>
                              <a:rPr lang="en-US" sz="1400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400" b="0" i="1" smtClean="0">
                                <a:latin typeface="Cambria Math"/>
                              </a:rPr>
                              <m:t>𝐹</m:t>
                            </m:r>
                          </m:e>
                          <m:sub>
                            <m:r>
                              <a:rPr lang="en-US" sz="1400" b="0" i="1" smtClean="0">
                                <a:latin typeface="Cambria Math"/>
                              </a:rPr>
                              <m:t>11</m:t>
                            </m:r>
                          </m:sub>
                        </m:sSub>
                        <m:r>
                          <a:rPr lang="en-US" sz="1400" b="0" i="1" smtClean="0">
                            <a:latin typeface="Cambria Math"/>
                          </a:rPr>
                          <m:t>+</m:t>
                        </m:r>
                        <m:sSup>
                          <m:sSupPr>
                            <m:ctrlPr>
                              <a:rPr lang="en-US" sz="1400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1400" i="1">
                                <a:latin typeface="Cambria Math"/>
                              </a:rPr>
                              <m:t>10</m:t>
                            </m:r>
                          </m:e>
                          <m:sup>
                            <m:f>
                              <m:fPr>
                                <m:ctrlPr>
                                  <a:rPr lang="en-US" sz="1400" i="1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sz="1400" i="1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US" sz="1400" i="1">
                                    <a:latin typeface="Cambria Math"/>
                                  </a:rPr>
                                  <m:t>𝑋</m:t>
                                </m:r>
                              </m:num>
                              <m:den>
                                <m:r>
                                  <a:rPr lang="en-US" sz="1400" b="1" i="1" smtClean="0">
                                    <a:latin typeface="Cambria Math"/>
                                  </a:rPr>
                                  <m:t>𝟐</m:t>
                                </m:r>
                                <m:r>
                                  <a:rPr lang="en-US" sz="1400" i="1">
                                    <a:latin typeface="Cambria Math"/>
                                  </a:rPr>
                                  <m:t>0</m:t>
                                </m:r>
                              </m:den>
                            </m:f>
                          </m:sup>
                        </m:sSup>
                        <m:sSub>
                          <m:sSubPr>
                            <m:ctrlPr>
                              <a:rPr lang="en-US" sz="1400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400" b="0" i="1" smtClean="0">
                                <a:latin typeface="Cambria Math"/>
                              </a:rPr>
                              <m:t>𝐻</m:t>
                            </m:r>
                          </m:e>
                          <m:sub>
                            <m:r>
                              <a:rPr lang="en-US" sz="1400" b="0" i="1" smtClean="0">
                                <a:latin typeface="Cambria Math"/>
                              </a:rPr>
                              <m:t>12</m:t>
                            </m:r>
                          </m:sub>
                        </m:sSub>
                        <m:sSub>
                          <m:sSubPr>
                            <m:ctrlPr>
                              <a:rPr lang="en-US" sz="1400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400" b="0" i="1" smtClean="0">
                                <a:latin typeface="Cambria Math"/>
                              </a:rPr>
                              <m:t>𝐹</m:t>
                            </m:r>
                          </m:e>
                          <m:sub>
                            <m:r>
                              <a:rPr lang="en-US" sz="1400" b="0" i="1" smtClean="0">
                                <a:latin typeface="Cambria Math"/>
                              </a:rPr>
                              <m:t>21</m:t>
                            </m:r>
                          </m:sub>
                        </m:sSub>
                      </m:e>
                    </m:d>
                    <m:sSub>
                      <m:sSubPr>
                        <m:ctrlPr>
                          <a:rPr lang="en-US" sz="1400" b="1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400" b="1" i="1" smtClean="0">
                            <a:latin typeface="Cambria Math"/>
                          </a:rPr>
                          <m:t>𝒙</m:t>
                        </m:r>
                      </m:e>
                      <m:sub>
                        <m:r>
                          <a:rPr lang="en-US" sz="1400" b="1" i="1" smtClean="0">
                            <a:latin typeface="Cambria Math"/>
                          </a:rPr>
                          <m:t>𝟏</m:t>
                        </m:r>
                      </m:sub>
                    </m:sSub>
                    <m:r>
                      <a:rPr lang="en-US" sz="1400" b="1" i="1" smtClean="0">
                        <a:latin typeface="Cambria Math"/>
                      </a:rPr>
                      <m:t>+</m:t>
                    </m:r>
                    <m:d>
                      <m:dPr>
                        <m:ctrlPr>
                          <a:rPr lang="en-US" sz="140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1400" b="0" i="1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400" b="0" i="1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𝐻</m:t>
                            </m:r>
                          </m:e>
                          <m:sub>
                            <m:r>
                              <a:rPr lang="en-US" sz="1400" b="0" i="1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11</m:t>
                            </m:r>
                          </m:sub>
                        </m:sSub>
                        <m:sSub>
                          <m:sSubPr>
                            <m:ctrlPr>
                              <a:rPr lang="en-US" sz="1400" b="0" i="1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400" b="0" i="1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𝐹</m:t>
                            </m:r>
                          </m:e>
                          <m:sub>
                            <m:r>
                              <a:rPr lang="en-US" sz="1400" b="0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12</m:t>
                            </m:r>
                          </m:sub>
                        </m:sSub>
                        <m:r>
                          <a:rPr lang="en-US" sz="1400" b="0" i="1">
                            <a:solidFill>
                              <a:srgbClr val="FF0000"/>
                            </a:solidFill>
                            <a:latin typeface="Cambria Math"/>
                          </a:rPr>
                          <m:t>+</m:t>
                        </m:r>
                        <m:sSup>
                          <m:sSupPr>
                            <m:ctrlPr>
                              <a:rPr lang="en-US" sz="1400" i="1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1400" i="1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10</m:t>
                            </m:r>
                          </m:e>
                          <m:sup>
                            <m:f>
                              <m:fPr>
                                <m:ctrlPr>
                                  <a:rPr lang="en-US" sz="1400" i="1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sz="1400" i="1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US" sz="1400" i="1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𝑋</m:t>
                                </m:r>
                              </m:num>
                              <m:den>
                                <m:r>
                                  <a:rPr lang="en-US" sz="1400" b="1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𝟐</m:t>
                                </m:r>
                                <m:r>
                                  <a:rPr lang="en-US" sz="1400" i="1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0</m:t>
                                </m:r>
                              </m:den>
                            </m:f>
                          </m:sup>
                        </m:sSup>
                        <m:sSub>
                          <m:sSubPr>
                            <m:ctrlPr>
                              <a:rPr lang="en-US" sz="1400" b="0" i="1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400" b="0" i="1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𝐻</m:t>
                            </m:r>
                          </m:e>
                          <m:sub>
                            <m:r>
                              <a:rPr lang="en-US" sz="1400" b="0" i="1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12</m:t>
                            </m:r>
                          </m:sub>
                        </m:sSub>
                        <m:sSub>
                          <m:sSubPr>
                            <m:ctrlPr>
                              <a:rPr lang="en-US" sz="1400" b="0" i="1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400" b="0" i="1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𝐹</m:t>
                            </m:r>
                          </m:e>
                          <m:sub>
                            <m:r>
                              <a:rPr lang="en-US" sz="1400" b="0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2</m:t>
                            </m:r>
                            <m:r>
                              <a:rPr lang="en-US" sz="1400" b="0" i="1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e>
                    </m:d>
                    <m:sSub>
                      <m:sSubPr>
                        <m:ctrlPr>
                          <a:rPr lang="en-US" sz="1400" i="1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1400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𝒙</m:t>
                        </m:r>
                      </m:e>
                      <m:sub>
                        <m:r>
                          <a:rPr lang="en-US" sz="14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𝟐</m:t>
                        </m:r>
                      </m:sub>
                    </m:sSub>
                  </m:oMath>
                </a14:m>
                <a:endParaRPr lang="en-US" sz="1400" b="0" dirty="0" smtClean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r>
                  <a:rPr lang="en-US" sz="1400" dirty="0" smtClean="0"/>
                  <a:t> 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>
                            <a:latin typeface="Cambria Math"/>
                          </a:rPr>
                        </m:ctrlPr>
                      </m:sSubPr>
                      <m:e>
                        <m:r>
                          <m:rPr>
                            <m:brk m:alnAt="7"/>
                          </m:rPr>
                          <a:rPr lang="en-US" sz="1400" i="1">
                            <a:latin typeface="Cambria Math"/>
                          </a:rPr>
                          <m:t>𝒚</m:t>
                        </m:r>
                      </m:e>
                      <m:sub>
                        <m:r>
                          <a:rPr lang="en-US" sz="1400" b="1" i="1" smtClean="0">
                            <a:latin typeface="Cambria Math"/>
                          </a:rPr>
                          <m:t>𝟐</m:t>
                        </m:r>
                      </m:sub>
                    </m:sSub>
                    <m:r>
                      <a:rPr lang="en-US" sz="1400" i="1">
                        <a:latin typeface="Cambria Math"/>
                      </a:rPr>
                      <m:t>=</m:t>
                    </m:r>
                    <m:d>
                      <m:dPr>
                        <m:ctrlPr>
                          <a:rPr lang="en-US" sz="1400" i="1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1400" b="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400" b="0" i="1">
                                <a:latin typeface="Cambria Math"/>
                              </a:rPr>
                              <m:t>𝐻</m:t>
                            </m:r>
                          </m:e>
                          <m:sub>
                            <m:r>
                              <a:rPr lang="en-US" sz="1400" b="0" i="1">
                                <a:latin typeface="Cambria Math"/>
                              </a:rPr>
                              <m:t>22</m:t>
                            </m:r>
                          </m:sub>
                        </m:sSub>
                        <m:sSub>
                          <m:sSubPr>
                            <m:ctrlPr>
                              <a:rPr lang="en-US" sz="1400" b="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400" b="0" i="1">
                                <a:latin typeface="Cambria Math"/>
                              </a:rPr>
                              <m:t>𝐹</m:t>
                            </m:r>
                          </m:e>
                          <m:sub>
                            <m:r>
                              <a:rPr lang="en-US" sz="1400" b="0" i="1">
                                <a:latin typeface="Cambria Math"/>
                              </a:rPr>
                              <m:t>22</m:t>
                            </m:r>
                          </m:sub>
                        </m:sSub>
                        <m:r>
                          <a:rPr lang="en-US" sz="1400" b="1" i="1" smtClean="0">
                            <a:latin typeface="Cambria Math"/>
                          </a:rPr>
                          <m:t>+</m:t>
                        </m:r>
                        <m:sSup>
                          <m:sSupPr>
                            <m:ctrlPr>
                              <a:rPr lang="en-US" sz="1400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1400" i="1">
                                <a:latin typeface="Cambria Math"/>
                              </a:rPr>
                              <m:t>10</m:t>
                            </m:r>
                          </m:e>
                          <m:sup>
                            <m:f>
                              <m:fPr>
                                <m:ctrlPr>
                                  <a:rPr lang="en-US" sz="1400" i="1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sz="1400" i="1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US" sz="1400" i="1">
                                    <a:latin typeface="Cambria Math"/>
                                  </a:rPr>
                                  <m:t>𝑋</m:t>
                                </m:r>
                              </m:num>
                              <m:den>
                                <m:r>
                                  <a:rPr lang="en-US" sz="1400" b="1" i="1" smtClean="0">
                                    <a:latin typeface="Cambria Math"/>
                                  </a:rPr>
                                  <m:t>𝟐</m:t>
                                </m:r>
                                <m:r>
                                  <a:rPr lang="en-US" sz="1400" i="1">
                                    <a:latin typeface="Cambria Math"/>
                                  </a:rPr>
                                  <m:t>0</m:t>
                                </m:r>
                              </m:den>
                            </m:f>
                          </m:sup>
                        </m:sSup>
                        <m:sSub>
                          <m:sSubPr>
                            <m:ctrlPr>
                              <a:rPr lang="en-US" sz="1400" b="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400" b="0" i="1">
                                <a:latin typeface="Cambria Math"/>
                              </a:rPr>
                              <m:t>𝐻</m:t>
                            </m:r>
                          </m:e>
                          <m:sub>
                            <m:r>
                              <a:rPr lang="en-US" sz="1400" b="0" i="1">
                                <a:latin typeface="Cambria Math"/>
                              </a:rPr>
                              <m:t>21</m:t>
                            </m:r>
                          </m:sub>
                        </m:sSub>
                        <m:sSub>
                          <m:sSubPr>
                            <m:ctrlPr>
                              <a:rPr lang="en-US" sz="1400" b="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400" b="0" i="1">
                                <a:latin typeface="Cambria Math"/>
                              </a:rPr>
                              <m:t>𝐹</m:t>
                            </m:r>
                          </m:e>
                          <m:sub>
                            <m:r>
                              <a:rPr lang="en-US" sz="1400" b="0" i="1" smtClean="0">
                                <a:latin typeface="Cambria Math"/>
                              </a:rPr>
                              <m:t>1</m:t>
                            </m:r>
                            <m:r>
                              <a:rPr lang="en-US" sz="1400" b="0" i="1"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e>
                    </m:d>
                    <m:sSub>
                      <m:sSubPr>
                        <m:ctrlPr>
                          <a:rPr lang="en-US" sz="14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400" i="1">
                            <a:latin typeface="Cambria Math"/>
                          </a:rPr>
                          <m:t>𝒙</m:t>
                        </m:r>
                      </m:e>
                      <m:sub>
                        <m:r>
                          <a:rPr lang="en-US" sz="1400" i="1">
                            <a:latin typeface="Cambria Math"/>
                          </a:rPr>
                          <m:t>𝟐</m:t>
                        </m:r>
                      </m:sub>
                    </m:sSub>
                    <m:r>
                      <a:rPr lang="en-US" sz="1400" b="1" i="1" smtClean="0">
                        <a:latin typeface="Cambria Math"/>
                      </a:rPr>
                      <m:t>+</m:t>
                    </m:r>
                    <m:groupChr>
                      <m:groupChrPr>
                        <m:chr m:val="⏟"/>
                        <m:ctrlPr>
                          <a:rPr lang="en-US" sz="14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groupChrPr>
                      <m:e>
                        <m:d>
                          <m:dPr>
                            <m:ctrlPr>
                              <a:rPr lang="en-US" sz="1400" i="1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1400" b="0" i="1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1400" b="0" i="1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𝐻</m:t>
                                </m:r>
                              </m:e>
                              <m:sub>
                                <m:r>
                                  <a:rPr lang="en-US" sz="1400" b="0" i="1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22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en-US" sz="1400" b="0" i="1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1400" b="0" i="1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𝐹</m:t>
                                </m:r>
                              </m:e>
                              <m:sub>
                                <m:r>
                                  <a:rPr lang="en-US" sz="1400" b="0" i="1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21</m:t>
                                </m:r>
                              </m:sub>
                            </m:sSub>
                            <m:r>
                              <a:rPr lang="en-US" sz="1400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+</m:t>
                            </m:r>
                            <m:sSup>
                              <m:sSupPr>
                                <m:ctrlPr>
                                  <a:rPr lang="en-US" sz="1400" i="1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sz="1400" i="1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10</m:t>
                                </m:r>
                              </m:e>
                              <m:sup>
                                <m:f>
                                  <m:fPr>
                                    <m:ctrlPr>
                                      <a:rPr lang="en-US" sz="1400" i="1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400" i="1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</a:rPr>
                                      <m:t>−</m:t>
                                    </m:r>
                                    <m:r>
                                      <a:rPr lang="en-US" sz="1400" i="1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</a:rPr>
                                      <m:t>𝑋</m:t>
                                    </m:r>
                                  </m:num>
                                  <m:den>
                                    <m:r>
                                      <a:rPr lang="en-US" sz="1400" b="1" i="1" smtClean="0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</a:rPr>
                                      <m:t>𝟐</m:t>
                                    </m:r>
                                    <m:r>
                                      <a:rPr lang="en-US" sz="1400" i="1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</a:rPr>
                                      <m:t>0</m:t>
                                    </m:r>
                                  </m:den>
                                </m:f>
                              </m:sup>
                            </m:sSup>
                            <m:sSub>
                              <m:sSubPr>
                                <m:ctrlPr>
                                  <a:rPr lang="en-US" sz="1400" b="0" i="1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1400" b="0" i="1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𝐻</m:t>
                                </m:r>
                              </m:e>
                              <m:sub>
                                <m:r>
                                  <a:rPr lang="en-US" sz="1400" b="0" i="1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21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en-US" sz="1400" b="0" i="1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1400" b="0" i="1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𝐹</m:t>
                                </m:r>
                              </m:e>
                              <m:sub>
                                <m:r>
                                  <a:rPr lang="en-US" sz="1400" b="0" i="1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11</m:t>
                                </m:r>
                              </m:sub>
                            </m:sSub>
                          </m:e>
                        </m:d>
                        <m:sSub>
                          <m:sSubPr>
                            <m:ctrlPr>
                              <a:rPr lang="en-US" sz="1400" i="1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400" i="1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𝒙</m:t>
                            </m:r>
                          </m:e>
                          <m:sub>
                            <m:r>
                              <a:rPr lang="en-US" sz="1400" i="1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𝟏</m:t>
                            </m:r>
                          </m:sub>
                        </m:sSub>
                        <m:r>
                          <m:rPr>
                            <m:nor/>
                          </m:rPr>
                          <a:rPr lang="en-US" sz="1400" b="0" dirty="0">
                            <a:solidFill>
                              <a:srgbClr val="FF0000"/>
                            </a:solidFill>
                          </a:rPr>
                          <m:t> </m:t>
                        </m:r>
                      </m:e>
                    </m:groupChr>
                  </m:oMath>
                </a14:m>
                <a:r>
                  <a:rPr lang="en-US" sz="1400" b="0" dirty="0" smtClean="0"/>
                  <a:t>			   		</a:t>
                </a:r>
                <a:r>
                  <a:rPr lang="en-US" sz="1400" b="0" dirty="0"/>
                  <a:t>	</a:t>
                </a:r>
                <a:r>
                  <a:rPr lang="en-US" sz="1400" b="0" dirty="0" smtClean="0"/>
                  <a:t>cross-BSS interference</a:t>
                </a:r>
              </a:p>
              <a:p>
                <a:r>
                  <a:rPr lang="en-US" sz="1600" b="0" dirty="0" smtClean="0"/>
                  <a:t>With ZF </a:t>
                </a:r>
                <a:r>
                  <a:rPr lang="en-US" sz="1600" b="0" dirty="0" err="1" smtClean="0"/>
                  <a:t>precoder</a:t>
                </a:r>
                <a:r>
                  <a:rPr lang="en-US" sz="1600" b="0" dirty="0" smtClean="0"/>
                  <a:t>, and assuming invertible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600" i="1">
                            <a:latin typeface="Cambria Math"/>
                          </a:rPr>
                          <m:t>𝐻</m:t>
                        </m:r>
                      </m:e>
                      <m:sub>
                        <m:r>
                          <a:rPr lang="en-US" sz="1600" b="0" i="1">
                            <a:latin typeface="Cambria Math"/>
                          </a:rPr>
                          <m:t>𝑖𝑖</m:t>
                        </m:r>
                      </m:sub>
                    </m:sSub>
                  </m:oMath>
                </a14:m>
                <a:r>
                  <a:rPr lang="en-US" sz="1600" b="0" dirty="0" smtClean="0"/>
                  <a:t>, we have (based on block-matrix inversion formula):</a:t>
                </a:r>
              </a:p>
              <a:p>
                <a:pPr marL="457200" lvl="1" indent="0">
                  <a:spcBef>
                    <a:spcPts val="200"/>
                  </a:spcBef>
                  <a:buNone/>
                </a:pPr>
                <a:r>
                  <a:rPr lang="en-US" sz="1400" dirty="0" smtClean="0"/>
                  <a:t>	</a:t>
                </a:r>
                <a:r>
                  <a:rPr lang="en-US" sz="14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400" i="1">
                            <a:latin typeface="Cambria Math"/>
                          </a:rPr>
                          <m:t>𝐹</m:t>
                        </m:r>
                      </m:e>
                      <m:sub>
                        <m:r>
                          <a:rPr lang="en-US" sz="1400" i="1">
                            <a:latin typeface="Cambria Math"/>
                          </a:rPr>
                          <m:t>11</m:t>
                        </m:r>
                      </m:sub>
                    </m:sSub>
                    <m:r>
                      <a:rPr lang="en-US" sz="1400" i="1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sz="1400" i="1"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1400" i="1">
                                <a:latin typeface="Cambria Math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1400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1400" i="1">
                                    <a:latin typeface="Cambria Math"/>
                                  </a:rPr>
                                  <m:t>𝐻</m:t>
                                </m:r>
                              </m:e>
                              <m:sub>
                                <m:r>
                                  <a:rPr lang="en-US" sz="1400" i="1">
                                    <a:latin typeface="Cambria Math"/>
                                  </a:rPr>
                                  <m:t>11</m:t>
                                </m:r>
                              </m:sub>
                            </m:sSub>
                            <m:r>
                              <a:rPr lang="en-US" sz="1400" i="1">
                                <a:latin typeface="Cambria Math"/>
                              </a:rPr>
                              <m:t>−</m:t>
                            </m:r>
                            <m:sSup>
                              <m:sSupPr>
                                <m:ctrlPr>
                                  <a:rPr lang="en-US" sz="1400" i="1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sz="1400" i="1">
                                    <a:latin typeface="Cambria Math"/>
                                  </a:rPr>
                                  <m:t>10</m:t>
                                </m:r>
                              </m:e>
                              <m:sup>
                                <m:f>
                                  <m:fPr>
                                    <m:ctrlPr>
                                      <a:rPr lang="en-US" sz="1400" i="1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400" i="1">
                                        <a:latin typeface="Cambria Math"/>
                                      </a:rPr>
                                      <m:t>−</m:t>
                                    </m:r>
                                    <m:r>
                                      <a:rPr lang="en-US" sz="1400" i="1">
                                        <a:latin typeface="Cambria Math"/>
                                      </a:rPr>
                                      <m:t>𝑋</m:t>
                                    </m:r>
                                  </m:num>
                                  <m:den>
                                    <m:r>
                                      <a:rPr lang="en-US" sz="1400" i="1">
                                        <a:latin typeface="Cambria Math"/>
                                      </a:rPr>
                                      <m:t>10</m:t>
                                    </m:r>
                                  </m:den>
                                </m:f>
                              </m:sup>
                            </m:sSup>
                            <m:sSub>
                              <m:sSubPr>
                                <m:ctrlPr>
                                  <a:rPr lang="en-US" sz="1400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1400" i="1">
                                    <a:latin typeface="Cambria Math"/>
                                  </a:rPr>
                                  <m:t>𝐻</m:t>
                                </m:r>
                              </m:e>
                              <m:sub>
                                <m:r>
                                  <a:rPr lang="en-US" sz="1400" i="1">
                                    <a:latin typeface="Cambria Math"/>
                                  </a:rPr>
                                  <m:t>12</m:t>
                                </m:r>
                              </m:sub>
                            </m:sSub>
                            <m:sSubSup>
                              <m:sSubSupPr>
                                <m:ctrlPr>
                                  <a:rPr lang="en-US" sz="1400" i="1">
                                    <a:latin typeface="Cambria Math"/>
                                  </a:rPr>
                                </m:ctrlPr>
                              </m:sSubSupPr>
                              <m:e>
                                <m:r>
                                  <a:rPr lang="en-US" sz="1400" i="1">
                                    <a:latin typeface="Cambria Math"/>
                                  </a:rPr>
                                  <m:t>𝐻</m:t>
                                </m:r>
                              </m:e>
                              <m:sub>
                                <m:r>
                                  <a:rPr lang="en-US" sz="1400" i="1">
                                    <a:latin typeface="Cambria Math"/>
                                  </a:rPr>
                                  <m:t>22</m:t>
                                </m:r>
                              </m:sub>
                              <m:sup>
                                <m:r>
                                  <a:rPr lang="en-US" sz="1400" i="1">
                                    <a:latin typeface="Cambria Math"/>
                                  </a:rPr>
                                  <m:t>−1</m:t>
                                </m:r>
                              </m:sup>
                            </m:sSubSup>
                            <m:sSub>
                              <m:sSubPr>
                                <m:ctrlPr>
                                  <a:rPr lang="en-US" sz="1400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1400" i="1">
                                    <a:latin typeface="Cambria Math"/>
                                  </a:rPr>
                                  <m:t>𝐻</m:t>
                                </m:r>
                              </m:e>
                              <m:sub>
                                <m:r>
                                  <a:rPr lang="en-US" sz="1400" i="1">
                                    <a:latin typeface="Cambria Math"/>
                                  </a:rPr>
                                  <m:t>21</m:t>
                                </m:r>
                              </m:sub>
                            </m:sSub>
                          </m:e>
                        </m:d>
                      </m:e>
                      <m:sup>
                        <m:r>
                          <a:rPr lang="en-US" sz="1400" i="1">
                            <a:latin typeface="Cambria Math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US" sz="1400" dirty="0" smtClean="0"/>
                  <a:t> 	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400" i="1">
                            <a:latin typeface="Cambria Math"/>
                          </a:rPr>
                          <m:t>𝐹</m:t>
                        </m:r>
                      </m:e>
                      <m:sub>
                        <m:r>
                          <a:rPr lang="en-US" sz="1400" i="1">
                            <a:latin typeface="Cambria Math"/>
                          </a:rPr>
                          <m:t>12</m:t>
                        </m:r>
                      </m:sub>
                    </m:sSub>
                    <m:r>
                      <a:rPr lang="en-US" sz="1400" i="1">
                        <a:latin typeface="Cambria Math"/>
                      </a:rPr>
                      <m:t>=−</m:t>
                    </m:r>
                    <m:sSup>
                      <m:sSupPr>
                        <m:ctrlPr>
                          <a:rPr lang="en-US" sz="1400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sz="1400" i="1">
                            <a:latin typeface="Cambria Math"/>
                          </a:rPr>
                          <m:t>10</m:t>
                        </m:r>
                      </m:e>
                      <m:sup>
                        <m:f>
                          <m:fPr>
                            <m:ctrlPr>
                              <a:rPr lang="en-US" sz="1400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1400" i="1">
                                <a:latin typeface="Cambria Math"/>
                              </a:rPr>
                              <m:t>−</m:t>
                            </m:r>
                            <m:r>
                              <a:rPr lang="en-US" sz="1400" i="1">
                                <a:latin typeface="Cambria Math"/>
                              </a:rPr>
                              <m:t>𝑋</m:t>
                            </m:r>
                          </m:num>
                          <m:den>
                            <m:r>
                              <a:rPr lang="en-US" sz="1400" b="0" i="1" smtClean="0">
                                <a:latin typeface="Cambria Math"/>
                              </a:rPr>
                              <m:t>2</m:t>
                            </m:r>
                            <m:r>
                              <a:rPr lang="en-US" sz="1400" i="1">
                                <a:latin typeface="Cambria Math"/>
                              </a:rPr>
                              <m:t>0</m:t>
                            </m:r>
                          </m:den>
                        </m:f>
                      </m:sup>
                    </m:sSup>
                    <m:sSubSup>
                      <m:sSubSupPr>
                        <m:ctrlPr>
                          <a:rPr lang="en-US" sz="1400" i="1">
                            <a:latin typeface="Cambria Math"/>
                          </a:rPr>
                        </m:ctrlPr>
                      </m:sSubSupPr>
                      <m:e>
                        <m:r>
                          <a:rPr lang="en-US" sz="1400" i="1">
                            <a:latin typeface="Cambria Math"/>
                          </a:rPr>
                          <m:t>𝐻</m:t>
                        </m:r>
                      </m:e>
                      <m:sub>
                        <m:r>
                          <a:rPr lang="en-US" sz="1400" i="1">
                            <a:latin typeface="Cambria Math"/>
                          </a:rPr>
                          <m:t>11</m:t>
                        </m:r>
                      </m:sub>
                      <m:sup>
                        <m:r>
                          <a:rPr lang="en-US" sz="1400" i="1">
                            <a:latin typeface="Cambria Math"/>
                          </a:rPr>
                          <m:t>−1</m:t>
                        </m:r>
                      </m:sup>
                    </m:sSubSup>
                    <m:sSub>
                      <m:sSubPr>
                        <m:ctrlPr>
                          <a:rPr lang="en-US" sz="14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400" i="1">
                            <a:latin typeface="Cambria Math"/>
                          </a:rPr>
                          <m:t>𝐻</m:t>
                        </m:r>
                      </m:e>
                      <m:sub>
                        <m:r>
                          <a:rPr lang="en-US" sz="1400" i="1">
                            <a:latin typeface="Cambria Math"/>
                          </a:rPr>
                          <m:t>12</m:t>
                        </m:r>
                      </m:sub>
                    </m:sSub>
                    <m:sSub>
                      <m:sSubPr>
                        <m:ctrlPr>
                          <a:rPr lang="en-US" sz="14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400" i="1">
                            <a:latin typeface="Cambria Math"/>
                          </a:rPr>
                          <m:t>𝐹</m:t>
                        </m:r>
                      </m:e>
                      <m:sub>
                        <m:r>
                          <a:rPr lang="en-US" sz="1400" i="1">
                            <a:latin typeface="Cambria Math"/>
                          </a:rPr>
                          <m:t>22</m:t>
                        </m:r>
                      </m:sub>
                    </m:sSub>
                  </m:oMath>
                </a14:m>
                <a:r>
                  <a:rPr lang="en-US" sz="1400" dirty="0"/>
                  <a:t> </a:t>
                </a:r>
                <a:endParaRPr lang="en-US" sz="1400" dirty="0" smtClean="0"/>
              </a:p>
              <a:p>
                <a:pPr marL="457200" lvl="1" indent="0">
                  <a:spcBef>
                    <a:spcPts val="200"/>
                  </a:spcBef>
                  <a:buNone/>
                </a:pPr>
                <a:r>
                  <a:rPr lang="en-US" sz="1400" dirty="0"/>
                  <a:t>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400" i="1">
                            <a:latin typeface="Cambria Math"/>
                          </a:rPr>
                          <m:t>𝐹</m:t>
                        </m:r>
                      </m:e>
                      <m:sub>
                        <m:r>
                          <a:rPr lang="en-US" sz="1400" i="1">
                            <a:latin typeface="Cambria Math"/>
                          </a:rPr>
                          <m:t>22</m:t>
                        </m:r>
                      </m:sub>
                    </m:sSub>
                    <m:r>
                      <a:rPr lang="en-US" sz="1400" i="1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sz="1400" i="1"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1400" i="1">
                                <a:latin typeface="Cambria Math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1400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1400" i="1">
                                    <a:latin typeface="Cambria Math"/>
                                  </a:rPr>
                                  <m:t>𝐻</m:t>
                                </m:r>
                              </m:e>
                              <m:sub>
                                <m:r>
                                  <a:rPr lang="en-US" sz="1400" i="1">
                                    <a:latin typeface="Cambria Math"/>
                                  </a:rPr>
                                  <m:t>22</m:t>
                                </m:r>
                              </m:sub>
                            </m:sSub>
                            <m:r>
                              <a:rPr lang="en-US" sz="1400" i="1">
                                <a:latin typeface="Cambria Math"/>
                              </a:rPr>
                              <m:t>−</m:t>
                            </m:r>
                            <m:sSup>
                              <m:sSupPr>
                                <m:ctrlPr>
                                  <a:rPr lang="en-US" sz="1400" i="1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sz="1400" i="1">
                                    <a:latin typeface="Cambria Math"/>
                                  </a:rPr>
                                  <m:t>10</m:t>
                                </m:r>
                              </m:e>
                              <m:sup>
                                <m:f>
                                  <m:fPr>
                                    <m:ctrlPr>
                                      <a:rPr lang="en-US" sz="1400" i="1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400" i="1">
                                        <a:latin typeface="Cambria Math"/>
                                      </a:rPr>
                                      <m:t>−</m:t>
                                    </m:r>
                                    <m:r>
                                      <a:rPr lang="en-US" sz="1400" i="1">
                                        <a:latin typeface="Cambria Math"/>
                                      </a:rPr>
                                      <m:t>𝑋</m:t>
                                    </m:r>
                                  </m:num>
                                  <m:den>
                                    <m:r>
                                      <a:rPr lang="en-US" sz="1400" i="1">
                                        <a:latin typeface="Cambria Math"/>
                                      </a:rPr>
                                      <m:t>10</m:t>
                                    </m:r>
                                  </m:den>
                                </m:f>
                              </m:sup>
                            </m:sSup>
                            <m:sSub>
                              <m:sSubPr>
                                <m:ctrlPr>
                                  <a:rPr lang="en-US" sz="1400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1400" i="1">
                                    <a:latin typeface="Cambria Math"/>
                                  </a:rPr>
                                  <m:t>𝐻</m:t>
                                </m:r>
                              </m:e>
                              <m:sub>
                                <m:r>
                                  <a:rPr lang="en-US" sz="1400" i="1">
                                    <a:latin typeface="Cambria Math"/>
                                  </a:rPr>
                                  <m:t>21</m:t>
                                </m:r>
                              </m:sub>
                            </m:sSub>
                            <m:sSubSup>
                              <m:sSubSupPr>
                                <m:ctrlPr>
                                  <a:rPr lang="en-US" sz="1400" i="1">
                                    <a:latin typeface="Cambria Math"/>
                                  </a:rPr>
                                </m:ctrlPr>
                              </m:sSubSupPr>
                              <m:e>
                                <m:r>
                                  <a:rPr lang="en-US" sz="1400" i="1">
                                    <a:latin typeface="Cambria Math"/>
                                  </a:rPr>
                                  <m:t>𝐻</m:t>
                                </m:r>
                              </m:e>
                              <m:sub>
                                <m:r>
                                  <a:rPr lang="en-US" sz="1400" i="1">
                                    <a:latin typeface="Cambria Math"/>
                                  </a:rPr>
                                  <m:t>11</m:t>
                                </m:r>
                              </m:sub>
                              <m:sup>
                                <m:r>
                                  <a:rPr lang="en-US" sz="1400" i="1">
                                    <a:latin typeface="Cambria Math"/>
                                  </a:rPr>
                                  <m:t>−1</m:t>
                                </m:r>
                              </m:sup>
                            </m:sSubSup>
                            <m:sSub>
                              <m:sSubPr>
                                <m:ctrlPr>
                                  <a:rPr lang="en-US" sz="1400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1400" i="1">
                                    <a:latin typeface="Cambria Math"/>
                                  </a:rPr>
                                  <m:t>𝐻</m:t>
                                </m:r>
                              </m:e>
                              <m:sub>
                                <m:r>
                                  <a:rPr lang="en-US" sz="1400" i="1">
                                    <a:latin typeface="Cambria Math"/>
                                  </a:rPr>
                                  <m:t>12</m:t>
                                </m:r>
                              </m:sub>
                            </m:sSub>
                          </m:e>
                        </m:d>
                      </m:e>
                      <m:sup>
                        <m:r>
                          <a:rPr lang="en-US" sz="1400" i="1">
                            <a:latin typeface="Cambria Math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US" sz="1400" i="1" dirty="0" smtClean="0">
                    <a:latin typeface="Cambria Math"/>
                  </a:rPr>
                  <a:t> 	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400" i="1">
                            <a:latin typeface="Cambria Math"/>
                          </a:rPr>
                          <m:t>𝐹</m:t>
                        </m:r>
                      </m:e>
                      <m:sub>
                        <m:r>
                          <a:rPr lang="en-US" sz="1400" i="1">
                            <a:latin typeface="Cambria Math"/>
                          </a:rPr>
                          <m:t>21</m:t>
                        </m:r>
                      </m:sub>
                    </m:sSub>
                    <m:r>
                      <a:rPr lang="en-US" sz="1400" i="1">
                        <a:latin typeface="Cambria Math"/>
                      </a:rPr>
                      <m:t>=−</m:t>
                    </m:r>
                    <m:sSup>
                      <m:sSupPr>
                        <m:ctrlPr>
                          <a:rPr lang="en-US" sz="1400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sz="1400" i="1">
                            <a:latin typeface="Cambria Math"/>
                          </a:rPr>
                          <m:t>10</m:t>
                        </m:r>
                      </m:e>
                      <m:sup>
                        <m:f>
                          <m:fPr>
                            <m:ctrlPr>
                              <a:rPr lang="en-US" sz="1400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1400" i="1">
                                <a:latin typeface="Cambria Math"/>
                              </a:rPr>
                              <m:t>−</m:t>
                            </m:r>
                            <m:r>
                              <a:rPr lang="en-US" sz="1400" i="1">
                                <a:latin typeface="Cambria Math"/>
                              </a:rPr>
                              <m:t>𝑋</m:t>
                            </m:r>
                          </m:num>
                          <m:den>
                            <m:r>
                              <a:rPr lang="en-US" sz="1400" b="0" i="1" smtClean="0">
                                <a:latin typeface="Cambria Math"/>
                              </a:rPr>
                              <m:t>2</m:t>
                            </m:r>
                            <m:r>
                              <a:rPr lang="en-US" sz="1400" i="1">
                                <a:latin typeface="Cambria Math"/>
                              </a:rPr>
                              <m:t>0</m:t>
                            </m:r>
                          </m:den>
                        </m:f>
                      </m:sup>
                    </m:sSup>
                    <m:sSubSup>
                      <m:sSubSupPr>
                        <m:ctrlPr>
                          <a:rPr lang="en-US" sz="1400" i="1">
                            <a:latin typeface="Cambria Math"/>
                          </a:rPr>
                        </m:ctrlPr>
                      </m:sSubSupPr>
                      <m:e>
                        <m:r>
                          <a:rPr lang="en-US" sz="1400" i="1">
                            <a:latin typeface="Cambria Math"/>
                          </a:rPr>
                          <m:t>𝐻</m:t>
                        </m:r>
                      </m:e>
                      <m:sub>
                        <m:r>
                          <a:rPr lang="en-US" sz="1400" i="1">
                            <a:latin typeface="Cambria Math"/>
                          </a:rPr>
                          <m:t>22</m:t>
                        </m:r>
                      </m:sub>
                      <m:sup>
                        <m:r>
                          <a:rPr lang="en-US" sz="1400" i="1">
                            <a:latin typeface="Cambria Math"/>
                          </a:rPr>
                          <m:t>−1</m:t>
                        </m:r>
                      </m:sup>
                    </m:sSubSup>
                    <m:sSub>
                      <m:sSubPr>
                        <m:ctrlPr>
                          <a:rPr lang="en-US" sz="14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400" i="1">
                            <a:latin typeface="Cambria Math"/>
                          </a:rPr>
                          <m:t>𝐻</m:t>
                        </m:r>
                      </m:e>
                      <m:sub>
                        <m:r>
                          <a:rPr lang="en-US" sz="1400" i="1">
                            <a:latin typeface="Cambria Math"/>
                          </a:rPr>
                          <m:t>21</m:t>
                        </m:r>
                      </m:sub>
                    </m:sSub>
                    <m:sSub>
                      <m:sSubPr>
                        <m:ctrlPr>
                          <a:rPr lang="en-US" sz="14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400" i="1">
                            <a:latin typeface="Cambria Math"/>
                          </a:rPr>
                          <m:t>𝐹</m:t>
                        </m:r>
                      </m:e>
                      <m:sub>
                        <m:r>
                          <a:rPr lang="en-US" sz="1400" i="1">
                            <a:latin typeface="Cambria Math"/>
                          </a:rPr>
                          <m:t>11</m:t>
                        </m:r>
                      </m:sub>
                    </m:sSub>
                  </m:oMath>
                </a14:m>
                <a:endParaRPr lang="en-US" sz="1400" i="1" dirty="0" smtClean="0">
                  <a:latin typeface="Cambria Math"/>
                </a:endParaRPr>
              </a:p>
              <a:p>
                <a:r>
                  <a:rPr lang="en-US" sz="1600" dirty="0" smtClean="0"/>
                  <a:t>Key points to note</a:t>
                </a:r>
                <a:r>
                  <a:rPr lang="en-US" sz="1600" dirty="0"/>
                  <a:t>:</a:t>
                </a:r>
              </a:p>
              <a:p>
                <a:pPr lvl="1"/>
                <a:r>
                  <a:rPr lang="en-US" sz="1600" b="0" dirty="0" smtClean="0"/>
                  <a:t>E</a:t>
                </a:r>
                <a:r>
                  <a:rPr lang="en-US" sz="1600" dirty="0" smtClean="0"/>
                  <a:t>ach AP contributes both to its self-BSS signal as well as OBSS signal, via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600" i="1">
                            <a:latin typeface="Cambria Math"/>
                          </a:rPr>
                          <m:t>𝐹</m:t>
                        </m:r>
                      </m:e>
                      <m:sub>
                        <m:r>
                          <a:rPr lang="en-US" sz="1600" i="1">
                            <a:latin typeface="Cambria Math"/>
                          </a:rPr>
                          <m:t>𝑖𝑖</m:t>
                        </m:r>
                      </m:sub>
                    </m:sSub>
                  </m:oMath>
                </a14:m>
                <a:r>
                  <a:rPr lang="en-US" sz="1600" dirty="0" smtClean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600" i="1">
                            <a:latin typeface="Cambria Math"/>
                          </a:rPr>
                          <m:t>𝐹</m:t>
                        </m:r>
                      </m:e>
                      <m:sub>
                        <m:r>
                          <a:rPr lang="en-US" sz="1600" i="1">
                            <a:latin typeface="Cambria Math"/>
                          </a:rPr>
                          <m:t>𝑖</m:t>
                        </m:r>
                        <m:r>
                          <a:rPr lang="en-US" sz="1600" b="0" i="1" smtClean="0">
                            <a:latin typeface="Cambria Math"/>
                          </a:rPr>
                          <m:t>𝑗</m:t>
                        </m:r>
                      </m:sub>
                    </m:sSub>
                  </m:oMath>
                </a14:m>
                <a:r>
                  <a:rPr lang="en-US" sz="1600" dirty="0" smtClean="0"/>
                  <a:t> respectively.</a:t>
                </a:r>
              </a:p>
              <a:p>
                <a:pPr lvl="1"/>
                <a:r>
                  <a:rPr lang="en-US" sz="1600" dirty="0" smtClean="0"/>
                  <a:t>With zero phase offset, the cross-BSS interference vanishes.</a:t>
                </a:r>
                <a:endParaRPr lang="en-US" sz="1600" b="0" dirty="0" smtClean="0"/>
              </a:p>
              <a:p>
                <a:pPr lvl="1"/>
                <a:r>
                  <a:rPr lang="en-US" sz="1600" dirty="0" smtClean="0"/>
                  <a:t>As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/>
                      </a:rPr>
                      <m:t>𝑋</m:t>
                    </m:r>
                    <m:r>
                      <a:rPr lang="en-US" sz="1600" i="1">
                        <a:latin typeface="Cambria Math"/>
                      </a:rPr>
                      <m:t> </m:t>
                    </m:r>
                  </m:oMath>
                </a14:m>
                <a:r>
                  <a:rPr lang="en-US" sz="1600" dirty="0" smtClean="0"/>
                  <a:t> is made larger, each AP shifts power away from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600" i="1">
                            <a:latin typeface="Cambria Math"/>
                          </a:rPr>
                          <m:t>𝐹</m:t>
                        </m:r>
                      </m:e>
                      <m:sub>
                        <m:r>
                          <a:rPr lang="en-US" sz="1600" i="1">
                            <a:latin typeface="Cambria Math"/>
                          </a:rPr>
                          <m:t>𝑖𝑗</m:t>
                        </m:r>
                      </m:sub>
                    </m:sSub>
                  </m:oMath>
                </a14:m>
                <a:r>
                  <a:rPr lang="en-US" sz="1600" b="0" dirty="0" smtClean="0"/>
                  <a:t> (OBSS) and towards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600" i="1">
                            <a:latin typeface="Cambria Math"/>
                          </a:rPr>
                          <m:t>𝐹</m:t>
                        </m:r>
                      </m:e>
                      <m:sub>
                        <m:r>
                          <a:rPr lang="en-US" sz="1600" i="1">
                            <a:latin typeface="Cambria Math"/>
                          </a:rPr>
                          <m:t>𝑖</m:t>
                        </m:r>
                        <m:r>
                          <a:rPr lang="en-US" sz="1600" b="0" i="1" smtClean="0">
                            <a:latin typeface="Cambria Math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sz="1600" b="0" dirty="0" smtClean="0"/>
                  <a:t> (self BSS)</a:t>
                </a:r>
              </a:p>
              <a:p>
                <a:pPr lvl="1"/>
                <a:r>
                  <a:rPr lang="en-US" sz="1600" b="0" dirty="0" smtClean="0"/>
                  <a:t>As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/>
                      </a:rPr>
                      <m:t>𝑋</m:t>
                    </m:r>
                    <m:r>
                      <a:rPr lang="en-US" sz="1600" b="1" i="1" smtClean="0">
                        <a:latin typeface="Cambria Math"/>
                      </a:rPr>
                      <m:t>→∞</m:t>
                    </m:r>
                    <m:r>
                      <a:rPr lang="en-US" sz="1600" b="0" i="0" smtClean="0">
                        <a:latin typeface="Cambria Math"/>
                      </a:rPr>
                      <m:t>:</m:t>
                    </m:r>
                  </m:oMath>
                </a14:m>
                <a:r>
                  <a:rPr lang="en-US" sz="1600" b="0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b="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600" b="0" i="1">
                            <a:latin typeface="Cambria Math"/>
                          </a:rPr>
                          <m:t>𝐹</m:t>
                        </m:r>
                      </m:e>
                      <m:sub>
                        <m:r>
                          <a:rPr lang="en-US" sz="1600" b="0" i="1" smtClean="0">
                            <a:latin typeface="Cambria Math"/>
                          </a:rPr>
                          <m:t>𝑖𝑖</m:t>
                        </m:r>
                      </m:sub>
                    </m:sSub>
                    <m:r>
                      <a:rPr lang="en-US" sz="1600" b="1" i="1" smtClean="0">
                        <a:latin typeface="Cambria Math"/>
                      </a:rPr>
                      <m:t>→</m:t>
                    </m:r>
                    <m:sSubSup>
                      <m:sSubSupPr>
                        <m:ctrlPr>
                          <a:rPr lang="en-US" sz="1600" b="0" i="1" smtClean="0">
                            <a:latin typeface="Cambria Math"/>
                          </a:rPr>
                        </m:ctrlPr>
                      </m:sSubSupPr>
                      <m:e>
                        <m:r>
                          <a:rPr lang="en-US" sz="1600" b="0" i="1" smtClean="0">
                            <a:latin typeface="Cambria Math"/>
                          </a:rPr>
                          <m:t>𝐻</m:t>
                        </m:r>
                      </m:e>
                      <m:sub>
                        <m:r>
                          <a:rPr lang="en-US" sz="1600" b="0" i="1" smtClean="0">
                            <a:latin typeface="Cambria Math"/>
                          </a:rPr>
                          <m:t>𝑖𝑖</m:t>
                        </m:r>
                      </m:sub>
                      <m:sup>
                        <m:r>
                          <a:rPr lang="en-US" sz="1600" b="0" i="1" smtClean="0">
                            <a:latin typeface="Cambria Math"/>
                          </a:rPr>
                          <m:t>−1</m:t>
                        </m:r>
                      </m:sup>
                    </m:sSubSup>
                  </m:oMath>
                </a14:m>
                <a:r>
                  <a:rPr lang="en-US" sz="1600" b="0" dirty="0" smtClean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b="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600" b="0" i="1">
                            <a:latin typeface="Cambria Math"/>
                          </a:rPr>
                          <m:t>𝐹</m:t>
                        </m:r>
                      </m:e>
                      <m:sub>
                        <m:r>
                          <a:rPr lang="en-US" sz="1600" b="0" i="1">
                            <a:latin typeface="Cambria Math"/>
                          </a:rPr>
                          <m:t>𝑖</m:t>
                        </m:r>
                        <m:r>
                          <a:rPr lang="en-US" sz="1600" b="0" i="1" smtClean="0">
                            <a:latin typeface="Cambria Math"/>
                          </a:rPr>
                          <m:t>𝑗</m:t>
                        </m:r>
                      </m:sub>
                    </m:sSub>
                    <m:r>
                      <a:rPr lang="en-US" sz="1600" i="1">
                        <a:latin typeface="Cambria Math"/>
                      </a:rPr>
                      <m:t>→</m:t>
                    </m:r>
                  </m:oMath>
                </a14:m>
                <a:r>
                  <a:rPr lang="en-US" sz="1600" b="0" dirty="0" smtClean="0"/>
                  <a:t>0,  which translates to </a:t>
                </a:r>
                <a:r>
                  <a:rPr lang="en-US" sz="1600" b="1" dirty="0" smtClean="0"/>
                  <a:t>independent operation</a:t>
                </a:r>
                <a:endParaRPr lang="en-US" sz="1600" b="1" dirty="0"/>
              </a:p>
              <a:p>
                <a:pPr lvl="1"/>
                <a:endParaRPr lang="en-US" sz="1200" b="0" dirty="0"/>
              </a:p>
              <a:p>
                <a:pPr marL="0" indent="0">
                  <a:buNone/>
                </a:pPr>
                <a:endParaRPr lang="en-US" sz="1600" b="0" dirty="0" smtClean="0"/>
              </a:p>
              <a:p>
                <a:pPr marL="457200" lvl="1" indent="0">
                  <a:buNone/>
                </a:pPr>
                <a:endParaRPr lang="en-US" sz="1200" b="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1447800"/>
                <a:ext cx="7772400" cy="4648200"/>
              </a:xfrm>
              <a:blipFill rotWithShape="1">
                <a:blip r:embed="rId2"/>
                <a:stretch>
                  <a:fillRect l="-314" t="-394" b="-30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79889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dirty="0"/>
              <a:t>Analysis of JT with X </a:t>
            </a:r>
            <a:r>
              <a:rPr lang="en-US" dirty="0" smtClean="0"/>
              <a:t>and Phase Drift 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85800" y="1600200"/>
                <a:ext cx="7772400" cy="1600200"/>
              </a:xfrm>
            </p:spPr>
            <p:txBody>
              <a:bodyPr/>
              <a:lstStyle/>
              <a:p>
                <a:r>
                  <a:rPr lang="en-US" sz="1600" b="0" dirty="0" smtClean="0"/>
                  <a:t>Now, if AP2 has phase-offset of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/>
                      </a:rPr>
                      <m:t>𝜃</m:t>
                    </m:r>
                  </m:oMath>
                </a14:m>
                <a:r>
                  <a:rPr lang="en-US" sz="1600" b="0" dirty="0" smtClean="0"/>
                  <a:t> versus AP1 (e.g., due to residual CFO-induced drift), then we can absorb this into a new channel:</a:t>
                </a:r>
              </a:p>
              <a:p>
                <a:pPr marL="0" lvl="1" indent="0">
                  <a:spcBef>
                    <a:spcPts val="200"/>
                  </a:spcBef>
                  <a:buNone/>
                </a:pPr>
                <a:r>
                  <a:rPr lang="en-US" sz="1600" b="0" dirty="0"/>
                  <a:t>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400" i="1">
                            <a:latin typeface="Cambria Math"/>
                          </a:rPr>
                          <m:t>𝐻</m:t>
                        </m:r>
                      </m:e>
                      <m:sub>
                        <m:r>
                          <a:rPr lang="en-US" sz="1400" b="0" i="1" smtClean="0">
                            <a:latin typeface="Cambria Math"/>
                          </a:rPr>
                          <m:t>𝜃</m:t>
                        </m:r>
                      </m:sub>
                    </m:sSub>
                    <m:r>
                      <a:rPr lang="en-US" sz="1400" i="1">
                        <a:latin typeface="Cambria Math"/>
                      </a:rPr>
                      <m:t>= </m:t>
                    </m:r>
                    <m:d>
                      <m:dPr>
                        <m:begChr m:val="["/>
                        <m:endChr m:val="]"/>
                        <m:ctrlPr>
                          <a:rPr lang="en-US" sz="1400" i="1">
                            <a:latin typeface="Cambria Math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sz="1400" i="1"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sz="14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brk m:alnAt="7"/>
                                    </m:rPr>
                                    <a:rPr lang="en-US" sz="1400" i="1">
                                      <a:latin typeface="Cambria Math"/>
                                    </a:rPr>
                                    <m:t>𝐻</m:t>
                                  </m:r>
                                </m:e>
                                <m:sub>
                                  <m:r>
                                    <m:rPr>
                                      <m:brk m:alnAt="7"/>
                                    </m:rPr>
                                    <a:rPr lang="en-US" sz="1400" i="1">
                                      <a:latin typeface="Cambria Math"/>
                                    </a:rPr>
                                    <m:t>1</m:t>
                                  </m:r>
                                  <m:r>
                                    <a:rPr lang="en-US" sz="1400" i="1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  <m:e>
                              <m:sSup>
                                <m:sSupPr>
                                  <m:ctrlPr>
                                    <a:rPr lang="en-US" sz="1400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b="0" i="1" smtClean="0">
                                      <a:latin typeface="Cambria Math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sz="1400" b="0" i="1" smtClean="0">
                                      <a:latin typeface="Cambria Math"/>
                                    </a:rPr>
                                    <m:t>𝑗</m:t>
                                  </m:r>
                                  <m:r>
                                    <a:rPr lang="en-US" sz="1400" b="0" i="1" smtClean="0">
                                      <a:latin typeface="Cambria Math"/>
                                    </a:rPr>
                                    <m:t>𝜃</m:t>
                                  </m:r>
                                </m:sup>
                              </m:sSup>
                              <m:sSup>
                                <m:sSupPr>
                                  <m:ctrlPr>
                                    <a:rPr lang="en-US" sz="1400" i="1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/>
                                    </a:rPr>
                                    <m:t>10</m:t>
                                  </m:r>
                                </m:e>
                                <m:sup>
                                  <m:f>
                                    <m:fPr>
                                      <m:ctrlPr>
                                        <a:rPr lang="en-US" sz="1400" i="1">
                                          <a:latin typeface="Cambria Math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1400" i="1">
                                          <a:latin typeface="Cambria Math"/>
                                        </a:rPr>
                                        <m:t>−</m:t>
                                      </m:r>
                                      <m:r>
                                        <a:rPr lang="en-US" sz="1400" i="1">
                                          <a:latin typeface="Cambria Math"/>
                                        </a:rPr>
                                        <m:t>𝑋</m:t>
                                      </m:r>
                                    </m:num>
                                    <m:den>
                                      <m:r>
                                        <a:rPr lang="en-US" sz="1400" b="0" i="1" smtClean="0">
                                          <a:latin typeface="Cambria Math"/>
                                        </a:rPr>
                                        <m:t>2</m:t>
                                      </m:r>
                                      <m:r>
                                        <a:rPr lang="en-US" sz="1400" i="1">
                                          <a:latin typeface="Cambria Math"/>
                                        </a:rPr>
                                        <m:t>0</m:t>
                                      </m:r>
                                    </m:den>
                                  </m:f>
                                </m:sup>
                              </m:sSup>
                              <m:sSub>
                                <m:sSubPr>
                                  <m:ctrlPr>
                                    <a:rPr lang="en-US" sz="14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1400" i="1">
                                      <a:latin typeface="Cambria Math"/>
                                    </a:rPr>
                                    <m:t>𝐻</m:t>
                                  </m:r>
                                </m:e>
                                <m:sub>
                                  <m:r>
                                    <a:rPr lang="en-US" sz="1400" i="1">
                                      <a:latin typeface="Cambria Math"/>
                                    </a:rPr>
                                    <m:t>12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p>
                                <m:sSupPr>
                                  <m:ctrlPr>
                                    <a:rPr lang="en-US" sz="1400" i="1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/>
                                    </a:rPr>
                                    <m:t>10</m:t>
                                  </m:r>
                                </m:e>
                                <m:sup>
                                  <m:f>
                                    <m:fPr>
                                      <m:ctrlPr>
                                        <a:rPr lang="en-US" sz="1400" i="1">
                                          <a:latin typeface="Cambria Math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1400" i="1">
                                          <a:latin typeface="Cambria Math"/>
                                        </a:rPr>
                                        <m:t>−</m:t>
                                      </m:r>
                                      <m:r>
                                        <a:rPr lang="en-US" sz="1400" i="1">
                                          <a:latin typeface="Cambria Math"/>
                                        </a:rPr>
                                        <m:t>𝑋</m:t>
                                      </m:r>
                                    </m:num>
                                    <m:den>
                                      <m:r>
                                        <a:rPr lang="en-US" sz="1400" b="0" i="1" smtClean="0">
                                          <a:latin typeface="Cambria Math"/>
                                        </a:rPr>
                                        <m:t>2</m:t>
                                      </m:r>
                                      <m:r>
                                        <a:rPr lang="en-US" sz="1400" i="1">
                                          <a:latin typeface="Cambria Math"/>
                                        </a:rPr>
                                        <m:t>0</m:t>
                                      </m:r>
                                    </m:den>
                                  </m:f>
                                </m:sup>
                              </m:sSup>
                              <m:sSub>
                                <m:sSubPr>
                                  <m:ctrlPr>
                                    <a:rPr lang="en-US" sz="14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1400" i="1">
                                      <a:latin typeface="Cambria Math"/>
                                    </a:rPr>
                                    <m:t>𝐻</m:t>
                                  </m:r>
                                </m:e>
                                <m:sub>
                                  <m:r>
                                    <a:rPr lang="en-US" sz="1400" i="1">
                                      <a:latin typeface="Cambria Math"/>
                                    </a:rPr>
                                    <m:t>21</m:t>
                                  </m:r>
                                </m:sub>
                              </m:sSub>
                            </m:e>
                            <m:e>
                              <m:sSup>
                                <m:sSupPr>
                                  <m:ctrlPr>
                                    <a:rPr lang="en-US" sz="1400" i="1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/>
                                    </a:rPr>
                                    <m:t>𝑗</m:t>
                                  </m:r>
                                  <m:r>
                                    <a:rPr lang="en-US" sz="1400" i="1">
                                      <a:latin typeface="Cambria Math"/>
                                    </a:rPr>
                                    <m:t>𝜃</m:t>
                                  </m:r>
                                </m:sup>
                              </m:sSup>
                              <m:sSub>
                                <m:sSubPr>
                                  <m:ctrlPr>
                                    <a:rPr lang="en-US" sz="14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1400" i="1">
                                      <a:latin typeface="Cambria Math"/>
                                    </a:rPr>
                                    <m:t>𝐻</m:t>
                                  </m:r>
                                </m:e>
                                <m:sub>
                                  <m:r>
                                    <a:rPr lang="en-US" sz="1400" i="1">
                                      <a:latin typeface="Cambria Math"/>
                                    </a:rPr>
                                    <m:t>22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</m:oMath>
                </a14:m>
                <a:endParaRPr lang="en-US" sz="1400" dirty="0" smtClean="0"/>
              </a:p>
              <a:p>
                <a:pPr marL="0" indent="0">
                  <a:buNone/>
                </a:pPr>
                <a:endParaRPr lang="en-US" sz="1600" b="0" dirty="0" smtClean="0"/>
              </a:p>
              <a:p>
                <a:pPr marL="0" indent="0">
                  <a:buNone/>
                </a:pPr>
                <a:r>
                  <a:rPr lang="en-US" sz="1600" b="0" dirty="0"/>
                  <a:t>	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1600200"/>
                <a:ext cx="7772400" cy="1600200"/>
              </a:xfrm>
              <a:blipFill rotWithShape="1">
                <a:blip r:embed="rId2"/>
                <a:stretch>
                  <a:fillRect l="-314" t="-1145" r="-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2"/>
              <p:cNvSpPr txBox="1">
                <a:spLocks/>
              </p:cNvSpPr>
              <p:nvPr/>
            </p:nvSpPr>
            <p:spPr bwMode="auto">
              <a:xfrm>
                <a:off x="685800" y="2954976"/>
                <a:ext cx="4267200" cy="329342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2075" tIns="46038" rIns="92075" bIns="46038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b="1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1"/>
                    </a:solidFill>
                    <a:latin typeface="+mn-lt"/>
                  </a:defRPr>
                </a:lvl2pPr>
                <a:lvl3pPr marL="10858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>
                    <a:solidFill>
                      <a:schemeClr val="tx1"/>
                    </a:solidFill>
                    <a:latin typeface="+mn-lt"/>
                  </a:defRPr>
                </a:lvl3pPr>
                <a:lvl4pPr marL="14287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1600">
                    <a:solidFill>
                      <a:schemeClr val="tx1"/>
                    </a:solidFill>
                    <a:latin typeface="+mn-lt"/>
                  </a:defRPr>
                </a:lvl4pPr>
                <a:lvl5pPr marL="17716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</a:defRPr>
                </a:lvl5pPr>
                <a:lvl6pPr marL="22288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</a:defRPr>
                </a:lvl6pPr>
                <a:lvl7pPr marL="26860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</a:defRPr>
                </a:lvl7pPr>
                <a:lvl8pPr marL="31432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</a:defRPr>
                </a:lvl8pPr>
                <a:lvl9pPr marL="36004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</a:defRPr>
                </a:lvl9pPr>
              </a:lstStyle>
              <a:p>
                <a:r>
                  <a:rPr lang="en-US" sz="1600" b="0" kern="0" dirty="0" smtClean="0"/>
                  <a:t>Since the </a:t>
                </a:r>
                <a:r>
                  <a:rPr lang="en-US" sz="1600" b="0" kern="0" dirty="0" err="1" smtClean="0"/>
                  <a:t>precoder</a:t>
                </a:r>
                <a:r>
                  <a:rPr lang="en-US" sz="1600" b="0" kern="0" dirty="0" smtClean="0"/>
                  <a:t> was designed for zero phase offset,  there is now residual interference to BSS ‘</a:t>
                </a:r>
                <a:r>
                  <a:rPr lang="en-US" sz="1600" b="0" kern="0" dirty="0" err="1" smtClean="0"/>
                  <a:t>i</a:t>
                </a:r>
                <a:r>
                  <a:rPr lang="en-US" sz="1600" b="0" kern="0" dirty="0" smtClean="0"/>
                  <a:t>’ from </a:t>
                </a:r>
                <a:r>
                  <a:rPr lang="en-US" sz="1600" b="0" kern="0" dirty="0"/>
                  <a:t>BSS </a:t>
                </a:r>
                <a:r>
                  <a:rPr lang="en-US" sz="1600" b="0" kern="0" dirty="0" smtClean="0"/>
                  <a:t>‘j’ spatial streams:</a:t>
                </a:r>
              </a:p>
              <a:p>
                <a:pPr marL="342900" lvl="2" indent="0">
                  <a:buFontTx/>
                  <a:buNone/>
                </a:pPr>
                <a:r>
                  <a:rPr lang="en-US" sz="1400" kern="0" dirty="0" smtClean="0"/>
                  <a:t>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 kern="0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400" i="1" kern="0">
                            <a:latin typeface="Cambria Math"/>
                          </a:rPr>
                          <m:t>𝐻</m:t>
                        </m:r>
                      </m:e>
                      <m:sub>
                        <m:r>
                          <a:rPr lang="en-US" sz="1400" i="1" kern="0" smtClean="0">
                            <a:latin typeface="Cambria Math"/>
                          </a:rPr>
                          <m:t>𝑖𝑖</m:t>
                        </m:r>
                      </m:sub>
                    </m:sSub>
                    <m:sSub>
                      <m:sSubPr>
                        <m:ctrlPr>
                          <a:rPr lang="en-US" sz="1400" i="1" ker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400" i="1" kern="0">
                            <a:latin typeface="Cambria Math"/>
                          </a:rPr>
                          <m:t>𝐹</m:t>
                        </m:r>
                      </m:e>
                      <m:sub>
                        <m:r>
                          <a:rPr lang="en-US" sz="1400" i="1" kern="0" smtClean="0">
                            <a:latin typeface="Cambria Math"/>
                          </a:rPr>
                          <m:t>𝑖𝑗</m:t>
                        </m:r>
                      </m:sub>
                    </m:sSub>
                    <m:r>
                      <a:rPr lang="en-US" sz="1400" i="1" kern="0">
                        <a:latin typeface="Cambria Math"/>
                      </a:rPr>
                      <m:t>+</m:t>
                    </m:r>
                    <m:sSup>
                      <m:sSupPr>
                        <m:ctrlPr>
                          <a:rPr lang="en-US" sz="1400" i="1" kern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1400" i="1" kern="0">
                            <a:latin typeface="Cambria Math"/>
                          </a:rPr>
                          <m:t>𝑒</m:t>
                        </m:r>
                      </m:e>
                      <m:sup>
                        <m:r>
                          <a:rPr lang="en-US" sz="1400" i="1" kern="0">
                            <a:latin typeface="Cambria Math"/>
                          </a:rPr>
                          <m:t>𝑗</m:t>
                        </m:r>
                        <m:r>
                          <a:rPr lang="en-US" sz="1400" i="1" kern="0">
                            <a:latin typeface="Cambria Math"/>
                          </a:rPr>
                          <m:t>𝜃</m:t>
                        </m:r>
                      </m:sup>
                    </m:sSup>
                    <m:sSup>
                      <m:sSupPr>
                        <m:ctrlPr>
                          <a:rPr lang="en-US" sz="1400" i="1" kern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1400" i="1" kern="0">
                            <a:latin typeface="Cambria Math"/>
                          </a:rPr>
                          <m:t>10</m:t>
                        </m:r>
                      </m:e>
                      <m:sup>
                        <m:f>
                          <m:fPr>
                            <m:ctrlPr>
                              <a:rPr lang="en-US" sz="1400" i="1" ker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1400" i="1" kern="0">
                                <a:latin typeface="Cambria Math"/>
                              </a:rPr>
                              <m:t>−</m:t>
                            </m:r>
                            <m:r>
                              <a:rPr lang="en-US" sz="1400" i="1" kern="0">
                                <a:latin typeface="Cambria Math"/>
                              </a:rPr>
                              <m:t>𝑋</m:t>
                            </m:r>
                          </m:num>
                          <m:den>
                            <m:r>
                              <a:rPr lang="en-US" sz="1400" b="0" i="1" kern="0" smtClean="0">
                                <a:latin typeface="Cambria Math"/>
                              </a:rPr>
                              <m:t>2</m:t>
                            </m:r>
                            <m:r>
                              <a:rPr lang="en-US" sz="1400" i="1" kern="0">
                                <a:latin typeface="Cambria Math"/>
                              </a:rPr>
                              <m:t>0</m:t>
                            </m:r>
                          </m:den>
                        </m:f>
                      </m:sup>
                    </m:sSup>
                    <m:sSub>
                      <m:sSubPr>
                        <m:ctrlPr>
                          <a:rPr lang="en-US" sz="1400" i="1" ker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400" i="1" kern="0">
                            <a:latin typeface="Cambria Math"/>
                          </a:rPr>
                          <m:t>𝐻</m:t>
                        </m:r>
                      </m:e>
                      <m:sub>
                        <m:r>
                          <a:rPr lang="en-US" sz="1400" i="1" kern="0" smtClean="0">
                            <a:latin typeface="Cambria Math"/>
                          </a:rPr>
                          <m:t>𝑖𝑗</m:t>
                        </m:r>
                      </m:sub>
                    </m:sSub>
                    <m:sSub>
                      <m:sSubPr>
                        <m:ctrlPr>
                          <a:rPr lang="en-US" sz="1400" i="1" ker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400" i="1" kern="0">
                            <a:latin typeface="Cambria Math"/>
                          </a:rPr>
                          <m:t>𝐹</m:t>
                        </m:r>
                      </m:e>
                      <m:sub>
                        <m:r>
                          <a:rPr lang="en-US" sz="1400" i="1" kern="0" smtClean="0">
                            <a:latin typeface="Cambria Math"/>
                          </a:rPr>
                          <m:t>𝑗𝑗</m:t>
                        </m:r>
                      </m:sub>
                    </m:sSub>
                    <m:r>
                      <a:rPr lang="en-US" sz="1400" i="1" kern="0" smtClean="0">
                        <a:latin typeface="Cambria Math"/>
                      </a:rPr>
                      <m:t> </m:t>
                    </m:r>
                  </m:oMath>
                </a14:m>
                <a:endParaRPr lang="en-US" sz="1400" i="1" kern="0" dirty="0" smtClean="0">
                  <a:latin typeface="Cambria Math"/>
                </a:endParaRPr>
              </a:p>
              <a:p>
                <a:pPr marL="342900" lvl="2" indent="0">
                  <a:buFontTx/>
                  <a:buNone/>
                </a:pPr>
                <a:r>
                  <a:rPr lang="en-US" sz="1400" kern="0" dirty="0" smtClean="0"/>
                  <a:t>	</a:t>
                </a:r>
                <a14:m>
                  <m:oMath xmlns:m="http://schemas.openxmlformats.org/officeDocument/2006/math">
                    <m:r>
                      <a:rPr lang="en-US" sz="1400" b="0" i="0" kern="0" smtClean="0">
                        <a:latin typeface="Cambria Math"/>
                      </a:rPr>
                      <m:t>=</m:t>
                    </m:r>
                    <m:r>
                      <a:rPr lang="en-US" sz="1400" i="1" kern="0" smtClean="0">
                        <a:latin typeface="Cambria Math"/>
                      </a:rPr>
                      <m:t> </m:t>
                    </m:r>
                    <m:sSup>
                      <m:sSupPr>
                        <m:ctrlPr>
                          <a:rPr lang="en-US" sz="1400" i="1" kern="0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1400" i="1" kern="0">
                            <a:solidFill>
                              <a:srgbClr val="FF0000"/>
                            </a:solidFill>
                            <a:latin typeface="Cambria Math"/>
                          </a:rPr>
                          <m:t>10</m:t>
                        </m:r>
                      </m:e>
                      <m:sup>
                        <m:f>
                          <m:fPr>
                            <m:ctrlPr>
                              <a:rPr lang="en-US" sz="1400" i="1" ker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1400" i="1" ker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−</m:t>
                            </m:r>
                            <m:r>
                              <a:rPr lang="en-US" sz="1400" i="1" ker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𝑋</m:t>
                            </m:r>
                          </m:num>
                          <m:den>
                            <m:r>
                              <a:rPr lang="en-US" sz="1400" b="0" i="1" kern="0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2</m:t>
                            </m:r>
                            <m:r>
                              <a:rPr lang="en-US" sz="1400" i="1" ker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0</m:t>
                            </m:r>
                          </m:den>
                        </m:f>
                      </m:sup>
                    </m:sSup>
                    <m:sSub>
                      <m:sSubPr>
                        <m:ctrlPr>
                          <a:rPr lang="en-US" sz="1400" i="1" ker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400" i="1" kern="0" smtClean="0">
                            <a:latin typeface="Cambria Math"/>
                          </a:rPr>
                          <m:t>𝐻</m:t>
                        </m:r>
                      </m:e>
                      <m:sub>
                        <m:r>
                          <a:rPr lang="en-US" sz="1400" i="1" kern="0" smtClean="0">
                            <a:latin typeface="Cambria Math"/>
                          </a:rPr>
                          <m:t>𝑖𝑗</m:t>
                        </m:r>
                      </m:sub>
                    </m:sSub>
                    <m:sSub>
                      <m:sSubPr>
                        <m:ctrlPr>
                          <a:rPr lang="en-US" sz="1400" i="1" ker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400" i="1" kern="0">
                            <a:latin typeface="Cambria Math"/>
                          </a:rPr>
                          <m:t>𝐹</m:t>
                        </m:r>
                      </m:e>
                      <m:sub>
                        <m:r>
                          <a:rPr lang="en-US" sz="1400" i="1" kern="0">
                            <a:latin typeface="Cambria Math"/>
                          </a:rPr>
                          <m:t>𝑗𝑗</m:t>
                        </m:r>
                      </m:sub>
                    </m:sSub>
                    <m:d>
                      <m:dPr>
                        <m:ctrlPr>
                          <a:rPr lang="en-US" sz="1400" i="1" kern="0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sz="1400" i="1" ker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1400" i="1" ker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𝑒</m:t>
                            </m:r>
                          </m:e>
                          <m:sup>
                            <m:r>
                              <a:rPr lang="en-US" sz="1400" i="1" ker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𝑗</m:t>
                            </m:r>
                            <m:r>
                              <a:rPr lang="en-US" sz="1400" i="1" ker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𝜃</m:t>
                            </m:r>
                          </m:sup>
                        </m:sSup>
                        <m:r>
                          <a:rPr lang="en-US" sz="1400" i="1" kern="0">
                            <a:solidFill>
                              <a:srgbClr val="FF0000"/>
                            </a:solidFill>
                            <a:latin typeface="Cambria Math"/>
                          </a:rPr>
                          <m:t>−1</m:t>
                        </m:r>
                      </m:e>
                    </m:d>
                  </m:oMath>
                </a14:m>
                <a:endParaRPr lang="en-US" sz="1400" kern="0" dirty="0" smtClean="0"/>
              </a:p>
              <a:p>
                <a:pPr marL="285750" lvl="2" indent="-285750"/>
                <a:r>
                  <a:rPr lang="en-US" sz="1600" kern="0" dirty="0" smtClean="0"/>
                  <a:t>Observe that, the residual interference power:</a:t>
                </a:r>
              </a:p>
              <a:p>
                <a:pPr marL="628650" lvl="3" indent="-285750"/>
                <a:r>
                  <a:rPr lang="en-US" sz="1400" kern="0" dirty="0" smtClean="0"/>
                  <a:t>scales up as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400" i="1" kern="0" smtClean="0"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begChr m:val="|"/>
                            <m:endChr m:val="|"/>
                            <m:ctrlPr>
                              <a:rPr lang="en-US" sz="1400" i="1" kern="0" smtClean="0">
                                <a:latin typeface="Cambria Math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US" sz="1400" i="1" kern="0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sz="1400" i="1" kern="0">
                                    <a:latin typeface="Cambria Math"/>
                                  </a:rPr>
                                  <m:t>𝑒</m:t>
                                </m:r>
                              </m:e>
                              <m:sup>
                                <m:r>
                                  <a:rPr lang="en-US" sz="1400" i="1" kern="0">
                                    <a:latin typeface="Cambria Math"/>
                                  </a:rPr>
                                  <m:t>𝑗</m:t>
                                </m:r>
                                <m:r>
                                  <a:rPr lang="en-US" sz="1400" i="1" kern="0">
                                    <a:latin typeface="Cambria Math"/>
                                  </a:rPr>
                                  <m:t>𝜃</m:t>
                                </m:r>
                              </m:sup>
                            </m:sSup>
                            <m:r>
                              <a:rPr lang="en-US" sz="1400" i="1" kern="0">
                                <a:latin typeface="Cambria Math"/>
                              </a:rPr>
                              <m:t>−1</m:t>
                            </m:r>
                          </m:e>
                        </m:d>
                      </m:e>
                      <m:sup>
                        <m:r>
                          <a:rPr lang="en-US" sz="1400" i="1" kern="0" smtClean="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endParaRPr lang="en-US" sz="1400" kern="0" dirty="0" smtClean="0"/>
              </a:p>
              <a:p>
                <a:pPr marL="628650" lvl="3" indent="-285750"/>
                <a:r>
                  <a:rPr lang="en-US" sz="1400" kern="0" dirty="0" smtClean="0"/>
                  <a:t>scales down by X dB, e.g.,</a:t>
                </a:r>
              </a:p>
              <a:p>
                <a:pPr marL="971550" lvl="4" indent="-285750"/>
                <a14:m>
                  <m:oMath xmlns:m="http://schemas.openxmlformats.org/officeDocument/2006/math">
                    <m:r>
                      <a:rPr lang="en-US" sz="1400" i="1" kern="0">
                        <a:latin typeface="Cambria Math"/>
                      </a:rPr>
                      <m:t>𝜃</m:t>
                    </m:r>
                  </m:oMath>
                </a14:m>
                <a:r>
                  <a:rPr lang="en-US" sz="1400" kern="0" dirty="0" smtClean="0"/>
                  <a:t>=10 </a:t>
                </a:r>
                <a:r>
                  <a:rPr lang="en-US" sz="1400" kern="0" dirty="0" err="1" smtClean="0"/>
                  <a:t>deg</a:t>
                </a:r>
                <a:r>
                  <a:rPr lang="en-US" sz="1400" kern="0" dirty="0" smtClean="0"/>
                  <a:t> with X= 20dB is equivalent to </a:t>
                </a:r>
                <a14:m>
                  <m:oMath xmlns:m="http://schemas.openxmlformats.org/officeDocument/2006/math">
                    <m:r>
                      <a:rPr lang="en-US" sz="1400" i="1" kern="0">
                        <a:latin typeface="Cambria Math"/>
                      </a:rPr>
                      <m:t>𝜃</m:t>
                    </m:r>
                  </m:oMath>
                </a14:m>
                <a:r>
                  <a:rPr lang="en-US" sz="1400" kern="0" dirty="0"/>
                  <a:t>=</a:t>
                </a:r>
                <a:r>
                  <a:rPr lang="en-US" sz="1400" kern="0" dirty="0" smtClean="0"/>
                  <a:t>1 </a:t>
                </a:r>
                <a:r>
                  <a:rPr lang="en-US" sz="1400" kern="0" dirty="0" err="1" smtClean="0"/>
                  <a:t>deg</a:t>
                </a:r>
                <a:r>
                  <a:rPr lang="en-US" sz="1400" kern="0" dirty="0" smtClean="0"/>
                  <a:t> with </a:t>
                </a:r>
                <a:r>
                  <a:rPr lang="en-US" sz="1400" kern="0" dirty="0"/>
                  <a:t>X= </a:t>
                </a:r>
                <a:r>
                  <a:rPr lang="en-US" sz="1400" kern="0" dirty="0" smtClean="0"/>
                  <a:t>0dB</a:t>
                </a:r>
              </a:p>
              <a:p>
                <a:pPr marL="628650" lvl="3" indent="-285750"/>
                <a:r>
                  <a:rPr lang="en-US" sz="1400" b="1" kern="0" dirty="0" smtClean="0"/>
                  <a:t>vanishes for large X</a:t>
                </a:r>
                <a:endParaRPr lang="en-US" sz="1600" b="1" kern="0" dirty="0"/>
              </a:p>
            </p:txBody>
          </p:sp>
        </mc:Choice>
        <mc:Fallback xmlns="">
          <p:sp>
            <p:nvSpPr>
              <p:cNvPr id="7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85800" y="2954976"/>
                <a:ext cx="4267200" cy="3293423"/>
              </a:xfrm>
              <a:prstGeom prst="rect">
                <a:avLst/>
              </a:prstGeom>
              <a:blipFill rotWithShape="1">
                <a:blip r:embed="rId3"/>
                <a:stretch>
                  <a:fillRect l="-571" t="-556" b="-6667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0917" y="2743200"/>
            <a:ext cx="3854727" cy="340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50130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Coordinated Beamforming with Nulling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419600"/>
          </a:xfrm>
        </p:spPr>
        <p:txBody>
          <a:bodyPr/>
          <a:lstStyle/>
          <a:p>
            <a:r>
              <a:rPr lang="en-US" sz="1800" dirty="0" err="1" smtClean="0">
                <a:sym typeface="Wingdings" panose="05000000000000000000" pitchFamily="2" charset="2"/>
              </a:rPr>
              <a:t>CBF</a:t>
            </a:r>
            <a:r>
              <a:rPr lang="en-US" sz="1800" dirty="0" smtClean="0">
                <a:sym typeface="Wingdings" panose="05000000000000000000" pitchFamily="2" charset="2"/>
              </a:rPr>
              <a:t> system model: </a:t>
            </a:r>
            <a:r>
              <a:rPr lang="en-US" sz="1800" b="0" dirty="0" smtClean="0">
                <a:sym typeface="Wingdings" panose="05000000000000000000" pitchFamily="2" charset="2"/>
              </a:rPr>
              <a:t>Each </a:t>
            </a:r>
            <a:r>
              <a:rPr lang="en-US" sz="1800" b="0" dirty="0">
                <a:sym typeface="Wingdings" panose="05000000000000000000" pitchFamily="2" charset="2"/>
              </a:rPr>
              <a:t>AP SU/MU </a:t>
            </a:r>
            <a:r>
              <a:rPr lang="en-US" sz="1800" b="0" dirty="0" err="1">
                <a:sym typeface="Wingdings" panose="05000000000000000000" pitchFamily="2" charset="2"/>
              </a:rPr>
              <a:t>beamforms</a:t>
            </a:r>
            <a:r>
              <a:rPr lang="en-US" sz="1800" b="0" dirty="0">
                <a:sym typeface="Wingdings" panose="05000000000000000000" pitchFamily="2" charset="2"/>
              </a:rPr>
              <a:t> to self-BSS clients, while simultaneously placing nulls at OBSS clients.</a:t>
            </a:r>
          </a:p>
          <a:p>
            <a:pPr lvl="1"/>
            <a:r>
              <a:rPr lang="en-US" sz="1600" dirty="0">
                <a:sym typeface="Wingdings" panose="05000000000000000000" pitchFamily="2" charset="2"/>
              </a:rPr>
              <a:t>Transmissions across APs are assumed to be time/frequency synchronized</a:t>
            </a:r>
            <a:r>
              <a:rPr lang="en-US" sz="1600" dirty="0" smtClean="0">
                <a:sym typeface="Wingdings" panose="05000000000000000000" pitchFamily="2" charset="2"/>
              </a:rPr>
              <a:t>.</a:t>
            </a:r>
          </a:p>
          <a:p>
            <a:pPr lvl="1"/>
            <a:r>
              <a:rPr lang="en-US" sz="1600" b="1" dirty="0">
                <a:sym typeface="Wingdings" panose="05000000000000000000" pitchFamily="2" charset="2"/>
              </a:rPr>
              <a:t>CSI assumption: </a:t>
            </a:r>
            <a:r>
              <a:rPr lang="en-US" sz="1600" dirty="0">
                <a:sym typeface="Wingdings" panose="05000000000000000000" pitchFamily="2" charset="2"/>
              </a:rPr>
              <a:t>Each AP knows its channel to all clients (self-BSS and OBSS</a:t>
            </a:r>
            <a:r>
              <a:rPr lang="en-US" sz="1600" dirty="0" smtClean="0">
                <a:sym typeface="Wingdings" panose="05000000000000000000" pitchFamily="2" charset="2"/>
              </a:rPr>
              <a:t>).</a:t>
            </a:r>
            <a:endParaRPr lang="en-US" sz="1600" b="0" dirty="0" smtClean="0">
              <a:sym typeface="Wingdings" panose="05000000000000000000" pitchFamily="2" charset="2"/>
            </a:endParaRPr>
          </a:p>
          <a:p>
            <a:r>
              <a:rPr lang="en-US" sz="1800" b="0" dirty="0" smtClean="0">
                <a:sym typeface="Wingdings" panose="05000000000000000000" pitchFamily="2" charset="2"/>
              </a:rPr>
              <a:t>Total </a:t>
            </a:r>
            <a:r>
              <a:rPr lang="en-US" sz="1800" b="0" dirty="0">
                <a:sym typeface="Wingdings" panose="05000000000000000000" pitchFamily="2" charset="2"/>
              </a:rPr>
              <a:t>number of </a:t>
            </a:r>
            <a:r>
              <a:rPr lang="en-US" sz="1800" b="0" dirty="0" smtClean="0">
                <a:sym typeface="Wingdings" panose="05000000000000000000" pitchFamily="2" charset="2"/>
              </a:rPr>
              <a:t>beamformed and nulled spatial directions at each AP is </a:t>
            </a:r>
            <a:r>
              <a:rPr lang="en-US" sz="1800" b="0" dirty="0">
                <a:sym typeface="Wingdings" panose="05000000000000000000" pitchFamily="2" charset="2"/>
              </a:rPr>
              <a:t>limited by </a:t>
            </a:r>
            <a:r>
              <a:rPr lang="en-US" sz="1800" b="0" dirty="0" smtClean="0">
                <a:sym typeface="Wingdings" panose="05000000000000000000" pitchFamily="2" charset="2"/>
              </a:rPr>
              <a:t>degrees of freedom available to that AP.</a:t>
            </a:r>
          </a:p>
          <a:p>
            <a:pPr lvl="1"/>
            <a:r>
              <a:rPr lang="en-US" sz="1600" b="0" dirty="0" smtClean="0">
                <a:sym typeface="Wingdings" panose="05000000000000000000" pitchFamily="2" charset="2"/>
              </a:rPr>
              <a:t>Total number of simultaneous spatial streams across all BSS is limited by the size of the </a:t>
            </a:r>
            <a:r>
              <a:rPr lang="en-US" sz="1600" dirty="0">
                <a:sym typeface="Wingdings" panose="05000000000000000000" pitchFamily="2" charset="2"/>
              </a:rPr>
              <a:t>smallest </a:t>
            </a:r>
            <a:r>
              <a:rPr lang="en-US" sz="1600" dirty="0" smtClean="0">
                <a:sym typeface="Wingdings" panose="05000000000000000000" pitchFamily="2" charset="2"/>
              </a:rPr>
              <a:t>participating AP</a:t>
            </a:r>
            <a:r>
              <a:rPr lang="en-US" sz="1600" b="0" dirty="0" smtClean="0">
                <a:sym typeface="Wingdings" panose="05000000000000000000" pitchFamily="2" charset="2"/>
              </a:rPr>
              <a:t>.</a:t>
            </a:r>
          </a:p>
          <a:p>
            <a:pPr lvl="1"/>
            <a:r>
              <a:rPr lang="en-US" sz="1600" b="1" dirty="0" smtClean="0">
                <a:sym typeface="Wingdings" panose="05000000000000000000" pitchFamily="2" charset="2"/>
              </a:rPr>
              <a:t>Example:</a:t>
            </a:r>
            <a:r>
              <a:rPr lang="en-US" sz="1600" dirty="0" smtClean="0">
                <a:sym typeface="Wingdings" panose="05000000000000000000" pitchFamily="2" charset="2"/>
              </a:rPr>
              <a:t> </a:t>
            </a:r>
            <a:r>
              <a:rPr lang="en-US" sz="1600" b="0" dirty="0" smtClean="0">
                <a:sym typeface="Wingdings" panose="05000000000000000000" pitchFamily="2" charset="2"/>
              </a:rPr>
              <a:t>if all APs are 4x4, max number of simultaneous spatial streams limited to 4.</a:t>
            </a:r>
          </a:p>
          <a:p>
            <a:r>
              <a:rPr lang="en-US" sz="1800" b="0" dirty="0" smtClean="0"/>
              <a:t>We </a:t>
            </a:r>
            <a:r>
              <a:rPr lang="en-US" sz="1800" b="0" dirty="0"/>
              <a:t>compare </a:t>
            </a:r>
            <a:r>
              <a:rPr lang="en-US" sz="1800" b="0" dirty="0" err="1"/>
              <a:t>CBF</a:t>
            </a:r>
            <a:r>
              <a:rPr lang="en-US" sz="1800" b="0" dirty="0"/>
              <a:t> </a:t>
            </a:r>
            <a:r>
              <a:rPr lang="en-US" sz="1800" b="0" dirty="0" smtClean="0"/>
              <a:t>versus </a:t>
            </a:r>
            <a:r>
              <a:rPr lang="en-US" sz="1800" b="0" dirty="0"/>
              <a:t>the following baseline (same as used for JT MU-MIMO simulations in 19/0384): </a:t>
            </a:r>
          </a:p>
          <a:p>
            <a:pPr lvl="1"/>
            <a:r>
              <a:rPr lang="en-US" sz="1600" dirty="0">
                <a:sym typeface="Wingdings" panose="05000000000000000000" pitchFamily="2" charset="2"/>
              </a:rPr>
              <a:t>Each AP SU/MU </a:t>
            </a:r>
            <a:r>
              <a:rPr lang="en-US" sz="1600" dirty="0" err="1">
                <a:sym typeface="Wingdings" panose="05000000000000000000" pitchFamily="2" charset="2"/>
              </a:rPr>
              <a:t>beamforms</a:t>
            </a:r>
            <a:r>
              <a:rPr lang="en-US" sz="1600" dirty="0">
                <a:sym typeface="Wingdings" panose="05000000000000000000" pitchFamily="2" charset="2"/>
              </a:rPr>
              <a:t> to clients within its BSS without regard to OBSS clients, and only one AP transmits at a time.</a:t>
            </a:r>
            <a:endParaRPr lang="en-US" sz="1600" dirty="0"/>
          </a:p>
          <a:p>
            <a:pPr lvl="1"/>
            <a:r>
              <a:rPr lang="en-US" sz="1600" dirty="0">
                <a:sym typeface="Wingdings" panose="05000000000000000000" pitchFamily="2" charset="2"/>
              </a:rPr>
              <a:t>Overall throughput is the average of all the per-BSS throughputs.</a:t>
            </a:r>
            <a:endParaRPr lang="en-US" sz="1600" dirty="0"/>
          </a:p>
          <a:p>
            <a:endParaRPr lang="en-US" sz="1600" b="0" dirty="0" smtClean="0"/>
          </a:p>
          <a:p>
            <a:pPr lvl="2"/>
            <a:endParaRPr lang="en-US" sz="1400" dirty="0">
              <a:latin typeface="Cambria Math"/>
            </a:endParaRPr>
          </a:p>
          <a:p>
            <a:pPr lvl="1"/>
            <a:endParaRPr lang="en-US" sz="1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5383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CBF simulation results: 2AP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US" sz="1600" b="0" dirty="0" smtClean="0"/>
              <a:t>Simulation configuration is same as what was used for JT MU-MMO in contribution 19/0384 (see Appendix A for JT results):</a:t>
            </a:r>
          </a:p>
          <a:p>
            <a:pPr lvl="1"/>
            <a:r>
              <a:rPr lang="en-US" sz="1400" b="0" dirty="0" smtClean="0"/>
              <a:t>All APs are 4 ant and all STAs are 2 ant, Channel 11nD 80MHz</a:t>
            </a:r>
          </a:p>
          <a:p>
            <a:pPr lvl="1"/>
            <a:r>
              <a:rPr lang="en-US" sz="1400" dirty="0" smtClean="0"/>
              <a:t>BSS1:</a:t>
            </a:r>
            <a:r>
              <a:rPr lang="en-US" sz="1400" b="0" dirty="0" smtClean="0"/>
              <a:t> {AP1 &lt;--&gt; STA1}, </a:t>
            </a:r>
            <a:r>
              <a:rPr lang="en-US" sz="1400" dirty="0" smtClean="0"/>
              <a:t>BSS2: </a:t>
            </a:r>
            <a:r>
              <a:rPr lang="en-US" sz="1400" b="0" dirty="0" smtClean="0"/>
              <a:t>{AP2 &lt;--&gt; STA2, STA3}</a:t>
            </a:r>
          </a:p>
          <a:p>
            <a:pPr lvl="1"/>
            <a:r>
              <a:rPr lang="en-US" sz="1400" dirty="0" smtClean="0"/>
              <a:t>Baseline:</a:t>
            </a:r>
            <a:r>
              <a:rPr lang="en-US" sz="1400" b="0" dirty="0" smtClean="0"/>
              <a:t> BSS1 </a:t>
            </a:r>
            <a:r>
              <a:rPr lang="en-US" sz="1400" b="0" dirty="0" err="1" smtClean="0"/>
              <a:t>Nss</a:t>
            </a:r>
            <a:r>
              <a:rPr lang="en-US" sz="1400" b="0" dirty="0" smtClean="0"/>
              <a:t> = [2] and BSS2 </a:t>
            </a:r>
            <a:r>
              <a:rPr lang="en-US" sz="1400" b="0" dirty="0" err="1" smtClean="0"/>
              <a:t>Nss</a:t>
            </a:r>
            <a:r>
              <a:rPr lang="en-US" sz="1400" b="0" dirty="0" smtClean="0"/>
              <a:t> = [2 1], with </a:t>
            </a:r>
            <a:r>
              <a:rPr lang="en-US" sz="1400" b="0" dirty="0"/>
              <a:t> 50% time </a:t>
            </a:r>
            <a:r>
              <a:rPr lang="en-US" sz="1400" b="0" dirty="0" smtClean="0"/>
              <a:t>sharing</a:t>
            </a:r>
          </a:p>
          <a:p>
            <a:pPr lvl="1"/>
            <a:r>
              <a:rPr lang="en-US" sz="1400" b="0" dirty="0" smtClean="0"/>
              <a:t>AP-STA relative path loss matrix:</a:t>
            </a:r>
          </a:p>
          <a:p>
            <a:pPr lvl="2"/>
            <a:r>
              <a:rPr lang="en-US" sz="1200" dirty="0"/>
              <a:t>X is varied across 10, 20dB and </a:t>
            </a:r>
            <a:r>
              <a:rPr lang="en-US" sz="1200" dirty="0" smtClean="0"/>
              <a:t>denotes </a:t>
            </a:r>
            <a:r>
              <a:rPr lang="en-US" sz="1200" dirty="0"/>
              <a:t>higher path loss relative to </a:t>
            </a:r>
            <a:r>
              <a:rPr lang="en-US" sz="1200" dirty="0" smtClean="0"/>
              <a:t>0dB</a:t>
            </a:r>
            <a:endParaRPr lang="en-US" sz="1200" dirty="0"/>
          </a:p>
          <a:p>
            <a:endParaRPr lang="en-US" sz="1800" dirty="0" smtClean="0"/>
          </a:p>
          <a:p>
            <a:endParaRPr lang="en-US" sz="1800" dirty="0"/>
          </a:p>
          <a:p>
            <a:endParaRPr lang="en-US" sz="1800" dirty="0" smtClean="0"/>
          </a:p>
          <a:p>
            <a:endParaRPr lang="en-US" sz="1600" dirty="0" smtClean="0"/>
          </a:p>
          <a:p>
            <a:r>
              <a:rPr lang="en-US" sz="1600" dirty="0" err="1" smtClean="0"/>
              <a:t>CBF</a:t>
            </a:r>
            <a:r>
              <a:rPr lang="en-US" sz="1600" dirty="0"/>
              <a:t>:</a:t>
            </a:r>
            <a:r>
              <a:rPr lang="en-US" sz="1600" b="0" dirty="0"/>
              <a:t> </a:t>
            </a:r>
            <a:r>
              <a:rPr lang="en-US" sz="1600" b="0" dirty="0" smtClean="0"/>
              <a:t>Both APs simultaneously transmit, with each AP transmitting </a:t>
            </a:r>
            <a:r>
              <a:rPr lang="en-US" sz="1600" b="0" dirty="0" err="1" smtClean="0"/>
              <a:t>Nss</a:t>
            </a:r>
            <a:r>
              <a:rPr lang="en-US" sz="1600" b="0" dirty="0" smtClean="0"/>
              <a:t>=2 and using additional two degrees of freedom for interference nulling. We consider two cases:</a:t>
            </a:r>
          </a:p>
          <a:p>
            <a:pPr lvl="1"/>
            <a:r>
              <a:rPr lang="en-US" sz="1400" b="0" dirty="0" smtClean="0"/>
              <a:t>Case 1: BSS1 </a:t>
            </a:r>
            <a:r>
              <a:rPr lang="en-US" sz="1400" b="0" dirty="0" err="1"/>
              <a:t>Nss</a:t>
            </a:r>
            <a:r>
              <a:rPr lang="en-US" sz="1400" b="0" dirty="0"/>
              <a:t> = </a:t>
            </a:r>
            <a:r>
              <a:rPr lang="en-US" sz="1400" b="0" dirty="0" smtClean="0"/>
              <a:t>[2] </a:t>
            </a:r>
            <a:r>
              <a:rPr lang="en-US" sz="1400" b="0" dirty="0"/>
              <a:t>and BSS2 </a:t>
            </a:r>
            <a:r>
              <a:rPr lang="en-US" sz="1400" b="0" dirty="0" err="1"/>
              <a:t>Nss</a:t>
            </a:r>
            <a:r>
              <a:rPr lang="en-US" sz="1400" b="0" dirty="0"/>
              <a:t> = </a:t>
            </a:r>
            <a:r>
              <a:rPr lang="en-US" sz="1400" b="0" dirty="0" smtClean="0"/>
              <a:t>[1 </a:t>
            </a:r>
            <a:r>
              <a:rPr lang="en-US" sz="1400" b="0" dirty="0"/>
              <a:t>1</a:t>
            </a:r>
            <a:r>
              <a:rPr lang="en-US" sz="1400" b="0" dirty="0" smtClean="0"/>
              <a:t>]</a:t>
            </a:r>
          </a:p>
          <a:p>
            <a:pPr lvl="1"/>
            <a:r>
              <a:rPr lang="en-US" sz="1400" dirty="0" smtClean="0"/>
              <a:t>Case 2: </a:t>
            </a:r>
            <a:r>
              <a:rPr lang="en-US" sz="1400" dirty="0"/>
              <a:t>BSS1 </a:t>
            </a:r>
            <a:r>
              <a:rPr lang="en-US" sz="1400" dirty="0" err="1"/>
              <a:t>Nss</a:t>
            </a:r>
            <a:r>
              <a:rPr lang="en-US" sz="1400" dirty="0"/>
              <a:t> = [2] and BSS2 </a:t>
            </a:r>
            <a:r>
              <a:rPr lang="en-US" sz="1400" dirty="0" err="1"/>
              <a:t>Nss</a:t>
            </a:r>
            <a:r>
              <a:rPr lang="en-US" sz="1400" dirty="0"/>
              <a:t> = </a:t>
            </a:r>
            <a:r>
              <a:rPr lang="en-US" sz="1400" dirty="0" smtClean="0"/>
              <a:t>[2]. For this case, AP2 serves only one client per TX, selecting either STA2 or STA3 in a round-robin fashion.</a:t>
            </a:r>
            <a:endParaRPr lang="en-US" sz="1400" dirty="0"/>
          </a:p>
          <a:p>
            <a:pPr lvl="1"/>
            <a:endParaRPr lang="en-US" sz="1400" b="0" dirty="0"/>
          </a:p>
          <a:p>
            <a:endParaRPr lang="en-US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9353749"/>
              </p:ext>
            </p:extLst>
          </p:nvPr>
        </p:nvGraphicFramePr>
        <p:xfrm>
          <a:off x="2209800" y="3810000"/>
          <a:ext cx="3581400" cy="841248"/>
        </p:xfrm>
        <a:graphic>
          <a:graphicData uri="http://schemas.openxmlformats.org/drawingml/2006/table">
            <a:tbl>
              <a:tblPr firstRow="1" firstCol="1" bandRow="1"/>
              <a:tblGrid>
                <a:gridCol w="1193800"/>
                <a:gridCol w="1193800"/>
                <a:gridCol w="1193800"/>
              </a:tblGrid>
              <a:tr h="18821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AP1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Calibri"/>
                          <a:cs typeface="Times New Roman"/>
                        </a:rPr>
                        <a:t>AP2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STA1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X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Calibri"/>
                          <a:cs typeface="Times New Roman"/>
                        </a:rPr>
                        <a:t>STA2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Calibri"/>
                          <a:cs typeface="Times New Roman"/>
                        </a:rPr>
                        <a:t>STA3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X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861945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CBF simulation results: 2AP </a:t>
            </a:r>
            <a:r>
              <a:rPr lang="en-US" dirty="0" smtClean="0"/>
              <a:t>(2)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810" y="2514600"/>
            <a:ext cx="4308523" cy="34212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762000" y="1676400"/>
            <a:ext cx="7772400" cy="685800"/>
          </a:xfrm>
        </p:spPr>
        <p:txBody>
          <a:bodyPr/>
          <a:lstStyle/>
          <a:p>
            <a:r>
              <a:rPr lang="en-US" sz="1800" b="0" dirty="0" smtClean="0"/>
              <a:t>CBF worse than baseline at low SNR; shows some gains at high SNR for specific configurations and/or large relative path loss</a:t>
            </a:r>
          </a:p>
          <a:p>
            <a:endParaRPr lang="en-US" sz="1800" b="0" dirty="0" smtClean="0"/>
          </a:p>
          <a:p>
            <a:pPr marL="0" lvl="2" indent="0">
              <a:buNone/>
            </a:pPr>
            <a:r>
              <a:rPr lang="en-US" sz="1200" dirty="0" smtClean="0"/>
              <a:t> 	</a:t>
            </a:r>
            <a:endParaRPr lang="en-US" sz="1800" b="0" dirty="0" smtClean="0"/>
          </a:p>
          <a:p>
            <a:pPr marL="457200" lvl="1" indent="0">
              <a:buNone/>
            </a:pPr>
            <a:endParaRPr lang="en-US" sz="1400" b="0" dirty="0"/>
          </a:p>
        </p:txBody>
      </p:sp>
      <p:sp>
        <p:nvSpPr>
          <p:cNvPr id="8" name="Rectangle 7"/>
          <p:cNvSpPr/>
          <p:nvPr/>
        </p:nvSpPr>
        <p:spPr>
          <a:xfrm>
            <a:off x="2774841" y="6047601"/>
            <a:ext cx="409580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smtClean="0"/>
              <a:t>The </a:t>
            </a:r>
            <a:r>
              <a:rPr lang="en-US" sz="1400" dirty="0"/>
              <a:t>X-axis “AP-</a:t>
            </a:r>
            <a:r>
              <a:rPr lang="en-US" sz="1400" dirty="0" err="1"/>
              <a:t>STA</a:t>
            </a:r>
            <a:r>
              <a:rPr lang="en-US" sz="1400" dirty="0"/>
              <a:t> SNR” in the plots assumes </a:t>
            </a:r>
            <a:r>
              <a:rPr lang="en-US" sz="1400" dirty="0" smtClean="0"/>
              <a:t>X=0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2514600"/>
            <a:ext cx="4277617" cy="3398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810106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CBF simulation results: </a:t>
            </a:r>
            <a:r>
              <a:rPr lang="en-US" dirty="0" smtClean="0"/>
              <a:t>4AP </a:t>
            </a:r>
            <a:r>
              <a:rPr lang="en-US" dirty="0"/>
              <a:t>(1)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r>
              <a:rPr lang="en-US" sz="1600" b="0" dirty="0"/>
              <a:t>Simulation configuration is same as what was used for JT in IEEE March 2019 contribution 384 (see </a:t>
            </a:r>
            <a:r>
              <a:rPr lang="en-US" sz="1600" b="0" dirty="0" smtClean="0"/>
              <a:t>Appendix A for </a:t>
            </a:r>
            <a:r>
              <a:rPr lang="en-US" sz="1600" b="0" dirty="0"/>
              <a:t>JT results):</a:t>
            </a:r>
          </a:p>
          <a:p>
            <a:pPr lvl="1"/>
            <a:r>
              <a:rPr lang="en-US" sz="1400" dirty="0" smtClean="0"/>
              <a:t> BSS1</a:t>
            </a:r>
            <a:r>
              <a:rPr lang="en-US" sz="1400" dirty="0"/>
              <a:t>:</a:t>
            </a:r>
            <a:r>
              <a:rPr lang="en-US" sz="1400" b="0" dirty="0"/>
              <a:t> {AP1 &lt;--&gt; STA1}, </a:t>
            </a:r>
            <a:r>
              <a:rPr lang="en-US" sz="1400" dirty="0"/>
              <a:t>BSS2: </a:t>
            </a:r>
            <a:r>
              <a:rPr lang="en-US" sz="1400" b="0" dirty="0"/>
              <a:t>{AP2 &lt;--&gt; STA2, STA3</a:t>
            </a:r>
            <a:r>
              <a:rPr lang="en-US" sz="1400" b="0" dirty="0" smtClean="0"/>
              <a:t>},</a:t>
            </a:r>
          </a:p>
          <a:p>
            <a:pPr marL="800100" lvl="2" indent="0">
              <a:buNone/>
            </a:pPr>
            <a:r>
              <a:rPr lang="en-US" sz="1400" dirty="0" smtClean="0"/>
              <a:t>BSS3: </a:t>
            </a:r>
            <a:r>
              <a:rPr lang="en-US" sz="1400" dirty="0"/>
              <a:t>{</a:t>
            </a:r>
            <a:r>
              <a:rPr lang="en-US" sz="1400" dirty="0" smtClean="0"/>
              <a:t>AP3 </a:t>
            </a:r>
            <a:r>
              <a:rPr lang="en-US" sz="1400" dirty="0"/>
              <a:t>&lt;--&gt; </a:t>
            </a:r>
            <a:r>
              <a:rPr lang="en-US" sz="1400" dirty="0" smtClean="0"/>
              <a:t>STA4}, BSS4: </a:t>
            </a:r>
            <a:r>
              <a:rPr lang="en-US" sz="1400" b="0" dirty="0"/>
              <a:t>{</a:t>
            </a:r>
            <a:r>
              <a:rPr lang="en-US" sz="1400" b="0" dirty="0" smtClean="0"/>
              <a:t>AP4 </a:t>
            </a:r>
            <a:r>
              <a:rPr lang="en-US" sz="1400" b="0" dirty="0"/>
              <a:t>&lt;--&gt; </a:t>
            </a:r>
            <a:r>
              <a:rPr lang="en-US" sz="1400" b="0" dirty="0" smtClean="0"/>
              <a:t>STA5, STA6}</a:t>
            </a:r>
            <a:endParaRPr lang="en-US" sz="1400" b="0" dirty="0"/>
          </a:p>
          <a:p>
            <a:pPr lvl="1"/>
            <a:r>
              <a:rPr lang="en-US" sz="1400" dirty="0"/>
              <a:t>Baseline:</a:t>
            </a:r>
            <a:r>
              <a:rPr lang="en-US" sz="1400" b="0" dirty="0"/>
              <a:t> 25% time sharing </a:t>
            </a:r>
            <a:r>
              <a:rPr lang="en-US" sz="1400" b="0" dirty="0" smtClean="0"/>
              <a:t>across BSS1, BSS3 </a:t>
            </a:r>
            <a:r>
              <a:rPr lang="en-US" sz="1400" b="0" dirty="0" err="1"/>
              <a:t>Nss</a:t>
            </a:r>
            <a:r>
              <a:rPr lang="en-US" sz="1400" b="0" dirty="0"/>
              <a:t> = [2] and </a:t>
            </a:r>
            <a:r>
              <a:rPr lang="en-US" sz="1400" b="0" dirty="0" smtClean="0"/>
              <a:t>BSS2, BSS4 </a:t>
            </a:r>
            <a:r>
              <a:rPr lang="en-US" sz="1400" b="0" dirty="0" err="1"/>
              <a:t>Nss</a:t>
            </a:r>
            <a:r>
              <a:rPr lang="en-US" sz="1400" b="0" dirty="0"/>
              <a:t> = [2 1</a:t>
            </a:r>
            <a:r>
              <a:rPr lang="en-US" sz="1400" b="0" dirty="0" smtClean="0"/>
              <a:t>]</a:t>
            </a:r>
            <a:endParaRPr lang="en-US" sz="1400" b="0" dirty="0"/>
          </a:p>
          <a:p>
            <a:pPr lvl="1"/>
            <a:r>
              <a:rPr lang="en-US" sz="1400" b="0" dirty="0"/>
              <a:t>AP-STA relative path loss matrix:</a:t>
            </a:r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/>
          </a:p>
          <a:p>
            <a:r>
              <a:rPr lang="en-US" sz="1600" dirty="0" smtClean="0"/>
              <a:t>CBF</a:t>
            </a:r>
            <a:r>
              <a:rPr lang="en-US" sz="1600" dirty="0"/>
              <a:t>:</a:t>
            </a:r>
            <a:r>
              <a:rPr lang="en-US" sz="1600" b="0" dirty="0"/>
              <a:t> </a:t>
            </a:r>
            <a:r>
              <a:rPr lang="en-US" sz="1600" b="0" dirty="0" smtClean="0"/>
              <a:t>Each AP transmits </a:t>
            </a:r>
            <a:r>
              <a:rPr lang="en-US" sz="1600" b="0" dirty="0" err="1" smtClean="0"/>
              <a:t>Nss</a:t>
            </a:r>
            <a:r>
              <a:rPr lang="en-US" sz="1600" b="0" dirty="0" smtClean="0"/>
              <a:t>=1 to its STA, while using 3 degrees of </a:t>
            </a:r>
            <a:r>
              <a:rPr lang="en-US" sz="1600" b="0" dirty="0"/>
              <a:t> </a:t>
            </a:r>
            <a:r>
              <a:rPr lang="en-US" sz="1600" b="0" dirty="0" smtClean="0"/>
              <a:t>freedom towards interference-nulling for the other 3 BSS.</a:t>
            </a:r>
          </a:p>
          <a:p>
            <a:pPr lvl="1"/>
            <a:r>
              <a:rPr lang="en-US" sz="1400" b="0" dirty="0" smtClean="0"/>
              <a:t>BSS2 time-shares between STA2/STA3 </a:t>
            </a:r>
            <a:r>
              <a:rPr lang="en-US" sz="1400" b="0" dirty="0"/>
              <a:t>(50</a:t>
            </a:r>
            <a:r>
              <a:rPr lang="en-US" sz="1400" b="0" dirty="0" smtClean="0"/>
              <a:t>%) and BSS4 time-shares between STA5/STA6 (50%)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8604818"/>
              </p:ext>
            </p:extLst>
          </p:nvPr>
        </p:nvGraphicFramePr>
        <p:xfrm>
          <a:off x="2133600" y="3429000"/>
          <a:ext cx="4648200" cy="1261872"/>
        </p:xfrm>
        <a:graphic>
          <a:graphicData uri="http://schemas.openxmlformats.org/drawingml/2006/table">
            <a:tbl>
              <a:tblPr firstRow="1" firstCol="1" bandRow="1"/>
              <a:tblGrid>
                <a:gridCol w="929640"/>
                <a:gridCol w="929640"/>
                <a:gridCol w="929640"/>
                <a:gridCol w="929640"/>
                <a:gridCol w="929640"/>
              </a:tblGrid>
              <a:tr h="14924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AP1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AP2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Calibri"/>
                          <a:cs typeface="Times New Roman"/>
                        </a:rPr>
                        <a:t>AP3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Calibri"/>
                          <a:cs typeface="Times New Roman"/>
                        </a:rPr>
                        <a:t>AP4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24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STA1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Calibri"/>
                          <a:cs typeface="Times New Roman"/>
                        </a:rPr>
                        <a:t>X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Calibri"/>
                          <a:cs typeface="Times New Roman"/>
                        </a:rPr>
                        <a:t>X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24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STA2/STA3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X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X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24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STA4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X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X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24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STA5/STA6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X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X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0171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CBF simulation results: 4AP </a:t>
            </a:r>
            <a:r>
              <a:rPr lang="en-US" dirty="0" smtClean="0"/>
              <a:t>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685800"/>
          </a:xfrm>
        </p:spPr>
        <p:txBody>
          <a:bodyPr/>
          <a:lstStyle/>
          <a:p>
            <a:r>
              <a:rPr lang="en-US" sz="1800" b="0" dirty="0" smtClean="0"/>
              <a:t>Any </a:t>
            </a:r>
            <a:r>
              <a:rPr lang="en-US" sz="1800" b="0" dirty="0"/>
              <a:t>potential gain for CBF requires </a:t>
            </a:r>
            <a:r>
              <a:rPr lang="en-US" sz="1800" b="0" dirty="0" smtClean="0"/>
              <a:t>relative path loss &gt;= 20dB</a:t>
            </a:r>
            <a:endParaRPr lang="en-US" sz="1800" b="0" dirty="0"/>
          </a:p>
          <a:p>
            <a:endParaRPr lang="en-US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810" y="2877692"/>
            <a:ext cx="4308523" cy="34212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2877692"/>
            <a:ext cx="4252950" cy="34212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341164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 of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343400"/>
          </a:xfrm>
        </p:spPr>
        <p:txBody>
          <a:bodyPr/>
          <a:lstStyle/>
          <a:p>
            <a:r>
              <a:rPr lang="en-US" sz="1800" dirty="0" smtClean="0"/>
              <a:t>Comparison with JT (19/0384 , see Appendix A):</a:t>
            </a:r>
          </a:p>
          <a:p>
            <a:pPr lvl="1"/>
            <a:r>
              <a:rPr lang="en-US" sz="1600" dirty="0"/>
              <a:t>For </a:t>
            </a:r>
            <a:r>
              <a:rPr lang="en-US" sz="1600" dirty="0" smtClean="0"/>
              <a:t>the same 2AP configuration, </a:t>
            </a:r>
            <a:r>
              <a:rPr lang="en-US" sz="1600" dirty="0"/>
              <a:t>JT can achieve ~2x gain over baseline, compared </a:t>
            </a:r>
            <a:r>
              <a:rPr lang="en-US" sz="1600" dirty="0" smtClean="0"/>
              <a:t>to best-case gain of ~</a:t>
            </a:r>
            <a:r>
              <a:rPr lang="en-US" sz="1600" dirty="0"/>
              <a:t>1.2x </a:t>
            </a:r>
            <a:r>
              <a:rPr lang="en-US" sz="1600" dirty="0" smtClean="0"/>
              <a:t>with CBF at high SNR and high relative path loss.</a:t>
            </a:r>
            <a:endParaRPr lang="en-US" sz="1600" dirty="0"/>
          </a:p>
          <a:p>
            <a:pPr lvl="1"/>
            <a:r>
              <a:rPr lang="en-US" sz="1600" dirty="0"/>
              <a:t>For </a:t>
            </a:r>
            <a:r>
              <a:rPr lang="en-US" sz="1600" dirty="0" smtClean="0"/>
              <a:t>the same 4AP configuration, </a:t>
            </a:r>
            <a:r>
              <a:rPr lang="en-US" sz="1600" dirty="0"/>
              <a:t>JT can achieve ~4x gain over baseline, compared to </a:t>
            </a:r>
            <a:r>
              <a:rPr lang="en-US" sz="1600" dirty="0" smtClean="0"/>
              <a:t>best-case gain of ~1.3x </a:t>
            </a:r>
            <a:r>
              <a:rPr lang="en-US" sz="1600" dirty="0"/>
              <a:t>with </a:t>
            </a:r>
            <a:r>
              <a:rPr lang="en-US" sz="1600" dirty="0" smtClean="0"/>
              <a:t>CBF at high relative path loss.</a:t>
            </a:r>
            <a:endParaRPr lang="en-US" sz="1600" dirty="0"/>
          </a:p>
          <a:p>
            <a:pPr lvl="1"/>
            <a:endParaRPr lang="en-US" sz="1400" dirty="0" smtClean="0"/>
          </a:p>
          <a:p>
            <a:r>
              <a:rPr lang="en-US" sz="1800" b="0" dirty="0" smtClean="0"/>
              <a:t>In general, gains of CBF are limited by the rank of the AP itself - the same number of spatial streams could be used for own BSS transmissions.</a:t>
            </a:r>
          </a:p>
          <a:p>
            <a:pPr lvl="1"/>
            <a:r>
              <a:rPr lang="en-US" sz="1600" dirty="0" smtClean="0"/>
              <a:t>Note in the scenarios explored the average </a:t>
            </a:r>
            <a:r>
              <a:rPr lang="en-US" sz="1600" dirty="0" err="1" smtClean="0"/>
              <a:t>Nss</a:t>
            </a:r>
            <a:r>
              <a:rPr lang="en-US" sz="1600" dirty="0" smtClean="0"/>
              <a:t> of the baseline scenario is 2.5 but for </a:t>
            </a:r>
            <a:r>
              <a:rPr lang="en-US" sz="1600" dirty="0" err="1" smtClean="0"/>
              <a:t>CBF</a:t>
            </a:r>
            <a:r>
              <a:rPr lang="en-US" sz="1600" dirty="0" smtClean="0"/>
              <a:t> we used all 4 spatial dimensions </a:t>
            </a:r>
          </a:p>
          <a:p>
            <a:pPr marL="457200" lvl="1" indent="0">
              <a:buNone/>
            </a:pPr>
            <a:r>
              <a:rPr lang="en-US" sz="1600" dirty="0" smtClean="0"/>
              <a:t> </a:t>
            </a:r>
            <a:endParaRPr lang="en-US" sz="1600" b="0" dirty="0" smtClean="0"/>
          </a:p>
          <a:p>
            <a:r>
              <a:rPr lang="en-US" sz="1800" b="0" dirty="0" smtClean="0"/>
              <a:t>In contrast, the gains of JT MU-MIMO can scale with the number of APs and STA.</a:t>
            </a:r>
            <a:endParaRPr lang="en-US" sz="1400" dirty="0"/>
          </a:p>
          <a:p>
            <a:pPr marL="57150" indent="0">
              <a:buNone/>
            </a:pPr>
            <a:r>
              <a:rPr lang="en-US" sz="2000" dirty="0" smtClean="0"/>
              <a:t> </a:t>
            </a:r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97255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CFO estimation using </a:t>
            </a:r>
            <a:r>
              <a:rPr lang="en-US" dirty="0" err="1" smtClean="0"/>
              <a:t>11ax</a:t>
            </a:r>
            <a:r>
              <a:rPr lang="en-US" dirty="0" smtClean="0"/>
              <a:t> AP product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7772400" cy="4191000"/>
          </a:xfrm>
        </p:spPr>
        <p:txBody>
          <a:bodyPr/>
          <a:lstStyle/>
          <a:p>
            <a:r>
              <a:rPr lang="en-US" sz="1800" b="0" dirty="0"/>
              <a:t>In contribution </a:t>
            </a:r>
            <a:r>
              <a:rPr lang="en-US" sz="1800" b="0" dirty="0" smtClean="0"/>
              <a:t>19/0094, we highlighted the importance of accurate CFO estimation to minimize phase drift across APs for JT MU-MIMO.</a:t>
            </a:r>
          </a:p>
          <a:p>
            <a:r>
              <a:rPr lang="en-US" sz="1800" b="0" dirty="0" smtClean="0"/>
              <a:t>We conducted  the following </a:t>
            </a:r>
            <a:r>
              <a:rPr lang="en-US" sz="1800" b="0" dirty="0"/>
              <a:t>e</a:t>
            </a:r>
            <a:r>
              <a:rPr lang="en-US" sz="1800" b="0" dirty="0" smtClean="0"/>
              <a:t>xperiment with a pair of 11ax chips at high SNR:</a:t>
            </a:r>
          </a:p>
          <a:p>
            <a:pPr lvl="1"/>
            <a:r>
              <a:rPr lang="en-US" sz="1600" b="0" dirty="0" smtClean="0"/>
              <a:t>Transmitted back-to-back 11ax frames from one chip to another, with IFS = 16us and single 4x HE-LTF per frame.</a:t>
            </a:r>
          </a:p>
          <a:p>
            <a:pPr lvl="1"/>
            <a:r>
              <a:rPr lang="en-US" sz="1600" b="0" dirty="0" smtClean="0"/>
              <a:t>Captured ADC samples on receiving chip and post-processed in SW.</a:t>
            </a:r>
          </a:p>
          <a:p>
            <a:r>
              <a:rPr lang="en-US" sz="1800" b="0" dirty="0" smtClean="0"/>
              <a:t>Post-processing:</a:t>
            </a:r>
          </a:p>
          <a:p>
            <a:pPr lvl="1"/>
            <a:r>
              <a:rPr lang="en-US" sz="1600" b="0" dirty="0" smtClean="0"/>
              <a:t>Estimated CFO between TX and RX chips by measuring net phase rotation on HE-LTF across neighboring packets, divided by time separation between the LTFs (=124us).</a:t>
            </a:r>
          </a:p>
          <a:p>
            <a:r>
              <a:rPr lang="en-US" sz="1800" b="0" dirty="0" smtClean="0"/>
              <a:t>Standard-deviation of estimated CFO across 15 measurements &lt; 10Hz</a:t>
            </a:r>
          </a:p>
          <a:p>
            <a:pPr lvl="1">
              <a:buFont typeface="Symbol" pitchFamily="18" charset="2"/>
              <a:buChar char="Þ"/>
            </a:pPr>
            <a:r>
              <a:rPr lang="en-US" sz="1800" dirty="0" smtClean="0"/>
              <a:t>Estimated CFO able to predict actual CFO within accuracy of 10Hz.</a:t>
            </a:r>
          </a:p>
          <a:p>
            <a:endParaRPr lang="en-US" sz="1800" b="0" dirty="0" smtClean="0"/>
          </a:p>
          <a:p>
            <a:r>
              <a:rPr lang="en-US" sz="1800" b="0" dirty="0" smtClean="0"/>
              <a:t>This validates </a:t>
            </a:r>
            <a:r>
              <a:rPr lang="en-US" sz="1800" b="0" dirty="0"/>
              <a:t>that </a:t>
            </a:r>
            <a:r>
              <a:rPr lang="en-US" sz="1800" b="0" dirty="0" smtClean="0"/>
              <a:t>very </a:t>
            </a:r>
            <a:r>
              <a:rPr lang="en-US" sz="1800" b="0" dirty="0"/>
              <a:t>accurate CFO </a:t>
            </a:r>
            <a:r>
              <a:rPr lang="en-US" sz="1800" b="0" dirty="0" smtClean="0"/>
              <a:t>estimation </a:t>
            </a:r>
            <a:r>
              <a:rPr lang="en-US" sz="1800" b="0" dirty="0"/>
              <a:t>across </a:t>
            </a:r>
            <a:r>
              <a:rPr lang="en-US" sz="1800" b="0" dirty="0" smtClean="0"/>
              <a:t>packets is possible </a:t>
            </a:r>
            <a:r>
              <a:rPr lang="en-US" sz="1800" b="0" dirty="0"/>
              <a:t>using a real </a:t>
            </a:r>
            <a:r>
              <a:rPr lang="en-US" sz="1800" b="0" dirty="0" smtClean="0"/>
              <a:t>product.</a:t>
            </a:r>
            <a:endParaRPr lang="en-US" sz="2000" b="0" dirty="0"/>
          </a:p>
          <a:p>
            <a:endParaRPr lang="en-US" sz="2200" b="0" dirty="0" smtClean="0"/>
          </a:p>
          <a:p>
            <a:endParaRPr lang="en-US" b="0" dirty="0" smtClean="0"/>
          </a:p>
          <a:p>
            <a:endParaRPr lang="en-US" b="0" dirty="0" smtClean="0"/>
          </a:p>
          <a:p>
            <a:endParaRPr lang="en-US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035779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340584</TotalTime>
  <Words>2449</Words>
  <Application>Microsoft Office PowerPoint</Application>
  <PresentationFormat>On-screen Show (4:3)</PresentationFormat>
  <Paragraphs>383</Paragraphs>
  <Slides>25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802-11-Submission</vt:lpstr>
      <vt:lpstr>Comparison of Coordinated BF and Nulling with JT</vt:lpstr>
      <vt:lpstr>Abstract </vt:lpstr>
      <vt:lpstr>Coordinated Beamforming with Nulling</vt:lpstr>
      <vt:lpstr>CBF simulation results: 2AP (1)</vt:lpstr>
      <vt:lpstr>CBF simulation results: 2AP (2)</vt:lpstr>
      <vt:lpstr>CBF simulation results: 4AP (1)</vt:lpstr>
      <vt:lpstr>CBF simulation results: 4AP (2)</vt:lpstr>
      <vt:lpstr>Discussion of results</vt:lpstr>
      <vt:lpstr>CFO estimation using 11ax AP product</vt:lpstr>
      <vt:lpstr>Simulation configuration  r1 (1)</vt:lpstr>
      <vt:lpstr>Simulation configuration r1 (2)</vt:lpstr>
      <vt:lpstr>Simulation results: 2AP</vt:lpstr>
      <vt:lpstr>Simulation results: 4AP</vt:lpstr>
      <vt:lpstr>Simulation results: MCS statistics for JT</vt:lpstr>
      <vt:lpstr>Key Observations and Intuition (1)</vt:lpstr>
      <vt:lpstr>Key Observations and Intuition (2)</vt:lpstr>
      <vt:lpstr>Conclusions</vt:lpstr>
      <vt:lpstr>References</vt:lpstr>
      <vt:lpstr>Appendix A</vt:lpstr>
      <vt:lpstr>JT 2AP results</vt:lpstr>
      <vt:lpstr>JT 4AP results</vt:lpstr>
      <vt:lpstr>Appendix B</vt:lpstr>
      <vt:lpstr>Analysis of JT with X    (1)</vt:lpstr>
      <vt:lpstr>Analysis of JT with X   (2)</vt:lpstr>
      <vt:lpstr>Analysis of JT with X and Phase Drift </vt:lpstr>
    </vt:vector>
  </TitlesOfParts>
  <Manager>ron.porat@broadcom.com</Manager>
  <Company>Broadcom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 Tx EVM</dc:title>
  <dc:creator>ron.porat@broadcom.com</dc:creator>
  <cp:keywords>September 2017</cp:keywords>
  <cp:lastModifiedBy>Ron Porat</cp:lastModifiedBy>
  <cp:revision>1954</cp:revision>
  <cp:lastPrinted>1998-02-10T13:28:06Z</cp:lastPrinted>
  <dcterms:created xsi:type="dcterms:W3CDTF">2007-05-21T21:00:37Z</dcterms:created>
  <dcterms:modified xsi:type="dcterms:W3CDTF">2019-07-09T23:21:45Z</dcterms:modified>
  <cp:category>Submission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