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16"/>
  </p:notesMasterIdLst>
  <p:handoutMasterIdLst>
    <p:handoutMasterId r:id="rId17"/>
  </p:handoutMasterIdLst>
  <p:sldIdLst>
    <p:sldId id="820" r:id="rId2"/>
    <p:sldId id="821" r:id="rId3"/>
    <p:sldId id="822" r:id="rId4"/>
    <p:sldId id="901" r:id="rId5"/>
    <p:sldId id="854" r:id="rId6"/>
    <p:sldId id="855" r:id="rId7"/>
    <p:sldId id="898" r:id="rId8"/>
    <p:sldId id="879" r:id="rId9"/>
    <p:sldId id="870" r:id="rId10"/>
    <p:sldId id="900" r:id="rId11"/>
    <p:sldId id="894" r:id="rId12"/>
    <p:sldId id="902" r:id="rId13"/>
    <p:sldId id="884" r:id="rId14"/>
    <p:sldId id="885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F"/>
    <a:srgbClr val="003C71"/>
    <a:srgbClr val="FD9208"/>
    <a:srgbClr val="70AD47"/>
    <a:srgbClr val="F83308"/>
    <a:srgbClr val="0071C5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057" autoAdjust="0"/>
  </p:normalViewPr>
  <p:slideViewPr>
    <p:cSldViewPr snapToGrid="0">
      <p:cViewPr varScale="1">
        <p:scale>
          <a:sx n="92" d="100"/>
          <a:sy n="92" d="100"/>
        </p:scale>
        <p:origin x="715" y="53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>
                <a:latin typeface="Arial" panose="020B0604020202020204" pitchFamily="34" charset="0"/>
              </a:rPr>
              <a:t>doc.:IEEE 802.11-19/0768r1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6/24/2019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doc.:IEEE 802.11-19/0768r1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rgbClr val="000000"/>
                </a:solidFill>
              </a:rPr>
              <a:t>October 2018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>
                <a:solidFill>
                  <a:srgbClr val="000000"/>
                </a:solidFill>
              </a:rPr>
              <a:t>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doc.:IEEE 802.11-19/0768r1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doc.:IEEE 802.11-19/0768r1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5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doc.:IEEE 802.11-19/0768r1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56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doc.:IEEE 802.11-19/0768r1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6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26161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26161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2015"/>
            <a:ext cx="8229600" cy="5312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726161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9626" y="4856560"/>
            <a:ext cx="16543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808" y="249452"/>
            <a:ext cx="257769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 smtClean="0">
                <a:solidFill>
                  <a:srgbClr val="000000"/>
                </a:solidFill>
              </a:rPr>
              <a:t>doc.: IEEE </a:t>
            </a:r>
            <a:r>
              <a:rPr lang="en-US" altLang="en-US" sz="1350" b="1" dirty="0" smtClean="0">
                <a:solidFill>
                  <a:srgbClr val="000000"/>
                </a:solidFill>
              </a:rPr>
              <a:t>802.11-19/0768r1</a:t>
            </a:r>
            <a:endParaRPr lang="en-US" altLang="en-US" sz="1350" b="1" dirty="0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5631" y="4856560"/>
            <a:ext cx="798295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9726" y="4856560"/>
            <a:ext cx="400751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F53C4008-337E-4BDF-8FF3-BA2CFCA543C3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863538"/>
            <a:ext cx="5829300" cy="800100"/>
          </a:xfrm>
          <a:noFill/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Implicit </a:t>
            </a:r>
            <a:r>
              <a:rPr lang="en-US" altLang="en-US" dirty="0"/>
              <a:t>Channel </a:t>
            </a:r>
            <a:r>
              <a:rPr lang="en-US" altLang="en-US" dirty="0" smtClean="0"/>
              <a:t>Sounding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in IEEE 802.11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069976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</a:t>
            </a:r>
            <a:r>
              <a:rPr lang="en-US" altLang="en-US" sz="1500" b="0" dirty="0" smtClean="0"/>
              <a:t>2019-5-8</a:t>
            </a:r>
            <a:endParaRPr lang="en-US" altLang="en-US" sz="1500" b="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63688" y="2556030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685800"/>
            <a:r>
              <a:rPr lang="en-US" altLang="en-US" sz="15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103924"/>
              </p:ext>
            </p:extLst>
          </p:nvPr>
        </p:nvGraphicFramePr>
        <p:xfrm>
          <a:off x="1697038" y="2909888"/>
          <a:ext cx="5770562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" name="Document" r:id="rId4" imgW="9177189" imgH="2786790" progId="Word.Document.8">
                  <p:embed/>
                </p:oleObj>
              </mc:Choice>
              <mc:Fallback>
                <p:oleObj name="Document" r:id="rId4" imgW="9177189" imgH="27867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909888"/>
                        <a:ext cx="5770562" cy="174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4287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Network Overhead Evaluation: Implicit vs Explicit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145" y="1180730"/>
            <a:ext cx="8223115" cy="3675830"/>
          </a:xfrm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Explicit Feedback: Network overhead is increased with number of antennas at AP and number of STAs</a:t>
            </a:r>
            <a:r>
              <a:rPr lang="en-US" sz="1600" dirty="0" smtClean="0"/>
              <a:t>.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  <a:p>
            <a:pPr marL="0" indent="0" defTabSz="6858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  <a:p>
            <a:pPr marL="0" indent="0" defTabSz="6858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Note: If UL MU MIMO is enabled for feedback reports, the network overhead of explicit feedback will be reduced.</a:t>
            </a:r>
            <a:endParaRPr lang="en-US" sz="1200" b="0" dirty="0">
              <a:solidFill>
                <a:srgbClr val="000000"/>
              </a:solidFill>
            </a:endParaRPr>
          </a:p>
          <a:p>
            <a:pPr marL="0" lvl="0" indent="0">
              <a:buNone/>
              <a:defRPr/>
            </a:pPr>
            <a:endParaRPr lang="en-US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5746944"/>
                  </p:ext>
                </p:extLst>
              </p:nvPr>
            </p:nvGraphicFramePr>
            <p:xfrm>
              <a:off x="944900" y="2160420"/>
              <a:ext cx="7330402" cy="1889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26847"/>
                    <a:gridCol w="1276438"/>
                    <a:gridCol w="1276438"/>
                    <a:gridCol w="1550679"/>
                  </a:tblGrid>
                  <a:tr h="274320">
                    <a:tc rowSpan="2"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Use</a:t>
                          </a:r>
                          <a:r>
                            <a:rPr lang="en-US" sz="1400" baseline="0" dirty="0" smtClean="0"/>
                            <a:t> Cases: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 smtClean="0">
                              <a:solidFill>
                                <a:schemeClr val="bg1"/>
                              </a:solidFill>
                            </a:rPr>
                            <a:t>Examples: BW=80 MHz, MCS</a:t>
                          </a:r>
                          <a:r>
                            <a:rPr lang="en-US" sz="1400" b="0" baseline="0" dirty="0" smtClean="0">
                              <a:solidFill>
                                <a:schemeClr val="bg1"/>
                              </a:solidFill>
                            </a:rPr>
                            <a:t> 2/4</a:t>
                          </a:r>
                          <a:r>
                            <a:rPr lang="en-US" sz="1400" b="0" dirty="0" smtClean="0">
                              <a:solidFill>
                                <a:schemeClr val="bg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b="0" dirty="0">
                              <a:solidFill>
                                <a:schemeClr val="bg1"/>
                              </a:solidFill>
                            </a:rPr>
                            <a:t>=</a:t>
                          </a:r>
                          <a:r>
                            <a:rPr lang="en-US" sz="1400" b="0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Sounding </a:t>
                          </a:r>
                          <a:r>
                            <a:rPr lang="en-US" sz="1400" dirty="0" smtClean="0"/>
                            <a:t>Duration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(</a:t>
                          </a:r>
                          <a:r>
                            <a:rPr lang="en-US" sz="1400" dirty="0" err="1" smtClean="0"/>
                            <a:t>msec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1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D9208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(MCS=2)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  <a:endParaRPr kumimoji="0" lang="en-US" sz="14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D9208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1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D9208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(MCS=4)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/>
                            <a:t>Implicit</a:t>
                          </a:r>
                          <a:endParaRPr lang="en-US" sz="140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4-antennas AP  : 2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3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STA/ 20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.5</a:t>
                          </a:r>
                          <a:r>
                            <a:rPr lang="en-US" sz="1600" dirty="0" smtClean="0"/>
                            <a:t>/</a:t>
                          </a:r>
                          <a:r>
                            <a:rPr lang="en-US" sz="1600" baseline="0" dirty="0" smtClean="0"/>
                            <a:t> </a:t>
                          </a:r>
                          <a:r>
                            <a:rPr lang="en-US" sz="1600" dirty="0" smtClean="0"/>
                            <a:t>.</a:t>
                          </a:r>
                          <a:r>
                            <a:rPr lang="en-US" sz="1600" dirty="0" smtClean="0"/>
                            <a:t>7/ 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.4</a:t>
                          </a:r>
                          <a:r>
                            <a:rPr lang="en-US" sz="1600" dirty="0" smtClean="0"/>
                            <a:t>/ .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en-US" sz="1600" dirty="0" smtClean="0"/>
                            <a:t>/ 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.24/ .25/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8-antennas AP  : 3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6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1.4/ 2.6</a:t>
                          </a:r>
                          <a:r>
                            <a:rPr lang="en-US" sz="1600" dirty="0" smtClean="0"/>
                            <a:t>/ 8.3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.9</a:t>
                          </a:r>
                          <a:r>
                            <a:rPr lang="en-US" sz="1600" dirty="0" smtClean="0"/>
                            <a:t>/ 1.5/ 5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 .25/ .3/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16-antennas AP: 6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/ 10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5.5/ 9/ 17.5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</a:t>
                          </a:r>
                          <a:r>
                            <a:rPr lang="en-US" sz="1600" dirty="0" smtClean="0"/>
                            <a:t>/ 5/ 9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.3/ .37/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5746944"/>
                  </p:ext>
                </p:extLst>
              </p:nvPr>
            </p:nvGraphicFramePr>
            <p:xfrm>
              <a:off x="944900" y="2160420"/>
              <a:ext cx="7330402" cy="1889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26847"/>
                    <a:gridCol w="1276438"/>
                    <a:gridCol w="1276438"/>
                    <a:gridCol w="1550679"/>
                  </a:tblGrid>
                  <a:tr h="30480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77" t="-781" r="-127736" b="-148438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Sounding </a:t>
                          </a:r>
                          <a:r>
                            <a:rPr lang="en-US" sz="1400" dirty="0" smtClean="0"/>
                            <a:t>Duration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(</a:t>
                          </a:r>
                          <a:r>
                            <a:rPr lang="en-US" sz="1400" dirty="0" err="1" smtClean="0"/>
                            <a:t>msec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244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1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D9208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(MCS=2)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  <a:endParaRPr kumimoji="0" lang="en-US" sz="14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D9208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1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D9208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(MCS=4)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/>
                            <a:t>Implicit</a:t>
                          </a:r>
                          <a:endParaRPr lang="en-US" sz="140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4-antennas AP  : 2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3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STA/ 20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.5</a:t>
                          </a:r>
                          <a:r>
                            <a:rPr lang="en-US" sz="1600" dirty="0" smtClean="0"/>
                            <a:t>/</a:t>
                          </a:r>
                          <a:r>
                            <a:rPr lang="en-US" sz="1600" baseline="0" dirty="0" smtClean="0"/>
                            <a:t> </a:t>
                          </a:r>
                          <a:r>
                            <a:rPr lang="en-US" sz="1600" dirty="0" smtClean="0"/>
                            <a:t>.</a:t>
                          </a:r>
                          <a:r>
                            <a:rPr lang="en-US" sz="1600" dirty="0" smtClean="0"/>
                            <a:t>7/ 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.4</a:t>
                          </a:r>
                          <a:r>
                            <a:rPr lang="en-US" sz="1600" dirty="0" smtClean="0"/>
                            <a:t>/ .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en-US" sz="1600" dirty="0" smtClean="0"/>
                            <a:t>/ 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.24/ .25/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8-antennas AP  : 3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6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1.4/ 2.6</a:t>
                          </a:r>
                          <a:r>
                            <a:rPr lang="en-US" sz="1600" dirty="0" smtClean="0"/>
                            <a:t>/ 8.3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.9</a:t>
                          </a:r>
                          <a:r>
                            <a:rPr lang="en-US" sz="1600" dirty="0" smtClean="0"/>
                            <a:t>/ 1.5/ 5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 .25/ .3/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16-antennas AP: 6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/ 10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5.5/ 9/ 17.5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</a:t>
                          </a:r>
                          <a:r>
                            <a:rPr lang="en-US" sz="1600" dirty="0" smtClean="0"/>
                            <a:t>/ 5/ 9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.3/ .37/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8163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5685"/>
            <a:ext cx="7772400" cy="3553837"/>
          </a:xfrm>
        </p:spPr>
        <p:txBody>
          <a:bodyPr/>
          <a:lstStyle/>
          <a:p>
            <a:r>
              <a:rPr lang="en-US" dirty="0" smtClean="0"/>
              <a:t>A Trigger-based (TB) scheme is presented to enable implicit channel sounding in 802.11be.</a:t>
            </a:r>
          </a:p>
          <a:p>
            <a:r>
              <a:rPr lang="en-US" dirty="0" smtClean="0"/>
              <a:t>Different </a:t>
            </a:r>
            <a:r>
              <a:rPr lang="en-US" dirty="0"/>
              <a:t>schemes for multiplexing the training signals of </a:t>
            </a:r>
            <a:r>
              <a:rPr lang="en-US" dirty="0" smtClean="0"/>
              <a:t>multiuser </a:t>
            </a:r>
            <a:r>
              <a:rPr lang="en-US" dirty="0"/>
              <a:t>in </a:t>
            </a:r>
            <a:r>
              <a:rPr lang="en-US" dirty="0" smtClean="0"/>
              <a:t>UL are discussed which include: Spatial, Time and Frequency </a:t>
            </a:r>
          </a:p>
          <a:p>
            <a:r>
              <a:rPr lang="en-US" dirty="0"/>
              <a:t>Trigger frame will define the detailed allocation of time/code/tone for each user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Network Overhead evaluation shows significant improvement of implicit vs explicit sounding especially for higher number of antennas and/or higher number of STAs.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0" dirty="0" smtClean="0"/>
              <a:t>[1]: </a:t>
            </a:r>
            <a:r>
              <a:rPr lang="en-US" altLang="en-US" sz="1600" b="0" dirty="0"/>
              <a:t>Implicit Channel Sounding in IEEE </a:t>
            </a:r>
            <a:r>
              <a:rPr lang="en-US" altLang="en-US" sz="1600" b="0" dirty="0" smtClean="0"/>
              <a:t>802.11 (Feasibility </a:t>
            </a:r>
            <a:r>
              <a:rPr lang="en-US" altLang="en-US" sz="1600" b="0" dirty="0"/>
              <a:t>Study</a:t>
            </a:r>
            <a:r>
              <a:rPr lang="en-US" altLang="en-US" sz="1600" b="0" dirty="0" smtClean="0"/>
              <a:t>), </a:t>
            </a:r>
            <a:r>
              <a:rPr lang="en-GB" altLang="en-US" sz="1600" b="0" dirty="0"/>
              <a:t>doc.: IEEE </a:t>
            </a:r>
            <a:r>
              <a:rPr lang="en-GB" altLang="en-US" sz="1600" b="0" dirty="0" smtClean="0"/>
              <a:t>802.11-19/   </a:t>
            </a:r>
          </a:p>
          <a:p>
            <a:pPr marL="0" indent="0">
              <a:buNone/>
            </a:pPr>
            <a:r>
              <a:rPr lang="en-GB" altLang="en-US" sz="1600" b="0" dirty="0"/>
              <a:t> </a:t>
            </a:r>
            <a:r>
              <a:rPr lang="en-GB" altLang="en-US" sz="1600" b="0" dirty="0" smtClean="0"/>
              <a:t>      0767r0</a:t>
            </a:r>
            <a:endParaRPr lang="en-GB" altLang="en-US" sz="1600" b="0" dirty="0"/>
          </a:p>
          <a:p>
            <a:pPr marL="0" indent="0">
              <a:buNone/>
            </a:pPr>
            <a:r>
              <a:rPr lang="en-US" altLang="en-US" b="0" dirty="0"/>
              <a:t/>
            </a:r>
            <a:br>
              <a:rPr lang="en-US" altLang="en-US" b="0" dirty="0"/>
            </a:b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1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42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28453"/>
          </a:xfrm>
        </p:spPr>
        <p:txBody>
          <a:bodyPr/>
          <a:lstStyle/>
          <a:p>
            <a:r>
              <a:rPr lang="en-US" dirty="0" smtClean="0"/>
              <a:t>Simulation Results: Calibration Accuracy at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" y="1042803"/>
            <a:ext cx="8568538" cy="3813757"/>
          </a:xfrm>
        </p:spPr>
        <p:txBody>
          <a:bodyPr/>
          <a:lstStyle/>
          <a:p>
            <a:r>
              <a:rPr lang="en-US" sz="1400" b="0" dirty="0" smtClean="0"/>
              <a:t>LS vs ARGOS [1]</a:t>
            </a:r>
          </a:p>
          <a:p>
            <a:r>
              <a:rPr lang="en-US" sz="1400" b="0" dirty="0">
                <a:solidFill>
                  <a:srgbClr val="003C71"/>
                </a:solidFill>
              </a:rPr>
              <a:t>The residual phase/amplitude calibration error at AP is less than 4 degrees/ -22 </a:t>
            </a:r>
            <a:r>
              <a:rPr lang="en-US" sz="1400" b="0" dirty="0" err="1">
                <a:solidFill>
                  <a:srgbClr val="003C71"/>
                </a:solidFill>
              </a:rPr>
              <a:t>dB.</a:t>
            </a:r>
            <a:r>
              <a:rPr lang="en-US" sz="1400" b="0" dirty="0">
                <a:solidFill>
                  <a:srgbClr val="003C71"/>
                </a:solidFill>
              </a:rPr>
              <a:t>  </a:t>
            </a:r>
          </a:p>
          <a:p>
            <a:pPr marL="0" indent="0">
              <a:buNone/>
            </a:pPr>
            <a:endParaRPr lang="en-US" sz="1400" b="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76" y="1744394"/>
            <a:ext cx="3214097" cy="24105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1370" y="1751577"/>
            <a:ext cx="2256011" cy="16920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4699" y="2778294"/>
            <a:ext cx="2838253" cy="20482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8691" y="2014411"/>
            <a:ext cx="1369936" cy="32277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38691" y="2501295"/>
            <a:ext cx="155944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900" dirty="0" smtClean="0"/>
              <a:t>(F </a:t>
            </a:r>
            <a:r>
              <a:rPr lang="en-US" sz="900" dirty="0"/>
              <a:t>is Calibration </a:t>
            </a:r>
            <a:r>
              <a:rPr lang="en-US" sz="900" dirty="0" smtClean="0"/>
              <a:t>Factor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83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139800"/>
            <a:ext cx="8193024" cy="37167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BF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Feedback/ IEEE 802.11ax Challenges: 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BF Feedback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verhead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higher number of antennas/higher number of STAs, and Multi-AP 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Quantization/Compression impact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aging/Feedback delay </a:t>
            </a:r>
          </a:p>
          <a:p>
            <a:pPr marL="300038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</a:t>
            </a:r>
            <a:r>
              <a:rPr lang="en-US" sz="19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sounding may result: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network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overhead/ Less Latency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there is no BF feedback transmission. 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quantization/compression impact as BF weights are calculated directly from channel.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Efficient DL Multiuser (MU)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BF, MU scheduling, power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control </a:t>
            </a:r>
            <a:endParaRPr lang="en-US" sz="1600" kern="1200" dirty="0" smtClean="0">
              <a:solidFill>
                <a:schemeClr val="tx2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225425" lvl="1" indent="0" defTabSz="457200" fontAlgn="auto">
              <a:spcBef>
                <a:spcPts val="1200"/>
              </a:spcBef>
              <a:spcAft>
                <a:spcPts val="0"/>
              </a:spcAft>
              <a:buNone/>
            </a:pPr>
            <a:endParaRPr lang="en-US" sz="8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038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49"/>
            <a:ext cx="7772400" cy="626821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63" y="1221638"/>
            <a:ext cx="8229600" cy="3634921"/>
          </a:xfrm>
        </p:spPr>
        <p:txBody>
          <a:bodyPr/>
          <a:lstStyle/>
          <a:p>
            <a:pPr marL="211137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 Reciprocity Calibration is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to facilitate implicit feedback.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previous contribution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feasibility of  Local AP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 </a:t>
            </a:r>
            <a:r>
              <a:rPr lang="en-US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device is not required to be involved in calibration process.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Calibration algorithms were discussed.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 were provided to show residual calibration errors. 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impact of residual calibration error on performance gain of Multiuser (MU) BF was evaluated.</a:t>
            </a:r>
          </a:p>
          <a:p>
            <a:pPr marL="225425" lvl="1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indent="-285750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a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Trigger-based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 is presented for enabling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Implicit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Channel   </a:t>
            </a:r>
          </a:p>
          <a:p>
            <a:pPr marL="0" indent="0">
              <a:buNone/>
            </a:pP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      Sounding in 802.11be.</a:t>
            </a: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b="0" kern="1200" dirty="0">
              <a:solidFill>
                <a:srgbClr val="003C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86101"/>
          </a:xfrm>
        </p:spPr>
        <p:txBody>
          <a:bodyPr/>
          <a:lstStyle/>
          <a:p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 BF Feedback Using Trigger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13" y="1000451"/>
            <a:ext cx="8300936" cy="3856109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AP transmits a trigger frame, to trigger one or multiple STAs, to send NDP in uplink.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The STAs can be directed to be multiplexed in spatial domain on different spatial streams, and/or in frequency.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Alternatively STAs may be directed to transmit NDP sequentially in time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Upon receiving NDP from the STA(s), AP will directly calculate BF weights and transmit data. </a:t>
            </a:r>
            <a:endParaRPr lang="en-US" sz="1600" b="0" dirty="0">
              <a:solidFill>
                <a:srgbClr val="0071C5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237" y="2500714"/>
            <a:ext cx="6489784" cy="19386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74419" y="4502617"/>
            <a:ext cx="6192602" cy="3539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Trigger-Based Uplink Sounding </a:t>
            </a:r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enable Implicit BF Feedback in Multiuser MIMO</a:t>
            </a:r>
          </a:p>
          <a:p>
            <a:endParaRPr lang="en-US" sz="1100" dirty="0" err="1" smtClean="0">
              <a:solidFill>
                <a:srgbClr val="003C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8699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 BF Feedback Using Trigger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8489"/>
            <a:ext cx="7772400" cy="3549038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Spatial Multiplexing/ Matrix 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Trigger frame will define the ordering in Matrix P for each STA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Multiplexing devices with a large power imbalance (received power) may be problematic.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</a:rPr>
              <a:t>Near-Far problem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Multiplexing devices in different classes (A and B) may be problematic. </a:t>
            </a:r>
          </a:p>
          <a:p>
            <a:pPr marL="342900"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TDMA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STAs are directed to transmit NDP sequentially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STAs may </a:t>
            </a:r>
            <a:r>
              <a:rPr lang="en-US" dirty="0"/>
              <a:t>be grouped to send spatially multiplexed </a:t>
            </a:r>
            <a:r>
              <a:rPr lang="en-US" dirty="0" smtClean="0"/>
              <a:t>NDP.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Different groups may </a:t>
            </a:r>
            <a:r>
              <a:rPr lang="en-US" dirty="0"/>
              <a:t>be triggered separately to send </a:t>
            </a:r>
            <a:r>
              <a:rPr lang="en-US" dirty="0" smtClean="0"/>
              <a:t>NDP sequentially </a:t>
            </a:r>
            <a:r>
              <a:rPr lang="en-US" dirty="0"/>
              <a:t>in UL</a:t>
            </a:r>
            <a:r>
              <a:rPr lang="en-US" dirty="0" smtClean="0"/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Devices in different </a:t>
            </a:r>
            <a:r>
              <a:rPr lang="en-US" sz="1400" dirty="0" smtClean="0">
                <a:solidFill>
                  <a:srgbClr val="000000"/>
                </a:solidFill>
              </a:rPr>
              <a:t>classes </a:t>
            </a:r>
            <a:r>
              <a:rPr lang="en-US" sz="1400" dirty="0">
                <a:solidFill>
                  <a:srgbClr val="000000"/>
                </a:solidFill>
              </a:rPr>
              <a:t>(A and B)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can be separated in </a:t>
            </a:r>
            <a:r>
              <a:rPr lang="en-US" sz="1400" dirty="0" smtClean="0">
                <a:solidFill>
                  <a:srgbClr val="000000"/>
                </a:solidFill>
              </a:rPr>
              <a:t>time.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Spatial/Time Multiplexing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599"/>
                <a:ext cx="7772400" cy="3433865"/>
              </a:xfrm>
            </p:spPr>
            <p:txBody>
              <a:bodyPr/>
              <a:lstStyle/>
              <a:p>
                <a:r>
                  <a:rPr lang="en-US" sz="1400" b="0" dirty="0"/>
                  <a:t>Time and spatial multiplexing of NDP in UL. STA-11 … STA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b="0" dirty="0"/>
                  <a:t> belong to the same </a:t>
                </a:r>
                <a:r>
                  <a:rPr lang="en-US" sz="1400" b="0" dirty="0" smtClean="0"/>
                  <a:t>group </a:t>
                </a:r>
                <a:r>
                  <a:rPr lang="en-US" sz="1400" b="0" dirty="0"/>
                  <a:t>are multiplexed by Matrix-P (dimension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b="0" dirty="0"/>
                  <a:t>). STA-21 … STA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b="0" dirty="0"/>
                  <a:t> belong to the </a:t>
                </a:r>
                <a:r>
                  <a:rPr lang="en-US" sz="1400" b="0" dirty="0" smtClean="0"/>
                  <a:t>second group, </a:t>
                </a:r>
                <a:r>
                  <a:rPr lang="en-US" sz="1400" b="0" dirty="0"/>
                  <a:t>are scheduled in a different time slot and multiplexed by Matrix-P (dimension of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b="0" dirty="0"/>
                  <a:t>).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599"/>
                <a:ext cx="7772400" cy="3433865"/>
              </a:xfrm>
              <a:blipFill rotWithShape="0">
                <a:blip r:embed="rId2"/>
                <a:stretch>
                  <a:fillRect l="-157" t="-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89" y="2450349"/>
            <a:ext cx="6508984" cy="22448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310093"/>
          </a:xfrm>
        </p:spPr>
        <p:txBody>
          <a:bodyPr/>
          <a:lstStyle/>
          <a:p>
            <a:r>
              <a:rPr lang="en-US" sz="2000" dirty="0" smtClean="0"/>
              <a:t>NDP Spatial Multiplexing in Uplink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09" y="881975"/>
            <a:ext cx="7939391" cy="4027252"/>
          </a:xfrm>
        </p:spPr>
        <p:txBody>
          <a:bodyPr/>
          <a:lstStyle/>
          <a:p>
            <a:r>
              <a:rPr lang="en-US" sz="1400" b="0" dirty="0" smtClean="0"/>
              <a:t>The impact of CFO error when there is a power imbalance across multiplexed STAs</a:t>
            </a:r>
          </a:p>
          <a:p>
            <a:r>
              <a:rPr lang="en-US" sz="1400" b="0" dirty="0" smtClean="0"/>
              <a:t>Transmit power accuracy/ RSSI Measurement accuracy: </a:t>
            </a:r>
          </a:p>
          <a:p>
            <a:pPr lvl="1"/>
            <a:r>
              <a:rPr lang="en-US" sz="1200" b="0" dirty="0" smtClean="0"/>
              <a:t>Class A</a:t>
            </a:r>
            <a:r>
              <a:rPr lang="en-US" sz="1200" dirty="0" smtClean="0"/>
              <a:t>: ±3</a:t>
            </a:r>
            <a:r>
              <a:rPr lang="en-US" sz="1200" dirty="0"/>
              <a:t>/ </a:t>
            </a:r>
            <a:r>
              <a:rPr lang="en-US" sz="1200" dirty="0" smtClean="0"/>
              <a:t>±3</a:t>
            </a:r>
          </a:p>
          <a:p>
            <a:pPr lvl="1"/>
            <a:r>
              <a:rPr lang="en-US" sz="1200" b="0" dirty="0" smtClean="0"/>
              <a:t>Class B</a:t>
            </a:r>
            <a:r>
              <a:rPr lang="en-US" sz="1200" dirty="0" smtClean="0"/>
              <a:t>: ±9</a:t>
            </a:r>
            <a:r>
              <a:rPr lang="en-US" sz="1200" dirty="0"/>
              <a:t>/ </a:t>
            </a:r>
            <a:r>
              <a:rPr lang="en-US" sz="1200" dirty="0" smtClean="0"/>
              <a:t>±5</a:t>
            </a:r>
          </a:p>
          <a:p>
            <a:r>
              <a:rPr lang="en-US" sz="1400" b="0" dirty="0" smtClean="0"/>
              <a:t>2x LTF is used and STAs may have maximum of 350 Hz residual CFO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09278"/>
            <a:ext cx="3684350" cy="27662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49" y="2133301"/>
            <a:ext cx="3652354" cy="274222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6947335" y="3424136"/>
            <a:ext cx="212222" cy="64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60090" y="3252087"/>
                <a:ext cx="46692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B050"/>
                    </a:solidFill>
                  </a:rPr>
                  <a:t>%5 </a:t>
                </a:r>
                <a14:m>
                  <m:oMath xmlns:m="http://schemas.openxmlformats.org/officeDocument/2006/math">
                    <m:r>
                      <a:rPr lang="en-US" sz="1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sz="1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090" y="3252087"/>
                <a:ext cx="466928" cy="246221"/>
              </a:xfrm>
              <a:prstGeom prst="rect">
                <a:avLst/>
              </a:prstGeom>
              <a:blipFill rotWithShape="0">
                <a:blip r:embed="rId4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45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772400" cy="5683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5438"/>
            <a:ext cx="7772400" cy="37411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Frequency Multiplexing of Training Fields from multiple STAs in </a:t>
            </a:r>
            <a:r>
              <a:rPr lang="en-US" sz="1600" dirty="0" smtClean="0"/>
              <a:t>Uplink: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0" dirty="0" smtClean="0"/>
              <a:t>Following the idea of grouping in explicit feedback, each STA will send training in one tone out of g tones (g=4, 16).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Channel </a:t>
            </a:r>
            <a:r>
              <a:rPr lang="en-US" sz="1600" dirty="0"/>
              <a:t>is estimated in UL in every </a:t>
            </a:r>
            <a:r>
              <a:rPr lang="en-US" sz="1600" dirty="0" smtClean="0"/>
              <a:t>1/g </a:t>
            </a:r>
            <a:r>
              <a:rPr lang="en-US" sz="1600" dirty="0"/>
              <a:t>of </a:t>
            </a:r>
            <a:r>
              <a:rPr lang="en-US" sz="1600" dirty="0" smtClean="0"/>
              <a:t>subcarriers</a:t>
            </a:r>
            <a:endParaRPr lang="en-US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Interpolation is required at the receiver.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93031" y="28884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49880" y="3119437"/>
          <a:ext cx="6779420" cy="1444632"/>
        </p:xfrm>
        <a:graphic>
          <a:graphicData uri="http://schemas.openxmlformats.org/drawingml/2006/table">
            <a:tbl>
              <a:tblPr firstRow="1" bandRow="1"/>
              <a:tblGrid>
                <a:gridCol w="550245"/>
                <a:gridCol w="652116"/>
                <a:gridCol w="652116"/>
                <a:gridCol w="651398"/>
                <a:gridCol w="651398"/>
                <a:gridCol w="651398"/>
                <a:gridCol w="651398"/>
                <a:gridCol w="651398"/>
                <a:gridCol w="651398"/>
                <a:gridCol w="651398"/>
                <a:gridCol w="365157"/>
              </a:tblGrid>
              <a:tr h="361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</a:tr>
              <a:tr h="361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361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4F622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4F622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4F622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361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FD920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FD920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FD920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71625" y="2495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3363118" y="4555355"/>
            <a:ext cx="2117725" cy="2603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…..    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Subcarriers    …..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20103"/>
          </a:xfrm>
        </p:spPr>
        <p:txBody>
          <a:bodyPr/>
          <a:lstStyle/>
          <a:p>
            <a:r>
              <a:rPr lang="en-US" sz="2000" dirty="0" smtClean="0"/>
              <a:t>Network Overhead Evaluation: Implicit vs Explicit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1602"/>
            <a:ext cx="7772400" cy="3864958"/>
          </a:xfrm>
        </p:spPr>
        <p:txBody>
          <a:bodyPr/>
          <a:lstStyle/>
          <a:p>
            <a:r>
              <a:rPr lang="en-US" dirty="0" smtClean="0"/>
              <a:t>Overhead Reduction of Implicit Feedback</a:t>
            </a:r>
          </a:p>
          <a:p>
            <a:pPr lvl="1"/>
            <a:r>
              <a:rPr lang="en-US" dirty="0" smtClean="0"/>
              <a:t>The key overhead component in explicit feedback is on compressed BF reports. </a:t>
            </a:r>
          </a:p>
          <a:p>
            <a:r>
              <a:rPr lang="en-US" dirty="0" smtClean="0"/>
              <a:t>Sounding Protocol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Explicit Feedback: NDPA+NDP+BFRP Trigger+ BF Feedback Reports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Implicit Feedback: Trigger +NDP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1253" y="4579561"/>
            <a:ext cx="3870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An example of Explicit Sounding Protocol [802.11ax_D4.0]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733" y="2657168"/>
            <a:ext cx="6412663" cy="192239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1040</Words>
  <Application>Microsoft Office PowerPoint</Application>
  <PresentationFormat>On-screen Show (16:9)</PresentationFormat>
  <Paragraphs>213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Malgun Gothic</vt:lpstr>
      <vt:lpstr>Arial</vt:lpstr>
      <vt:lpstr>Calibri</vt:lpstr>
      <vt:lpstr>Cambria Math</vt:lpstr>
      <vt:lpstr>Courier New</vt:lpstr>
      <vt:lpstr>Times New Roman</vt:lpstr>
      <vt:lpstr>Wingdings</vt:lpstr>
      <vt:lpstr>802-11-Submission</vt:lpstr>
      <vt:lpstr>Document</vt:lpstr>
      <vt:lpstr> Implicit Channel Sounding in IEEE 802.11 </vt:lpstr>
      <vt:lpstr>Introduction</vt:lpstr>
      <vt:lpstr>Introduction</vt:lpstr>
      <vt:lpstr>Implicit BF Feedback Using Trigger Frame</vt:lpstr>
      <vt:lpstr>Implicit BF Feedback Using Trigger Frame</vt:lpstr>
      <vt:lpstr>Spatial/Time Multiplexing</vt:lpstr>
      <vt:lpstr>NDP Spatial Multiplexing in Uplink </vt:lpstr>
      <vt:lpstr>Frequency Multiplexing</vt:lpstr>
      <vt:lpstr>Network Overhead Evaluation: Implicit vs Explicit</vt:lpstr>
      <vt:lpstr>Network Overhead Evaluation: Implicit vs Explicit</vt:lpstr>
      <vt:lpstr>Conclusion</vt:lpstr>
      <vt:lpstr>References</vt:lpstr>
      <vt:lpstr>PowerPoint Presentation</vt:lpstr>
      <vt:lpstr>Simulation Results: Calibration Accuracy at 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2019-06-25T03:02:26Z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8a750f4c-0f1a-4c34-afbe-5e06312becd9</vt:lpwstr>
  </property>
  <property fmtid="{D5CDD505-2E9C-101B-9397-08002B2CF9AE}" pid="3" name="CTP_BU">
    <vt:lpwstr>INTEL LABS GRP</vt:lpwstr>
  </property>
  <property fmtid="{D5CDD505-2E9C-101B-9397-08002B2CF9AE}" pid="4" name="CTP_TimeStamp">
    <vt:lpwstr>2018-10-22 16:12:30Z</vt:lpwstr>
  </property>
  <property fmtid="{D5CDD505-2E9C-101B-9397-08002B2CF9AE}" pid="5" name="CTPClassification">
    <vt:lpwstr>CTP_IC</vt:lpwstr>
  </property>
</Properties>
</file>