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 autoCompressPictures="0">
  <p:sldMasterIdLst>
    <p:sldMasterId id="2147483726" r:id="rId1"/>
  </p:sldMasterIdLst>
  <p:notesMasterIdLst>
    <p:notesMasterId r:id="rId19"/>
  </p:notesMasterIdLst>
  <p:handoutMasterIdLst>
    <p:handoutMasterId r:id="rId20"/>
  </p:handoutMasterIdLst>
  <p:sldIdLst>
    <p:sldId id="820" r:id="rId2"/>
    <p:sldId id="821" r:id="rId3"/>
    <p:sldId id="822" r:id="rId4"/>
    <p:sldId id="834" r:id="rId5"/>
    <p:sldId id="828" r:id="rId6"/>
    <p:sldId id="829" r:id="rId7"/>
    <p:sldId id="830" r:id="rId8"/>
    <p:sldId id="837" r:id="rId9"/>
    <p:sldId id="831" r:id="rId10"/>
    <p:sldId id="827" r:id="rId11"/>
    <p:sldId id="840" r:id="rId12"/>
    <p:sldId id="841" r:id="rId13"/>
    <p:sldId id="842" r:id="rId14"/>
    <p:sldId id="845" r:id="rId15"/>
    <p:sldId id="847" r:id="rId16"/>
    <p:sldId id="844" r:id="rId17"/>
    <p:sldId id="846" r:id="rId18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6" orient="horz" pos="1620" userDrawn="1">
          <p15:clr>
            <a:srgbClr val="A4A3A4"/>
          </p15:clr>
        </p15:guide>
        <p15:guide id="7" pos="5470">
          <p15:clr>
            <a:srgbClr val="A4A3A4"/>
          </p15:clr>
        </p15:guide>
        <p15:guide id="8" pos="28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hor" initials="A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C71"/>
    <a:srgbClr val="FD9208"/>
    <a:srgbClr val="009FDF"/>
    <a:srgbClr val="70AD47"/>
    <a:srgbClr val="F83308"/>
    <a:srgbClr val="0071C5"/>
    <a:srgbClr val="F3D54E"/>
    <a:srgbClr val="F0CE3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187" autoAdjust="0"/>
    <p:restoredTop sz="95394" autoAdjust="0"/>
  </p:normalViewPr>
  <p:slideViewPr>
    <p:cSldViewPr snapToGrid="0">
      <p:cViewPr varScale="1">
        <p:scale>
          <a:sx n="91" d="100"/>
          <a:sy n="91" d="100"/>
        </p:scale>
        <p:origin x="970" y="67"/>
      </p:cViewPr>
      <p:guideLst>
        <p:guide orient="horz" pos="1620"/>
        <p:guide pos="5470"/>
        <p:guide pos="287"/>
      </p:guideLst>
    </p:cSldViewPr>
  </p:slideViewPr>
  <p:outlineViewPr>
    <p:cViewPr>
      <p:scale>
        <a:sx n="33" d="100"/>
        <a:sy n="33" d="100"/>
      </p:scale>
      <p:origin x="0" y="-2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6" d="100"/>
        <a:sy n="86" d="100"/>
      </p:scale>
      <p:origin x="0" y="0"/>
    </p:cViewPr>
  </p:sorterViewPr>
  <p:notesViewPr>
    <p:cSldViewPr snapToGrid="0" showGuides="1">
      <p:cViewPr varScale="1">
        <p:scale>
          <a:sx n="67" d="100"/>
          <a:sy n="67" d="100"/>
        </p:scale>
        <p:origin x="3120" y="77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CFD7B2-88A6-E34E-8EF8-CB0C7BA47ADD}" type="datetimeFigureOut">
              <a:rPr lang="en-US" smtClean="0">
                <a:latin typeface="Arial" panose="020B0604020202020204" pitchFamily="34" charset="0"/>
              </a:rPr>
              <a:pPr/>
              <a:t>6/26/2019</a:t>
            </a:fld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6CFA4E-18EB-6D49-8DE2-7A74038C2C1C}" type="slidenum">
              <a:rPr lang="en-US" smtClean="0">
                <a:latin typeface="Arial" panose="020B0604020202020204" pitchFamily="34" charset="0"/>
              </a:rPr>
              <a:pPr/>
              <a:t>‹#›</a:t>
            </a:fld>
            <a:endParaRPr 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299412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ED7FC5FE-6F0D-D34A-8EE6-C95B4F5F4DC8}" type="datetimeFigureOut">
              <a:rPr lang="en-US" smtClean="0"/>
              <a:pPr/>
              <a:t>6/26/2019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D61C8689-8455-3546-ADF9-3B7273760F6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842922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400" smtClean="0">
                <a:solidFill>
                  <a:srgbClr val="000000"/>
                </a:solidFill>
              </a:rPr>
              <a:t>October 2018</a:t>
            </a:r>
            <a:endParaRPr lang="en-US" altLang="en-US" sz="1400">
              <a:solidFill>
                <a:srgbClr val="000000"/>
              </a:solidFill>
            </a:endParaRPr>
          </a:p>
        </p:txBody>
      </p:sp>
      <p:sp>
        <p:nvSpPr>
          <p:cNvPr id="1229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altLang="en-US" smtClean="0">
                <a:solidFill>
                  <a:srgbClr val="000000"/>
                </a:solidFill>
              </a:rPr>
              <a:t>Intel Corporation</a:t>
            </a: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22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>
                <a:solidFill>
                  <a:srgbClr val="000000"/>
                </a:solidFill>
              </a:rPr>
              <a:t>Page </a:t>
            </a:r>
            <a:fld id="{07FC9C9D-9E8C-45A0-A936-072F1228F988}" type="slidenum">
              <a:rPr lang="en-US" altLang="en-US">
                <a:solidFill>
                  <a:srgbClr val="000000"/>
                </a:solidFill>
              </a:rPr>
              <a:pPr/>
              <a:t>1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22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1229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 smtClean="0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>
                <a:solidFill>
                  <a:srgbClr val="000000"/>
                </a:solidFill>
              </a:rPr>
              <a:t>doc.: IEEE 802.11-16/XXXXr0</a:t>
            </a:r>
          </a:p>
        </p:txBody>
      </p:sp>
    </p:spTree>
    <p:extLst>
      <p:ext uri="{BB962C8B-B14F-4D97-AF65-F5344CB8AC3E}">
        <p14:creationId xmlns:p14="http://schemas.microsoft.com/office/powerpoint/2010/main" val="7337109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1C8689-8455-3546-ADF9-3B7273760F66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67818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1C8689-8455-3546-ADF9-3B7273760F66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24683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1C8689-8455-3546-ADF9-3B7273760F66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70078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1C8689-8455-3546-ADF9-3B7273760F66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53479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342900" indent="0" algn="ctr">
              <a:buNone/>
              <a:defRPr/>
            </a:lvl2pPr>
            <a:lvl3pPr marL="685800" indent="0" algn="ctr">
              <a:buNone/>
              <a:defRPr/>
            </a:lvl3pPr>
            <a:lvl4pPr marL="1028700" indent="0" algn="ctr">
              <a:buNone/>
              <a:defRPr/>
            </a:lvl4pPr>
            <a:lvl5pPr marL="1371600" indent="0" algn="ctr">
              <a:buNone/>
              <a:defRPr/>
            </a:lvl5pPr>
            <a:lvl6pPr marL="1714500" indent="0" algn="ctr">
              <a:buNone/>
              <a:defRPr/>
            </a:lvl6pPr>
            <a:lvl7pPr marL="2057400" indent="0" algn="ctr">
              <a:buNone/>
              <a:defRPr/>
            </a:lvl7pPr>
            <a:lvl8pPr marL="2400300" indent="0" algn="ctr">
              <a:buNone/>
              <a:defRPr/>
            </a:lvl8pPr>
            <a:lvl9pPr marL="27432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>
                <a:solidFill>
                  <a:srgbClr val="000000"/>
                </a:solidFill>
              </a:rPr>
              <a:t>May 2019</a:t>
            </a: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969502" y="4856560"/>
            <a:ext cx="2574424" cy="215444"/>
          </a:xfrm>
          <a:ln/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r>
              <a:rPr lang="en-US" altLang="en-US" dirty="0" smtClean="0">
                <a:solidFill>
                  <a:srgbClr val="000000"/>
                </a:solidFill>
              </a:rPr>
              <a:t>Roya Doostnejad, Intel Corporation</a:t>
            </a:r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209351" y="4856560"/>
            <a:ext cx="801501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>
                <a:solidFill>
                  <a:srgbClr val="000000"/>
                </a:solidFill>
              </a:rPr>
              <a:t>Slide </a:t>
            </a:r>
            <a:fld id="{5D672648-7DCA-4661-B892-3BDB8380A188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32226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>
                <a:solidFill>
                  <a:srgbClr val="000000"/>
                </a:solidFill>
              </a:rPr>
              <a:t>May 2019</a:t>
            </a: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47335" y="4856560"/>
            <a:ext cx="1596591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>
                <a:solidFill>
                  <a:srgbClr val="000000"/>
                </a:solidFill>
              </a:rPr>
              <a:t>Roya Doostnejad, Intel Corporation</a:t>
            </a: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209351" y="4856560"/>
            <a:ext cx="801501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>
                <a:solidFill>
                  <a:srgbClr val="000000"/>
                </a:solidFill>
              </a:rPr>
              <a:t>Slide </a:t>
            </a:r>
            <a:fld id="{DEA09825-A2EA-4142-A0E2-E50DC4D3D576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51673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514350"/>
            <a:ext cx="1943100" cy="40576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514350"/>
            <a:ext cx="5676900" cy="40576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>
                <a:solidFill>
                  <a:srgbClr val="000000"/>
                </a:solidFill>
              </a:rPr>
              <a:t>May 2019</a:t>
            </a: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47335" y="4856560"/>
            <a:ext cx="1596591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>
                <a:solidFill>
                  <a:srgbClr val="000000"/>
                </a:solidFill>
              </a:rPr>
              <a:t>Roya Doostnejad, Intel Corporation</a:t>
            </a: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209351" y="4856560"/>
            <a:ext cx="801501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>
                <a:solidFill>
                  <a:srgbClr val="000000"/>
                </a:solidFill>
              </a:rPr>
              <a:t>Slide </a:t>
            </a:r>
            <a:fld id="{B24DC951-9CD8-4722-8C76-3302E1A2B8B9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10217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>
                <a:solidFill>
                  <a:srgbClr val="000000"/>
                </a:solidFill>
              </a:rPr>
              <a:t>May 2019</a:t>
            </a:r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969502" y="4856560"/>
            <a:ext cx="2574424" cy="215444"/>
          </a:xfrm>
          <a:ln/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r>
              <a:rPr lang="en-US" altLang="en-US" dirty="0" smtClean="0">
                <a:solidFill>
                  <a:srgbClr val="000000"/>
                </a:solidFill>
              </a:rPr>
              <a:t>Roya Doostnejad, Intel Corporation</a:t>
            </a:r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209351" y="4856560"/>
            <a:ext cx="801501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>
                <a:solidFill>
                  <a:srgbClr val="000000"/>
                </a:solidFill>
              </a:rPr>
              <a:t>Slide </a:t>
            </a:r>
            <a:fld id="{0391809B-2015-42AC-9A4A-427CE29EAC4D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67164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>
                <a:solidFill>
                  <a:srgbClr val="000000"/>
                </a:solidFill>
              </a:rPr>
              <a:t>May 2019</a:t>
            </a: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969503" y="4856560"/>
            <a:ext cx="2574423" cy="215444"/>
          </a:xfrm>
          <a:ln/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r>
              <a:rPr lang="en-US" altLang="en-US" dirty="0" smtClean="0">
                <a:solidFill>
                  <a:srgbClr val="000000"/>
                </a:solidFill>
              </a:rPr>
              <a:t>Roya Doostnejad, Intel Corporation</a:t>
            </a:r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209351" y="4856560"/>
            <a:ext cx="801501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>
                <a:solidFill>
                  <a:srgbClr val="000000"/>
                </a:solidFill>
              </a:rPr>
              <a:t>Slide </a:t>
            </a:r>
            <a:fld id="{10F6E6CE-8ABD-4955-BA38-BB3D0CE062DF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83877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485900"/>
            <a:ext cx="3810000" cy="30861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5900"/>
            <a:ext cx="3810000" cy="30861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>
                <a:solidFill>
                  <a:srgbClr val="000000"/>
                </a:solidFill>
              </a:rPr>
              <a:t>May 2019</a:t>
            </a: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47335" y="4856560"/>
            <a:ext cx="1596591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>
                <a:solidFill>
                  <a:srgbClr val="000000"/>
                </a:solidFill>
              </a:rPr>
              <a:t>Roya Doostnejad, Intel Corporation</a:t>
            </a: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209351" y="4856560"/>
            <a:ext cx="801501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>
                <a:solidFill>
                  <a:srgbClr val="000000"/>
                </a:solidFill>
              </a:rPr>
              <a:t>Slide </a:t>
            </a:r>
            <a:fld id="{D35713F2-5C51-482B-BB1A-40C072D1C4D2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92094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>
                <a:solidFill>
                  <a:srgbClr val="000000"/>
                </a:solidFill>
              </a:rPr>
              <a:t>May 2019</a:t>
            </a: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47335" y="4856560"/>
            <a:ext cx="1596591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>
                <a:solidFill>
                  <a:srgbClr val="000000"/>
                </a:solidFill>
              </a:rPr>
              <a:t>Roya Doostnejad, Intel Corporation</a:t>
            </a: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209351" y="4856560"/>
            <a:ext cx="801501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>
                <a:solidFill>
                  <a:srgbClr val="000000"/>
                </a:solidFill>
              </a:rPr>
              <a:t>Slide </a:t>
            </a:r>
            <a:fld id="{8EC0A8DC-FA10-4FB7-971C-0E8C528A3795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68543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>
                <a:solidFill>
                  <a:srgbClr val="000000"/>
                </a:solidFill>
              </a:rPr>
              <a:t>May 2019</a:t>
            </a: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47335" y="4856560"/>
            <a:ext cx="1596591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>
                <a:solidFill>
                  <a:srgbClr val="000000"/>
                </a:solidFill>
              </a:rPr>
              <a:t>Roya Doostnejad, Intel Corporation</a:t>
            </a: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209351" y="4856560"/>
            <a:ext cx="801501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>
                <a:solidFill>
                  <a:srgbClr val="000000"/>
                </a:solidFill>
              </a:rPr>
              <a:t>Slide </a:t>
            </a:r>
            <a:fld id="{D42DAC82-9FFB-41F8-B85F-AE56342600F6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74460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>
                <a:solidFill>
                  <a:srgbClr val="000000"/>
                </a:solidFill>
              </a:rPr>
              <a:t>May 2019</a:t>
            </a: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47335" y="4856560"/>
            <a:ext cx="1596591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>
                <a:solidFill>
                  <a:srgbClr val="000000"/>
                </a:solidFill>
              </a:rPr>
              <a:t>Roya Doostnejad, Intel Corporation</a:t>
            </a: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209351" y="4856560"/>
            <a:ext cx="801501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>
                <a:solidFill>
                  <a:srgbClr val="000000"/>
                </a:solidFill>
              </a:rPr>
              <a:t>Slide </a:t>
            </a:r>
            <a:fld id="{CC207694-CE22-4B71-AB21-68A1BA6616AD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15512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>
                <a:solidFill>
                  <a:srgbClr val="000000"/>
                </a:solidFill>
              </a:rPr>
              <a:t>May 2019</a:t>
            </a: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47335" y="4856560"/>
            <a:ext cx="1596591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>
                <a:solidFill>
                  <a:srgbClr val="000000"/>
                </a:solidFill>
              </a:rPr>
              <a:t>Roya Doostnejad, Intel Corporation</a:t>
            </a: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209351" y="4856560"/>
            <a:ext cx="801501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>
                <a:solidFill>
                  <a:srgbClr val="000000"/>
                </a:solidFill>
              </a:rPr>
              <a:t>Slide </a:t>
            </a:r>
            <a:fld id="{97287725-04B1-4114-BE7C-1DB7341F149F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50177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>
                <a:solidFill>
                  <a:srgbClr val="000000"/>
                </a:solidFill>
              </a:rPr>
              <a:t>May 2019</a:t>
            </a: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47335" y="4856560"/>
            <a:ext cx="1596591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>
                <a:solidFill>
                  <a:srgbClr val="000000"/>
                </a:solidFill>
              </a:rPr>
              <a:t>Roya Doostnejad, Intel Corporation</a:t>
            </a: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209351" y="4856560"/>
            <a:ext cx="801501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>
                <a:solidFill>
                  <a:srgbClr val="000000"/>
                </a:solidFill>
              </a:rPr>
              <a:t>Slide </a:t>
            </a:r>
            <a:fld id="{79514AE6-3789-4BAA-855F-F1D0C197B3ED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85661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514350"/>
            <a:ext cx="7772400" cy="800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85900"/>
            <a:ext cx="7772400" cy="308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text styles</a:t>
            </a:r>
          </a:p>
          <a:p>
            <a:pPr lvl="1"/>
            <a:r>
              <a:rPr lang="en-US" altLang="en-US" dirty="0" smtClean="0"/>
              <a:t>Second level</a:t>
            </a:r>
          </a:p>
          <a:p>
            <a:pPr lvl="2"/>
            <a:r>
              <a:rPr lang="en-US" altLang="en-US" dirty="0" smtClean="0"/>
              <a:t>Third level</a:t>
            </a:r>
          </a:p>
          <a:p>
            <a:pPr lvl="3"/>
            <a:r>
              <a:rPr lang="en-US" altLang="en-US" dirty="0" smtClean="0"/>
              <a:t>Fourth level</a:t>
            </a:r>
          </a:p>
          <a:p>
            <a:pPr lvl="4"/>
            <a:r>
              <a:rPr lang="en-US" alt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4" y="249452"/>
            <a:ext cx="992323" cy="20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350" b="1" smtClean="0"/>
            </a:lvl1pPr>
          </a:lstStyle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mtClean="0">
                <a:solidFill>
                  <a:srgbClr val="000000"/>
                </a:solidFill>
              </a:rPr>
              <a:t>May 2019</a:t>
            </a:r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60772" y="4856560"/>
            <a:ext cx="1683154" cy="1384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mtClean="0"/>
            </a:lvl1pPr>
          </a:lstStyle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900" dirty="0" smtClean="0">
                <a:solidFill>
                  <a:srgbClr val="000000"/>
                </a:solidFill>
              </a:rPr>
              <a:t>Roya Doostnejad, Intel Corporation</a:t>
            </a:r>
            <a:endParaRPr lang="en-US" altLang="en-US" sz="900" dirty="0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409726" y="4856560"/>
            <a:ext cx="400751" cy="1384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mtClean="0"/>
            </a:lvl1pPr>
          </a:lstStyle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900" smtClean="0">
                <a:solidFill>
                  <a:srgbClr val="000000"/>
                </a:solidFill>
              </a:rPr>
              <a:t>Slide </a:t>
            </a:r>
            <a:fld id="{16CD3B3E-E816-4245-A507-039527FD6128}" type="slidenum">
              <a:rPr lang="en-US" altLang="en-US" sz="900" smtClean="0">
                <a:solidFill>
                  <a:srgbClr val="000000"/>
                </a:solidFill>
              </a:rPr>
              <a:pPr defTabSz="68580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 sz="900">
              <a:solidFill>
                <a:srgbClr val="000000"/>
              </a:solidFill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867808" y="249452"/>
            <a:ext cx="2577693" cy="20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143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3429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 defTabSz="6858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350" b="1" dirty="0" smtClean="0">
                <a:solidFill>
                  <a:srgbClr val="000000"/>
                </a:solidFill>
              </a:rPr>
              <a:t>doc.: </a:t>
            </a:r>
            <a:r>
              <a:rPr lang="en-US" altLang="en-US" sz="1350" b="1" smtClean="0">
                <a:solidFill>
                  <a:srgbClr val="000000"/>
                </a:solidFill>
              </a:rPr>
              <a:t>IEEE 802.11-19/0767r1</a:t>
            </a:r>
            <a:endParaRPr lang="en-US" altLang="en-US" sz="1350" b="1" dirty="0" smtClean="0">
              <a:solidFill>
                <a:srgbClr val="000000"/>
              </a:solidFill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4572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900">
              <a:solidFill>
                <a:srgbClr val="000000"/>
              </a:solidFill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1" y="4856560"/>
            <a:ext cx="538609" cy="1384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9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485775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9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50502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Times New Roman" pitchFamily="18" charset="0"/>
        </a:defRPr>
      </a:lvl5pPr>
      <a:lvl6pPr marL="3429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Times New Roman" pitchFamily="18" charset="0"/>
        </a:defRPr>
      </a:lvl6pPr>
      <a:lvl7pPr marL="6858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Times New Roman" pitchFamily="18" charset="0"/>
        </a:defRPr>
      </a:lvl7pPr>
      <a:lvl8pPr marL="10287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Times New Roman" pitchFamily="18" charset="0"/>
        </a:defRPr>
      </a:lvl8pPr>
      <a:lvl9pPr marL="13716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Times New Roman" pitchFamily="18" charset="0"/>
        </a:defRPr>
      </a:lvl9pPr>
    </p:titleStyle>
    <p:bodyStyle>
      <a:lvl1pPr marL="257175" indent="-257175" algn="l" rtl="0" eaLnBrk="1" fontAlgn="base" hangingPunct="1">
        <a:spcBef>
          <a:spcPct val="20000"/>
        </a:spcBef>
        <a:spcAft>
          <a:spcPct val="0"/>
        </a:spcAft>
        <a:buChar char="•"/>
        <a:defRPr sz="1800" b="1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1" fontAlgn="base" hangingPunct="1">
        <a:spcBef>
          <a:spcPct val="20000"/>
        </a:spcBef>
        <a:spcAft>
          <a:spcPct val="0"/>
        </a:spcAft>
        <a:buChar char="–"/>
        <a:defRPr sz="1500">
          <a:solidFill>
            <a:schemeClr val="tx1"/>
          </a:solidFill>
          <a:latin typeface="+mn-lt"/>
        </a:defRPr>
      </a:lvl2pPr>
      <a:lvl3pPr marL="814388" indent="-17145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071563" indent="-171450" algn="l" rtl="0" eaLnBrk="1" fontAlgn="base" hangingPunct="1">
        <a:spcBef>
          <a:spcPct val="20000"/>
        </a:spcBef>
        <a:spcAft>
          <a:spcPct val="0"/>
        </a:spcAft>
        <a:buChar char="–"/>
        <a:defRPr sz="1200">
          <a:solidFill>
            <a:schemeClr val="tx1"/>
          </a:solidFill>
          <a:latin typeface="+mn-lt"/>
        </a:defRPr>
      </a:lvl4pPr>
      <a:lvl5pPr marL="1328738" indent="-171450" algn="l" rtl="0" eaLnBrk="1" fontAlgn="base" hangingPunct="1">
        <a:spcBef>
          <a:spcPct val="20000"/>
        </a:spcBef>
        <a:spcAft>
          <a:spcPct val="0"/>
        </a:spcAft>
        <a:buChar char="•"/>
        <a:defRPr sz="1200">
          <a:solidFill>
            <a:schemeClr val="tx1"/>
          </a:solidFill>
          <a:latin typeface="+mn-lt"/>
        </a:defRPr>
      </a:lvl5pPr>
      <a:lvl6pPr marL="1671638" indent="-171450" algn="l" rtl="0" eaLnBrk="1" fontAlgn="base" hangingPunct="1">
        <a:spcBef>
          <a:spcPct val="20000"/>
        </a:spcBef>
        <a:spcAft>
          <a:spcPct val="0"/>
        </a:spcAft>
        <a:buChar char="•"/>
        <a:defRPr sz="1200">
          <a:solidFill>
            <a:schemeClr val="tx1"/>
          </a:solidFill>
          <a:latin typeface="+mn-lt"/>
        </a:defRPr>
      </a:lvl6pPr>
      <a:lvl7pPr marL="2014538" indent="-171450" algn="l" rtl="0" eaLnBrk="1" fontAlgn="base" hangingPunct="1">
        <a:spcBef>
          <a:spcPct val="20000"/>
        </a:spcBef>
        <a:spcAft>
          <a:spcPct val="0"/>
        </a:spcAft>
        <a:buChar char="•"/>
        <a:defRPr sz="1200">
          <a:solidFill>
            <a:schemeClr val="tx1"/>
          </a:solidFill>
          <a:latin typeface="+mn-lt"/>
        </a:defRPr>
      </a:lvl7pPr>
      <a:lvl8pPr marL="2357438" indent="-171450" algn="l" rtl="0" eaLnBrk="1" fontAlgn="base" hangingPunct="1">
        <a:spcBef>
          <a:spcPct val="20000"/>
        </a:spcBef>
        <a:spcAft>
          <a:spcPct val="0"/>
        </a:spcAft>
        <a:buChar char="•"/>
        <a:defRPr sz="1200">
          <a:solidFill>
            <a:schemeClr val="tx1"/>
          </a:solidFill>
          <a:latin typeface="+mn-lt"/>
        </a:defRPr>
      </a:lvl8pPr>
      <a:lvl9pPr marL="2700338" indent="-171450" algn="l" rtl="0" eaLnBrk="1" fontAlgn="base" hangingPunct="1">
        <a:spcBef>
          <a:spcPct val="20000"/>
        </a:spcBef>
        <a:spcAft>
          <a:spcPct val="0"/>
        </a:spcAft>
        <a:buChar char="•"/>
        <a:defRPr sz="1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7" Type="http://schemas.openxmlformats.org/officeDocument/2006/relationships/image" Target="../media/image4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3.png"/><Relationship Id="rId5" Type="http://schemas.openxmlformats.org/officeDocument/2006/relationships/image" Target="../media/image3.png"/><Relationship Id="rId4" Type="http://schemas.openxmlformats.org/officeDocument/2006/relationships/image" Target="../media/image41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0.png"/><Relationship Id="rId7" Type="http://schemas.openxmlformats.org/officeDocument/2006/relationships/image" Target="../media/image4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8.png"/><Relationship Id="rId5" Type="http://schemas.openxmlformats.org/officeDocument/2006/relationships/image" Target="../media/image47.png"/><Relationship Id="rId10" Type="http://schemas.openxmlformats.org/officeDocument/2006/relationships/image" Target="../media/image25.png"/><Relationship Id="rId4" Type="http://schemas.openxmlformats.org/officeDocument/2006/relationships/image" Target="../media/image46.png"/><Relationship Id="rId9" Type="http://schemas.openxmlformats.org/officeDocument/2006/relationships/image" Target="../media/image24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12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emf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4" y="249452"/>
            <a:ext cx="1072409" cy="207749"/>
          </a:xfrm>
          <a:noFill/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Times New Roman" pitchFamily="18" charset="0"/>
              </a:defRPr>
            </a:lvl1pPr>
            <a:lvl2pPr marL="557213" indent="-214313">
              <a:defRPr sz="900">
                <a:solidFill>
                  <a:schemeClr val="tx1"/>
                </a:solidFill>
                <a:latin typeface="Times New Roman" pitchFamily="18" charset="0"/>
              </a:defRPr>
            </a:lvl2pPr>
            <a:lvl3pPr marL="857250" indent="-171450">
              <a:defRPr sz="900">
                <a:solidFill>
                  <a:schemeClr val="tx1"/>
                </a:solidFill>
                <a:latin typeface="Times New Roman" pitchFamily="18" charset="0"/>
              </a:defRPr>
            </a:lvl3pPr>
            <a:lvl4pPr marL="1200150" indent="-171450">
              <a:defRPr sz="900">
                <a:solidFill>
                  <a:schemeClr val="tx1"/>
                </a:solidFill>
                <a:latin typeface="Times New Roman" pitchFamily="18" charset="0"/>
              </a:defRPr>
            </a:lvl4pPr>
            <a:lvl5pPr marL="1543050" indent="-171450">
              <a:defRPr sz="900">
                <a:solidFill>
                  <a:schemeClr val="tx1"/>
                </a:solidFill>
                <a:latin typeface="Times New Roman" pitchFamily="18" charset="0"/>
              </a:defRPr>
            </a:lvl5pPr>
            <a:lvl6pPr marL="1885950" indent="-17145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Times New Roman" pitchFamily="18" charset="0"/>
              </a:defRPr>
            </a:lvl6pPr>
            <a:lvl7pPr marL="2228850" indent="-17145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Times New Roman" pitchFamily="18" charset="0"/>
              </a:defRPr>
            </a:lvl7pPr>
            <a:lvl8pPr marL="2571750" indent="-17145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Times New Roman" pitchFamily="18" charset="0"/>
              </a:defRPr>
            </a:lvl8pPr>
            <a:lvl9pPr marL="2914650" indent="-17145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350" smtClean="0">
                <a:solidFill>
                  <a:srgbClr val="000000"/>
                </a:solidFill>
              </a:rPr>
              <a:t>May 2019</a:t>
            </a:r>
            <a:endParaRPr lang="en-US" altLang="en-US" sz="1350" dirty="0">
              <a:solidFill>
                <a:srgbClr val="000000"/>
              </a:solidFill>
            </a:endParaRPr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60772" y="4856560"/>
            <a:ext cx="1683154" cy="138499"/>
          </a:xfrm>
          <a:noFill/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Times New Roman" pitchFamily="18" charset="0"/>
              </a:defRPr>
            </a:lvl1pPr>
            <a:lvl2pPr marL="557213" indent="-214313">
              <a:defRPr sz="900">
                <a:solidFill>
                  <a:schemeClr val="tx1"/>
                </a:solidFill>
                <a:latin typeface="Times New Roman" pitchFamily="18" charset="0"/>
              </a:defRPr>
            </a:lvl2pPr>
            <a:lvl3pPr marL="857250" indent="-171450">
              <a:defRPr sz="900">
                <a:solidFill>
                  <a:schemeClr val="tx1"/>
                </a:solidFill>
                <a:latin typeface="Times New Roman" pitchFamily="18" charset="0"/>
              </a:defRPr>
            </a:lvl3pPr>
            <a:lvl4pPr marL="1200150" indent="-171450">
              <a:defRPr sz="900">
                <a:solidFill>
                  <a:schemeClr val="tx1"/>
                </a:solidFill>
                <a:latin typeface="Times New Roman" pitchFamily="18" charset="0"/>
              </a:defRPr>
            </a:lvl4pPr>
            <a:lvl5pPr marL="1543050" indent="-171450">
              <a:defRPr sz="900">
                <a:solidFill>
                  <a:schemeClr val="tx1"/>
                </a:solidFill>
                <a:latin typeface="Times New Roman" pitchFamily="18" charset="0"/>
              </a:defRPr>
            </a:lvl5pPr>
            <a:lvl6pPr marL="1885950" indent="-17145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Times New Roman" pitchFamily="18" charset="0"/>
              </a:defRPr>
            </a:lvl6pPr>
            <a:lvl7pPr marL="2228850" indent="-17145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Times New Roman" pitchFamily="18" charset="0"/>
              </a:defRPr>
            </a:lvl7pPr>
            <a:lvl8pPr marL="2571750" indent="-17145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Times New Roman" pitchFamily="18" charset="0"/>
              </a:defRPr>
            </a:lvl8pPr>
            <a:lvl9pPr marL="2914650" indent="-17145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dirty="0" smtClean="0">
                <a:solidFill>
                  <a:srgbClr val="000000"/>
                </a:solidFill>
              </a:rPr>
              <a:t>Roya Doostnejad, Intel Corporation</a:t>
            </a:r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409726" y="4856560"/>
            <a:ext cx="400751" cy="138499"/>
          </a:xfrm>
          <a:noFill/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Times New Roman" pitchFamily="18" charset="0"/>
              </a:defRPr>
            </a:lvl1pPr>
            <a:lvl2pPr marL="557213" indent="-214313">
              <a:defRPr sz="900">
                <a:solidFill>
                  <a:schemeClr val="tx1"/>
                </a:solidFill>
                <a:latin typeface="Times New Roman" pitchFamily="18" charset="0"/>
              </a:defRPr>
            </a:lvl2pPr>
            <a:lvl3pPr marL="857250" indent="-171450">
              <a:defRPr sz="900">
                <a:solidFill>
                  <a:schemeClr val="tx1"/>
                </a:solidFill>
                <a:latin typeface="Times New Roman" pitchFamily="18" charset="0"/>
              </a:defRPr>
            </a:lvl3pPr>
            <a:lvl4pPr marL="1200150" indent="-171450">
              <a:defRPr sz="900">
                <a:solidFill>
                  <a:schemeClr val="tx1"/>
                </a:solidFill>
                <a:latin typeface="Times New Roman" pitchFamily="18" charset="0"/>
              </a:defRPr>
            </a:lvl4pPr>
            <a:lvl5pPr marL="1543050" indent="-171450">
              <a:defRPr sz="900">
                <a:solidFill>
                  <a:schemeClr val="tx1"/>
                </a:solidFill>
                <a:latin typeface="Times New Roman" pitchFamily="18" charset="0"/>
              </a:defRPr>
            </a:lvl5pPr>
            <a:lvl6pPr marL="1885950" indent="-17145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Times New Roman" pitchFamily="18" charset="0"/>
              </a:defRPr>
            </a:lvl6pPr>
            <a:lvl7pPr marL="2228850" indent="-17145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Times New Roman" pitchFamily="18" charset="0"/>
              </a:defRPr>
            </a:lvl7pPr>
            <a:lvl8pPr marL="2571750" indent="-17145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Times New Roman" pitchFamily="18" charset="0"/>
              </a:defRPr>
            </a:lvl8pPr>
            <a:lvl9pPr marL="2914650" indent="-17145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>
                <a:solidFill>
                  <a:srgbClr val="000000"/>
                </a:solidFill>
              </a:rPr>
              <a:t>Slide </a:t>
            </a:r>
            <a:fld id="{F53C4008-337E-4BDF-8FF3-BA2CFCA543C3}" type="slidenum">
              <a:rPr lang="en-US" altLang="en-US">
                <a:solidFill>
                  <a:srgbClr val="000000"/>
                </a:solidFill>
              </a:rPr>
              <a:pPr/>
              <a:t>1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>
          <a:xfrm>
            <a:off x="1657350" y="769674"/>
            <a:ext cx="5829300" cy="800100"/>
          </a:xfrm>
          <a:noFill/>
        </p:spPr>
        <p:txBody>
          <a:bodyPr/>
          <a:lstStyle/>
          <a:p>
            <a:r>
              <a:rPr lang="en-US" altLang="en-US" dirty="0" smtClean="0"/>
              <a:t/>
            </a:r>
            <a:br>
              <a:rPr lang="en-US" altLang="en-US" dirty="0" smtClean="0"/>
            </a:br>
            <a:r>
              <a:rPr lang="en-US" altLang="en-US" dirty="0" smtClean="0"/>
              <a:t>Implicit </a:t>
            </a:r>
            <a:r>
              <a:rPr lang="en-US" altLang="en-US" dirty="0"/>
              <a:t>Channel </a:t>
            </a:r>
            <a:r>
              <a:rPr lang="en-US" altLang="en-US" dirty="0" smtClean="0"/>
              <a:t>Sounding in IEEE 802.11</a:t>
            </a:r>
            <a:br>
              <a:rPr lang="en-US" altLang="en-US" dirty="0" smtClean="0"/>
            </a:br>
            <a:r>
              <a:rPr lang="en-US" altLang="en-US" dirty="0" smtClean="0"/>
              <a:t>(Feasibility </a:t>
            </a:r>
            <a:r>
              <a:rPr lang="en-US" altLang="en-US" dirty="0" smtClean="0"/>
              <a:t>Study)</a:t>
            </a:r>
            <a:r>
              <a:rPr lang="en-US" altLang="en-US" dirty="0"/>
              <a:t/>
            </a:r>
            <a:br>
              <a:rPr lang="en-US" altLang="en-US" dirty="0"/>
            </a:br>
            <a:endParaRPr lang="en-US" altLang="en-US" dirty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1657350" y="1920027"/>
            <a:ext cx="5829300" cy="28575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altLang="en-US" sz="1500" dirty="0"/>
              <a:t>Date:</a:t>
            </a:r>
            <a:r>
              <a:rPr lang="en-US" altLang="en-US" sz="1500" b="0" dirty="0"/>
              <a:t> </a:t>
            </a:r>
            <a:r>
              <a:rPr lang="en-US" altLang="en-US" sz="1500" b="0" dirty="0" smtClean="0"/>
              <a:t>2019-5-8</a:t>
            </a:r>
            <a:endParaRPr lang="en-US" altLang="en-US" sz="1500" b="0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701800" y="2413155"/>
            <a:ext cx="1085850" cy="28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9056" tIns="34529" rIns="69056" bIns="34529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defTabSz="685800"/>
            <a:r>
              <a:rPr lang="en-US" altLang="en-US" sz="1500" b="1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10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16140256"/>
              </p:ext>
            </p:extLst>
          </p:nvPr>
        </p:nvGraphicFramePr>
        <p:xfrm>
          <a:off x="1866901" y="2651125"/>
          <a:ext cx="6880860" cy="2095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4" name="Document" r:id="rId4" imgW="9236202" imgH="2808060" progId="Word.Document.8">
                  <p:embed/>
                </p:oleObj>
              </mc:Choice>
              <mc:Fallback>
                <p:oleObj name="Document" r:id="rId4" imgW="9236202" imgH="280806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66901" y="2651125"/>
                        <a:ext cx="6880860" cy="2095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49421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 dirty="0" smtClean="0"/>
              <a:t>Simulation Results/Impact of Calibration Error on MU BF</a:t>
            </a:r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4" y="249452"/>
            <a:ext cx="702115" cy="207749"/>
          </a:xfrm>
        </p:spPr>
        <p:txBody>
          <a:bodyPr/>
          <a:lstStyle/>
          <a:p>
            <a:pPr>
              <a:defRPr/>
            </a:pPr>
            <a:r>
              <a:rPr lang="en-US" altLang="en-US" smtClean="0">
                <a:solidFill>
                  <a:srgbClr val="000000"/>
                </a:solidFill>
              </a:rPr>
              <a:t>May 2019</a:t>
            </a:r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>
                <a:solidFill>
                  <a:srgbClr val="000000"/>
                </a:solidFill>
              </a:rPr>
              <a:t>Roya Doostnejad, Intel Corporation</a:t>
            </a: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>
                <a:solidFill>
                  <a:srgbClr val="000000"/>
                </a:solidFill>
              </a:rPr>
              <a:t>Slide </a:t>
            </a:r>
            <a:fld id="{10F6E6CE-8ABD-4955-BA38-BB3D0CE062DF}" type="slidenum">
              <a:rPr lang="en-US" altLang="en-US" smtClean="0">
                <a:solidFill>
                  <a:srgbClr val="000000"/>
                </a:solidFill>
              </a:rPr>
              <a:pPr>
                <a:defRPr/>
              </a:pPr>
              <a:t>10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7299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0"/>
            <a:ext cx="7772400" cy="639999"/>
          </a:xfrm>
        </p:spPr>
        <p:txBody>
          <a:bodyPr/>
          <a:lstStyle/>
          <a:p>
            <a:r>
              <a:rPr lang="en-US" dirty="0" smtClean="0"/>
              <a:t>Simulations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09991"/>
            <a:ext cx="7772400" cy="3262009"/>
          </a:xfrm>
        </p:spPr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IEEE 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Channel model D (BW=80 MHz)	</a:t>
            </a:r>
          </a:p>
          <a:p>
            <a:pPr marL="171450" indent="-171450">
              <a:lnSpc>
                <a:spcPct val="80000"/>
              </a:lnSpc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 with 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4/8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Tx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antennas transmitting at 24 </a:t>
            </a:r>
            <a:r>
              <a:rPr lang="en-US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dBm</a:t>
            </a:r>
            <a:endParaRPr lang="en-US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>
              <a:lnSpc>
                <a:spcPct val="80000"/>
              </a:lnSpc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Number of STAs: 4 and 6</a:t>
            </a:r>
          </a:p>
          <a:p>
            <a:pPr marL="171450" indent="-171450">
              <a:lnSpc>
                <a:spcPct val="80000"/>
              </a:lnSpc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Single data steam to each STA</a:t>
            </a: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>
              <a:lnSpc>
                <a:spcPct val="80000"/>
              </a:lnSpc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Noise floor of -89.9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dBm</a:t>
            </a: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>
              <a:lnSpc>
                <a:spcPct val="80000"/>
              </a:lnSpc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 with 2 Receive antennas</a:t>
            </a:r>
          </a:p>
          <a:p>
            <a:pPr marL="171450" indent="-171450">
              <a:lnSpc>
                <a:spcPct val="80000"/>
              </a:lnSpc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Transmitter: </a:t>
            </a:r>
          </a:p>
          <a:p>
            <a:pPr marL="511175" lvl="1" indent="-285750">
              <a:lnSpc>
                <a:spcPct val="80000"/>
              </a:lnSpc>
              <a:spcAft>
                <a:spcPts val="300"/>
              </a:spcAft>
              <a:buFont typeface="Courier New" panose="02070309020205020404" pitchFamily="49" charset="0"/>
              <a:buChar char="o"/>
            </a:pP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Multiuser 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ZF BF </a:t>
            </a:r>
          </a:p>
          <a:p>
            <a:pPr marL="171450" indent="-171450">
              <a:lnSpc>
                <a:spcPct val="80000"/>
              </a:lnSpc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Receiver: 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MMSE</a:t>
            </a:r>
          </a:p>
          <a:p>
            <a:pPr marL="171450" indent="-171450">
              <a:lnSpc>
                <a:spcPct val="80000"/>
              </a:lnSpc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Path 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Loss Model: Free Space: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Ploss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46.77+20log10(d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471488" lvl="1" indent="-171450">
              <a:lnSpc>
                <a:spcPct val="80000"/>
              </a:lnSpc>
              <a:spcAft>
                <a:spcPts val="300"/>
              </a:spcAft>
              <a:buFont typeface="Courier New" panose="02070309020205020404" pitchFamily="49" charset="0"/>
              <a:buChar char="o"/>
            </a:pP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D=10:10:80 m</a:t>
            </a: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4" y="249452"/>
            <a:ext cx="702115" cy="207749"/>
          </a:xfrm>
        </p:spPr>
        <p:txBody>
          <a:bodyPr/>
          <a:lstStyle/>
          <a:p>
            <a:pPr>
              <a:defRPr/>
            </a:pPr>
            <a:r>
              <a:rPr lang="en-US" altLang="en-US" smtClean="0">
                <a:solidFill>
                  <a:srgbClr val="000000"/>
                </a:solidFill>
              </a:rPr>
              <a:t>May 2019</a:t>
            </a:r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>
                <a:solidFill>
                  <a:srgbClr val="000000"/>
                </a:solidFill>
              </a:rPr>
              <a:t>Roya Doostnejad, Intel Corporation</a:t>
            </a: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>
                <a:solidFill>
                  <a:srgbClr val="000000"/>
                </a:solidFill>
              </a:rPr>
              <a:t>Slide </a:t>
            </a:r>
            <a:fld id="{0391809B-2015-42AC-9A4A-427CE29EAC4D}" type="slidenum">
              <a:rPr lang="en-US" altLang="en-US" smtClean="0">
                <a:solidFill>
                  <a:srgbClr val="000000"/>
                </a:solidFill>
              </a:rPr>
              <a:pPr>
                <a:defRPr/>
              </a:pPr>
              <a:t>11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0954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0"/>
            <a:ext cx="7772400" cy="495148"/>
          </a:xfrm>
        </p:spPr>
        <p:txBody>
          <a:bodyPr/>
          <a:lstStyle/>
          <a:p>
            <a:r>
              <a:rPr lang="en-US" sz="2000" dirty="0" smtClean="0"/>
              <a:t>Impact of Reciprocity Error at the Device in MU MIMO BF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799" y="1066647"/>
            <a:ext cx="8085125" cy="3789913"/>
          </a:xfrm>
        </p:spPr>
        <p:txBody>
          <a:bodyPr/>
          <a:lstStyle/>
          <a:p>
            <a:r>
              <a:rPr lang="en-US" sz="1400" b="0" dirty="0" smtClean="0"/>
              <a:t>Reciprocity Phase Error at the device has no impact on MU MIMO Transmit BF [2]</a:t>
            </a:r>
          </a:p>
          <a:p>
            <a:r>
              <a:rPr lang="en-US" sz="1400" b="0" dirty="0"/>
              <a:t>Reciprocity </a:t>
            </a:r>
            <a:r>
              <a:rPr lang="en-US" sz="1400" b="0" dirty="0" smtClean="0"/>
              <a:t>Amplitude error </a:t>
            </a:r>
            <a:r>
              <a:rPr lang="en-US" sz="1400" b="0" dirty="0"/>
              <a:t>at the device</a:t>
            </a:r>
            <a:r>
              <a:rPr lang="en-US" sz="1400" b="0" dirty="0" smtClean="0"/>
              <a:t> has a minor impact.</a:t>
            </a:r>
          </a:p>
          <a:p>
            <a:r>
              <a:rPr lang="en-US" sz="1400" dirty="0" smtClean="0"/>
              <a:t>Conclusion:</a:t>
            </a:r>
            <a:r>
              <a:rPr lang="en-US" sz="1400" b="0" dirty="0" smtClean="0"/>
              <a:t> RF Calibration is only applied at AP. No need for Calibration at the device. </a:t>
            </a:r>
          </a:p>
          <a:p>
            <a:endParaRPr lang="en-US" sz="1400" b="0" dirty="0" smtClean="0"/>
          </a:p>
          <a:p>
            <a:pPr marL="0" indent="0">
              <a:buNone/>
            </a:pPr>
            <a:endParaRPr lang="en-US" sz="1400" b="0" dirty="0" smtClean="0"/>
          </a:p>
          <a:p>
            <a:endParaRPr lang="en-US" sz="1400" b="0" dirty="0"/>
          </a:p>
          <a:p>
            <a:r>
              <a:rPr lang="en-US" sz="1400" b="0" dirty="0" smtClean="0"/>
              <a:t>Example: AP (8-antennas) and 4 STAs (two antennas)</a:t>
            </a:r>
          </a:p>
          <a:p>
            <a:r>
              <a:rPr lang="en-US" sz="1400" b="0" dirty="0" smtClean="0"/>
              <a:t>AP: No Reciprocity error </a:t>
            </a:r>
          </a:p>
          <a:p>
            <a:r>
              <a:rPr lang="en-US" sz="1400" b="0" dirty="0" smtClean="0"/>
              <a:t>STAs: Phase Errors of (-70, 70) </a:t>
            </a:r>
            <a:r>
              <a:rPr lang="en-US" sz="1400" b="0" dirty="0" err="1" smtClean="0"/>
              <a:t>deg</a:t>
            </a:r>
            <a:endParaRPr lang="en-US" sz="1400" b="0" dirty="0" smtClean="0"/>
          </a:p>
          <a:p>
            <a:pPr lvl="1"/>
            <a:r>
              <a:rPr lang="en-US" sz="1200" dirty="0" smtClean="0"/>
              <a:t>No Impact</a:t>
            </a:r>
            <a:r>
              <a:rPr lang="en-US" sz="1200" b="0" dirty="0" smtClean="0"/>
              <a:t> </a:t>
            </a:r>
          </a:p>
          <a:p>
            <a:r>
              <a:rPr lang="en-US" sz="1400" b="0" dirty="0" smtClean="0"/>
              <a:t>STAs: Amplitude Error (Uniform distribution (0.5,1.5) )</a:t>
            </a:r>
          </a:p>
          <a:p>
            <a:pPr lvl="1"/>
            <a:r>
              <a:rPr lang="en-US" sz="1200" dirty="0" smtClean="0"/>
              <a:t>Less than 0.5 dB impact</a:t>
            </a:r>
            <a:r>
              <a:rPr lang="en-US" sz="1200" b="0" dirty="0" smtClean="0"/>
              <a:t> </a:t>
            </a:r>
          </a:p>
          <a:p>
            <a:r>
              <a:rPr lang="en-US" sz="1200" b="0" dirty="0" smtClean="0"/>
              <a:t>Amp/Phase Error is the difference in Amp/Phase between</a:t>
            </a:r>
          </a:p>
          <a:p>
            <a:pPr marL="0" indent="0">
              <a:buNone/>
            </a:pPr>
            <a:r>
              <a:rPr lang="en-US" sz="1200" b="0" dirty="0"/>
              <a:t> </a:t>
            </a:r>
            <a:r>
              <a:rPr lang="en-US" sz="1200" b="0" dirty="0" smtClean="0"/>
              <a:t>     transmitter and receiver in each Antenna (Reciprocity error)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4" y="249452"/>
            <a:ext cx="702115" cy="207749"/>
          </a:xfrm>
        </p:spPr>
        <p:txBody>
          <a:bodyPr/>
          <a:lstStyle/>
          <a:p>
            <a:pPr>
              <a:defRPr/>
            </a:pPr>
            <a:r>
              <a:rPr lang="en-US" altLang="en-US" smtClean="0">
                <a:solidFill>
                  <a:srgbClr val="000000"/>
                </a:solidFill>
              </a:rPr>
              <a:t>May 2019</a:t>
            </a:r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>
                <a:solidFill>
                  <a:srgbClr val="000000"/>
                </a:solidFill>
              </a:rPr>
              <a:t>Roya Doostnejad, Intel Corporation</a:t>
            </a: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>
                <a:solidFill>
                  <a:srgbClr val="000000"/>
                </a:solidFill>
              </a:rPr>
              <a:t>Slide </a:t>
            </a:r>
            <a:fld id="{0391809B-2015-42AC-9A4A-427CE29EAC4D}" type="slidenum">
              <a:rPr lang="en-US" altLang="en-US" smtClean="0">
                <a:solidFill>
                  <a:srgbClr val="000000"/>
                </a:solidFill>
              </a:rPr>
              <a:pPr>
                <a:defRPr/>
              </a:pPr>
              <a:t>12</a:t>
            </a:fld>
            <a:endParaRPr lang="en-US" altLang="en-US">
              <a:solidFill>
                <a:srgbClr val="000000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10852" y="1887322"/>
            <a:ext cx="3954719" cy="29692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0114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0"/>
            <a:ext cx="7772400" cy="686990"/>
          </a:xfrm>
        </p:spPr>
        <p:txBody>
          <a:bodyPr/>
          <a:lstStyle/>
          <a:p>
            <a:r>
              <a:rPr lang="en-US" sz="2000" dirty="0" smtClean="0"/>
              <a:t>Impact of Residual Calibration Error at AP</a:t>
            </a:r>
            <a:endParaRPr lang="en-US" sz="2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85800" y="1201340"/>
                <a:ext cx="7772400" cy="3655220"/>
              </a:xfrm>
            </p:spPr>
            <p:txBody>
              <a:bodyPr/>
              <a:lstStyle/>
              <a:p>
                <a:pPr lvl="0"/>
                <a:r>
                  <a:rPr lang="en-US" sz="1600" b="0" dirty="0">
                    <a:solidFill>
                      <a:srgbClr val="000000"/>
                    </a:solidFill>
                  </a:rPr>
                  <a:t>Assumptions: LS Calibration is performed at AP, no calibration at STA</a:t>
                </a:r>
              </a:p>
              <a:p>
                <a:pPr lvl="0"/>
                <a:r>
                  <a:rPr lang="en-US" sz="1600" b="0" dirty="0">
                    <a:solidFill>
                      <a:srgbClr val="000000"/>
                    </a:solidFill>
                  </a:rPr>
                  <a:t>The residual phase calibration error at AP is less than 4 </a:t>
                </a:r>
                <a:r>
                  <a:rPr lang="en-US" sz="1600" b="0" dirty="0" err="1" smtClean="0">
                    <a:solidFill>
                      <a:srgbClr val="000000"/>
                    </a:solidFill>
                  </a:rPr>
                  <a:t>deg</a:t>
                </a:r>
                <a:endParaRPr lang="en-US" sz="1600" b="0" dirty="0">
                  <a:solidFill>
                    <a:srgbClr val="000000"/>
                  </a:solidFill>
                </a:endParaRPr>
              </a:p>
              <a:p>
                <a:pPr lvl="0"/>
                <a:r>
                  <a:rPr lang="en-US" sz="1600" b="0" dirty="0">
                    <a:solidFill>
                      <a:srgbClr val="000000"/>
                    </a:solidFill>
                  </a:rPr>
                  <a:t>To observe the worst case scenarios following examples are simulated:</a:t>
                </a:r>
              </a:p>
              <a:p>
                <a:pPr lvl="1">
                  <a:buFont typeface="Courier New" panose="02070309020205020404" pitchFamily="49" charset="0"/>
                  <a:buChar char="o"/>
                </a:pPr>
                <a:r>
                  <a:rPr lang="en-US" sz="1400" dirty="0">
                    <a:solidFill>
                      <a:srgbClr val="000000"/>
                    </a:solidFill>
                  </a:rPr>
                  <a:t>STA: Reciprocity Amp/angle Error</a:t>
                </a:r>
              </a:p>
              <a:p>
                <a:pPr lvl="2">
                  <a:buFont typeface="Wingdings" panose="05000000000000000000" pitchFamily="2" charset="2"/>
                  <a:buChar char="§"/>
                </a:pPr>
                <a:r>
                  <a:rPr lang="en-US" sz="1400" dirty="0">
                    <a:solidFill>
                      <a:srgbClr val="000000"/>
                    </a:solidFill>
                  </a:rPr>
                  <a:t>Amplitude Error (Uniform distribution (0.5,1.5) ), Phase Errors of (-60, 60) </a:t>
                </a:r>
                <a:r>
                  <a:rPr lang="en-US" sz="1400" dirty="0" err="1">
                    <a:solidFill>
                      <a:srgbClr val="000000"/>
                    </a:solidFill>
                  </a:rPr>
                  <a:t>deg</a:t>
                </a:r>
                <a:endParaRPr lang="en-US" sz="1700" dirty="0">
                  <a:solidFill>
                    <a:srgbClr val="000000"/>
                  </a:solidFill>
                </a:endParaRPr>
              </a:p>
              <a:p>
                <a:pPr lvl="1">
                  <a:buFont typeface="Courier New" panose="02070309020205020404" pitchFamily="49" charset="0"/>
                  <a:buChar char="o"/>
                </a:pPr>
                <a:r>
                  <a:rPr lang="en-US" sz="1400" dirty="0">
                    <a:solidFill>
                      <a:srgbClr val="000000"/>
                    </a:solidFill>
                  </a:rPr>
                  <a:t>AP: Residual Amplitude error: </a:t>
                </a:r>
                <a14:m>
                  <m:oMath xmlns:m="http://schemas.openxmlformats.org/officeDocument/2006/math">
                    <m:r>
                      <a:rPr lang="en-US" sz="14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𝑢𝑛𝑖𝑓𝑜𝑟𝑚</m:t>
                    </m:r>
                    <m:r>
                      <a:rPr lang="en-US" sz="14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 </m:t>
                    </m:r>
                    <m:r>
                      <a:rPr lang="en-US" sz="14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𝑑𝑖𝑠𝑡</m:t>
                    </m:r>
                    <m:r>
                      <a:rPr lang="en-US" sz="14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 </m:t>
                    </m:r>
                  </m:oMath>
                </a14:m>
                <a:r>
                  <a:rPr lang="en-US" sz="1400" dirty="0">
                    <a:solidFill>
                      <a:srgbClr val="000000"/>
                    </a:solidFill>
                    <a:ea typeface="+mn-ea"/>
                    <a:cs typeface="+mn-cs"/>
                  </a:rPr>
                  <a:t>[ 0.9, 1.1]</a:t>
                </a:r>
              </a:p>
              <a:p>
                <a:pPr lvl="2">
                  <a:buFont typeface="Wingdings" panose="05000000000000000000" pitchFamily="2" charset="2"/>
                  <a:buChar char="§"/>
                </a:pPr>
                <a:r>
                  <a:rPr lang="en-US" sz="1400" dirty="0">
                    <a:solidFill>
                      <a:srgbClr val="000000"/>
                    </a:solidFill>
                  </a:rPr>
                  <a:t>AP: Residual phase error: </a:t>
                </a:r>
                <a14:m>
                  <m:oMath xmlns:m="http://schemas.openxmlformats.org/officeDocument/2006/math">
                    <m:r>
                      <a:rPr lang="en-US" sz="14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  <m:r>
                      <a:rPr lang="en-US" sz="14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sz="1400" dirty="0">
                    <a:solidFill>
                      <a:srgbClr val="000000"/>
                    </a:solidFill>
                  </a:rPr>
                  <a:t>[-3 3 -3 3 -3 3 -3 3] (</a:t>
                </a:r>
                <a:r>
                  <a:rPr lang="en-US" sz="1400" dirty="0" err="1">
                    <a:solidFill>
                      <a:srgbClr val="000000"/>
                    </a:solidFill>
                  </a:rPr>
                  <a:t>deg</a:t>
                </a:r>
                <a:r>
                  <a:rPr lang="en-US" sz="1400" dirty="0">
                    <a:solidFill>
                      <a:srgbClr val="000000"/>
                    </a:solidFill>
                  </a:rPr>
                  <a:t>) </a:t>
                </a:r>
              </a:p>
              <a:p>
                <a:pPr lvl="2">
                  <a:buFont typeface="Wingdings" panose="05000000000000000000" pitchFamily="2" charset="2"/>
                  <a:buChar char="§"/>
                </a:pPr>
                <a:r>
                  <a:rPr lang="en-US" sz="1400" dirty="0">
                    <a:solidFill>
                      <a:srgbClr val="000000"/>
                    </a:solidFill>
                  </a:rPr>
                  <a:t>AP: Residual phase error: </a:t>
                </a:r>
                <a14:m>
                  <m:oMath xmlns:m="http://schemas.openxmlformats.org/officeDocument/2006/math">
                    <m:r>
                      <a:rPr lang="en-US" sz="14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  <m:r>
                      <a:rPr lang="en-US" sz="14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sz="1400" dirty="0">
                    <a:solidFill>
                      <a:srgbClr val="000000"/>
                    </a:solidFill>
                  </a:rPr>
                  <a:t>[-6 6 -6 6 -6 6 -6 6] (</a:t>
                </a:r>
                <a:r>
                  <a:rPr lang="en-US" sz="1400" dirty="0" err="1">
                    <a:solidFill>
                      <a:srgbClr val="000000"/>
                    </a:solidFill>
                  </a:rPr>
                  <a:t>deg</a:t>
                </a:r>
                <a:r>
                  <a:rPr lang="en-US" sz="1400" dirty="0">
                    <a:solidFill>
                      <a:srgbClr val="000000"/>
                    </a:solidFill>
                  </a:rPr>
                  <a:t>) </a:t>
                </a:r>
              </a:p>
              <a:p>
                <a:pPr marL="342900" lvl="1" indent="0">
                  <a:buNone/>
                </a:pPr>
                <a:endParaRPr lang="en-US" sz="1400" dirty="0">
                  <a:solidFill>
                    <a:srgbClr val="000000"/>
                  </a:solidFill>
                </a:endParaRPr>
              </a:p>
              <a:p>
                <a:pPr lvl="1">
                  <a:buFont typeface="Courier New" panose="02070309020205020404" pitchFamily="49" charset="0"/>
                  <a:buChar char="o"/>
                </a:pPr>
                <a:endParaRPr lang="en-US" sz="1400" dirty="0">
                  <a:solidFill>
                    <a:srgbClr val="000000"/>
                  </a:solidFill>
                </a:endParaRPr>
              </a:p>
              <a:p>
                <a:pPr lvl="1">
                  <a:buFont typeface="Courier New" panose="02070309020205020404" pitchFamily="49" charset="0"/>
                  <a:buChar char="o"/>
                </a:pPr>
                <a:endParaRPr lang="en-US" sz="1400" dirty="0"/>
              </a:p>
              <a:p>
                <a:pPr lvl="1">
                  <a:buFont typeface="Courier New" panose="02070309020205020404" pitchFamily="49" charset="0"/>
                  <a:buChar char="o"/>
                </a:pPr>
                <a:endParaRPr lang="en-US" sz="1400" dirty="0"/>
              </a:p>
              <a:p>
                <a:pPr marL="342900" lvl="1" indent="0">
                  <a:buNone/>
                </a:pPr>
                <a:endParaRPr lang="en-US" sz="1300" b="0" dirty="0" smtClean="0"/>
              </a:p>
              <a:p>
                <a:endParaRPr lang="en-US" sz="1600" b="0" dirty="0"/>
              </a:p>
              <a:p>
                <a:endParaRPr lang="en-US" sz="1600" b="0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85800" y="1201340"/>
                <a:ext cx="7772400" cy="3655220"/>
              </a:xfrm>
              <a:blipFill rotWithShape="0">
                <a:blip r:embed="rId2"/>
                <a:stretch>
                  <a:fillRect l="-314" t="-5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220876"/>
            <a:ext cx="702115" cy="207749"/>
          </a:xfrm>
        </p:spPr>
        <p:txBody>
          <a:bodyPr/>
          <a:lstStyle/>
          <a:p>
            <a:pPr>
              <a:defRPr/>
            </a:pPr>
            <a:r>
              <a:rPr lang="en-US" altLang="en-US" smtClean="0">
                <a:solidFill>
                  <a:srgbClr val="000000"/>
                </a:solidFill>
              </a:rPr>
              <a:t>May 2019</a:t>
            </a:r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>
                <a:solidFill>
                  <a:srgbClr val="000000"/>
                </a:solidFill>
              </a:rPr>
              <a:t>Roya Doostnejad, Intel Corporation</a:t>
            </a: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>
                <a:solidFill>
                  <a:srgbClr val="000000"/>
                </a:solidFill>
              </a:rPr>
              <a:t>Slide </a:t>
            </a:r>
            <a:fld id="{0391809B-2015-42AC-9A4A-427CE29EAC4D}" type="slidenum">
              <a:rPr lang="en-US" altLang="en-US" smtClean="0">
                <a:solidFill>
                  <a:srgbClr val="000000"/>
                </a:solidFill>
              </a:rPr>
              <a:pPr>
                <a:defRPr/>
              </a:pPr>
              <a:t>13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5847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0"/>
            <a:ext cx="7772400" cy="531084"/>
          </a:xfrm>
        </p:spPr>
        <p:txBody>
          <a:bodyPr/>
          <a:lstStyle/>
          <a:p>
            <a:r>
              <a:rPr lang="en-US" dirty="0" smtClean="0"/>
              <a:t>Simulation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4641" y="1103223"/>
            <a:ext cx="8164337" cy="3695547"/>
          </a:xfrm>
        </p:spPr>
        <p:txBody>
          <a:bodyPr/>
          <a:lstStyle/>
          <a:p>
            <a:r>
              <a:rPr lang="en-US" sz="1400" b="0" dirty="0" smtClean="0"/>
              <a:t>Impact of residual calibration error at AP on MU BF performance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1200" b="0" dirty="0">
                <a:solidFill>
                  <a:srgbClr val="000000"/>
                </a:solidFill>
              </a:rPr>
              <a:t>Residual phase calibration error is for each antenna (the difference between receive and transmit RF chains). </a:t>
            </a:r>
          </a:p>
          <a:p>
            <a:pPr lvl="1"/>
            <a:endParaRPr lang="en-US" sz="900" b="0" dirty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4" y="249452"/>
            <a:ext cx="702115" cy="207749"/>
          </a:xfrm>
        </p:spPr>
        <p:txBody>
          <a:bodyPr/>
          <a:lstStyle/>
          <a:p>
            <a:pPr>
              <a:defRPr/>
            </a:pPr>
            <a:r>
              <a:rPr lang="en-US" altLang="en-US" smtClean="0">
                <a:solidFill>
                  <a:srgbClr val="000000"/>
                </a:solidFill>
              </a:rPr>
              <a:t>May 2019</a:t>
            </a:r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>
                <a:solidFill>
                  <a:srgbClr val="000000"/>
                </a:solidFill>
              </a:rPr>
              <a:t>Roya Doostnejad, Intel Corporation</a:t>
            </a: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>
                <a:solidFill>
                  <a:srgbClr val="000000"/>
                </a:solidFill>
              </a:rPr>
              <a:t>Slide </a:t>
            </a:r>
            <a:fld id="{0391809B-2015-42AC-9A4A-427CE29EAC4D}" type="slidenum">
              <a:rPr lang="en-US" altLang="en-US" smtClean="0">
                <a:solidFill>
                  <a:srgbClr val="000000"/>
                </a:solidFill>
              </a:rPr>
              <a:pPr>
                <a:defRPr/>
              </a:pPr>
              <a:t>14</a:t>
            </a:fld>
            <a:endParaRPr lang="en-US" altLang="en-US">
              <a:solidFill>
                <a:srgbClr val="000000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9177" y="1772991"/>
            <a:ext cx="3932823" cy="295279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1" y="1773118"/>
            <a:ext cx="3886199" cy="29177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0651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1"/>
            <a:ext cx="7772400" cy="462194"/>
          </a:xfrm>
        </p:spPr>
        <p:txBody>
          <a:bodyPr/>
          <a:lstStyle/>
          <a:p>
            <a:r>
              <a:rPr lang="en-US" dirty="0"/>
              <a:t>PER Results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018503"/>
            <a:ext cx="7772400" cy="3838057"/>
          </a:xfrm>
        </p:spPr>
        <p:txBody>
          <a:bodyPr/>
          <a:lstStyle/>
          <a:p>
            <a:r>
              <a:rPr lang="en-US" sz="1000" b="0" dirty="0">
                <a:cs typeface="Times New Roman" panose="02020603050405020304" pitchFamily="18" charset="0"/>
              </a:rPr>
              <a:t>IEEE Channel model D (</a:t>
            </a:r>
            <a:r>
              <a:rPr lang="en-US" sz="1000" b="0" dirty="0" smtClean="0">
                <a:cs typeface="Times New Roman" panose="02020603050405020304" pitchFamily="18" charset="0"/>
              </a:rPr>
              <a:t>BW=20 MHz)</a:t>
            </a:r>
            <a:endParaRPr lang="en-US" sz="1000" b="0" dirty="0"/>
          </a:p>
          <a:p>
            <a:r>
              <a:rPr lang="en-US" sz="1000" b="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AP </a:t>
            </a:r>
            <a:r>
              <a:rPr lang="en-US" sz="1000" b="0" dirty="0">
                <a:solidFill>
                  <a:srgbClr val="000000"/>
                </a:solidFill>
                <a:cs typeface="Times New Roman" panose="02020603050405020304" pitchFamily="18" charset="0"/>
              </a:rPr>
              <a:t>with </a:t>
            </a:r>
            <a:r>
              <a:rPr lang="en-US" sz="1000" b="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4/8 </a:t>
            </a:r>
            <a:r>
              <a:rPr lang="en-US" sz="1000" b="0" dirty="0" err="1">
                <a:solidFill>
                  <a:srgbClr val="000000"/>
                </a:solidFill>
                <a:cs typeface="Times New Roman" panose="02020603050405020304" pitchFamily="18" charset="0"/>
              </a:rPr>
              <a:t>Tx</a:t>
            </a:r>
            <a:r>
              <a:rPr lang="en-US" sz="1000" b="0" dirty="0">
                <a:solidFill>
                  <a:srgbClr val="000000"/>
                </a:solidFill>
                <a:cs typeface="Times New Roman" panose="02020603050405020304" pitchFamily="18" charset="0"/>
              </a:rPr>
              <a:t> antennas transmitting </a:t>
            </a:r>
            <a:endParaRPr lang="en-US" sz="1000" b="0" dirty="0" smtClean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r>
              <a:rPr lang="en-US" sz="1000" b="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Number </a:t>
            </a:r>
            <a:r>
              <a:rPr lang="en-US" sz="1000" b="0" dirty="0">
                <a:solidFill>
                  <a:srgbClr val="000000"/>
                </a:solidFill>
                <a:cs typeface="Times New Roman" panose="02020603050405020304" pitchFamily="18" charset="0"/>
              </a:rPr>
              <a:t>of </a:t>
            </a:r>
            <a:r>
              <a:rPr lang="en-US" sz="1000" b="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STAs (2 receive antennas) : 2 / Single </a:t>
            </a:r>
            <a:r>
              <a:rPr lang="en-US" sz="1000" b="0" dirty="0">
                <a:solidFill>
                  <a:srgbClr val="000000"/>
                </a:solidFill>
                <a:cs typeface="Times New Roman" panose="02020603050405020304" pitchFamily="18" charset="0"/>
              </a:rPr>
              <a:t>data steam to each </a:t>
            </a:r>
            <a:r>
              <a:rPr lang="en-US" sz="1000" b="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STA</a:t>
            </a:r>
          </a:p>
          <a:p>
            <a:r>
              <a:rPr lang="en-US" sz="1000" b="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Noise </a:t>
            </a:r>
            <a:r>
              <a:rPr lang="en-US" sz="1000" b="0" dirty="0">
                <a:solidFill>
                  <a:srgbClr val="000000"/>
                </a:solidFill>
                <a:cs typeface="Times New Roman" panose="02020603050405020304" pitchFamily="18" charset="0"/>
              </a:rPr>
              <a:t>floor of -89.9 </a:t>
            </a:r>
            <a:r>
              <a:rPr lang="en-US" sz="1000" b="0" dirty="0" err="1" smtClean="0">
                <a:solidFill>
                  <a:srgbClr val="000000"/>
                </a:solidFill>
                <a:cs typeface="Times New Roman" panose="02020603050405020304" pitchFamily="18" charset="0"/>
              </a:rPr>
              <a:t>dBm</a:t>
            </a:r>
            <a:endParaRPr lang="en-US" sz="1000" b="0" dirty="0" smtClean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r>
              <a:rPr lang="en-US" sz="1000" b="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Receiver</a:t>
            </a:r>
            <a:r>
              <a:rPr lang="en-US" sz="1000" b="0" dirty="0">
                <a:solidFill>
                  <a:srgbClr val="000000"/>
                </a:solidFill>
                <a:cs typeface="Times New Roman" panose="02020603050405020304" pitchFamily="18" charset="0"/>
              </a:rPr>
              <a:t>: MMSE</a:t>
            </a:r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>
                <a:solidFill>
                  <a:srgbClr val="000000"/>
                </a:solidFill>
              </a:rPr>
              <a:t>Roya Doostnejad, Intel Corporation</a:t>
            </a: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>
                <a:solidFill>
                  <a:srgbClr val="000000"/>
                </a:solidFill>
              </a:rPr>
              <a:t>Slide </a:t>
            </a:r>
            <a:fld id="{0391809B-2015-42AC-9A4A-427CE29EAC4D}" type="slidenum">
              <a:rPr lang="en-US" altLang="en-US" smtClean="0">
                <a:solidFill>
                  <a:srgbClr val="000000"/>
                </a:solidFill>
              </a:rPr>
              <a:pPr>
                <a:defRPr/>
              </a:pPr>
              <a:t>15</a:t>
            </a:fld>
            <a:endParaRPr lang="en-US" altLang="en-US">
              <a:solidFill>
                <a:srgbClr val="000000"/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37046" y="1954313"/>
            <a:ext cx="3753725" cy="2818331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5800" y="1954313"/>
            <a:ext cx="3809610" cy="2860289"/>
          </a:xfrm>
          <a:prstGeom prst="rect">
            <a:avLst/>
          </a:prstGeom>
        </p:spPr>
      </p:pic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4" y="249452"/>
            <a:ext cx="702115" cy="207749"/>
          </a:xfrm>
        </p:spPr>
        <p:txBody>
          <a:bodyPr/>
          <a:lstStyle/>
          <a:p>
            <a:pPr>
              <a:defRPr/>
            </a:pPr>
            <a:r>
              <a:rPr lang="en-US" altLang="en-US" smtClean="0">
                <a:solidFill>
                  <a:srgbClr val="000000"/>
                </a:solidFill>
              </a:rPr>
              <a:t>May 2019</a:t>
            </a:r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6875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0"/>
            <a:ext cx="7772400" cy="568300"/>
          </a:xfrm>
        </p:spPr>
        <p:txBody>
          <a:bodyPr/>
          <a:lstStyle/>
          <a:p>
            <a:r>
              <a:rPr lang="en-US" dirty="0"/>
              <a:t>C</a:t>
            </a:r>
            <a:r>
              <a:rPr lang="en-US" dirty="0" smtClean="0"/>
              <a:t>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139799"/>
            <a:ext cx="7772400" cy="3716761"/>
          </a:xfrm>
        </p:spPr>
        <p:txBody>
          <a:bodyPr/>
          <a:lstStyle/>
          <a:p>
            <a:r>
              <a:rPr lang="en-US" sz="1600" b="0" dirty="0" smtClean="0"/>
              <a:t>Local AP Calibration is discussed</a:t>
            </a:r>
          </a:p>
          <a:p>
            <a:r>
              <a:rPr lang="en-US" sz="1600" b="0" dirty="0" smtClean="0"/>
              <a:t>LS and ARGO schemes are evaluated, LS provides improvement in calibration accuracy. </a:t>
            </a:r>
          </a:p>
          <a:p>
            <a:pPr lvl="1"/>
            <a:r>
              <a:rPr lang="en-US" sz="1400" dirty="0"/>
              <a:t>LS calibration at AP may result less than </a:t>
            </a:r>
            <a:r>
              <a:rPr lang="en-US" sz="1400" dirty="0" smtClean="0"/>
              <a:t>3 </a:t>
            </a:r>
            <a:r>
              <a:rPr lang="en-US" sz="1400" dirty="0" err="1"/>
              <a:t>deg</a:t>
            </a:r>
            <a:r>
              <a:rPr lang="en-US" sz="1400" dirty="0"/>
              <a:t> residual error at each element. </a:t>
            </a:r>
            <a:endParaRPr lang="en-US" sz="1600" b="0" dirty="0" smtClean="0"/>
          </a:p>
          <a:p>
            <a:r>
              <a:rPr lang="en-US" sz="1600" b="0" dirty="0" smtClean="0"/>
              <a:t>RF calibration is not required at the device.</a:t>
            </a:r>
          </a:p>
          <a:p>
            <a:r>
              <a:rPr lang="en-US" sz="1600" b="0" dirty="0" smtClean="0"/>
              <a:t>The impact of calibration error on MU MIMO BF is evaluated.</a:t>
            </a:r>
          </a:p>
          <a:p>
            <a:r>
              <a:rPr lang="en-US" sz="1600" b="0" dirty="0"/>
              <a:t>For higher number of users in DL MU MIMO BF, AP calibration error has to be maintained in lower range (less than </a:t>
            </a:r>
            <a:r>
              <a:rPr lang="en-US" sz="1600" b="0" dirty="0" smtClean="0"/>
              <a:t>3 </a:t>
            </a:r>
            <a:r>
              <a:rPr lang="en-US" sz="1600" b="0" dirty="0" err="1"/>
              <a:t>deg</a:t>
            </a:r>
            <a:r>
              <a:rPr lang="en-US" sz="1600" b="0" dirty="0" smtClean="0"/>
              <a:t>).</a:t>
            </a:r>
          </a:p>
          <a:p>
            <a:r>
              <a:rPr lang="en-US" sz="1600" b="0" dirty="0" smtClean="0"/>
              <a:t>Multi-AP: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1300" dirty="0" smtClean="0"/>
              <a:t>In Coordinated Multi-AP schemes when data is transmitted by single-AP, calibration is performed in each single AP.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1300" dirty="0" smtClean="0"/>
              <a:t>In joint Processing/ BF schemes, calibration has to be performed across multi-AP. 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b="0" dirty="0" smtClean="0"/>
              <a:t>RF calibration can be performed locally at the AP to facilitate implicit sounding. </a:t>
            </a:r>
          </a:p>
          <a:p>
            <a:endParaRPr lang="en-US" sz="1600" b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4" y="249452"/>
            <a:ext cx="702115" cy="207749"/>
          </a:xfrm>
        </p:spPr>
        <p:txBody>
          <a:bodyPr/>
          <a:lstStyle/>
          <a:p>
            <a:pPr>
              <a:defRPr/>
            </a:pPr>
            <a:r>
              <a:rPr lang="en-US" altLang="en-US" smtClean="0">
                <a:solidFill>
                  <a:srgbClr val="000000"/>
                </a:solidFill>
              </a:rPr>
              <a:t>May 2019</a:t>
            </a:r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>
                <a:solidFill>
                  <a:srgbClr val="000000"/>
                </a:solidFill>
              </a:rPr>
              <a:t>Roya Doostnejad, Intel Corporation</a:t>
            </a: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>
                <a:solidFill>
                  <a:srgbClr val="000000"/>
                </a:solidFill>
              </a:rPr>
              <a:t>Slide </a:t>
            </a:r>
            <a:fld id="{0391809B-2015-42AC-9A4A-427CE29EAC4D}" type="slidenum">
              <a:rPr lang="en-US" altLang="en-US" smtClean="0">
                <a:solidFill>
                  <a:srgbClr val="000000"/>
                </a:solidFill>
              </a:rPr>
              <a:pPr>
                <a:defRPr/>
              </a:pPr>
              <a:t>16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0729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400" b="0" dirty="0" smtClean="0"/>
              <a:t>[1]: Shepard </a:t>
            </a:r>
            <a:r>
              <a:rPr lang="en-US" sz="1400" b="0" dirty="0"/>
              <a:t>et all, Argos: practical many-antenna base stations,” in Proceedings of the 18th Annual International Conference on Mobile Computing and Networking, </a:t>
            </a:r>
            <a:r>
              <a:rPr lang="en-US" sz="1400" b="0" dirty="0" err="1"/>
              <a:t>Mobicom</a:t>
            </a:r>
            <a:r>
              <a:rPr lang="en-US" sz="1400" b="0" dirty="0"/>
              <a:t> ’12</a:t>
            </a:r>
          </a:p>
          <a:p>
            <a:pPr marL="0" indent="0">
              <a:buNone/>
            </a:pPr>
            <a:r>
              <a:rPr lang="en-US" sz="1400" b="0" dirty="0" smtClean="0"/>
              <a:t>[2]: </a:t>
            </a:r>
            <a:r>
              <a:rPr lang="en-US" sz="1400" b="0" dirty="0" err="1" smtClean="0"/>
              <a:t>Rogalin</a:t>
            </a:r>
            <a:r>
              <a:rPr lang="en-US" sz="1400" b="0" dirty="0" smtClean="0"/>
              <a:t> </a:t>
            </a:r>
            <a:r>
              <a:rPr lang="en-US" sz="1400" b="0" dirty="0"/>
              <a:t>et all, Hardware-Impairment Compensation for Enabling Distributed Large-Scale </a:t>
            </a:r>
            <a:r>
              <a:rPr lang="en-US" sz="1400" b="0" dirty="0" smtClean="0"/>
              <a:t>MIMO, ITA Workshop, Feb 2013.</a:t>
            </a:r>
            <a:endParaRPr lang="en-US" sz="1400" b="0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4" y="249452"/>
            <a:ext cx="702115" cy="207749"/>
          </a:xfrm>
        </p:spPr>
        <p:txBody>
          <a:bodyPr/>
          <a:lstStyle/>
          <a:p>
            <a:pPr>
              <a:defRPr/>
            </a:pPr>
            <a:r>
              <a:rPr lang="en-US" altLang="en-US" smtClean="0">
                <a:solidFill>
                  <a:srgbClr val="000000"/>
                </a:solidFill>
              </a:rPr>
              <a:t>May 2019</a:t>
            </a:r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>
                <a:solidFill>
                  <a:srgbClr val="000000"/>
                </a:solidFill>
              </a:rPr>
              <a:t>Roya Doostnejad, Intel Corporation</a:t>
            </a: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>
                <a:solidFill>
                  <a:srgbClr val="000000"/>
                </a:solidFill>
              </a:rPr>
              <a:t>Slide </a:t>
            </a:r>
            <a:fld id="{0391809B-2015-42AC-9A4A-427CE29EAC4D}" type="slidenum">
              <a:rPr lang="en-US" altLang="en-US" smtClean="0">
                <a:solidFill>
                  <a:srgbClr val="000000"/>
                </a:solidFill>
              </a:rPr>
              <a:pPr>
                <a:defRPr/>
              </a:pPr>
              <a:t>17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1999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0"/>
            <a:ext cx="7772400" cy="568300"/>
          </a:xfrm>
        </p:spPr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8640" y="1139800"/>
            <a:ext cx="8193024" cy="3716760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Explicit BF 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Feedback/ IEEE 802.11ax Challenges: </a:t>
            </a:r>
          </a:p>
          <a:p>
            <a:pPr marL="585788" lvl="1" indent="-285750">
              <a:buFont typeface="Courier New" panose="02070309020205020404" pitchFamily="49" charset="0"/>
              <a:buChar char="o"/>
            </a:pP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Network overhead as a result of BF feedback reports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esp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case of AP with larger number of antennas, dense network with large number of STAs, and Multi-AP</a:t>
            </a:r>
          </a:p>
          <a:p>
            <a:pPr marL="585788" lvl="1" indent="-285750">
              <a:buFont typeface="Courier New" panose="02070309020205020404" pitchFamily="49" charset="0"/>
              <a:buChar char="o"/>
            </a:pP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Quantization/Compression impact</a:t>
            </a:r>
          </a:p>
          <a:p>
            <a:pPr marL="585788" lvl="1" indent="-285750">
              <a:buFont typeface="Courier New" panose="02070309020205020404" pitchFamily="49" charset="0"/>
              <a:buChar char="o"/>
            </a:pP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Channel aging/large delay</a:t>
            </a:r>
            <a:r>
              <a:rPr lang="en-US" sz="1600" dirty="0" smtClean="0"/>
              <a:t>s </a:t>
            </a:r>
            <a:r>
              <a:rPr lang="en-US" sz="1600" dirty="0"/>
              <a:t>between the channel </a:t>
            </a:r>
            <a:r>
              <a:rPr lang="en-US" sz="1600" dirty="0" smtClean="0"/>
              <a:t>estimation and </a:t>
            </a:r>
            <a:r>
              <a:rPr lang="en-US" sz="1600" dirty="0"/>
              <a:t>the MU-MIMO data </a:t>
            </a:r>
            <a:r>
              <a:rPr lang="en-US" sz="1600" dirty="0" smtClean="0"/>
              <a:t>transmission </a:t>
            </a:r>
            <a:r>
              <a:rPr lang="en-US" sz="1600" dirty="0"/>
              <a:t>time</a:t>
            </a:r>
            <a:endParaRPr lang="en-US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 defTabSz="457200" fontAlgn="auto"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600" kern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Implicit </a:t>
            </a:r>
            <a:r>
              <a:rPr lang="en-US" sz="1600" kern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1600" kern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hannel </a:t>
            </a:r>
            <a:r>
              <a:rPr lang="en-US" sz="1600" kern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1600" kern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ounding </a:t>
            </a:r>
            <a:r>
              <a:rPr lang="en-US" sz="1600" kern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may result:</a:t>
            </a:r>
          </a:p>
          <a:p>
            <a:pPr marL="511175" lvl="1" indent="-285750" defTabSz="457200" fontAlgn="auto">
              <a:spcBef>
                <a:spcPts val="120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1600" kern="1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Lower network </a:t>
            </a:r>
            <a:r>
              <a:rPr lang="en-US" sz="1600" kern="12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overhead/ Less Latency </a:t>
            </a:r>
            <a:r>
              <a:rPr lang="en-US" sz="1600" kern="1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 there is no BF feedback transmission. </a:t>
            </a:r>
          </a:p>
          <a:p>
            <a:pPr marL="511175" lvl="1" indent="-285750" defTabSz="457200" fontAlgn="auto">
              <a:spcBef>
                <a:spcPts val="120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1600" kern="12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 </a:t>
            </a:r>
            <a:r>
              <a:rPr lang="en-US" sz="1600" kern="1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quantization/compression impact as BF weights are calculated directly from channel.</a:t>
            </a:r>
          </a:p>
          <a:p>
            <a:pPr marL="511175" lvl="1" indent="-285750" defTabSz="457200" fontAlgn="auto">
              <a:spcBef>
                <a:spcPts val="120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1600" kern="1200" dirty="0">
                <a:solidFill>
                  <a:schemeClr val="tx2"/>
                </a:solidFill>
                <a:latin typeface="Times New Roman" panose="02020603050405020304" pitchFamily="18" charset="0"/>
                <a:ea typeface="Malgun Gothic" panose="020B0503020000020004" pitchFamily="34" charset="-127"/>
                <a:cs typeface="Arial" panose="020B0604020202020204" pitchFamily="34" charset="0"/>
              </a:rPr>
              <a:t>Efficient DL </a:t>
            </a:r>
            <a:r>
              <a:rPr lang="en-US" sz="1600" kern="1200" dirty="0" smtClean="0">
                <a:solidFill>
                  <a:schemeClr val="tx2"/>
                </a:solidFill>
                <a:latin typeface="Times New Roman" panose="02020603050405020304" pitchFamily="18" charset="0"/>
                <a:ea typeface="Malgun Gothic" panose="020B0503020000020004" pitchFamily="34" charset="-127"/>
                <a:cs typeface="Arial" panose="020B0604020202020204" pitchFamily="34" charset="0"/>
              </a:rPr>
              <a:t>Multiuser (MU) </a:t>
            </a:r>
            <a:r>
              <a:rPr lang="en-US" sz="1600" kern="1200" dirty="0">
                <a:solidFill>
                  <a:schemeClr val="tx2"/>
                </a:solidFill>
                <a:latin typeface="Times New Roman" panose="02020603050405020304" pitchFamily="18" charset="0"/>
                <a:ea typeface="Malgun Gothic" panose="020B0503020000020004" pitchFamily="34" charset="-127"/>
                <a:cs typeface="Arial" panose="020B0604020202020204" pitchFamily="34" charset="0"/>
              </a:rPr>
              <a:t>BF, MU </a:t>
            </a:r>
            <a:r>
              <a:rPr lang="en-US" sz="1600" kern="1200" dirty="0" smtClean="0">
                <a:solidFill>
                  <a:schemeClr val="tx2"/>
                </a:solidFill>
                <a:latin typeface="Times New Roman" panose="02020603050405020304" pitchFamily="18" charset="0"/>
                <a:ea typeface="Malgun Gothic" panose="020B0503020000020004" pitchFamily="34" charset="-127"/>
                <a:cs typeface="Arial" panose="020B0604020202020204" pitchFamily="34" charset="0"/>
              </a:rPr>
              <a:t>scheduling, power control </a:t>
            </a:r>
          </a:p>
          <a:p>
            <a:pPr marL="225425" lvl="1" indent="0" defTabSz="457200" fontAlgn="auto">
              <a:spcBef>
                <a:spcPts val="1200"/>
              </a:spcBef>
              <a:spcAft>
                <a:spcPts val="0"/>
              </a:spcAft>
              <a:buNone/>
            </a:pPr>
            <a:endParaRPr lang="en-US" sz="800" kern="12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00038" lvl="1" indent="0">
              <a:buNone/>
            </a:pPr>
            <a:endParaRPr lang="en-US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4" y="249452"/>
            <a:ext cx="658835" cy="207749"/>
          </a:xfrm>
        </p:spPr>
        <p:txBody>
          <a:bodyPr/>
          <a:lstStyle/>
          <a:p>
            <a:pPr>
              <a:defRPr/>
            </a:pPr>
            <a:r>
              <a:rPr lang="en-US" altLang="en-US" smtClean="0">
                <a:solidFill>
                  <a:srgbClr val="000000"/>
                </a:solidFill>
              </a:rPr>
              <a:t>May 2019</a:t>
            </a:r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613909" y="4856560"/>
            <a:ext cx="1930017" cy="215444"/>
          </a:xfrm>
        </p:spPr>
        <p:txBody>
          <a:bodyPr/>
          <a:lstStyle/>
          <a:p>
            <a:pPr>
              <a:defRPr/>
            </a:pPr>
            <a:r>
              <a:rPr lang="en-US" altLang="en-US" sz="1400" dirty="0" smtClean="0">
                <a:solidFill>
                  <a:srgbClr val="000000"/>
                </a:solidFill>
              </a:rPr>
              <a:t>Roya Doostnejad, Intel Corporation</a:t>
            </a:r>
            <a:endParaRPr lang="en-US" altLang="en-US" sz="1400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>
                <a:solidFill>
                  <a:srgbClr val="000000"/>
                </a:solidFill>
              </a:rPr>
              <a:t>Slide </a:t>
            </a:r>
            <a:fld id="{0391809B-2015-42AC-9A4A-427CE29EAC4D}" type="slidenum">
              <a:rPr lang="en-US" altLang="en-US" smtClean="0">
                <a:solidFill>
                  <a:srgbClr val="000000"/>
                </a:solidFill>
              </a:rPr>
              <a:pPr>
                <a:defRPr/>
              </a:pPr>
              <a:t>2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21000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0"/>
            <a:ext cx="7772400" cy="513464"/>
          </a:xfrm>
        </p:spPr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363" y="1226288"/>
            <a:ext cx="8229600" cy="3630272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Implicit BF Feedback: Relying on TDD transmission and channel reciprocity</a:t>
            </a:r>
          </a:p>
          <a:p>
            <a:pPr marL="511175" lvl="1" indent="-285750">
              <a:buFont typeface="Courier New" panose="02070309020205020404" pitchFamily="49" charset="0"/>
              <a:buChar char="o"/>
            </a:pP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Uplink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pilot/NDP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transmission from users to 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enable uplink channel sounding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1175" lvl="1" indent="-285750">
              <a:buFont typeface="Courier New" panose="02070309020205020404" pitchFamily="49" charset="0"/>
              <a:buChar char="o"/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TDD: UL and DL channels have identical impulse response in the same coherence interval</a:t>
            </a:r>
          </a:p>
          <a:p>
            <a:pPr marL="511175" lvl="1" indent="-285750">
              <a:buFont typeface="Courier New" panose="02070309020205020404" pitchFamily="49" charset="0"/>
              <a:buChar char="o"/>
            </a:pPr>
            <a:r>
              <a:rPr lang="en-US" sz="1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baseband-to-RF and RF-to-baseband conversion chains need not be reciprocal</a:t>
            </a:r>
            <a:r>
              <a:rPr lang="en-US" sz="16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 a result, the effective downlink baseband channel is not equal to the effective uplink baseband channel unless this mismatch is explicitly compensated through Calibration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16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68350" lvl="2" indent="-285750">
              <a:buFont typeface="Wingdings" panose="05000000000000000000" pitchFamily="2" charset="2"/>
              <a:buChar char="§"/>
            </a:pP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RF Reciprocity Calibration is required</a:t>
            </a: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1025525" lvl="3" indent="-285750">
              <a:buFont typeface="Arial" panose="020B0604020202020204" pitchFamily="34" charset="0"/>
              <a:buChar char="•"/>
            </a:pPr>
            <a:r>
              <a:rPr lang="en-US" sz="15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Newer </a:t>
            </a:r>
            <a:r>
              <a:rPr lang="en-US" sz="15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developed Local AP Calibration may be </a:t>
            </a:r>
            <a:r>
              <a:rPr lang="en-US" sz="15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applied where the device is not required to be involved in calibration process[1, 2].</a:t>
            </a:r>
            <a:endParaRPr lang="en-US" sz="15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11137" indent="-285750"/>
            <a:endParaRPr lang="en-US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11137" indent="-285750"/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this contribution, we analyze the feasibility of 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Local AP 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Calibration and also provide some results on required calibration accuracy for MU MIMO BF</a:t>
            </a:r>
          </a:p>
          <a:p>
            <a:pPr marL="482600" lvl="2" indent="0">
              <a:buNone/>
            </a:pPr>
            <a:endParaRPr lang="en-US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82600" lvl="2" indent="0">
              <a:buNone/>
            </a:pP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82600" lvl="2" indent="0">
              <a:buNone/>
            </a:pPr>
            <a:endParaRPr lang="en-US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82600" lvl="2" indent="0">
              <a:buNone/>
            </a:pP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82600" lvl="2" indent="0">
              <a:buNone/>
            </a:pPr>
            <a:endParaRPr lang="en-US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82600" lvl="2" indent="0">
              <a:buNone/>
            </a:pPr>
            <a:endParaRPr lang="en-US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1700" b="0" kern="1200" dirty="0">
              <a:solidFill>
                <a:srgbClr val="003C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4" y="249452"/>
            <a:ext cx="658835" cy="207749"/>
          </a:xfrm>
        </p:spPr>
        <p:txBody>
          <a:bodyPr/>
          <a:lstStyle/>
          <a:p>
            <a:pPr>
              <a:defRPr/>
            </a:pPr>
            <a:r>
              <a:rPr lang="en-US" altLang="en-US" smtClean="0">
                <a:solidFill>
                  <a:srgbClr val="000000"/>
                </a:solidFill>
              </a:rPr>
              <a:t>May 2019</a:t>
            </a:r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>
                <a:solidFill>
                  <a:srgbClr val="000000"/>
                </a:solidFill>
              </a:rPr>
              <a:t>Roya Doostnejad, Intel Corporation</a:t>
            </a:r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>
                <a:solidFill>
                  <a:srgbClr val="000000"/>
                </a:solidFill>
              </a:rPr>
              <a:t>Slide </a:t>
            </a:r>
            <a:fld id="{0391809B-2015-42AC-9A4A-427CE29EAC4D}" type="slidenum">
              <a:rPr lang="en-US" altLang="en-US" smtClean="0">
                <a:solidFill>
                  <a:srgbClr val="000000"/>
                </a:solidFill>
              </a:rPr>
              <a:pPr>
                <a:defRPr/>
              </a:pPr>
              <a:t>3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4607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0"/>
            <a:ext cx="7772400" cy="517516"/>
          </a:xfrm>
        </p:spPr>
        <p:txBody>
          <a:bodyPr/>
          <a:lstStyle/>
          <a:p>
            <a:r>
              <a:rPr lang="en-US" dirty="0" smtClean="0"/>
              <a:t>RF Calibration Concept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85800" y="1089015"/>
                <a:ext cx="7772400" cy="3767545"/>
              </a:xfrm>
            </p:spPr>
            <p:txBody>
              <a:bodyPr/>
              <a:lstStyle/>
              <a:p>
                <a:r>
                  <a:rPr lang="en-US" sz="1600" dirty="0" smtClean="0"/>
                  <a:t>AP-STA Calibration:</a:t>
                </a:r>
              </a:p>
              <a:p>
                <a:pPr marL="285750" lvl="0" indent="-285750">
                  <a:buFont typeface="Arial" panose="020B0604020202020204" pitchFamily="34" charset="0"/>
                  <a:buChar char="•"/>
                </a:pPr>
                <a:r>
                  <a:rPr lang="en-US" sz="1600" b="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 channel </a:t>
                </a:r>
                <a:r>
                  <a:rPr lang="en-US" sz="1600" b="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between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600" b="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b="0" i="1"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𝑛𝑡</m:t>
                        </m:r>
                      </m:e>
                      <m:sub>
                        <m:r>
                          <a:rPr lang="en-US" sz="1600" b="0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/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𝐴𝑃</m:t>
                    </m:r>
                    <m:r>
                      <a:rPr lang="en-US" sz="1600" b="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1600" b="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and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600" b="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b="0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1600" b="0" i="1">
                            <a:latin typeface="Cambria Math" panose="02040503050406030204" pitchFamily="18" charset="0"/>
                          </a:rPr>
                          <m:t>𝑆𝑇𝐴</m:t>
                        </m:r>
                      </m:e>
                      <m:sub>
                        <m:r>
                          <a:rPr lang="en-US" sz="1600" b="0" i="1"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</m:sSub>
                  </m:oMath>
                </a14:m>
                <a:r>
                  <a:rPr lang="en-US" sz="1600" b="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is:</a:t>
                </a:r>
              </a:p>
              <a:p>
                <a:pPr marL="342900" lvl="2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solidFill>
                              <a:srgbClr val="003C7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rgbClr val="003C71"/>
                            </a:solidFill>
                            <a:latin typeface="Cambria Math" panose="02040503050406030204" pitchFamily="18" charset="0"/>
                          </a:rPr>
                          <m:t>                         </m:t>
                        </m:r>
                        <m:r>
                          <a:rPr lang="en-US" i="1">
                            <a:solidFill>
                              <a:srgbClr val="003C71"/>
                            </a:solidFill>
                            <a:latin typeface="Cambria Math" panose="02040503050406030204" pitchFamily="18" charset="0"/>
                          </a:rPr>
                          <m:t>h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>
                            <a:solidFill>
                              <a:srgbClr val="003C71"/>
                            </a:solidFill>
                            <a:latin typeface="Cambria Math" panose="02040503050406030204" pitchFamily="18" charset="0"/>
                          </a:rPr>
                          <m:t>ij</m:t>
                        </m:r>
                      </m:sub>
                    </m:sSub>
                    <m:r>
                      <a:rPr lang="en-US">
                        <a:solidFill>
                          <a:srgbClr val="003C71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i="1">
                            <a:solidFill>
                              <a:srgbClr val="003C7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rgbClr val="003C71"/>
                            </a:solidFill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US" i="1">
                            <a:solidFill>
                              <a:srgbClr val="003C71"/>
                            </a:solidFill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</m:sSub>
                    <m:r>
                      <a:rPr lang="en-US" i="1">
                        <a:solidFill>
                          <a:srgbClr val="003C71"/>
                        </a:solidFill>
                        <a:latin typeface="Cambria Math" panose="02040503050406030204" pitchFamily="18" charset="0"/>
                      </a:rPr>
                      <m:t>h</m:t>
                    </m:r>
                    <m:sSub>
                      <m:sSubPr>
                        <m:ctrlPr>
                          <a:rPr lang="en-US" i="1">
                            <a:solidFill>
                              <a:srgbClr val="003C7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rgbClr val="003C71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US" i="1">
                            <a:solidFill>
                              <a:srgbClr val="003C71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dirty="0">
                    <a:solidFill>
                      <a:srgbClr val="003C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solidFill>
                              <a:srgbClr val="003C7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rgbClr val="003C71"/>
                            </a:solidFill>
                            <a:latin typeface="Cambria Math" panose="02040503050406030204" pitchFamily="18" charset="0"/>
                          </a:rPr>
                          <m:t>h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>
                            <a:solidFill>
                              <a:srgbClr val="003C71"/>
                            </a:solidFill>
                            <a:latin typeface="Cambria Math" panose="02040503050406030204" pitchFamily="18" charset="0"/>
                          </a:rPr>
                          <m:t>ji</m:t>
                        </m:r>
                      </m:sub>
                    </m:sSub>
                    <m:r>
                      <a:rPr lang="en-US">
                        <a:solidFill>
                          <a:srgbClr val="003C71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i="1">
                            <a:solidFill>
                              <a:srgbClr val="003C7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rgbClr val="003C71"/>
                            </a:solidFill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US" i="1">
                            <a:solidFill>
                              <a:srgbClr val="003C71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i="1">
                        <a:solidFill>
                          <a:srgbClr val="003C71"/>
                        </a:solidFill>
                        <a:latin typeface="Cambria Math" panose="02040503050406030204" pitchFamily="18" charset="0"/>
                      </a:rPr>
                      <m:t>h</m:t>
                    </m:r>
                    <m:sSub>
                      <m:sSubPr>
                        <m:ctrlPr>
                          <a:rPr lang="en-US" i="1">
                            <a:solidFill>
                              <a:srgbClr val="003C7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rgbClr val="003C71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US" i="1">
                            <a:solidFill>
                              <a:srgbClr val="003C71"/>
                            </a:solidFill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</m:sSub>
                  </m:oMath>
                </a14:m>
                <a:r>
                  <a:rPr lang="en-US" dirty="0">
                    <a:solidFill>
                      <a:srgbClr val="003C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where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solidFill>
                              <a:srgbClr val="003C7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rgbClr val="003C71"/>
                            </a:solidFill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US" i="1">
                            <a:solidFill>
                              <a:srgbClr val="003C71"/>
                            </a:solidFill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</m:sSub>
                  </m:oMath>
                </a14:m>
                <a:r>
                  <a:rPr lang="en-US" dirty="0">
                    <a:solidFill>
                      <a:srgbClr val="003C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≠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solidFill>
                              <a:srgbClr val="003C7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rgbClr val="003C71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US" i="1">
                            <a:solidFill>
                              <a:srgbClr val="003C71"/>
                            </a:solidFill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</m:sSub>
                  </m:oMath>
                </a14:m>
                <a:r>
                  <a:rPr lang="en-US" dirty="0">
                    <a:solidFill>
                      <a:srgbClr val="003C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solidFill>
                              <a:srgbClr val="003C7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rgbClr val="003C71"/>
                            </a:solidFill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US" i="1">
                            <a:solidFill>
                              <a:srgbClr val="003C71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dirty="0">
                    <a:solidFill>
                      <a:srgbClr val="003C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≠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solidFill>
                              <a:srgbClr val="003C7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rgbClr val="003C71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US" i="1">
                            <a:solidFill>
                              <a:srgbClr val="003C71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dirty="0">
                    <a:solidFill>
                      <a:srgbClr val="003C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</a:p>
              <a:p>
                <a:pPr lvl="1">
                  <a:buFont typeface="Courier New" panose="02070309020205020404" pitchFamily="49" charset="0"/>
                  <a:buChar char="o"/>
                </a:pPr>
                <a14:m>
                  <m:oMath xmlns:m="http://schemas.openxmlformats.org/officeDocument/2006/math">
                    <m:r>
                      <a:rPr lang="en-US" sz="1400" i="1">
                        <a:solidFill>
                          <a:srgbClr val="003C71"/>
                        </a:solidFill>
                        <a:latin typeface="Cambria Math" panose="02040503050406030204" pitchFamily="18" charset="0"/>
                      </a:rPr>
                      <m:t>h</m:t>
                    </m:r>
                  </m:oMath>
                </a14:m>
                <a:r>
                  <a:rPr lang="en-US" sz="1400" dirty="0">
                    <a:solidFill>
                      <a:srgbClr val="003C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is propagation channel and assumed to be the same in DL and UL</a:t>
                </a:r>
              </a:p>
              <a:p>
                <a:pPr lvl="1">
                  <a:buFont typeface="Courier New" panose="02070309020205020404" pitchFamily="49" charset="0"/>
                  <a:buChar char="o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1400" b="1" i="1">
                            <a:solidFill>
                              <a:srgbClr val="FC4C02">
                                <a:lumMod val="50000"/>
                              </a:srgbClr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b="1" i="1">
                            <a:solidFill>
                              <a:srgbClr val="FC4C02">
                                <a:lumMod val="50000"/>
                              </a:srgbClr>
                            </a:solidFill>
                            <a:latin typeface="Cambria Math" panose="02040503050406030204" pitchFamily="18" charset="0"/>
                          </a:rPr>
                          <m:t>𝒓</m:t>
                        </m:r>
                      </m:e>
                      <m:sub>
                        <m:r>
                          <a:rPr lang="en-US" sz="1400" b="1" i="1">
                            <a:solidFill>
                              <a:srgbClr val="FC4C02">
                                <a:lumMod val="50000"/>
                              </a:srgbClr>
                            </a:solidFill>
                            <a:latin typeface="Cambria Math" panose="02040503050406030204" pitchFamily="18" charset="0"/>
                          </a:rPr>
                          <m:t>𝒊</m:t>
                        </m:r>
                      </m:sub>
                    </m:sSub>
                  </m:oMath>
                </a14:m>
                <a:r>
                  <a:rPr lang="en-US" sz="1400" b="1" dirty="0">
                    <a:solidFill>
                      <a:srgbClr val="FC4C02">
                        <a:lumMod val="50000"/>
                      </a:srgb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400" dirty="0">
                    <a:solidFill>
                      <a:srgbClr val="FC4C02">
                        <a:lumMod val="50000"/>
                      </a:srgb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and</a:t>
                </a:r>
                <a:r>
                  <a:rPr lang="en-US" sz="1400" b="1" dirty="0">
                    <a:solidFill>
                      <a:srgbClr val="FC4C02">
                        <a:lumMod val="50000"/>
                      </a:srgb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400" b="1" i="1">
                            <a:solidFill>
                              <a:srgbClr val="FC4C02">
                                <a:lumMod val="50000"/>
                              </a:srgbClr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b="1" i="1">
                            <a:solidFill>
                              <a:srgbClr val="FC4C02">
                                <a:lumMod val="50000"/>
                              </a:srgbClr>
                            </a:solidFill>
                            <a:latin typeface="Cambria Math" panose="02040503050406030204" pitchFamily="18" charset="0"/>
                          </a:rPr>
                          <m:t>𝒕</m:t>
                        </m:r>
                      </m:e>
                      <m:sub>
                        <m:r>
                          <a:rPr lang="en-US" sz="1400" b="1" i="1">
                            <a:solidFill>
                              <a:srgbClr val="FC4C02">
                                <a:lumMod val="50000"/>
                              </a:srgbClr>
                            </a:solidFill>
                            <a:latin typeface="Cambria Math" panose="02040503050406030204" pitchFamily="18" charset="0"/>
                          </a:rPr>
                          <m:t>𝒊</m:t>
                        </m:r>
                      </m:sub>
                    </m:sSub>
                  </m:oMath>
                </a14:m>
                <a:r>
                  <a:rPr lang="en-US" sz="1400" dirty="0">
                    <a:solidFill>
                      <a:srgbClr val="FC4C02">
                        <a:lumMod val="50000"/>
                      </a:srgb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are receiver and transmitter at AP/device-</a:t>
                </a:r>
                <a:r>
                  <a:rPr lang="en-US" sz="1400" dirty="0" err="1">
                    <a:solidFill>
                      <a:srgbClr val="FC4C02">
                        <a:lumMod val="50000"/>
                      </a:srgb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</a:t>
                </a:r>
                <a:r>
                  <a:rPr lang="en-US" sz="1400" dirty="0">
                    <a:solidFill>
                      <a:srgbClr val="FC4C02">
                        <a:lumMod val="50000"/>
                      </a:srgb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en-US" sz="1600" b="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Calibration Factor at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600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𝐴𝑃</m:t>
                        </m:r>
                      </m:e>
                      <m:sub>
                        <m:r>
                          <a:rPr lang="en-US" sz="1600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sz="1600" b="0" dirty="0" smtClean="0">
                    <a:solidFill>
                      <a:srgbClr val="003C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</a:t>
                </a:r>
                <a:endParaRPr lang="en-US" sz="1600" b="0" dirty="0">
                  <a:solidFill>
                    <a:srgbClr val="003C7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lvl="1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1600" i="1">
                            <a:solidFill>
                              <a:srgbClr val="0071C5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i="1">
                            <a:solidFill>
                              <a:srgbClr val="0071C5"/>
                            </a:solidFill>
                            <a:latin typeface="Cambria Math" panose="02040503050406030204" pitchFamily="18" charset="0"/>
                          </a:rPr>
                          <m:t>                                            </m:t>
                        </m:r>
                        <m:r>
                          <a:rPr lang="en-US" sz="1600" i="1">
                            <a:solidFill>
                              <a:srgbClr val="0071C5"/>
                            </a:solidFill>
                            <a:latin typeface="Cambria Math" panose="02040503050406030204" pitchFamily="18" charset="0"/>
                          </a:rPr>
                          <m:t>𝐾</m:t>
                        </m:r>
                      </m:e>
                      <m:sub>
                        <m:r>
                          <a:rPr lang="en-US" sz="1600" b="1" i="1">
                            <a:solidFill>
                              <a:srgbClr val="0071C5"/>
                            </a:solidFill>
                            <a:latin typeface="Cambria Math" panose="02040503050406030204" pitchFamily="18" charset="0"/>
                          </a:rPr>
                          <m:t>𝒊</m:t>
                        </m:r>
                        <m:r>
                          <a:rPr lang="en-US" sz="1600" b="1" i="1">
                            <a:solidFill>
                              <a:srgbClr val="0071C5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1600" b="1" i="1">
                            <a:solidFill>
                              <a:srgbClr val="0071C5"/>
                            </a:solidFill>
                            <a:latin typeface="Cambria Math" panose="02040503050406030204" pitchFamily="18" charset="0"/>
                          </a:rPr>
                          <m:t>𝒋</m:t>
                        </m:r>
                      </m:sub>
                    </m:sSub>
                    <m:r>
                      <a:rPr lang="en-US" sz="1600" i="1">
                        <a:solidFill>
                          <a:srgbClr val="0071C5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1600" i="1">
                            <a:solidFill>
                              <a:srgbClr val="0071C5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i="1">
                            <a:solidFill>
                              <a:srgbClr val="0071C5"/>
                            </a:solidFill>
                            <a:latin typeface="Cambria Math" panose="02040503050406030204" pitchFamily="18" charset="0"/>
                          </a:rPr>
                          <m:t>h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1600">
                            <a:solidFill>
                              <a:srgbClr val="0071C5"/>
                            </a:solidFill>
                            <a:latin typeface="Cambria Math" panose="02040503050406030204" pitchFamily="18" charset="0"/>
                          </a:rPr>
                          <m:t>ij</m:t>
                        </m:r>
                      </m:sub>
                    </m:sSub>
                  </m:oMath>
                </a14:m>
                <a:r>
                  <a:rPr lang="en-US" sz="1600" dirty="0">
                    <a:solidFill>
                      <a:srgbClr val="0071C5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/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600" i="1">
                            <a:solidFill>
                              <a:srgbClr val="0071C5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i="1">
                            <a:solidFill>
                              <a:srgbClr val="0071C5"/>
                            </a:solidFill>
                            <a:latin typeface="Cambria Math" panose="02040503050406030204" pitchFamily="18" charset="0"/>
                          </a:rPr>
                          <m:t>h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1600">
                            <a:solidFill>
                              <a:srgbClr val="0071C5"/>
                            </a:solidFill>
                            <a:latin typeface="Cambria Math" panose="02040503050406030204" pitchFamily="18" charset="0"/>
                          </a:rPr>
                          <m:t>ji</m:t>
                        </m:r>
                      </m:sub>
                    </m:sSub>
                    <m:r>
                      <a:rPr lang="en-US" sz="1600">
                        <a:solidFill>
                          <a:srgbClr val="0071C5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1600" i="1" dirty="0">
                            <a:solidFill>
                              <a:srgbClr val="003C7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1600" i="1">
                                <a:solidFill>
                                  <a:srgbClr val="003C7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600" i="1">
                                <a:solidFill>
                                  <a:srgbClr val="003C71"/>
                                </a:solidFill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  <m:sub>
                            <m:r>
                              <a:rPr lang="en-US" sz="1600" i="1">
                                <a:solidFill>
                                  <a:srgbClr val="003C71"/>
                                </a:solidFill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  <m:r>
                          <a:rPr lang="en-US" sz="1600" i="1">
                            <a:solidFill>
                              <a:srgbClr val="003C71"/>
                            </a:solidFill>
                            <a:latin typeface="Cambria Math" panose="02040503050406030204" pitchFamily="18" charset="0"/>
                          </a:rPr>
                          <m:t>/</m:t>
                        </m:r>
                        <m:sSub>
                          <m:sSubPr>
                            <m:ctrlPr>
                              <a:rPr lang="en-US" sz="1600" i="1">
                                <a:solidFill>
                                  <a:srgbClr val="003C7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600" i="1">
                                <a:solidFill>
                                  <a:srgbClr val="003C71"/>
                                </a:solidFill>
                                <a:latin typeface="Cambria Math" panose="02040503050406030204" pitchFamily="18" charset="0"/>
                              </a:rPr>
                              <m:t>𝑟</m:t>
                            </m:r>
                          </m:e>
                          <m:sub>
                            <m:r>
                              <a:rPr lang="en-US" sz="1600" i="1">
                                <a:solidFill>
                                  <a:srgbClr val="003C71"/>
                                </a:solidFill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sz="1600" i="1">
                                <a:solidFill>
                                  <a:srgbClr val="003C7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600" i="1">
                                <a:solidFill>
                                  <a:srgbClr val="003C71"/>
                                </a:solidFill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  <m:sub>
                            <m:r>
                              <a:rPr lang="en-US" sz="1600" i="1">
                                <a:solidFill>
                                  <a:srgbClr val="003C71"/>
                                </a:solidFill>
                                <a:latin typeface="Cambria Math" panose="02040503050406030204" pitchFamily="18" charset="0"/>
                              </a:rPr>
                              <m:t>𝑗</m:t>
                            </m:r>
                          </m:sub>
                        </m:sSub>
                        <m:r>
                          <a:rPr lang="en-US" sz="1600" i="1">
                            <a:solidFill>
                              <a:srgbClr val="003C71"/>
                            </a:solidFill>
                            <a:latin typeface="Cambria Math" panose="02040503050406030204" pitchFamily="18" charset="0"/>
                          </a:rPr>
                          <m:t>/</m:t>
                        </m:r>
                        <m:sSub>
                          <m:sSubPr>
                            <m:ctrlPr>
                              <a:rPr lang="en-US" sz="1600" i="1">
                                <a:solidFill>
                                  <a:srgbClr val="003C7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600" i="1">
                                <a:solidFill>
                                  <a:srgbClr val="003C71"/>
                                </a:solidFill>
                                <a:latin typeface="Cambria Math" panose="02040503050406030204" pitchFamily="18" charset="0"/>
                              </a:rPr>
                              <m:t>𝑟</m:t>
                            </m:r>
                          </m:e>
                          <m:sub>
                            <m:r>
                              <a:rPr lang="en-US" sz="1600" i="1">
                                <a:solidFill>
                                  <a:srgbClr val="003C71"/>
                                </a:solidFill>
                                <a:latin typeface="Cambria Math" panose="02040503050406030204" pitchFamily="18" charset="0"/>
                              </a:rPr>
                              <m:t>𝑗</m:t>
                            </m:r>
                          </m:sub>
                        </m:sSub>
                      </m:den>
                    </m:f>
                  </m:oMath>
                </a14:m>
                <a:endParaRPr lang="en-US" sz="1600" dirty="0">
                  <a:solidFill>
                    <a:srgbClr val="003C7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lvl="1">
                  <a:buFont typeface="Courier New" panose="02070309020205020404" pitchFamily="49" charset="0"/>
                  <a:buChar char="o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b="1" i="1">
                            <a:solidFill>
                              <a:srgbClr val="003C7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rgbClr val="003C71"/>
                            </a:solidFill>
                            <a:latin typeface="Cambria Math" panose="02040503050406030204" pitchFamily="18" charset="0"/>
                          </a:rPr>
                          <m:t>h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>
                            <a:solidFill>
                              <a:srgbClr val="003C71"/>
                            </a:solidFill>
                            <a:latin typeface="Cambria Math" panose="02040503050406030204" pitchFamily="18" charset="0"/>
                          </a:rPr>
                          <m:t>ij</m:t>
                        </m:r>
                      </m:sub>
                    </m:sSub>
                  </m:oMath>
                </a14:m>
                <a:r>
                  <a:rPr lang="en-US" dirty="0">
                    <a:solidFill>
                      <a:srgbClr val="003C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has to be measured at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solidFill>
                              <a:srgbClr val="003C7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rgbClr val="003C71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i="1">
                            <a:solidFill>
                              <a:srgbClr val="003C71"/>
                            </a:solidFill>
                            <a:latin typeface="Cambria Math" panose="02040503050406030204" pitchFamily="18" charset="0"/>
                          </a:rPr>
                          <m:t>𝑆𝑇𝐴</m:t>
                        </m:r>
                      </m:e>
                      <m:sub>
                        <m:r>
                          <a:rPr lang="en-US" i="1">
                            <a:solidFill>
                              <a:srgbClr val="003C71"/>
                            </a:solidFill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</m:sSub>
                  </m:oMath>
                </a14:m>
                <a:r>
                  <a:rPr lang="en-US" dirty="0">
                    <a:solidFill>
                      <a:srgbClr val="003C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and feedback to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solidFill>
                              <a:srgbClr val="003C7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rgbClr val="003C71"/>
                            </a:solidFill>
                            <a:latin typeface="Cambria Math" panose="02040503050406030204" pitchFamily="18" charset="0"/>
                          </a:rPr>
                          <m:t>𝐴𝑃</m:t>
                        </m:r>
                      </m:e>
                      <m:sub>
                        <m:r>
                          <a:rPr lang="en-US" i="1">
                            <a:solidFill>
                              <a:srgbClr val="003C71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dirty="0">
                    <a:solidFill>
                      <a:srgbClr val="003C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  <a:p>
                <a:pPr lvl="1">
                  <a:buFont typeface="Courier New" panose="02070309020205020404" pitchFamily="49" charset="0"/>
                  <a:buChar char="o"/>
                </a:pPr>
                <a:r>
                  <a:rPr lang="en-US" dirty="0">
                    <a:solidFill>
                      <a:srgbClr val="003C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This has to be repeated for each element</a:t>
                </a:r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en-US" sz="1600" b="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Channel is measured in UL. Calibration factors (k) are applied on Channel Matrix and then BF vector is </a:t>
                </a:r>
                <a:r>
                  <a:rPr lang="en-US" sz="1600" b="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calculated.</a:t>
                </a:r>
                <a:endParaRPr lang="en-US" sz="1600" b="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sz="16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85800" y="1089015"/>
                <a:ext cx="7772400" cy="3767545"/>
              </a:xfrm>
              <a:blipFill rotWithShape="0">
                <a:blip r:embed="rId2"/>
                <a:stretch>
                  <a:fillRect l="-314" t="-4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4" y="249452"/>
            <a:ext cx="702115" cy="207749"/>
          </a:xfrm>
        </p:spPr>
        <p:txBody>
          <a:bodyPr/>
          <a:lstStyle/>
          <a:p>
            <a:pPr>
              <a:defRPr/>
            </a:pPr>
            <a:r>
              <a:rPr lang="en-US" altLang="en-US" smtClean="0">
                <a:solidFill>
                  <a:srgbClr val="000000"/>
                </a:solidFill>
              </a:rPr>
              <a:t>May 2019</a:t>
            </a:r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>
                <a:solidFill>
                  <a:srgbClr val="000000"/>
                </a:solidFill>
              </a:rPr>
              <a:t>Roya Doostnejad, Intel Corporation</a:t>
            </a: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>
                <a:solidFill>
                  <a:srgbClr val="000000"/>
                </a:solidFill>
              </a:rPr>
              <a:t>Slide </a:t>
            </a:r>
            <a:fld id="{0391809B-2015-42AC-9A4A-427CE29EAC4D}" type="slidenum">
              <a:rPr lang="en-US" altLang="en-US" smtClean="0">
                <a:solidFill>
                  <a:srgbClr val="000000"/>
                </a:solidFill>
              </a:rPr>
              <a:pPr>
                <a:defRPr/>
              </a:pPr>
              <a:t>4</a:t>
            </a:fld>
            <a:endParaRPr lang="en-US" altLang="en-US">
              <a:solidFill>
                <a:srgbClr val="000000"/>
              </a:solidFill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6423996" y="2451674"/>
            <a:ext cx="1632957" cy="1273412"/>
            <a:chOff x="0" y="0"/>
            <a:chExt cx="1594727" cy="1279418"/>
          </a:xfrm>
        </p:grpSpPr>
        <p:sp>
          <p:nvSpPr>
            <p:cNvPr id="8" name="Flowchart: Merge 7"/>
            <p:cNvSpPr/>
            <p:nvPr/>
          </p:nvSpPr>
          <p:spPr>
            <a:xfrm>
              <a:off x="0" y="0"/>
              <a:ext cx="446869" cy="330147"/>
            </a:xfrm>
            <a:prstGeom prst="flowChartMerge">
              <a:avLst/>
            </a:prstGeom>
            <a:solidFill>
              <a:schemeClr val="bg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/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1231215" y="959733"/>
              <a:ext cx="363512" cy="319685"/>
            </a:xfrm>
            <a:prstGeom prst="roundRect">
              <a:avLst/>
            </a:prstGeom>
            <a:solidFill>
              <a:schemeClr val="bg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" name="TextBox 8"/>
                <p:cNvSpPr txBox="1"/>
                <p:nvPr/>
              </p:nvSpPr>
              <p:spPr>
                <a:xfrm>
                  <a:off x="1152342" y="987811"/>
                  <a:ext cx="441960" cy="203835"/>
                </a:xfrm>
                <a:prstGeom prst="rect">
                  <a:avLst/>
                </a:prstGeom>
                <a:noFill/>
              </p:spPr>
              <p:txBody>
                <a:bodyPr vert="horz" wrap="square" lIns="0" tIns="0" rIns="0" bIns="0" rtlCol="0">
                  <a:noAutofit/>
                </a:bodyPr>
                <a:lstStyle/>
                <a:p>
                  <a:pPr marL="0" marR="0">
                    <a:spcBef>
                      <a:spcPts val="0"/>
                    </a:spcBef>
                    <a:spcAft>
                      <a:spcPts val="0"/>
                    </a:spcAft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1100" b="1" i="1" kern="1200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Malgun Gothic" panose="020B0503020000020004" pitchFamily="34" charset="-127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1100" b="1" i="1" kern="1200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Malgun Gothic" panose="020B0503020000020004" pitchFamily="34" charset="-127"/>
                                <a:cs typeface="Times New Roman" panose="02020603050405020304" pitchFamily="18" charset="0"/>
                              </a:rPr>
                              <m:t> </m:t>
                            </m:r>
                            <m:r>
                              <a:rPr lang="en-US" sz="1100" b="1" i="1" kern="1200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Malgun Gothic" panose="020B0503020000020004" pitchFamily="34" charset="-127"/>
                                <a:cs typeface="Times New Roman" panose="02020603050405020304" pitchFamily="18" charset="0"/>
                              </a:rPr>
                              <m:t>𝑺𝑻𝑨</m:t>
                            </m:r>
                          </m:e>
                          <m:sub>
                            <m:r>
                              <a:rPr lang="en-US" sz="1100" b="1" i="1" kern="1200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Malgun Gothic" panose="020B0503020000020004" pitchFamily="34" charset="-127"/>
                                <a:cs typeface="Times New Roman" panose="02020603050405020304" pitchFamily="18" charset="0"/>
                              </a:rPr>
                              <m:t>𝒋</m:t>
                            </m:r>
                          </m:sub>
                        </m:sSub>
                      </m:oMath>
                    </m:oMathPara>
                  </a14:m>
                  <a:endParaRPr lang="en-US" sz="1200" dirty="0">
                    <a:effectLst/>
                    <a:latin typeface="Times New Roman" panose="02020603050405020304" pitchFamily="18" charset="0"/>
                    <a:ea typeface="Malgun Gothic" panose="020B0503020000020004" pitchFamily="34" charset="-127"/>
                  </a:endParaRPr>
                </a:p>
              </p:txBody>
            </p:sp>
          </mc:Choice>
          <mc:Fallback xmlns="">
            <p:sp>
              <p:nvSpPr>
                <p:cNvPr id="8" name="TextBox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152342" y="987811"/>
                  <a:ext cx="441960" cy="203835"/>
                </a:xfrm>
                <a:prstGeom prst="rect">
                  <a:avLst/>
                </a:prstGeom>
                <a:blipFill rotWithShape="0">
                  <a:blip r:embed="rId4"/>
                  <a:stretch>
                    <a:fillRect b="-1764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" name="TextBox 9"/>
                <p:cNvSpPr txBox="1"/>
                <p:nvPr/>
              </p:nvSpPr>
              <p:spPr>
                <a:xfrm>
                  <a:off x="60020" y="0"/>
                  <a:ext cx="286385" cy="184150"/>
                </a:xfrm>
                <a:prstGeom prst="rect">
                  <a:avLst/>
                </a:prstGeom>
                <a:noFill/>
              </p:spPr>
              <p:txBody>
                <a:bodyPr vert="horz" wrap="square" lIns="0" tIns="0" rIns="0" bIns="0" rtlCol="0">
                  <a:noAutofit/>
                </a:bodyPr>
                <a:lstStyle/>
                <a:p>
                  <a:pPr marL="0" marR="0">
                    <a:spcBef>
                      <a:spcPts val="0"/>
                    </a:spcBef>
                    <a:spcAft>
                      <a:spcPts val="0"/>
                    </a:spcAft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1100" b="1" i="1" kern="1200" smtClean="0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Malgun Gothic" panose="020B0503020000020004" pitchFamily="34" charset="-127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1100" b="1" i="1" kern="1200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Malgun Gothic" panose="020B0503020000020004" pitchFamily="34" charset="-127"/>
                                <a:cs typeface="Times New Roman" panose="02020603050405020304" pitchFamily="18" charset="0"/>
                              </a:rPr>
                              <m:t> </m:t>
                            </m:r>
                            <m:r>
                              <a:rPr lang="en-US" sz="1100" b="1" i="1" kern="1200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Malgun Gothic" panose="020B0503020000020004" pitchFamily="34" charset="-127"/>
                                <a:cs typeface="Times New Roman" panose="02020603050405020304" pitchFamily="18" charset="0"/>
                              </a:rPr>
                              <m:t>𝑨𝒏𝒕</m:t>
                            </m:r>
                          </m:e>
                          <m:sub>
                            <m:r>
                              <a:rPr lang="en-US" sz="1100" b="1" i="1" kern="1200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Malgun Gothic" panose="020B0503020000020004" pitchFamily="34" charset="-127"/>
                                <a:cs typeface="Times New Roman" panose="02020603050405020304" pitchFamily="18" charset="0"/>
                              </a:rPr>
                              <m:t>𝒊</m:t>
                            </m:r>
                          </m:sub>
                        </m:sSub>
                      </m:oMath>
                    </m:oMathPara>
                  </a14:m>
                  <a:endParaRPr lang="en-US" sz="1200" dirty="0">
                    <a:effectLst/>
                    <a:latin typeface="Times New Roman" panose="02020603050405020304" pitchFamily="18" charset="0"/>
                    <a:ea typeface="Malgun Gothic" panose="020B0503020000020004" pitchFamily="34" charset="-127"/>
                  </a:endParaRPr>
                </a:p>
              </p:txBody>
            </p:sp>
          </mc:Choice>
          <mc:Fallback xmlns="">
            <p:sp>
              <p:nvSpPr>
                <p:cNvPr id="11" name="TextBox 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0020" y="0"/>
                  <a:ext cx="286385" cy="184150"/>
                </a:xfrm>
                <a:prstGeom prst="rect">
                  <a:avLst/>
                </a:prstGeom>
                <a:blipFill rotWithShape="0">
                  <a:blip r:embed="rId5"/>
                  <a:stretch>
                    <a:fillRect l="-6250" r="-18750" b="-13333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2" name="Straight Arrow Connector 11"/>
            <p:cNvCxnSpPr>
              <a:endCxn id="10" idx="1"/>
            </p:cNvCxnSpPr>
            <p:nvPr/>
          </p:nvCxnSpPr>
          <p:spPr>
            <a:xfrm>
              <a:off x="256855" y="330147"/>
              <a:ext cx="895662" cy="750694"/>
            </a:xfrm>
            <a:prstGeom prst="straightConnector1">
              <a:avLst/>
            </a:prstGeom>
            <a:ln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/>
            <p:nvPr/>
          </p:nvCxnSpPr>
          <p:spPr>
            <a:xfrm flipH="1" flipV="1">
              <a:off x="406758" y="130526"/>
              <a:ext cx="843432" cy="733756"/>
            </a:xfrm>
            <a:prstGeom prst="straightConnector1">
              <a:avLst/>
            </a:prstGeom>
            <a:ln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4" name="TextBox 14"/>
                <p:cNvSpPr txBox="1"/>
                <p:nvPr/>
              </p:nvSpPr>
              <p:spPr>
                <a:xfrm>
                  <a:off x="255228" y="601720"/>
                  <a:ext cx="337820" cy="255905"/>
                </a:xfrm>
                <a:prstGeom prst="rect">
                  <a:avLst/>
                </a:prstGeom>
                <a:noFill/>
              </p:spPr>
              <p:txBody>
                <a:bodyPr vert="horz" wrap="square" lIns="0" tIns="0" rIns="0" bIns="0" rtlCol="0">
                  <a:noAutofit/>
                </a:bodyPr>
                <a:lstStyle/>
                <a:p>
                  <a:pPr marL="0" marR="0">
                    <a:spcBef>
                      <a:spcPts val="0"/>
                    </a:spcBef>
                    <a:spcAft>
                      <a:spcPts val="0"/>
                    </a:spcAft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1400" i="1" kern="1200">
                                <a:solidFill>
                                  <a:srgbClr val="4BACC6"/>
                                </a:solidFill>
                                <a:effectLst/>
                                <a:latin typeface="Cambria Math" panose="02040503050406030204" pitchFamily="18" charset="0"/>
                                <a:ea typeface="Malgun Gothic" panose="020B0503020000020004" pitchFamily="34" charset="-127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1400" i="1" kern="1200">
                                <a:solidFill>
                                  <a:srgbClr val="4BACC6"/>
                                </a:solidFill>
                                <a:effectLst/>
                                <a:latin typeface="Cambria Math" panose="02040503050406030204" pitchFamily="18" charset="0"/>
                                <a:ea typeface="Malgun Gothic" panose="020B0503020000020004" pitchFamily="34" charset="-127"/>
                                <a:cs typeface="Times New Roman" panose="02020603050405020304" pitchFamily="18" charset="0"/>
                              </a:rPr>
                              <m:t> </m:t>
                            </m:r>
                            <m:r>
                              <a:rPr lang="en-US" sz="1400" i="1" kern="1200">
                                <a:solidFill>
                                  <a:srgbClr val="4BACC6"/>
                                </a:solidFill>
                                <a:effectLst/>
                                <a:latin typeface="Cambria Math" panose="02040503050406030204" pitchFamily="18" charset="0"/>
                                <a:ea typeface="Malgun Gothic" panose="020B0503020000020004" pitchFamily="34" charset="-127"/>
                                <a:cs typeface="Times New Roman" panose="02020603050405020304" pitchFamily="18" charset="0"/>
                              </a:rPr>
                              <m:t>h</m:t>
                            </m:r>
                          </m:e>
                          <m:sub>
                            <m:r>
                              <a:rPr lang="en-US" sz="1400" i="1" kern="1200">
                                <a:solidFill>
                                  <a:srgbClr val="4BACC6"/>
                                </a:solidFill>
                                <a:effectLst/>
                                <a:latin typeface="Cambria Math" panose="02040503050406030204" pitchFamily="18" charset="0"/>
                                <a:ea typeface="Malgun Gothic" panose="020B0503020000020004" pitchFamily="34" charset="-127"/>
                                <a:cs typeface="Times New Roman" panose="02020603050405020304" pitchFamily="18" charset="0"/>
                              </a:rPr>
                              <m:t>𝑖𝑗</m:t>
                            </m:r>
                          </m:sub>
                        </m:sSub>
                      </m:oMath>
                    </m:oMathPara>
                  </a14:m>
                  <a:endParaRPr lang="en-US" sz="1200" dirty="0">
                    <a:effectLst/>
                    <a:latin typeface="Times New Roman" panose="02020603050405020304" pitchFamily="18" charset="0"/>
                    <a:ea typeface="Malgun Gothic" panose="020B0503020000020004" pitchFamily="34" charset="-127"/>
                  </a:endParaRPr>
                </a:p>
              </p:txBody>
            </p:sp>
          </mc:Choice>
          <mc:Fallback xmlns="">
            <p:sp>
              <p:nvSpPr>
                <p:cNvPr id="12" name="TextBox 1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55228" y="601720"/>
                  <a:ext cx="337820" cy="255905"/>
                </a:xfrm>
                <a:prstGeom prst="rect">
                  <a:avLst/>
                </a:prstGeom>
                <a:blipFill rotWithShape="0">
                  <a:blip r:embed="rId6"/>
                  <a:stretch>
                    <a:fillRect b="-14286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5" name="TextBox 15"/>
                <p:cNvSpPr txBox="1"/>
                <p:nvPr/>
              </p:nvSpPr>
              <p:spPr>
                <a:xfrm>
                  <a:off x="593372" y="108741"/>
                  <a:ext cx="287020" cy="255905"/>
                </a:xfrm>
                <a:prstGeom prst="rect">
                  <a:avLst/>
                </a:prstGeom>
                <a:noFill/>
              </p:spPr>
              <p:txBody>
                <a:bodyPr vert="horz" wrap="square" lIns="0" tIns="0" rIns="0" bIns="0" rtlCol="0">
                  <a:noAutofit/>
                </a:bodyPr>
                <a:lstStyle/>
                <a:p>
                  <a:pPr marL="0" marR="0">
                    <a:spcBef>
                      <a:spcPts val="0"/>
                    </a:spcBef>
                    <a:spcAft>
                      <a:spcPts val="0"/>
                    </a:spcAft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1400" i="1" kern="1200">
                                <a:solidFill>
                                  <a:srgbClr val="4BACC6"/>
                                </a:solidFill>
                                <a:effectLst/>
                                <a:latin typeface="Cambria Math" panose="02040503050406030204" pitchFamily="18" charset="0"/>
                                <a:ea typeface="Malgun Gothic" panose="020B0503020000020004" pitchFamily="34" charset="-127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1400" i="1" kern="1200">
                                <a:solidFill>
                                  <a:srgbClr val="4BACC6"/>
                                </a:solidFill>
                                <a:effectLst/>
                                <a:latin typeface="Cambria Math" panose="02040503050406030204" pitchFamily="18" charset="0"/>
                                <a:ea typeface="Malgun Gothic" panose="020B0503020000020004" pitchFamily="34" charset="-127"/>
                                <a:cs typeface="Times New Roman" panose="02020603050405020304" pitchFamily="18" charset="0"/>
                              </a:rPr>
                              <m:t> </m:t>
                            </m:r>
                            <m:r>
                              <a:rPr lang="en-US" sz="1400" i="1" kern="1200">
                                <a:solidFill>
                                  <a:srgbClr val="4BACC6"/>
                                </a:solidFill>
                                <a:effectLst/>
                                <a:latin typeface="Cambria Math" panose="02040503050406030204" pitchFamily="18" charset="0"/>
                                <a:ea typeface="Malgun Gothic" panose="020B0503020000020004" pitchFamily="34" charset="-127"/>
                                <a:cs typeface="Times New Roman" panose="02020603050405020304" pitchFamily="18" charset="0"/>
                              </a:rPr>
                              <m:t>h</m:t>
                            </m:r>
                          </m:e>
                          <m:sub>
                            <m:r>
                              <a:rPr lang="en-US" sz="1400" i="1" kern="1200">
                                <a:solidFill>
                                  <a:srgbClr val="4BACC6"/>
                                </a:solidFill>
                                <a:effectLst/>
                                <a:latin typeface="Cambria Math" panose="02040503050406030204" pitchFamily="18" charset="0"/>
                                <a:ea typeface="Malgun Gothic" panose="020B0503020000020004" pitchFamily="34" charset="-127"/>
                                <a:cs typeface="Times New Roman" panose="02020603050405020304" pitchFamily="18" charset="0"/>
                              </a:rPr>
                              <m:t>𝑗𝑖</m:t>
                            </m:r>
                          </m:sub>
                        </m:sSub>
                      </m:oMath>
                    </m:oMathPara>
                  </a14:m>
                  <a:endParaRPr lang="en-US" sz="1200">
                    <a:effectLst/>
                    <a:latin typeface="Times New Roman" panose="02020603050405020304" pitchFamily="18" charset="0"/>
                    <a:ea typeface="Malgun Gothic" panose="020B0503020000020004" pitchFamily="34" charset="-127"/>
                  </a:endParaRPr>
                </a:p>
              </p:txBody>
            </p:sp>
          </mc:Choice>
          <mc:Fallback xmlns="">
            <p:sp>
              <p:nvSpPr>
                <p:cNvPr id="13" name="TextBox 1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93372" y="108741"/>
                  <a:ext cx="287020" cy="255905"/>
                </a:xfrm>
                <a:prstGeom prst="rect">
                  <a:avLst/>
                </a:prstGeom>
                <a:blipFill rotWithShape="0">
                  <a:blip r:embed="rId7"/>
                  <a:stretch>
                    <a:fillRect r="-6250" b="-11905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3387224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0"/>
            <a:ext cx="7772400" cy="598524"/>
          </a:xfrm>
        </p:spPr>
        <p:txBody>
          <a:bodyPr/>
          <a:lstStyle/>
          <a:p>
            <a:r>
              <a:rPr lang="en-US" dirty="0" smtClean="0"/>
              <a:t>Local AP Calibration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85799" y="1170022"/>
                <a:ext cx="8089605" cy="3686537"/>
              </a:xfrm>
            </p:spPr>
            <p:txBody>
              <a:bodyPr/>
              <a:lstStyle/>
              <a:p>
                <a:pPr marL="285750" indent="-285750">
                  <a:spcBef>
                    <a:spcPts val="0"/>
                  </a:spcBef>
                  <a:buFont typeface="Arial" panose="020B0604020202020204" pitchFamily="34" charset="0"/>
                  <a:buChar char="•"/>
                </a:pPr>
                <a:r>
                  <a:rPr lang="en-US" sz="1700" dirty="0" smtClean="0">
                    <a:latin typeface="Times New Roman" panose="02020603050405020304" pitchFamily="18" charset="0"/>
                    <a:ea typeface="Malgun Gothic" panose="020B0503020000020004" pitchFamily="34" charset="-127"/>
                  </a:rPr>
                  <a:t>It </a:t>
                </a:r>
                <a:r>
                  <a:rPr lang="en-US" sz="1700" dirty="0">
                    <a:latin typeface="Times New Roman" panose="02020603050405020304" pitchFamily="18" charset="0"/>
                    <a:ea typeface="Malgun Gothic" panose="020B0503020000020004" pitchFamily="34" charset="-127"/>
                  </a:rPr>
                  <a:t>requires </a:t>
                </a:r>
                <a:r>
                  <a:rPr lang="en-US" sz="1700" dirty="0" smtClean="0">
                    <a:latin typeface="Times New Roman" panose="02020603050405020304" pitchFamily="18" charset="0"/>
                    <a:ea typeface="Malgun Gothic" panose="020B0503020000020004" pitchFamily="34" charset="-127"/>
                  </a:rPr>
                  <a:t>only the </a:t>
                </a:r>
                <a:r>
                  <a:rPr lang="en-US" sz="1700" dirty="0">
                    <a:latin typeface="Times New Roman" panose="02020603050405020304" pitchFamily="18" charset="0"/>
                    <a:ea typeface="Malgun Gothic" panose="020B0503020000020004" pitchFamily="34" charset="-127"/>
                  </a:rPr>
                  <a:t>AP to be involved in the calibration (internal)</a:t>
                </a:r>
              </a:p>
              <a:p>
                <a:pPr marL="511175" lvl="1" indent="-285750">
                  <a:spcBef>
                    <a:spcPts val="0"/>
                  </a:spcBef>
                  <a:buFont typeface="Courier New" panose="02070309020205020404" pitchFamily="49" charset="0"/>
                  <a:buChar char="o"/>
                </a:pPr>
                <a:r>
                  <a:rPr lang="en-US" sz="1400" dirty="0">
                    <a:latin typeface="Times New Roman" panose="02020603050405020304" pitchFamily="18" charset="0"/>
                    <a:ea typeface="Malgun Gothic" panose="020B0503020000020004" pitchFamily="34" charset="-127"/>
                  </a:rPr>
                  <a:t>There is no need for exchanging reference signals and channel information with other devices. </a:t>
                </a:r>
              </a:p>
              <a:p>
                <a:pPr marL="511175" lvl="1" indent="-285750">
                  <a:spcBef>
                    <a:spcPts val="0"/>
                  </a:spcBef>
                  <a:buFont typeface="Courier New" panose="02070309020205020404" pitchFamily="49" charset="0"/>
                  <a:buChar char="o"/>
                </a:pPr>
                <a:r>
                  <a:rPr lang="en-US" sz="1400" dirty="0">
                    <a:latin typeface="Times New Roman" panose="02020603050405020304" pitchFamily="18" charset="0"/>
                    <a:ea typeface="Malgun Gothic" panose="020B0503020000020004" pitchFamily="34" charset="-127"/>
                  </a:rPr>
                  <a:t>This works based on the fact that in BF/Linear precoding, it is sufficient for antennas to have a </a:t>
                </a:r>
                <a:r>
                  <a:rPr lang="en-US" sz="1400" i="1" dirty="0">
                    <a:latin typeface="Times New Roman" panose="02020603050405020304" pitchFamily="18" charset="0"/>
                    <a:ea typeface="Malgun Gothic" panose="020B0503020000020004" pitchFamily="34" charset="-127"/>
                  </a:rPr>
                  <a:t>relatively </a:t>
                </a:r>
                <a:r>
                  <a:rPr lang="en-US" sz="1400" dirty="0">
                    <a:latin typeface="Times New Roman" panose="02020603050405020304" pitchFamily="18" charset="0"/>
                    <a:ea typeface="Malgun Gothic" panose="020B0503020000020004" pitchFamily="34" charset="-127"/>
                  </a:rPr>
                  <a:t>accurate channel estimation. As long as each antenna’s CSI estimation deviates from the real CSI by the same multiplicative factor, BF will still result in the same beam pattern</a:t>
                </a:r>
                <a:r>
                  <a:rPr lang="en-US" sz="1400" dirty="0" smtClean="0">
                    <a:latin typeface="Times New Roman" panose="02020603050405020304" pitchFamily="18" charset="0"/>
                    <a:ea typeface="Malgun Gothic" panose="020B0503020000020004" pitchFamily="34" charset="-127"/>
                  </a:rPr>
                  <a:t>.</a:t>
                </a:r>
              </a:p>
              <a:p>
                <a:pPr marL="225425" lvl="1" indent="0">
                  <a:spcBef>
                    <a:spcPts val="0"/>
                  </a:spcBef>
                  <a:buNone/>
                </a:pPr>
                <a:endParaRPr lang="en-US" sz="800" dirty="0">
                  <a:latin typeface="Times New Roman" panose="02020603050405020304" pitchFamily="18" charset="0"/>
                  <a:ea typeface="Malgun Gothic" panose="020B0503020000020004" pitchFamily="34" charset="-127"/>
                </a:endParaRPr>
              </a:p>
              <a:p>
                <a:pPr marL="285750" indent="-285750">
                  <a:spcBef>
                    <a:spcPts val="0"/>
                  </a:spcBef>
                  <a:buFont typeface="Arial" panose="020B0604020202020204" pitchFamily="34" charset="0"/>
                  <a:buChar char="•"/>
                </a:pPr>
                <a:r>
                  <a:rPr lang="en-US" sz="1600" dirty="0">
                    <a:latin typeface="Times New Roman" panose="02020603050405020304" pitchFamily="18" charset="0"/>
                    <a:ea typeface="Malgun Gothic" panose="020B0503020000020004" pitchFamily="34" charset="-127"/>
                  </a:rPr>
                  <a:t>Relative calibration: Each antenna is calibrated with respect to a reference antenna. </a:t>
                </a:r>
              </a:p>
              <a:p>
                <a:pPr marL="511175" lvl="1" indent="-285750">
                  <a:spcBef>
                    <a:spcPts val="0"/>
                  </a:spcBef>
                  <a:buFont typeface="Courier New" panose="02070309020205020404" pitchFamily="49" charset="0"/>
                  <a:buChar char="o"/>
                </a:pPr>
                <a:r>
                  <a:rPr lang="en-US" sz="1400" dirty="0">
                    <a:latin typeface="Times New Roman" panose="02020603050405020304" pitchFamily="18" charset="0"/>
                    <a:ea typeface="Malgun Gothic" panose="020B0503020000020004" pitchFamily="34" charset="-127"/>
                  </a:rPr>
                  <a:t>In Figure below,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400" i="1">
                            <a:latin typeface="Cambria Math" panose="02040503050406030204" pitchFamily="18" charset="0"/>
                            <a:ea typeface="Malgun Gothic" panose="020B0503020000020004" pitchFamily="34" charset="-127"/>
                          </a:rPr>
                        </m:ctrlPr>
                      </m:sSubPr>
                      <m:e>
                        <m:r>
                          <a:rPr lang="en-US" sz="1400" i="1">
                            <a:latin typeface="Cambria Math" panose="02040503050406030204" pitchFamily="18" charset="0"/>
                            <a:ea typeface="Malgun Gothic" panose="020B0503020000020004" pitchFamily="34" charset="-127"/>
                          </a:rPr>
                          <m:t>𝐴𝑛𝑡</m:t>
                        </m:r>
                      </m:e>
                      <m:sub>
                        <m:r>
                          <a:rPr lang="en-US" sz="1400" i="1">
                            <a:latin typeface="Cambria Math" panose="02040503050406030204" pitchFamily="18" charset="0"/>
                            <a:ea typeface="Malgun Gothic" panose="020B0503020000020004" pitchFamily="34" charset="-127"/>
                          </a:rPr>
                          <m:t>𝑖</m:t>
                        </m:r>
                      </m:sub>
                    </m:sSub>
                    <m:r>
                      <a:rPr lang="en-US" sz="1400" i="1">
                        <a:latin typeface="Cambria Math" panose="02040503050406030204" pitchFamily="18" charset="0"/>
                        <a:ea typeface="Malgun Gothic" panose="020B0503020000020004" pitchFamily="34" charset="-127"/>
                      </a:rPr>
                      <m:t>, </m:t>
                    </m:r>
                    <m:sSub>
                      <m:sSubPr>
                        <m:ctrlPr>
                          <a:rPr lang="en-US" sz="1400" i="1">
                            <a:latin typeface="Cambria Math" panose="02040503050406030204" pitchFamily="18" charset="0"/>
                            <a:ea typeface="Malgun Gothic" panose="020B0503020000020004" pitchFamily="34" charset="-127"/>
                          </a:rPr>
                        </m:ctrlPr>
                      </m:sSubPr>
                      <m:e>
                        <m:r>
                          <a:rPr lang="en-US" sz="1400" i="1">
                            <a:latin typeface="Cambria Math" panose="02040503050406030204" pitchFamily="18" charset="0"/>
                            <a:ea typeface="Malgun Gothic" panose="020B0503020000020004" pitchFamily="34" charset="-127"/>
                          </a:rPr>
                          <m:t>𝐴𝑛𝑡</m:t>
                        </m:r>
                      </m:e>
                      <m:sub>
                        <m:r>
                          <a:rPr lang="en-US" sz="1400" i="1">
                            <a:latin typeface="Cambria Math" panose="02040503050406030204" pitchFamily="18" charset="0"/>
                            <a:ea typeface="Malgun Gothic" panose="020B0503020000020004" pitchFamily="34" charset="-127"/>
                          </a:rPr>
                          <m:t>𝑚</m:t>
                        </m:r>
                      </m:sub>
                    </m:sSub>
                  </m:oMath>
                </a14:m>
                <a:r>
                  <a:rPr lang="en-US" sz="1400" dirty="0">
                    <a:latin typeface="Times New Roman" panose="02020603050405020304" pitchFamily="18" charset="0"/>
                    <a:ea typeface="Malgun Gothic" panose="020B0503020000020004" pitchFamily="34" charset="-127"/>
                  </a:rPr>
                  <a:t> are antenna elements of the same AP. The calibration factors for antennas </a:t>
                </a:r>
                <a14:m>
                  <m:oMath xmlns:m="http://schemas.openxmlformats.org/officeDocument/2006/math">
                    <m:r>
                      <a:rPr lang="en-US" sz="1400" i="1">
                        <a:latin typeface="Cambria Math" panose="02040503050406030204" pitchFamily="18" charset="0"/>
                        <a:ea typeface="Malgun Gothic" panose="020B0503020000020004" pitchFamily="34" charset="-127"/>
                      </a:rPr>
                      <m:t>𝑖</m:t>
                    </m:r>
                    <m:r>
                      <a:rPr lang="en-US" sz="1400" i="1">
                        <a:latin typeface="Cambria Math" panose="02040503050406030204" pitchFamily="18" charset="0"/>
                        <a:ea typeface="Malgun Gothic" panose="020B0503020000020004" pitchFamily="34" charset="-127"/>
                      </a:rPr>
                      <m:t>, </m:t>
                    </m:r>
                    <m:r>
                      <a:rPr lang="en-US" sz="1400" i="1">
                        <a:latin typeface="Cambria Math" panose="02040503050406030204" pitchFamily="18" charset="0"/>
                        <a:ea typeface="Malgun Gothic" panose="020B0503020000020004" pitchFamily="34" charset="-127"/>
                      </a:rPr>
                      <m:t>𝑚</m:t>
                    </m:r>
                  </m:oMath>
                </a14:m>
                <a:r>
                  <a:rPr lang="en-US" sz="1400" dirty="0">
                    <a:latin typeface="Times New Roman" panose="02020603050405020304" pitchFamily="18" charset="0"/>
                    <a:ea typeface="Malgun Gothic" panose="020B0503020000020004" pitchFamily="34" charset="-127"/>
                  </a:rPr>
                  <a:t> </a:t>
                </a:r>
                <a:r>
                  <a:rPr lang="en-US" sz="1400" dirty="0" smtClean="0">
                    <a:latin typeface="Times New Roman" panose="02020603050405020304" pitchFamily="18" charset="0"/>
                    <a:ea typeface="Malgun Gothic" panose="020B0503020000020004" pitchFamily="34" charset="-127"/>
                  </a:rPr>
                  <a:t>are</a:t>
                </a:r>
                <a:r>
                  <a:rPr lang="en-US" sz="1400" dirty="0">
                    <a:latin typeface="Times New Roman" panose="02020603050405020304" pitchFamily="18" charset="0"/>
                    <a:ea typeface="Malgun Gothic" panose="020B0503020000020004" pitchFamily="34" charset="-127"/>
                  </a:rPr>
                  <a:t>:</a:t>
                </a:r>
              </a:p>
              <a:p>
                <a:pPr marL="31750" lvl="0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16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i="1" smtClean="0">
                            <a:latin typeface="Cambria Math" panose="02040503050406030204" pitchFamily="18" charset="0"/>
                          </a:rPr>
                          <m:t>   </m:t>
                        </m:r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𝐾</m:t>
                        </m:r>
                      </m:e>
                      <m:sub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𝒊</m:t>
                        </m:r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𝒋</m:t>
                        </m:r>
                      </m:sub>
                    </m:sSub>
                    <m:r>
                      <a:rPr lang="en-US" sz="160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1600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16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600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  <m:sub>
                            <m:r>
                              <a:rPr lang="en-US" sz="1600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/</m:t>
                        </m:r>
                        <m:sSub>
                          <m:sSubPr>
                            <m:ctrlPr>
                              <a:rPr lang="en-US" sz="16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600" i="1">
                                <a:latin typeface="Cambria Math" panose="02040503050406030204" pitchFamily="18" charset="0"/>
                              </a:rPr>
                              <m:t>𝑟</m:t>
                            </m:r>
                          </m:e>
                          <m:sub>
                            <m:r>
                              <a:rPr lang="en-US" sz="1600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sz="16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600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  <m:sub>
                            <m:r>
                              <a:rPr lang="en-US" sz="1600" i="1">
                                <a:latin typeface="Cambria Math" panose="02040503050406030204" pitchFamily="18" charset="0"/>
                              </a:rPr>
                              <m:t>𝑗</m:t>
                            </m:r>
                          </m:sub>
                        </m:sSub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/</m:t>
                        </m:r>
                        <m:sSub>
                          <m:sSubPr>
                            <m:ctrlPr>
                              <a:rPr lang="en-US" sz="16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600" i="1">
                                <a:latin typeface="Cambria Math" panose="02040503050406030204" pitchFamily="18" charset="0"/>
                              </a:rPr>
                              <m:t>𝑟</m:t>
                            </m:r>
                          </m:e>
                          <m:sub>
                            <m:r>
                              <a:rPr lang="en-US" sz="1600" i="1">
                                <a:latin typeface="Cambria Math" panose="02040503050406030204" pitchFamily="18" charset="0"/>
                              </a:rPr>
                              <m:t>𝑗</m:t>
                            </m:r>
                          </m:sub>
                        </m:sSub>
                      </m:den>
                    </m:f>
                  </m:oMath>
                </a14:m>
                <a:r>
                  <a:rPr lang="en-US" sz="1600" dirty="0"/>
                  <a:t> 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   </m:t>
                        </m:r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𝐾</m:t>
                        </m:r>
                      </m:e>
                      <m:sub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𝒎</m:t>
                        </m:r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𝒋</m:t>
                        </m:r>
                      </m:sub>
                    </m:sSub>
                    <m:r>
                      <a:rPr lang="en-US" sz="160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1600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16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600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  <m:sub>
                            <m:r>
                              <a:rPr lang="en-US" sz="1600" i="1">
                                <a:latin typeface="Cambria Math" panose="02040503050406030204" pitchFamily="18" charset="0"/>
                              </a:rPr>
                              <m:t>𝑚</m:t>
                            </m:r>
                          </m:sub>
                        </m:sSub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/</m:t>
                        </m:r>
                        <m:sSub>
                          <m:sSubPr>
                            <m:ctrlPr>
                              <a:rPr lang="en-US" sz="16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600" i="1">
                                <a:latin typeface="Cambria Math" panose="02040503050406030204" pitchFamily="18" charset="0"/>
                              </a:rPr>
                              <m:t>𝑟</m:t>
                            </m:r>
                          </m:e>
                          <m:sub>
                            <m:r>
                              <a:rPr lang="en-US" sz="1600" i="1">
                                <a:latin typeface="Cambria Math" panose="02040503050406030204" pitchFamily="18" charset="0"/>
                              </a:rPr>
                              <m:t>𝑚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sz="16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600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  <m:sub>
                            <m:r>
                              <a:rPr lang="en-US" sz="1600" i="1">
                                <a:latin typeface="Cambria Math" panose="02040503050406030204" pitchFamily="18" charset="0"/>
                              </a:rPr>
                              <m:t>𝑗</m:t>
                            </m:r>
                          </m:sub>
                        </m:sSub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/</m:t>
                        </m:r>
                        <m:sSub>
                          <m:sSubPr>
                            <m:ctrlPr>
                              <a:rPr lang="en-US" sz="16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600" i="1">
                                <a:latin typeface="Cambria Math" panose="02040503050406030204" pitchFamily="18" charset="0"/>
                              </a:rPr>
                              <m:t>𝑟</m:t>
                            </m:r>
                          </m:e>
                          <m:sub>
                            <m:r>
                              <a:rPr lang="en-US" sz="1600" i="1">
                                <a:latin typeface="Cambria Math" panose="02040503050406030204" pitchFamily="18" charset="0"/>
                              </a:rPr>
                              <m:t>𝑗</m:t>
                            </m:r>
                          </m:sub>
                        </m:sSub>
                      </m:den>
                    </m:f>
                  </m:oMath>
                </a14:m>
                <a:r>
                  <a:rPr lang="en-US" sz="1600" dirty="0"/>
                  <a:t>, </a:t>
                </a:r>
                <a:r>
                  <a:rPr lang="en-US" sz="1600" dirty="0" smtClean="0"/>
                  <a:t>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16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600" i="1">
                                <a:latin typeface="Cambria Math" panose="02040503050406030204" pitchFamily="18" charset="0"/>
                              </a:rPr>
                              <m:t>   </m:t>
                            </m:r>
                            <m:r>
                              <a:rPr lang="en-US" sz="1600" i="1">
                                <a:latin typeface="Cambria Math" panose="02040503050406030204" pitchFamily="18" charset="0"/>
                              </a:rPr>
                              <m:t>𝐾</m:t>
                            </m:r>
                          </m:e>
                          <m:sub>
                            <m:r>
                              <a:rPr lang="en-US" sz="1600" i="1">
                                <a:latin typeface="Cambria Math" panose="02040503050406030204" pitchFamily="18" charset="0"/>
                              </a:rPr>
                              <m:t>𝒎</m:t>
                            </m:r>
                            <m:r>
                              <a:rPr lang="en-US" sz="1600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sz="1600" i="1">
                                <a:latin typeface="Cambria Math" panose="02040503050406030204" pitchFamily="18" charset="0"/>
                              </a:rPr>
                              <m:t>𝒋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sz="16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600" i="1">
                                <a:latin typeface="Cambria Math" panose="02040503050406030204" pitchFamily="18" charset="0"/>
                              </a:rPr>
                              <m:t>   </m:t>
                            </m:r>
                            <m:r>
                              <a:rPr lang="en-US" sz="1600" i="1">
                                <a:latin typeface="Cambria Math" panose="02040503050406030204" pitchFamily="18" charset="0"/>
                              </a:rPr>
                              <m:t>𝐾</m:t>
                            </m:r>
                          </m:e>
                          <m:sub>
                            <m:r>
                              <a:rPr lang="en-US" sz="1600" i="1">
                                <a:latin typeface="Cambria Math" panose="02040503050406030204" pitchFamily="18" charset="0"/>
                              </a:rPr>
                              <m:t>𝒊</m:t>
                            </m:r>
                            <m:r>
                              <a:rPr lang="en-US" sz="1600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sz="1600" i="1">
                                <a:latin typeface="Cambria Math" panose="02040503050406030204" pitchFamily="18" charset="0"/>
                              </a:rPr>
                              <m:t>𝒋</m:t>
                            </m:r>
                          </m:sub>
                        </m:sSub>
                      </m:den>
                    </m:f>
                    <m:r>
                      <a:rPr lang="en-US" sz="1600">
                        <a:latin typeface="Cambria Math" panose="02040503050406030204" pitchFamily="18" charset="0"/>
                      </a:rPr>
                      <m:t> =</m:t>
                    </m:r>
                    <m:f>
                      <m:fPr>
                        <m:ctrlPr>
                          <a:rPr lang="en-US" sz="1600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16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600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  <m:sub>
                            <m:r>
                              <a:rPr lang="en-US" sz="1600" i="1">
                                <a:latin typeface="Cambria Math" panose="02040503050406030204" pitchFamily="18" charset="0"/>
                              </a:rPr>
                              <m:t>𝑚</m:t>
                            </m:r>
                          </m:sub>
                        </m:sSub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/</m:t>
                        </m:r>
                        <m:sSub>
                          <m:sSubPr>
                            <m:ctrlPr>
                              <a:rPr lang="en-US" sz="16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600" i="1">
                                <a:latin typeface="Cambria Math" panose="02040503050406030204" pitchFamily="18" charset="0"/>
                              </a:rPr>
                              <m:t>𝑟</m:t>
                            </m:r>
                          </m:e>
                          <m:sub>
                            <m:r>
                              <a:rPr lang="en-US" sz="1600" i="1">
                                <a:latin typeface="Cambria Math" panose="02040503050406030204" pitchFamily="18" charset="0"/>
                              </a:rPr>
                              <m:t>𝑚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sz="16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600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  <m:sub>
                            <m:r>
                              <a:rPr lang="en-US" sz="1600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/</m:t>
                        </m:r>
                        <m:sSub>
                          <m:sSubPr>
                            <m:ctrlPr>
                              <a:rPr lang="en-US" sz="16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600" i="1">
                                <a:latin typeface="Cambria Math" panose="02040503050406030204" pitchFamily="18" charset="0"/>
                              </a:rPr>
                              <m:t>𝑟</m:t>
                            </m:r>
                          </m:e>
                          <m:sub>
                            <m:r>
                              <a:rPr lang="en-US" sz="1600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den>
                    </m:f>
                  </m:oMath>
                </a14:m>
                <a:r>
                  <a:rPr lang="en-US" sz="1600" dirty="0"/>
                  <a:t/>
                </a:r>
                <a:br>
                  <a:rPr lang="en-US" sz="1600" dirty="0"/>
                </a:br>
                <a:endParaRPr lang="en-US" sz="1600" dirty="0" smtClean="0"/>
              </a:p>
              <a:p>
                <a:pPr marL="317500" indent="-285750"/>
                <a:r>
                  <a:rPr lang="en-US" sz="1600" b="0" dirty="0" smtClean="0">
                    <a:solidFill>
                      <a:srgbClr val="003C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If</a:t>
                </a:r>
                <a:r>
                  <a:rPr lang="en-US" sz="1600" dirty="0" smtClean="0">
                    <a:solidFill>
                      <a:srgbClr val="003C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600" i="1">
                            <a:solidFill>
                              <a:srgbClr val="003C7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i="1">
                            <a:solidFill>
                              <a:srgbClr val="003C71"/>
                            </a:solidFill>
                            <a:latin typeface="Cambria Math" panose="02040503050406030204" pitchFamily="18" charset="0"/>
                          </a:rPr>
                          <m:t>𝐾</m:t>
                        </m:r>
                      </m:e>
                      <m:sub>
                        <m:r>
                          <a:rPr lang="en-US" sz="1600" i="1">
                            <a:solidFill>
                              <a:srgbClr val="003C71"/>
                            </a:solidFill>
                            <a:latin typeface="Cambria Math" panose="02040503050406030204" pitchFamily="18" charset="0"/>
                          </a:rPr>
                          <m:t>𝒊</m:t>
                        </m:r>
                        <m:r>
                          <a:rPr lang="en-US" sz="1600" i="1">
                            <a:solidFill>
                              <a:srgbClr val="003C71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1600" i="1">
                            <a:solidFill>
                              <a:srgbClr val="003C71"/>
                            </a:solidFill>
                            <a:latin typeface="Cambria Math" panose="02040503050406030204" pitchFamily="18" charset="0"/>
                          </a:rPr>
                          <m:t>𝒋</m:t>
                        </m:r>
                      </m:sub>
                    </m:sSub>
                    <m:r>
                      <a:rPr lang="en-US" sz="1600" i="1">
                        <a:solidFill>
                          <a:srgbClr val="003C71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1600" i="1">
                            <a:solidFill>
                              <a:srgbClr val="003C7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i="1">
                            <a:solidFill>
                              <a:srgbClr val="003C7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en-US" sz="1600" i="1">
                            <a:solidFill>
                              <a:srgbClr val="003C7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1600" dirty="0">
                    <a:solidFill>
                      <a:srgbClr val="003C71"/>
                    </a:solidFill>
                  </a:rPr>
                  <a:t>=1,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600" i="1">
                            <a:solidFill>
                              <a:srgbClr val="FFA300">
                                <a:lumMod val="50000"/>
                              </a:srgbClr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sSub>
                          <m:sSubPr>
                            <m:ctrlPr>
                              <a:rPr lang="en-US" sz="1600" i="1">
                                <a:solidFill>
                                  <a:srgbClr val="FFA300">
                                    <a:lumMod val="50000"/>
                                  </a:srgbClr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600" i="1">
                                <a:solidFill>
                                  <a:srgbClr val="FFA300">
                                    <a:lumMod val="50000"/>
                                  </a:srgbClr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𝑐</m:t>
                            </m:r>
                          </m:e>
                          <m:sub>
                            <m:r>
                              <a:rPr lang="en-US" sz="1600" i="1">
                                <a:solidFill>
                                  <a:srgbClr val="FFA300">
                                    <a:lumMod val="50000"/>
                                  </a:srgbClr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𝑚</m:t>
                            </m:r>
                          </m:sub>
                        </m:sSub>
                        <m:r>
                          <a:rPr lang="en-US" sz="1600" i="1">
                            <a:solidFill>
                              <a:srgbClr val="FFA300">
                                <a:lumMod val="50000"/>
                              </a:srgb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</m:t>
                        </m:r>
                        <m:r>
                          <a:rPr lang="en-US" sz="1600" i="1">
                            <a:solidFill>
                              <a:srgbClr val="FFA300">
                                <a:lumMod val="50000"/>
                              </a:srgbClr>
                            </a:solidFill>
                            <a:latin typeface="Cambria Math" panose="02040503050406030204" pitchFamily="18" charset="0"/>
                          </a:rPr>
                          <m:t>𝐾</m:t>
                        </m:r>
                      </m:e>
                      <m:sub>
                        <m:r>
                          <a:rPr lang="en-US" sz="1600" i="1">
                            <a:solidFill>
                              <a:srgbClr val="FFA300">
                                <a:lumMod val="50000"/>
                              </a:srgbClr>
                            </a:solidFill>
                            <a:latin typeface="Cambria Math" panose="02040503050406030204" pitchFamily="18" charset="0"/>
                          </a:rPr>
                          <m:t>𝑚</m:t>
                        </m:r>
                        <m:r>
                          <a:rPr lang="en-US" sz="1600" i="1">
                            <a:solidFill>
                              <a:srgbClr val="FFA300">
                                <a:lumMod val="50000"/>
                              </a:srgbClr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1600" i="1">
                            <a:solidFill>
                              <a:srgbClr val="FFA300">
                                <a:lumMod val="50000"/>
                              </a:srgbClr>
                            </a:solidFill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</m:sSub>
                    <m:r>
                      <a:rPr lang="en-US" sz="1600" i="1">
                        <a:solidFill>
                          <a:srgbClr val="FFA300">
                            <a:lumMod val="50000"/>
                          </a:srgb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1600" i="1" dirty="0">
                            <a:solidFill>
                              <a:srgbClr val="FFA300">
                                <a:lumMod val="50000"/>
                              </a:srgb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1600" i="1">
                                <a:solidFill>
                                  <a:srgbClr val="FFA300">
                                    <a:lumMod val="50000"/>
                                  </a:srgb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600" i="1">
                                <a:solidFill>
                                  <a:srgbClr val="FFA300">
                                    <a:lumMod val="50000"/>
                                  </a:srgbClr>
                                </a:solidFill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  <m:sub>
                            <m:r>
                              <a:rPr lang="en-US" sz="1600" i="1">
                                <a:solidFill>
                                  <a:srgbClr val="FFA300">
                                    <a:lumMod val="50000"/>
                                  </a:srgbClr>
                                </a:solidFill>
                                <a:latin typeface="Cambria Math" panose="02040503050406030204" pitchFamily="18" charset="0"/>
                              </a:rPr>
                              <m:t>𝑚</m:t>
                            </m:r>
                          </m:sub>
                        </m:sSub>
                        <m:r>
                          <a:rPr lang="en-US" sz="1600" i="1">
                            <a:solidFill>
                              <a:srgbClr val="FFA300">
                                <a:lumMod val="50000"/>
                              </a:srgbClr>
                            </a:solidFill>
                            <a:latin typeface="Cambria Math" panose="02040503050406030204" pitchFamily="18" charset="0"/>
                          </a:rPr>
                          <m:t>/</m:t>
                        </m:r>
                        <m:sSub>
                          <m:sSubPr>
                            <m:ctrlPr>
                              <a:rPr lang="en-US" sz="1600" i="1">
                                <a:solidFill>
                                  <a:srgbClr val="FFA300">
                                    <a:lumMod val="50000"/>
                                  </a:srgb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600" i="1">
                                <a:solidFill>
                                  <a:srgbClr val="FFA300">
                                    <a:lumMod val="50000"/>
                                  </a:srgbClr>
                                </a:solidFill>
                                <a:latin typeface="Cambria Math" panose="02040503050406030204" pitchFamily="18" charset="0"/>
                              </a:rPr>
                              <m:t>𝑟</m:t>
                            </m:r>
                          </m:e>
                          <m:sub>
                            <m:r>
                              <a:rPr lang="en-US" sz="1600" i="1">
                                <a:solidFill>
                                  <a:srgbClr val="FFA300">
                                    <a:lumMod val="50000"/>
                                  </a:srgbClr>
                                </a:solidFill>
                                <a:latin typeface="Cambria Math" panose="02040503050406030204" pitchFamily="18" charset="0"/>
                              </a:rPr>
                              <m:t>𝑚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sz="1600" i="1">
                                <a:solidFill>
                                  <a:srgbClr val="FFA300">
                                    <a:lumMod val="50000"/>
                                  </a:srgb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600" i="1">
                                <a:solidFill>
                                  <a:srgbClr val="FFA300">
                                    <a:lumMod val="50000"/>
                                  </a:srgbClr>
                                </a:solidFill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  <m:sub>
                            <m:r>
                              <a:rPr lang="en-US" sz="1600" i="1">
                                <a:solidFill>
                                  <a:srgbClr val="FFA300">
                                    <a:lumMod val="50000"/>
                                  </a:srgbClr>
                                </a:solidFill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  <m:r>
                          <a:rPr lang="en-US" sz="1600" i="1">
                            <a:solidFill>
                              <a:srgbClr val="FFA300">
                                <a:lumMod val="50000"/>
                              </a:srgbClr>
                            </a:solidFill>
                            <a:latin typeface="Cambria Math" panose="02040503050406030204" pitchFamily="18" charset="0"/>
                          </a:rPr>
                          <m:t>/</m:t>
                        </m:r>
                        <m:sSub>
                          <m:sSubPr>
                            <m:ctrlPr>
                              <a:rPr lang="en-US" sz="1600" i="1">
                                <a:solidFill>
                                  <a:srgbClr val="FFA300">
                                    <a:lumMod val="50000"/>
                                  </a:srgb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600" i="1">
                                <a:solidFill>
                                  <a:srgbClr val="FFA300">
                                    <a:lumMod val="50000"/>
                                  </a:srgbClr>
                                </a:solidFill>
                                <a:latin typeface="Cambria Math" panose="02040503050406030204" pitchFamily="18" charset="0"/>
                              </a:rPr>
                              <m:t>𝑟</m:t>
                            </m:r>
                          </m:e>
                          <m:sub>
                            <m:r>
                              <a:rPr lang="en-US" sz="1600" i="1">
                                <a:solidFill>
                                  <a:srgbClr val="FFA300">
                                    <a:lumMod val="50000"/>
                                  </a:srgbClr>
                                </a:solidFill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den>
                    </m:f>
                    <m:r>
                      <a:rPr lang="en-US" sz="1600" i="1">
                        <a:solidFill>
                          <a:srgbClr val="FFA300">
                            <a:lumMod val="50000"/>
                          </a:srgbClr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1600" i="1">
                            <a:solidFill>
                              <a:srgbClr val="FFA300">
                                <a:lumMod val="50000"/>
                              </a:srgb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1600" i="1">
                                <a:solidFill>
                                  <a:srgbClr val="FFA300">
                                    <a:lumMod val="50000"/>
                                  </a:srgb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600" i="1">
                                <a:solidFill>
                                  <a:srgbClr val="FFA300">
                                    <a:lumMod val="50000"/>
                                  </a:srgbClr>
                                </a:solidFill>
                                <a:latin typeface="Cambria Math" panose="02040503050406030204" pitchFamily="18" charset="0"/>
                              </a:rPr>
                              <m:t>h</m:t>
                            </m:r>
                          </m:e>
                          <m:sub>
                            <m:r>
                              <a:rPr lang="en-US" sz="1600" i="1">
                                <a:solidFill>
                                  <a:srgbClr val="FFA300">
                                    <a:lumMod val="50000"/>
                                  </a:srgbClr>
                                </a:solidFill>
                                <a:latin typeface="Cambria Math" panose="02040503050406030204" pitchFamily="18" charset="0"/>
                              </a:rPr>
                              <m:t>𝑚𝑖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sz="1600" i="1">
                                <a:solidFill>
                                  <a:srgbClr val="FFA300">
                                    <a:lumMod val="50000"/>
                                  </a:srgb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600" i="1">
                                <a:solidFill>
                                  <a:srgbClr val="FFA300">
                                    <a:lumMod val="50000"/>
                                  </a:srgbClr>
                                </a:solidFill>
                                <a:latin typeface="Cambria Math" panose="02040503050406030204" pitchFamily="18" charset="0"/>
                              </a:rPr>
                              <m:t>h</m:t>
                            </m:r>
                          </m:e>
                          <m:sub>
                            <m:r>
                              <a:rPr lang="en-US" sz="1600" i="1">
                                <a:solidFill>
                                  <a:srgbClr val="FFA300">
                                    <a:lumMod val="50000"/>
                                  </a:srgbClr>
                                </a:solidFill>
                                <a:latin typeface="Cambria Math" panose="02040503050406030204" pitchFamily="18" charset="0"/>
                              </a:rPr>
                              <m:t>𝑖𝑚</m:t>
                            </m:r>
                          </m:sub>
                        </m:sSub>
                      </m:den>
                    </m:f>
                  </m:oMath>
                </a14:m>
                <a:r>
                  <a:rPr lang="en-US" sz="1400" dirty="0"/>
                  <a:t>  </a:t>
                </a:r>
                <a:r>
                  <a:rPr lang="en-US" dirty="0"/>
                  <a:t>    </a:t>
                </a:r>
              </a:p>
              <a:p>
                <a:pPr marL="542925" lvl="2" indent="-285750">
                  <a:buFont typeface="Courier New" panose="02070309020205020404" pitchFamily="49" charset="0"/>
                  <a:buChar char="o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1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i="1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en-US" sz="1400" i="1">
                            <a:latin typeface="Cambria Math" panose="02040503050406030204" pitchFamily="18" charset="0"/>
                          </a:rPr>
                          <m:t>𝑚</m:t>
                        </m:r>
                      </m:sub>
                    </m:sSub>
                  </m:oMath>
                </a14:m>
                <a:r>
                  <a:rPr lang="en-US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is the relative calibration factor for antenna element </a:t>
                </a:r>
                <a14:m>
                  <m:oMath xmlns:m="http://schemas.openxmlformats.org/officeDocument/2006/math">
                    <m:r>
                      <a:rPr lang="en-US" sz="1400" i="1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US" sz="1400" dirty="0">
                    <a:latin typeface="Times New Roman" panose="02020603050405020304" pitchFamily="18" charset="0"/>
                    <a:ea typeface="Malgun Gothic" panose="020B0503020000020004" pitchFamily="34" charset="-127"/>
                    <a:cs typeface="Times New Roman" panose="02020603050405020304" pitchFamily="18" charset="0"/>
                  </a:rPr>
                  <a:t>.</a:t>
                </a:r>
              </a:p>
              <a:p>
                <a:pPr marL="211137" indent="-285750">
                  <a:spcBef>
                    <a:spcPts val="0"/>
                  </a:spcBef>
                  <a:buFont typeface="Courier New" panose="02070309020205020404" pitchFamily="49" charset="0"/>
                  <a:buChar char="o"/>
                </a:pPr>
                <a:endParaRPr lang="en-US" sz="1700" dirty="0">
                  <a:latin typeface="Times New Roman" panose="02020603050405020304" pitchFamily="18" charset="0"/>
                  <a:ea typeface="Malgun Gothic" panose="020B0503020000020004" pitchFamily="34" charset="-127"/>
                </a:endParaRP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85799" y="1170022"/>
                <a:ext cx="8089605" cy="3686537"/>
              </a:xfrm>
              <a:blipFill rotWithShape="0">
                <a:blip r:embed="rId2"/>
                <a:stretch>
                  <a:fillRect l="-301" t="-49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47681" y="268585"/>
            <a:ext cx="702115" cy="188617"/>
          </a:xfrm>
        </p:spPr>
        <p:txBody>
          <a:bodyPr/>
          <a:lstStyle/>
          <a:p>
            <a:pPr>
              <a:defRPr/>
            </a:pPr>
            <a:r>
              <a:rPr lang="en-US" altLang="en-US" smtClean="0">
                <a:solidFill>
                  <a:srgbClr val="000000"/>
                </a:solidFill>
              </a:rPr>
              <a:t>May 2019</a:t>
            </a:r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>
                <a:solidFill>
                  <a:srgbClr val="000000"/>
                </a:solidFill>
              </a:rPr>
              <a:t>Roya Doostnejad, Intel Corporation</a:t>
            </a: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>
                <a:solidFill>
                  <a:srgbClr val="000000"/>
                </a:solidFill>
              </a:rPr>
              <a:t>Slide </a:t>
            </a:r>
            <a:fld id="{0391809B-2015-42AC-9A4A-427CE29EAC4D}" type="slidenum">
              <a:rPr lang="en-US" altLang="en-US" smtClean="0">
                <a:solidFill>
                  <a:srgbClr val="000000"/>
                </a:solidFill>
              </a:rPr>
              <a:pPr>
                <a:defRPr/>
              </a:pPr>
              <a:t>5</a:t>
            </a:fld>
            <a:endParaRPr lang="en-US" altLang="en-US">
              <a:solidFill>
                <a:srgbClr val="000000"/>
              </a:solidFill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6090919" y="3225782"/>
            <a:ext cx="2367281" cy="1312546"/>
            <a:chOff x="0" y="0"/>
            <a:chExt cx="2367481" cy="1312644"/>
          </a:xfrm>
        </p:grpSpPr>
        <p:grpSp>
          <p:nvGrpSpPr>
            <p:cNvPr id="8" name="Group 7"/>
            <p:cNvGrpSpPr/>
            <p:nvPr/>
          </p:nvGrpSpPr>
          <p:grpSpPr>
            <a:xfrm>
              <a:off x="0" y="33226"/>
              <a:ext cx="1594727" cy="1279418"/>
              <a:chOff x="0" y="33226"/>
              <a:chExt cx="1594727" cy="1279418"/>
            </a:xfrm>
          </p:grpSpPr>
          <p:sp>
            <p:nvSpPr>
              <p:cNvPr id="13" name="Flowchart: Merge 12"/>
              <p:cNvSpPr/>
              <p:nvPr/>
            </p:nvSpPr>
            <p:spPr>
              <a:xfrm>
                <a:off x="0" y="33226"/>
                <a:ext cx="446869" cy="330147"/>
              </a:xfrm>
              <a:prstGeom prst="flowChartMerge">
                <a:avLst/>
              </a:prstGeom>
              <a:solidFill>
                <a:schemeClr val="bg2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4" name="Rounded Rectangle 13"/>
              <p:cNvSpPr/>
              <p:nvPr/>
            </p:nvSpPr>
            <p:spPr>
              <a:xfrm>
                <a:off x="1231215" y="992959"/>
                <a:ext cx="363512" cy="319685"/>
              </a:xfrm>
              <a:prstGeom prst="roundRect">
                <a:avLst/>
              </a:prstGeom>
              <a:solidFill>
                <a:schemeClr val="bg2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en-US"/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5" name="TextBox 6"/>
                  <p:cNvSpPr txBox="1"/>
                  <p:nvPr/>
                </p:nvSpPr>
                <p:spPr>
                  <a:xfrm>
                    <a:off x="1152321" y="1021291"/>
                    <a:ext cx="441960" cy="184785"/>
                  </a:xfrm>
                  <a:prstGeom prst="rect">
                    <a:avLst/>
                  </a:prstGeom>
                  <a:noFill/>
                </p:spPr>
                <p:txBody>
                  <a:bodyPr vert="horz" wrap="square" lIns="0" tIns="0" rIns="0" bIns="0" rtlCol="0">
                    <a:spAutoFit/>
                  </a:bodyPr>
                  <a:lstStyle/>
                  <a:p>
                    <a:pPr marL="0" marR="0">
                      <a:spcBef>
                        <a:spcPts val="0"/>
                      </a:spcBef>
                      <a:spcAft>
                        <a:spcPts val="0"/>
                      </a:spcAft>
                    </a:pPr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sz="1000" b="1" i="1" kern="1200">
                                  <a:solidFill>
                                    <a:srgbClr val="00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Malgun Gothic" panose="020B0503020000020004" pitchFamily="34" charset="-127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000" b="1" i="1" kern="1200">
                                  <a:solidFill>
                                    <a:srgbClr val="00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Malgun Gothic" panose="020B0503020000020004" pitchFamily="34" charset="-127"/>
                                  <a:cs typeface="Times New Roman" panose="02020603050405020304" pitchFamily="18" charset="0"/>
                                </a:rPr>
                                <m:t> </m:t>
                              </m:r>
                              <m:r>
                                <a:rPr lang="en-US" sz="1000" b="1" i="1" kern="1200">
                                  <a:solidFill>
                                    <a:srgbClr val="00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Malgun Gothic" panose="020B0503020000020004" pitchFamily="34" charset="-127"/>
                                  <a:cs typeface="Times New Roman" panose="02020603050405020304" pitchFamily="18" charset="0"/>
                                </a:rPr>
                                <m:t>𝑺𝑻𝑨</m:t>
                              </m:r>
                            </m:e>
                            <m:sub>
                              <m:r>
                                <a:rPr lang="en-US" sz="1000" b="1" i="1" kern="1200">
                                  <a:solidFill>
                                    <a:srgbClr val="00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Malgun Gothic" panose="020B0503020000020004" pitchFamily="34" charset="-127"/>
                                  <a:cs typeface="Times New Roman" panose="02020603050405020304" pitchFamily="18" charset="0"/>
                                </a:rPr>
                                <m:t>𝒋</m:t>
                              </m:r>
                            </m:sub>
                          </m:sSub>
                        </m:oMath>
                      </m:oMathPara>
                    </a14:m>
                    <a:endParaRPr lang="en-US" sz="1200">
                      <a:effectLst/>
                      <a:latin typeface="Times New Roman" panose="02020603050405020304" pitchFamily="18" charset="0"/>
                      <a:ea typeface="Malgun Gothic" panose="020B0503020000020004" pitchFamily="34" charset="-127"/>
                    </a:endParaRPr>
                  </a:p>
                </p:txBody>
              </p:sp>
            </mc:Choice>
            <mc:Fallback xmlns="">
              <p:sp>
                <p:nvSpPr>
                  <p:cNvPr id="13" name="TextBox 6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152321" y="1021291"/>
                    <a:ext cx="441960" cy="184785"/>
                  </a:xfrm>
                  <a:prstGeom prst="rect">
                    <a:avLst/>
                  </a:prstGeom>
                  <a:blipFill rotWithShape="0">
                    <a:blip r:embed="rId4"/>
                    <a:stretch>
                      <a:fillRect b="-13333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6" name="TextBox 7"/>
                  <p:cNvSpPr txBox="1"/>
                  <p:nvPr/>
                </p:nvSpPr>
                <p:spPr>
                  <a:xfrm>
                    <a:off x="60504" y="33226"/>
                    <a:ext cx="285750" cy="138509"/>
                  </a:xfrm>
                  <a:prstGeom prst="rect">
                    <a:avLst/>
                  </a:prstGeom>
                  <a:noFill/>
                </p:spPr>
                <p:txBody>
                  <a:bodyPr vert="horz" wrap="square" lIns="0" tIns="0" rIns="0" bIns="0" rtlCol="0">
                    <a:spAutoFit/>
                  </a:bodyPr>
                  <a:lstStyle/>
                  <a:p>
                    <a:pPr marL="0" marR="0">
                      <a:spcBef>
                        <a:spcPts val="0"/>
                      </a:spcBef>
                      <a:spcAft>
                        <a:spcPts val="0"/>
                      </a:spcAft>
                    </a:pPr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sz="900" b="1" i="1" kern="1200" smtClean="0">
                                  <a:solidFill>
                                    <a:srgbClr val="00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Malgun Gothic" panose="020B0503020000020004" pitchFamily="34" charset="-127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900" b="1" i="1" kern="1200">
                                  <a:solidFill>
                                    <a:srgbClr val="00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Malgun Gothic" panose="020B0503020000020004" pitchFamily="34" charset="-127"/>
                                  <a:cs typeface="Times New Roman" panose="02020603050405020304" pitchFamily="18" charset="0"/>
                                </a:rPr>
                                <m:t> </m:t>
                              </m:r>
                              <m:r>
                                <a:rPr lang="en-US" sz="900" b="1" i="1" kern="1200" smtClean="0">
                                  <a:solidFill>
                                    <a:srgbClr val="00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Malgun Gothic" panose="020B0503020000020004" pitchFamily="34" charset="-127"/>
                                  <a:cs typeface="Times New Roman" panose="02020603050405020304" pitchFamily="18" charset="0"/>
                                </a:rPr>
                                <m:t>𝑨𝒏𝒕</m:t>
                              </m:r>
                            </m:e>
                            <m:sub>
                              <m:r>
                                <a:rPr lang="en-US" sz="900" b="1" i="1" kern="1200">
                                  <a:solidFill>
                                    <a:srgbClr val="00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Malgun Gothic" panose="020B0503020000020004" pitchFamily="34" charset="-127"/>
                                  <a:cs typeface="Times New Roman" panose="02020603050405020304" pitchFamily="18" charset="0"/>
                                </a:rPr>
                                <m:t>𝒊</m:t>
                              </m:r>
                            </m:sub>
                          </m:sSub>
                        </m:oMath>
                      </m:oMathPara>
                    </a14:m>
                    <a:endParaRPr lang="en-US" sz="900" dirty="0">
                      <a:effectLst/>
                      <a:latin typeface="Times New Roman" panose="02020603050405020304" pitchFamily="18" charset="0"/>
                      <a:ea typeface="Malgun Gothic" panose="020B0503020000020004" pitchFamily="34" charset="-127"/>
                    </a:endParaRPr>
                  </a:p>
                </p:txBody>
              </p:sp>
            </mc:Choice>
            <mc:Fallback xmlns="">
              <p:sp>
                <p:nvSpPr>
                  <p:cNvPr id="14" name="TextBox 7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60504" y="33226"/>
                    <a:ext cx="285750" cy="138509"/>
                  </a:xfrm>
                  <a:prstGeom prst="rect">
                    <a:avLst/>
                  </a:prstGeom>
                  <a:blipFill rotWithShape="0">
                    <a:blip r:embed="rId5"/>
                    <a:stretch>
                      <a:fillRect l="-2128" r="-6383" b="-17391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cxnSp>
            <p:nvCxnSpPr>
              <p:cNvPr id="17" name="Straight Arrow Connector 16"/>
              <p:cNvCxnSpPr>
                <a:endCxn id="15" idx="1"/>
              </p:cNvCxnSpPr>
              <p:nvPr/>
            </p:nvCxnSpPr>
            <p:spPr>
              <a:xfrm>
                <a:off x="256855" y="363373"/>
                <a:ext cx="895662" cy="750694"/>
              </a:xfrm>
              <a:prstGeom prst="straightConnector1">
                <a:avLst/>
              </a:prstGeom>
              <a:ln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74000">
                      <a:schemeClr val="accent1">
                        <a:lumMod val="45000"/>
                        <a:lumOff val="55000"/>
                      </a:schemeClr>
                    </a:gs>
                    <a:gs pos="83000">
                      <a:schemeClr val="accent1">
                        <a:lumMod val="45000"/>
                        <a:lumOff val="55000"/>
                      </a:schemeClr>
                    </a:gs>
                    <a:gs pos="100000">
                      <a:schemeClr val="accent1">
                        <a:lumMod val="30000"/>
                        <a:lumOff val="70000"/>
                      </a:schemeClr>
                    </a:gs>
                  </a:gsLst>
                  <a:lin ang="5400000" scaled="1"/>
                </a:gradFill>
                <a:tailEnd type="triangle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Arrow Connector 17"/>
              <p:cNvCxnSpPr/>
              <p:nvPr/>
            </p:nvCxnSpPr>
            <p:spPr>
              <a:xfrm flipH="1" flipV="1">
                <a:off x="406758" y="163752"/>
                <a:ext cx="843432" cy="733756"/>
              </a:xfrm>
              <a:prstGeom prst="straightConnector1">
                <a:avLst/>
              </a:prstGeom>
              <a:ln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74000">
                      <a:schemeClr val="accent1">
                        <a:lumMod val="45000"/>
                        <a:lumOff val="55000"/>
                      </a:schemeClr>
                    </a:gs>
                    <a:gs pos="83000">
                      <a:schemeClr val="accent1">
                        <a:lumMod val="45000"/>
                        <a:lumOff val="55000"/>
                      </a:schemeClr>
                    </a:gs>
                    <a:gs pos="100000">
                      <a:schemeClr val="accent1">
                        <a:lumMod val="30000"/>
                        <a:lumOff val="70000"/>
                      </a:schemeClr>
                    </a:gs>
                  </a:gsLst>
                  <a:lin ang="5400000" scaled="1"/>
                </a:gradFill>
                <a:tailEnd type="triangle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9" name="TextBox 10"/>
                  <p:cNvSpPr txBox="1"/>
                  <p:nvPr/>
                </p:nvSpPr>
                <p:spPr>
                  <a:xfrm>
                    <a:off x="255223" y="635098"/>
                    <a:ext cx="338455" cy="219075"/>
                  </a:xfrm>
                  <a:prstGeom prst="rect">
                    <a:avLst/>
                  </a:prstGeom>
                  <a:noFill/>
                </p:spPr>
                <p:txBody>
                  <a:bodyPr vert="horz" wrap="square" lIns="0" tIns="0" rIns="0" bIns="0" rtlCol="0">
                    <a:spAutoFit/>
                  </a:bodyPr>
                  <a:lstStyle/>
                  <a:p>
                    <a:pPr marL="0" marR="0">
                      <a:spcBef>
                        <a:spcPts val="0"/>
                      </a:spcBef>
                      <a:spcAft>
                        <a:spcPts val="0"/>
                      </a:spcAft>
                    </a:pPr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sz="1200" i="1" kern="1200">
                                  <a:solidFill>
                                    <a:srgbClr val="1F497D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Malgun Gothic" panose="020B0503020000020004" pitchFamily="34" charset="-127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200" i="1" kern="1200">
                                  <a:solidFill>
                                    <a:srgbClr val="1F497D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Malgun Gothic" panose="020B0503020000020004" pitchFamily="34" charset="-127"/>
                                  <a:cs typeface="Times New Roman" panose="02020603050405020304" pitchFamily="18" charset="0"/>
                                </a:rPr>
                                <m:t> </m:t>
                              </m:r>
                              <m:r>
                                <a:rPr lang="en-US" sz="1200" i="1" kern="1200">
                                  <a:solidFill>
                                    <a:srgbClr val="1F497D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Malgun Gothic" panose="020B0503020000020004" pitchFamily="34" charset="-127"/>
                                  <a:cs typeface="Times New Roman" panose="02020603050405020304" pitchFamily="18" charset="0"/>
                                </a:rPr>
                                <m:t>h</m:t>
                              </m:r>
                            </m:e>
                            <m:sub>
                              <m:r>
                                <a:rPr lang="en-US" sz="1200" i="1" kern="1200">
                                  <a:solidFill>
                                    <a:srgbClr val="1F497D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Malgun Gothic" panose="020B0503020000020004" pitchFamily="34" charset="-127"/>
                                  <a:cs typeface="Times New Roman" panose="02020603050405020304" pitchFamily="18" charset="0"/>
                                </a:rPr>
                                <m:t>𝑖𝑗</m:t>
                              </m:r>
                            </m:sub>
                          </m:sSub>
                        </m:oMath>
                      </m:oMathPara>
                    </a14:m>
                    <a:endParaRPr lang="en-US" sz="1200">
                      <a:effectLst/>
                      <a:latin typeface="Times New Roman" panose="02020603050405020304" pitchFamily="18" charset="0"/>
                      <a:ea typeface="Malgun Gothic" panose="020B0503020000020004" pitchFamily="34" charset="-127"/>
                    </a:endParaRPr>
                  </a:p>
                </p:txBody>
              </p:sp>
            </mc:Choice>
            <mc:Fallback xmlns="">
              <p:sp>
                <p:nvSpPr>
                  <p:cNvPr id="17" name="TextBox 10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255223" y="635098"/>
                    <a:ext cx="338455" cy="219075"/>
                  </a:xfrm>
                  <a:prstGeom prst="rect">
                    <a:avLst/>
                  </a:prstGeom>
                  <a:blipFill rotWithShape="0">
                    <a:blip r:embed="rId6"/>
                    <a:stretch>
                      <a:fillRect b="-16667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0" name="TextBox 11"/>
                  <p:cNvSpPr txBox="1"/>
                  <p:nvPr/>
                </p:nvSpPr>
                <p:spPr>
                  <a:xfrm>
                    <a:off x="593362" y="141990"/>
                    <a:ext cx="286385" cy="219075"/>
                  </a:xfrm>
                  <a:prstGeom prst="rect">
                    <a:avLst/>
                  </a:prstGeom>
                  <a:noFill/>
                </p:spPr>
                <p:txBody>
                  <a:bodyPr vert="horz" wrap="square" lIns="0" tIns="0" rIns="0" bIns="0" rtlCol="0">
                    <a:spAutoFit/>
                  </a:bodyPr>
                  <a:lstStyle/>
                  <a:p>
                    <a:pPr marL="0" marR="0">
                      <a:spcBef>
                        <a:spcPts val="0"/>
                      </a:spcBef>
                      <a:spcAft>
                        <a:spcPts val="0"/>
                      </a:spcAft>
                    </a:pPr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sz="1200" i="1" kern="1200">
                                  <a:solidFill>
                                    <a:srgbClr val="1F497D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Malgun Gothic" panose="020B0503020000020004" pitchFamily="34" charset="-127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200" i="1" kern="1200">
                                  <a:solidFill>
                                    <a:srgbClr val="1F497D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Malgun Gothic" panose="020B0503020000020004" pitchFamily="34" charset="-127"/>
                                  <a:cs typeface="Times New Roman" panose="02020603050405020304" pitchFamily="18" charset="0"/>
                                </a:rPr>
                                <m:t> </m:t>
                              </m:r>
                              <m:r>
                                <a:rPr lang="en-US" sz="1200" i="1" kern="1200">
                                  <a:solidFill>
                                    <a:srgbClr val="1F497D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Malgun Gothic" panose="020B0503020000020004" pitchFamily="34" charset="-127"/>
                                  <a:cs typeface="Times New Roman" panose="02020603050405020304" pitchFamily="18" charset="0"/>
                                </a:rPr>
                                <m:t>h</m:t>
                              </m:r>
                            </m:e>
                            <m:sub>
                              <m:r>
                                <a:rPr lang="en-US" sz="1200" i="1" kern="1200">
                                  <a:solidFill>
                                    <a:srgbClr val="1F497D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Malgun Gothic" panose="020B0503020000020004" pitchFamily="34" charset="-127"/>
                                  <a:cs typeface="Times New Roman" panose="02020603050405020304" pitchFamily="18" charset="0"/>
                                </a:rPr>
                                <m:t>𝑗𝑖</m:t>
                              </m:r>
                            </m:sub>
                          </m:sSub>
                        </m:oMath>
                      </m:oMathPara>
                    </a14:m>
                    <a:endParaRPr lang="en-US" sz="1200" dirty="0">
                      <a:effectLst/>
                      <a:latin typeface="Times New Roman" panose="02020603050405020304" pitchFamily="18" charset="0"/>
                      <a:ea typeface="Malgun Gothic" panose="020B0503020000020004" pitchFamily="34" charset="-127"/>
                    </a:endParaRPr>
                  </a:p>
                </p:txBody>
              </p:sp>
            </mc:Choice>
            <mc:Fallback xmlns="">
              <p:sp>
                <p:nvSpPr>
                  <p:cNvPr id="18" name="TextBox 11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593362" y="141990"/>
                    <a:ext cx="286385" cy="219075"/>
                  </a:xfrm>
                  <a:prstGeom prst="rect">
                    <a:avLst/>
                  </a:prstGeom>
                  <a:blipFill rotWithShape="0">
                    <a:blip r:embed="rId7"/>
                    <a:stretch>
                      <a:fillRect r="-2128" b="-16667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sp>
          <p:nvSpPr>
            <p:cNvPr id="9" name="Flowchart: Merge 8"/>
            <p:cNvSpPr/>
            <p:nvPr/>
          </p:nvSpPr>
          <p:spPr>
            <a:xfrm>
              <a:off x="1920612" y="0"/>
              <a:ext cx="446869" cy="330147"/>
            </a:xfrm>
            <a:prstGeom prst="flowChartMerge">
              <a:avLst/>
            </a:prstGeom>
            <a:solidFill>
              <a:schemeClr val="bg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/>
            </a:p>
          </p:txBody>
        </p:sp>
        <p:cxnSp>
          <p:nvCxnSpPr>
            <p:cNvPr id="10" name="Straight Arrow Connector 9"/>
            <p:cNvCxnSpPr/>
            <p:nvPr/>
          </p:nvCxnSpPr>
          <p:spPr>
            <a:xfrm flipH="1">
              <a:off x="1633911" y="254557"/>
              <a:ext cx="423071" cy="859510"/>
            </a:xfrm>
            <a:prstGeom prst="straightConnector1">
              <a:avLst/>
            </a:prstGeom>
            <a:ln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/>
            <p:nvPr/>
          </p:nvCxnSpPr>
          <p:spPr>
            <a:xfrm flipV="1">
              <a:off x="1594727" y="142012"/>
              <a:ext cx="390722" cy="798495"/>
            </a:xfrm>
            <a:prstGeom prst="straightConnector1">
              <a:avLst/>
            </a:prstGeom>
            <a:ln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" name="TextBox 25"/>
                <p:cNvSpPr txBox="1"/>
                <p:nvPr/>
              </p:nvSpPr>
              <p:spPr>
                <a:xfrm>
                  <a:off x="1554419" y="198269"/>
                  <a:ext cx="287020" cy="219075"/>
                </a:xfrm>
                <a:prstGeom prst="rect">
                  <a:avLst/>
                </a:prstGeom>
                <a:noFill/>
              </p:spPr>
              <p:txBody>
                <a:bodyPr vert="horz" wrap="square" lIns="0" tIns="0" rIns="0" bIns="0" rtlCol="0">
                  <a:spAutoFit/>
                </a:bodyPr>
                <a:lstStyle/>
                <a:p>
                  <a:pPr marL="0" marR="0">
                    <a:spcBef>
                      <a:spcPts val="0"/>
                    </a:spcBef>
                    <a:spcAft>
                      <a:spcPts val="0"/>
                    </a:spcAft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1200" i="1" kern="1200">
                                <a:solidFill>
                                  <a:srgbClr val="1F497D"/>
                                </a:solidFill>
                                <a:effectLst/>
                                <a:latin typeface="Cambria Math" panose="02040503050406030204" pitchFamily="18" charset="0"/>
                                <a:ea typeface="Malgun Gothic" panose="020B0503020000020004" pitchFamily="34" charset="-127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1200" i="1" kern="1200">
                                <a:solidFill>
                                  <a:srgbClr val="1F497D"/>
                                </a:solidFill>
                                <a:effectLst/>
                                <a:latin typeface="Cambria Math" panose="02040503050406030204" pitchFamily="18" charset="0"/>
                                <a:ea typeface="Malgun Gothic" panose="020B0503020000020004" pitchFamily="34" charset="-127"/>
                                <a:cs typeface="Times New Roman" panose="02020603050405020304" pitchFamily="18" charset="0"/>
                              </a:rPr>
                              <m:t> </m:t>
                            </m:r>
                            <m:r>
                              <a:rPr lang="en-US" sz="1200" i="1" kern="1200">
                                <a:solidFill>
                                  <a:srgbClr val="1F497D"/>
                                </a:solidFill>
                                <a:effectLst/>
                                <a:latin typeface="Cambria Math" panose="02040503050406030204" pitchFamily="18" charset="0"/>
                                <a:ea typeface="Malgun Gothic" panose="020B0503020000020004" pitchFamily="34" charset="-127"/>
                                <a:cs typeface="Times New Roman" panose="02020603050405020304" pitchFamily="18" charset="0"/>
                              </a:rPr>
                              <m:t>h</m:t>
                            </m:r>
                          </m:e>
                          <m:sub>
                            <m:r>
                              <a:rPr lang="en-US" sz="1200" i="1" kern="1200">
                                <a:solidFill>
                                  <a:srgbClr val="1F497D"/>
                                </a:solidFill>
                                <a:effectLst/>
                                <a:latin typeface="Cambria Math" panose="02040503050406030204" pitchFamily="18" charset="0"/>
                                <a:ea typeface="Malgun Gothic" panose="020B0503020000020004" pitchFamily="34" charset="-127"/>
                                <a:cs typeface="Times New Roman" panose="02020603050405020304" pitchFamily="18" charset="0"/>
                              </a:rPr>
                              <m:t>𝑗𝑚</m:t>
                            </m:r>
                          </m:sub>
                        </m:sSub>
                      </m:oMath>
                    </m:oMathPara>
                  </a14:m>
                  <a:endParaRPr lang="en-US" sz="1200">
                    <a:effectLst/>
                    <a:latin typeface="Times New Roman" panose="02020603050405020304" pitchFamily="18" charset="0"/>
                    <a:ea typeface="Malgun Gothic" panose="020B0503020000020004" pitchFamily="34" charset="-127"/>
                  </a:endParaRPr>
                </a:p>
              </p:txBody>
            </p:sp>
          </mc:Choice>
          <mc:Fallback xmlns="">
            <p:sp>
              <p:nvSpPr>
                <p:cNvPr id="10" name="TextBox 2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554419" y="198269"/>
                  <a:ext cx="287020" cy="219075"/>
                </a:xfrm>
                <a:prstGeom prst="rect">
                  <a:avLst/>
                </a:prstGeom>
                <a:blipFill rotWithShape="0">
                  <a:blip r:embed="rId8"/>
                  <a:stretch>
                    <a:fillRect l="-4167" r="-10417" b="-1666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7"/>
              <p:cNvSpPr txBox="1"/>
              <p:nvPr/>
            </p:nvSpPr>
            <p:spPr>
              <a:xfrm>
                <a:off x="8048319" y="3243997"/>
                <a:ext cx="286385" cy="138499"/>
              </a:xfrm>
              <a:prstGeom prst="rect">
                <a:avLst/>
              </a:prstGeom>
              <a:noFill/>
            </p:spPr>
            <p:txBody>
              <a:bodyPr vert="horz"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9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Malgun Gothic" panose="020B0503020000020004" pitchFamily="34" charset="-127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9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Malgun Gothic" panose="020B0503020000020004" pitchFamily="34" charset="-127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a:rPr lang="en-US" sz="9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Malgun Gothic" panose="020B0503020000020004" pitchFamily="34" charset="-127"/>
                              <a:cs typeface="Times New Roman" panose="02020603050405020304" pitchFamily="18" charset="0"/>
                            </a:rPr>
                            <m:t>𝑨𝒏𝒕</m:t>
                          </m:r>
                        </m:e>
                        <m:sub>
                          <m:r>
                            <a:rPr lang="en-US" sz="9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Malgun Gothic" panose="020B0503020000020004" pitchFamily="34" charset="-127"/>
                              <a:cs typeface="Times New Roman" panose="02020603050405020304" pitchFamily="18" charset="0"/>
                            </a:rPr>
                            <m:t>𝒎</m:t>
                          </m:r>
                        </m:sub>
                      </m:sSub>
                    </m:oMath>
                  </m:oMathPara>
                </a14:m>
                <a:endParaRPr lang="en-US" sz="900" dirty="0">
                  <a:effectLst/>
                  <a:latin typeface="Times New Roman" panose="02020603050405020304" pitchFamily="18" charset="0"/>
                  <a:ea typeface="Malgun Gothic" panose="020B0503020000020004" pitchFamily="34" charset="-127"/>
                </a:endParaRPr>
              </a:p>
            </p:txBody>
          </p:sp>
        </mc:Choice>
        <mc:Fallback xmlns="">
          <p:sp>
            <p:nvSpPr>
              <p:cNvPr id="21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48319" y="3243997"/>
                <a:ext cx="286385" cy="138499"/>
              </a:xfrm>
              <a:prstGeom prst="rect">
                <a:avLst/>
              </a:prstGeom>
              <a:blipFill rotWithShape="0">
                <a:blip r:embed="rId9"/>
                <a:stretch>
                  <a:fillRect l="-6383" r="-14894" b="-130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5"/>
              <p:cNvSpPr txBox="1"/>
              <p:nvPr/>
            </p:nvSpPr>
            <p:spPr>
              <a:xfrm>
                <a:off x="7912429" y="3821343"/>
                <a:ext cx="422275" cy="219075"/>
              </a:xfrm>
              <a:prstGeom prst="rect">
                <a:avLst/>
              </a:prstGeom>
              <a:noFill/>
            </p:spPr>
            <p:txBody>
              <a:bodyPr vert="horz" wrap="square" lIns="0" tIns="0" rIns="0" bIns="0" rtlCol="0">
                <a:spAutoFit/>
              </a:bodyPr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200" i="1" kern="1200">
                              <a:solidFill>
                                <a:srgbClr val="1F497D"/>
                              </a:solidFill>
                              <a:effectLst/>
                              <a:latin typeface="Cambria Math" panose="02040503050406030204" pitchFamily="18" charset="0"/>
                              <a:ea typeface="Malgun Gothic" panose="020B0503020000020004" pitchFamily="34" charset="-127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1200" i="1" kern="1200">
                              <a:solidFill>
                                <a:srgbClr val="1F497D"/>
                              </a:solidFill>
                              <a:effectLst/>
                              <a:latin typeface="Cambria Math" panose="02040503050406030204" pitchFamily="18" charset="0"/>
                              <a:ea typeface="Malgun Gothic" panose="020B0503020000020004" pitchFamily="34" charset="-127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a:rPr lang="en-US" sz="1200" i="1" kern="1200">
                              <a:solidFill>
                                <a:srgbClr val="1F497D"/>
                              </a:solidFill>
                              <a:effectLst/>
                              <a:latin typeface="Cambria Math" panose="02040503050406030204" pitchFamily="18" charset="0"/>
                              <a:ea typeface="Malgun Gothic" panose="020B0503020000020004" pitchFamily="34" charset="-127"/>
                              <a:cs typeface="Times New Roman" panose="02020603050405020304" pitchFamily="18" charset="0"/>
                            </a:rPr>
                            <m:t>h</m:t>
                          </m:r>
                        </m:e>
                        <m:sub>
                          <m:r>
                            <a:rPr lang="en-US" sz="1200" i="1" kern="1200">
                              <a:solidFill>
                                <a:srgbClr val="1F497D"/>
                              </a:solidFill>
                              <a:effectLst/>
                              <a:latin typeface="Cambria Math" panose="02040503050406030204" pitchFamily="18" charset="0"/>
                              <a:ea typeface="Malgun Gothic" panose="020B0503020000020004" pitchFamily="34" charset="-127"/>
                              <a:cs typeface="Times New Roman" panose="02020603050405020304" pitchFamily="18" charset="0"/>
                            </a:rPr>
                            <m:t>𝑚𝑗</m:t>
                          </m:r>
                        </m:sub>
                      </m:sSub>
                    </m:oMath>
                  </m:oMathPara>
                </a14:m>
                <a:endParaRPr lang="en-US" sz="1200" dirty="0">
                  <a:effectLst/>
                  <a:latin typeface="Times New Roman" panose="02020603050405020304" pitchFamily="18" charset="0"/>
                  <a:ea typeface="Malgun Gothic" panose="020B0503020000020004" pitchFamily="34" charset="-127"/>
                </a:endParaRPr>
              </a:p>
            </p:txBody>
          </p:sp>
        </mc:Choice>
        <mc:Fallback xmlns="">
          <p:sp>
            <p:nvSpPr>
              <p:cNvPr id="22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12429" y="3821343"/>
                <a:ext cx="422275" cy="219075"/>
              </a:xfrm>
              <a:prstGeom prst="rect">
                <a:avLst/>
              </a:prstGeom>
              <a:blipFill rotWithShape="0">
                <a:blip r:embed="rId10"/>
                <a:stretch>
                  <a:fillRect b="-1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780080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0"/>
            <a:ext cx="7772400" cy="563081"/>
          </a:xfrm>
        </p:spPr>
        <p:txBody>
          <a:bodyPr/>
          <a:lstStyle/>
          <a:p>
            <a:r>
              <a:rPr lang="en-US" dirty="0"/>
              <a:t>Local AP Calibration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85800" y="1077432"/>
                <a:ext cx="7772400" cy="3779128"/>
              </a:xfrm>
            </p:spPr>
            <p:txBody>
              <a:bodyPr/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1600" dirty="0" smtClean="0"/>
                  <a:t>ARGOS:</a:t>
                </a:r>
                <a:r>
                  <a:rPr lang="en-US" dirty="0" smtClean="0"/>
                  <a:t> </a:t>
                </a:r>
                <a:r>
                  <a:rPr lang="en-US" sz="1600" b="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Select a reference </a:t>
                </a:r>
                <a:r>
                  <a:rPr lang="en-US" sz="1600" b="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antenna </a:t>
                </a:r>
                <a:r>
                  <a:rPr lang="en-US" sz="1600" b="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(call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600" b="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1600" b="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𝐴𝑛𝑡</m:t>
                        </m:r>
                      </m:e>
                      <m:sub>
                        <m:r>
                          <a:rPr lang="en-US" sz="1600" b="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𝑟</m:t>
                        </m:r>
                      </m:sub>
                    </m:sSub>
                  </m:oMath>
                </a14:m>
                <a:r>
                  <a:rPr lang="en-US" sz="1600" b="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</a:t>
                </a:r>
              </a:p>
              <a:p>
                <a:pPr marL="585788" lvl="1" indent="-285750">
                  <a:buFont typeface="Courier New" panose="02070309020205020404" pitchFamily="49" charset="0"/>
                  <a:buChar char="o"/>
                </a:pPr>
                <a:r>
                  <a:rPr lang="en-US" sz="1400" b="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Sequentially transmit calibration pilots, one pilot from each element.</a:t>
                </a:r>
              </a:p>
              <a:p>
                <a:pPr marL="585788" lvl="1" indent="-285750">
                  <a:buFont typeface="Courier New" panose="02070309020205020404" pitchFamily="49" charset="0"/>
                  <a:buChar char="o"/>
                </a:pPr>
                <a:r>
                  <a:rPr lang="en-US" sz="1400" b="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Calibrate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400" b="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1400" b="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𝐴𝑛𝑡</m:t>
                        </m:r>
                      </m:e>
                      <m:sub>
                        <m:r>
                          <a:rPr lang="en-US" sz="1400" b="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𝑗</m:t>
                        </m:r>
                      </m:sub>
                    </m:sSub>
                  </m:oMath>
                </a14:m>
                <a:r>
                  <a:rPr lang="en-US" sz="1400" b="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with respect to (reference)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400" b="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1400" b="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𝐴𝑛𝑡</m:t>
                        </m:r>
                      </m:e>
                      <m:sub>
                        <m:r>
                          <a:rPr lang="en-US" sz="1400" b="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𝑟</m:t>
                        </m:r>
                      </m:sub>
                    </m:sSub>
                  </m:oMath>
                </a14:m>
                <a:r>
                  <a:rPr lang="en-US" sz="1400" b="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for each </a:t>
                </a:r>
                <a:r>
                  <a:rPr lang="en-US" sz="1400" b="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j</a:t>
                </a:r>
                <a14:m>
                  <m:oMath xmlns:m="http://schemas.openxmlformats.org/officeDocument/2006/math">
                    <m:r>
                      <a:rPr lang="en-US" sz="1400" b="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≠</m:t>
                    </m:r>
                    <m:r>
                      <a:rPr lang="en-US" sz="1400" b="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𝑟</m:t>
                    </m:r>
                  </m:oMath>
                </a14:m>
                <a:endParaRPr lang="en-US" sz="1400" b="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585788" lvl="1" indent="-285750">
                  <a:buFont typeface="Courier New" panose="02070309020205020404" pitchFamily="49" charset="0"/>
                  <a:buChar char="o"/>
                </a:pPr>
                <a:r>
                  <a:rPr lang="en-US" sz="1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Simpler scheme but </a:t>
                </a:r>
                <a:r>
                  <a:rPr lang="en-US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 accuracy of calibration can be a function of relative location of elements to the reference </a:t>
                </a:r>
                <a:r>
                  <a:rPr lang="en-US" sz="1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element [1].</a:t>
                </a:r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en-US" sz="1600" dirty="0" smtClean="0"/>
                  <a:t>Least Squares (LS): </a:t>
                </a:r>
                <a:r>
                  <a:rPr lang="en-US" sz="1600" b="0" dirty="0">
                    <a:latin typeface="Times New Roman" panose="02020603050405020304" pitchFamily="18" charset="0"/>
                    <a:ea typeface="Malgun Gothic" panose="020B0503020000020004" pitchFamily="34" charset="-127"/>
                  </a:rPr>
                  <a:t>The pilot signals are transmitted to and from all elements </a:t>
                </a:r>
                <a:r>
                  <a:rPr lang="en-US" sz="1600" b="0" dirty="0" smtClean="0">
                    <a:latin typeface="Times New Roman" panose="02020603050405020304" pitchFamily="18" charset="0"/>
                    <a:ea typeface="Malgun Gothic" panose="020B0503020000020004" pitchFamily="34" charset="-127"/>
                  </a:rPr>
                  <a:t>sequentially [2]. </a:t>
                </a:r>
                <a:r>
                  <a:rPr lang="en-US" sz="1600" b="0" dirty="0">
                    <a:latin typeface="Times New Roman" panose="02020603050405020304" pitchFamily="18" charset="0"/>
                    <a:ea typeface="Malgun Gothic" panose="020B0503020000020004" pitchFamily="34" charset="-127"/>
                  </a:rPr>
                  <a:t>The received signal at elements </a:t>
                </a:r>
                <a14:m>
                  <m:oMath xmlns:m="http://schemas.openxmlformats.org/officeDocument/2006/math">
                    <m:r>
                      <a:rPr lang="en-US" sz="1600" b="0" i="1">
                        <a:latin typeface="Cambria Math" panose="02040503050406030204" pitchFamily="18" charset="0"/>
                        <a:ea typeface="Malgun Gothic" panose="020B0503020000020004" pitchFamily="34" charset="-127"/>
                      </a:rPr>
                      <m:t>𝑖</m:t>
                    </m:r>
                    <m:r>
                      <a:rPr lang="en-US" sz="1600" b="0" i="1">
                        <a:latin typeface="Cambria Math" panose="02040503050406030204" pitchFamily="18" charset="0"/>
                        <a:ea typeface="Malgun Gothic" panose="020B0503020000020004" pitchFamily="34" charset="-127"/>
                      </a:rPr>
                      <m:t>, </m:t>
                    </m:r>
                    <m:r>
                      <a:rPr lang="en-US" sz="1600" b="0" i="1">
                        <a:latin typeface="Cambria Math" panose="02040503050406030204" pitchFamily="18" charset="0"/>
                        <a:ea typeface="Malgun Gothic" panose="020B0503020000020004" pitchFamily="34" charset="-127"/>
                      </a:rPr>
                      <m:t>𝑗</m:t>
                    </m:r>
                    <m:r>
                      <a:rPr lang="en-US" sz="1600" b="0" i="1">
                        <a:latin typeface="Cambria Math" panose="02040503050406030204" pitchFamily="18" charset="0"/>
                        <a:ea typeface="Malgun Gothic" panose="020B0503020000020004" pitchFamily="34" charset="-127"/>
                      </a:rPr>
                      <m:t> </m:t>
                    </m:r>
                  </m:oMath>
                </a14:m>
                <a:r>
                  <a:rPr lang="en-US" sz="1600" b="0" dirty="0">
                    <a:latin typeface="Times New Roman" panose="02020603050405020304" pitchFamily="18" charset="0"/>
                    <a:ea typeface="Malgun Gothic" panose="020B0503020000020004" pitchFamily="34" charset="-127"/>
                  </a:rPr>
                  <a:t>are respectively:</a:t>
                </a:r>
              </a:p>
              <a:p>
                <a:pPr marL="1157288" lvl="4" indent="0">
                  <a:spcBef>
                    <a:spcPts val="0"/>
                  </a:spcBef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400" b="0" i="1">
                              <a:latin typeface="Cambria Math" panose="02040503050406030204" pitchFamily="18" charset="0"/>
                              <a:ea typeface="Malgun Gothic" panose="020B0503020000020004" pitchFamily="34" charset="-127"/>
                            </a:rPr>
                          </m:ctrlPr>
                        </m:sSubPr>
                        <m:e>
                          <m:r>
                            <a:rPr lang="en-US" sz="1400" b="0" i="1">
                              <a:latin typeface="Cambria Math" panose="02040503050406030204" pitchFamily="18" charset="0"/>
                              <a:ea typeface="Malgun Gothic" panose="020B0503020000020004" pitchFamily="34" charset="-127"/>
                            </a:rPr>
                            <m:t>𝑌</m:t>
                          </m:r>
                        </m:e>
                        <m:sub>
                          <m:r>
                            <a:rPr lang="en-US" sz="1400" b="0" i="1">
                              <a:latin typeface="Cambria Math" panose="02040503050406030204" pitchFamily="18" charset="0"/>
                              <a:ea typeface="Malgun Gothic" panose="020B0503020000020004" pitchFamily="34" charset="-127"/>
                            </a:rPr>
                            <m:t>𝑗𝑖</m:t>
                          </m:r>
                        </m:sub>
                      </m:sSub>
                      <m:r>
                        <a:rPr lang="en-US" sz="1400" b="0">
                          <a:latin typeface="Cambria Math" panose="02040503050406030204" pitchFamily="18" charset="0"/>
                          <a:ea typeface="Malgun Gothic" panose="020B0503020000020004" pitchFamily="34" charset="-127"/>
                        </a:rPr>
                        <m:t>=</m:t>
                      </m:r>
                      <m:sSub>
                        <m:sSubPr>
                          <m:ctrlPr>
                            <a:rPr lang="en-US" sz="1400" b="0" i="1">
                              <a:latin typeface="Cambria Math" panose="02040503050406030204" pitchFamily="18" charset="0"/>
                              <a:ea typeface="Malgun Gothic" panose="020B0503020000020004" pitchFamily="34" charset="-127"/>
                            </a:rPr>
                          </m:ctrlPr>
                        </m:sSubPr>
                        <m:e>
                          <m:r>
                            <a:rPr lang="en-US" sz="1400" b="0" i="1">
                              <a:latin typeface="Cambria Math" panose="02040503050406030204" pitchFamily="18" charset="0"/>
                              <a:ea typeface="Malgun Gothic" panose="020B0503020000020004" pitchFamily="34" charset="-127"/>
                            </a:rPr>
                            <m:t>𝑡</m:t>
                          </m:r>
                        </m:e>
                        <m:sub>
                          <m:r>
                            <a:rPr lang="en-US" sz="1400" b="0" i="1">
                              <a:latin typeface="Cambria Math" panose="02040503050406030204" pitchFamily="18" charset="0"/>
                              <a:ea typeface="Malgun Gothic" panose="020B0503020000020004" pitchFamily="34" charset="-127"/>
                            </a:rPr>
                            <m:t>𝑗</m:t>
                          </m:r>
                          <m:r>
                            <a:rPr lang="en-US" sz="1400" b="0" i="1">
                              <a:latin typeface="Cambria Math" panose="02040503050406030204" pitchFamily="18" charset="0"/>
                              <a:ea typeface="Malgun Gothic" panose="020B0503020000020004" pitchFamily="34" charset="-127"/>
                            </a:rPr>
                            <m:t> </m:t>
                          </m:r>
                        </m:sub>
                      </m:sSub>
                      <m:r>
                        <a:rPr lang="en-US" sz="1400" b="0" i="1">
                          <a:latin typeface="Cambria Math" panose="02040503050406030204" pitchFamily="18" charset="0"/>
                          <a:ea typeface="Malgun Gothic" panose="020B0503020000020004" pitchFamily="34" charset="-127"/>
                        </a:rPr>
                        <m:t>h</m:t>
                      </m:r>
                      <m:sSub>
                        <m:sSubPr>
                          <m:ctrlPr>
                            <a:rPr lang="en-US" sz="1400" b="0" i="1">
                              <a:latin typeface="Cambria Math" panose="02040503050406030204" pitchFamily="18" charset="0"/>
                              <a:ea typeface="Malgun Gothic" panose="020B0503020000020004" pitchFamily="34" charset="-127"/>
                            </a:rPr>
                          </m:ctrlPr>
                        </m:sSubPr>
                        <m:e>
                          <m:r>
                            <a:rPr lang="en-US" sz="1400" b="0" i="1">
                              <a:latin typeface="Cambria Math" panose="02040503050406030204" pitchFamily="18" charset="0"/>
                              <a:ea typeface="Malgun Gothic" panose="020B0503020000020004" pitchFamily="34" charset="-127"/>
                            </a:rPr>
                            <m:t>𝑟</m:t>
                          </m:r>
                        </m:e>
                        <m:sub>
                          <m:r>
                            <a:rPr lang="en-US" sz="1400" b="0" i="1">
                              <a:latin typeface="Cambria Math" panose="02040503050406030204" pitchFamily="18" charset="0"/>
                              <a:ea typeface="Malgun Gothic" panose="020B0503020000020004" pitchFamily="34" charset="-127"/>
                            </a:rPr>
                            <m:t>𝑖</m:t>
                          </m:r>
                        </m:sub>
                      </m:sSub>
                      <m:r>
                        <a:rPr lang="en-US" sz="1400" b="0" i="1">
                          <a:latin typeface="Cambria Math" panose="02040503050406030204" pitchFamily="18" charset="0"/>
                          <a:ea typeface="Malgun Gothic" panose="020B0503020000020004" pitchFamily="34" charset="-127"/>
                        </a:rPr>
                        <m:t>+</m:t>
                      </m:r>
                      <m:sSub>
                        <m:sSubPr>
                          <m:ctrlPr>
                            <a:rPr lang="en-US" sz="1400" b="0" i="1">
                              <a:latin typeface="Cambria Math" panose="02040503050406030204" pitchFamily="18" charset="0"/>
                              <a:ea typeface="Malgun Gothic" panose="020B0503020000020004" pitchFamily="34" charset="-127"/>
                            </a:rPr>
                          </m:ctrlPr>
                        </m:sSubPr>
                        <m:e>
                          <m:r>
                            <a:rPr lang="en-US" sz="1400" b="0" i="1">
                              <a:latin typeface="Cambria Math" panose="02040503050406030204" pitchFamily="18" charset="0"/>
                              <a:ea typeface="Malgun Gothic" panose="020B0503020000020004" pitchFamily="34" charset="-127"/>
                            </a:rPr>
                            <m:t>𝑛</m:t>
                          </m:r>
                        </m:e>
                        <m:sub>
                          <m:r>
                            <a:rPr lang="en-US" sz="1400" b="0" i="1">
                              <a:latin typeface="Cambria Math" panose="02040503050406030204" pitchFamily="18" charset="0"/>
                              <a:ea typeface="Malgun Gothic" panose="020B0503020000020004" pitchFamily="34" charset="-127"/>
                            </a:rPr>
                            <m:t>𝑖</m:t>
                          </m:r>
                        </m:sub>
                      </m:sSub>
                    </m:oMath>
                  </m:oMathPara>
                </a14:m>
                <a:endParaRPr lang="en-US" sz="1400" b="0" i="1" dirty="0" smtClean="0">
                  <a:latin typeface="Cambria Math" panose="02040503050406030204" pitchFamily="18" charset="0"/>
                  <a:ea typeface="Malgun Gothic" panose="020B0503020000020004" pitchFamily="34" charset="-127"/>
                </a:endParaRPr>
              </a:p>
              <a:p>
                <a:pPr marL="1157288" lvl="4" indent="0">
                  <a:spcBef>
                    <a:spcPts val="0"/>
                  </a:spcBef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400" b="0" i="1">
                              <a:latin typeface="Cambria Math" panose="02040503050406030204" pitchFamily="18" charset="0"/>
                              <a:ea typeface="Malgun Gothic" panose="020B0503020000020004" pitchFamily="34" charset="-127"/>
                            </a:rPr>
                          </m:ctrlPr>
                        </m:sSubPr>
                        <m:e>
                          <m:r>
                            <a:rPr lang="en-US" sz="1400" b="0" i="1">
                              <a:latin typeface="Cambria Math" panose="02040503050406030204" pitchFamily="18" charset="0"/>
                              <a:ea typeface="Malgun Gothic" panose="020B0503020000020004" pitchFamily="34" charset="-127"/>
                            </a:rPr>
                            <m:t>𝑌</m:t>
                          </m:r>
                        </m:e>
                        <m:sub>
                          <m:r>
                            <a:rPr lang="en-US" sz="1400" b="0" i="1">
                              <a:latin typeface="Cambria Math" panose="02040503050406030204" pitchFamily="18" charset="0"/>
                              <a:ea typeface="Malgun Gothic" panose="020B0503020000020004" pitchFamily="34" charset="-127"/>
                            </a:rPr>
                            <m:t>𝑖𝑗</m:t>
                          </m:r>
                        </m:sub>
                      </m:sSub>
                      <m:r>
                        <a:rPr lang="en-US" sz="1400" b="0">
                          <a:latin typeface="Cambria Math" panose="02040503050406030204" pitchFamily="18" charset="0"/>
                          <a:ea typeface="Malgun Gothic" panose="020B0503020000020004" pitchFamily="34" charset="-127"/>
                        </a:rPr>
                        <m:t>=</m:t>
                      </m:r>
                      <m:sSub>
                        <m:sSubPr>
                          <m:ctrlPr>
                            <a:rPr lang="en-US" sz="1400" b="0" i="1">
                              <a:latin typeface="Cambria Math" panose="02040503050406030204" pitchFamily="18" charset="0"/>
                              <a:ea typeface="Malgun Gothic" panose="020B0503020000020004" pitchFamily="34" charset="-127"/>
                            </a:rPr>
                          </m:ctrlPr>
                        </m:sSubPr>
                        <m:e>
                          <m:r>
                            <a:rPr lang="en-US" sz="1400" b="0" i="1">
                              <a:latin typeface="Cambria Math" panose="02040503050406030204" pitchFamily="18" charset="0"/>
                              <a:ea typeface="Malgun Gothic" panose="020B0503020000020004" pitchFamily="34" charset="-127"/>
                            </a:rPr>
                            <m:t>𝑡</m:t>
                          </m:r>
                        </m:e>
                        <m:sub>
                          <m:r>
                            <a:rPr lang="en-US" sz="1400" b="0" i="1">
                              <a:latin typeface="Cambria Math" panose="02040503050406030204" pitchFamily="18" charset="0"/>
                              <a:ea typeface="Malgun Gothic" panose="020B0503020000020004" pitchFamily="34" charset="-127"/>
                            </a:rPr>
                            <m:t>𝑖</m:t>
                          </m:r>
                          <m:r>
                            <a:rPr lang="en-US" sz="1400" b="0" i="1">
                              <a:latin typeface="Cambria Math" panose="02040503050406030204" pitchFamily="18" charset="0"/>
                              <a:ea typeface="Malgun Gothic" panose="020B0503020000020004" pitchFamily="34" charset="-127"/>
                            </a:rPr>
                            <m:t> </m:t>
                          </m:r>
                        </m:sub>
                      </m:sSub>
                      <m:r>
                        <a:rPr lang="en-US" sz="1400" b="0" i="1">
                          <a:latin typeface="Cambria Math" panose="02040503050406030204" pitchFamily="18" charset="0"/>
                          <a:ea typeface="Malgun Gothic" panose="020B0503020000020004" pitchFamily="34" charset="-127"/>
                        </a:rPr>
                        <m:t>h</m:t>
                      </m:r>
                      <m:sSub>
                        <m:sSubPr>
                          <m:ctrlPr>
                            <a:rPr lang="en-US" sz="1400" b="0" i="1">
                              <a:latin typeface="Cambria Math" panose="02040503050406030204" pitchFamily="18" charset="0"/>
                              <a:ea typeface="Malgun Gothic" panose="020B0503020000020004" pitchFamily="34" charset="-127"/>
                            </a:rPr>
                          </m:ctrlPr>
                        </m:sSubPr>
                        <m:e>
                          <m:r>
                            <a:rPr lang="en-US" sz="1400" b="0" i="1">
                              <a:latin typeface="Cambria Math" panose="02040503050406030204" pitchFamily="18" charset="0"/>
                              <a:ea typeface="Malgun Gothic" panose="020B0503020000020004" pitchFamily="34" charset="-127"/>
                            </a:rPr>
                            <m:t>𝑟</m:t>
                          </m:r>
                        </m:e>
                        <m:sub>
                          <m:r>
                            <a:rPr lang="en-US" sz="1400" b="0" i="1">
                              <a:latin typeface="Cambria Math" panose="02040503050406030204" pitchFamily="18" charset="0"/>
                              <a:ea typeface="Malgun Gothic" panose="020B0503020000020004" pitchFamily="34" charset="-127"/>
                            </a:rPr>
                            <m:t>𝑗</m:t>
                          </m:r>
                        </m:sub>
                      </m:sSub>
                      <m:r>
                        <a:rPr lang="en-US" sz="1400" b="0" i="1">
                          <a:latin typeface="Cambria Math" panose="02040503050406030204" pitchFamily="18" charset="0"/>
                          <a:ea typeface="Malgun Gothic" panose="020B0503020000020004" pitchFamily="34" charset="-127"/>
                        </a:rPr>
                        <m:t>+</m:t>
                      </m:r>
                      <m:sSub>
                        <m:sSubPr>
                          <m:ctrlPr>
                            <a:rPr lang="en-US" sz="1400" b="0" i="1">
                              <a:latin typeface="Cambria Math" panose="02040503050406030204" pitchFamily="18" charset="0"/>
                              <a:ea typeface="Malgun Gothic" panose="020B0503020000020004" pitchFamily="34" charset="-127"/>
                            </a:rPr>
                          </m:ctrlPr>
                        </m:sSubPr>
                        <m:e>
                          <m:r>
                            <a:rPr lang="en-US" sz="1400" b="0" i="1">
                              <a:latin typeface="Cambria Math" panose="02040503050406030204" pitchFamily="18" charset="0"/>
                              <a:ea typeface="Malgun Gothic" panose="020B0503020000020004" pitchFamily="34" charset="-127"/>
                            </a:rPr>
                            <m:t>𝑛</m:t>
                          </m:r>
                        </m:e>
                        <m:sub>
                          <m:r>
                            <a:rPr lang="en-US" sz="1400" b="0" i="1">
                              <a:latin typeface="Cambria Math" panose="02040503050406030204" pitchFamily="18" charset="0"/>
                              <a:ea typeface="Malgun Gothic" panose="020B0503020000020004" pitchFamily="34" charset="-127"/>
                            </a:rPr>
                            <m:t>𝑗</m:t>
                          </m:r>
                        </m:sub>
                      </m:sSub>
                    </m:oMath>
                  </m:oMathPara>
                </a14:m>
                <a:endParaRPr lang="en-US" sz="1400" b="0" dirty="0">
                  <a:latin typeface="Times New Roman" panose="02020603050405020304" pitchFamily="18" charset="0"/>
                  <a:ea typeface="Malgun Gothic" panose="020B0503020000020004" pitchFamily="34" charset="-127"/>
                </a:endParaRPr>
              </a:p>
              <a:p>
                <a:pPr marL="0" indent="0">
                  <a:spcBef>
                    <a:spcPts val="0"/>
                  </a:spcBef>
                  <a:buNone/>
                </a:pPr>
                <a:r>
                  <a:rPr lang="en-US" sz="1400" b="0" dirty="0">
                    <a:latin typeface="Times New Roman" panose="02020603050405020304" pitchFamily="18" charset="0"/>
                    <a:ea typeface="Malgun Gothic" panose="020B0503020000020004" pitchFamily="34" charset="-127"/>
                  </a:rPr>
                  <a:t>This can be written as:</a:t>
                </a:r>
              </a:p>
              <a:p>
                <a:pPr marL="0" indent="0">
                  <a:spcBef>
                    <a:spcPts val="0"/>
                  </a:spcBef>
                  <a:buNone/>
                </a:pPr>
                <a:r>
                  <a:rPr lang="en-US" sz="1600" dirty="0">
                    <a:latin typeface="Times New Roman" panose="02020603050405020304" pitchFamily="18" charset="0"/>
                    <a:ea typeface="Malgun Gothic" panose="020B0503020000020004" pitchFamily="34" charset="-127"/>
                  </a:rPr>
                  <a:t>                                 </a:t>
                </a:r>
                <a:r>
                  <a:rPr lang="en-US" sz="1400" b="0" dirty="0">
                    <a:latin typeface="Times New Roman" panose="02020603050405020304" pitchFamily="18" charset="0"/>
                    <a:ea typeface="Malgun Gothic" panose="020B0503020000020004" pitchFamily="34" charset="-127"/>
                  </a:rPr>
                  <a:t>[</a:t>
                </a:r>
                <a14:m>
                  <m:oMath xmlns:m="http://schemas.openxmlformats.org/officeDocument/2006/math">
                    <m:m>
                      <m:mPr>
                        <m:mcs>
                          <m:mc>
                            <m:mcPr>
                              <m:count m:val="1"/>
                              <m:mcJc m:val="center"/>
                            </m:mcPr>
                          </m:mc>
                        </m:mcs>
                        <m:ctrlPr>
                          <a:rPr lang="en-US" sz="1400" b="0" i="1">
                            <a:latin typeface="Cambria Math" panose="02040503050406030204" pitchFamily="18" charset="0"/>
                            <a:ea typeface="Malgun Gothic" panose="020B0503020000020004" pitchFamily="34" charset="-127"/>
                          </a:rPr>
                        </m:ctrlPr>
                      </m:mPr>
                      <m:mr>
                        <m:e>
                          <m:sSub>
                            <m:sSubPr>
                              <m:ctrlPr>
                                <a:rPr lang="en-US" sz="1400" b="0" i="1">
                                  <a:latin typeface="Cambria Math" panose="02040503050406030204" pitchFamily="18" charset="0"/>
                                  <a:ea typeface="Malgun Gothic" panose="020B0503020000020004" pitchFamily="34" charset="-127"/>
                                </a:rPr>
                              </m:ctrlPr>
                            </m:sSubPr>
                            <m:e>
                              <m:r>
                                <a:rPr lang="en-US" sz="1400" b="0" i="1">
                                  <a:latin typeface="Cambria Math" panose="02040503050406030204" pitchFamily="18" charset="0"/>
                                  <a:ea typeface="Malgun Gothic" panose="020B0503020000020004" pitchFamily="34" charset="-127"/>
                                </a:rPr>
                                <m:t>𝑌</m:t>
                              </m:r>
                            </m:e>
                            <m:sub>
                              <m:r>
                                <a:rPr lang="en-US" sz="1400" b="0" i="1">
                                  <a:latin typeface="Cambria Math" panose="02040503050406030204" pitchFamily="18" charset="0"/>
                                  <a:ea typeface="Malgun Gothic" panose="020B0503020000020004" pitchFamily="34" charset="-127"/>
                                </a:rPr>
                                <m:t>𝑗𝑖</m:t>
                              </m:r>
                            </m:sub>
                          </m:sSub>
                        </m:e>
                      </m:mr>
                      <m:mr>
                        <m:e>
                          <m:sSub>
                            <m:sSubPr>
                              <m:ctrlPr>
                                <a:rPr lang="en-US" sz="1400" b="0" i="1">
                                  <a:latin typeface="Cambria Math" panose="02040503050406030204" pitchFamily="18" charset="0"/>
                                  <a:ea typeface="Malgun Gothic" panose="020B0503020000020004" pitchFamily="34" charset="-127"/>
                                </a:rPr>
                              </m:ctrlPr>
                            </m:sSubPr>
                            <m:e>
                              <m:r>
                                <a:rPr lang="en-US" sz="1400" b="0" i="1">
                                  <a:latin typeface="Cambria Math" panose="02040503050406030204" pitchFamily="18" charset="0"/>
                                  <a:ea typeface="Malgun Gothic" panose="020B0503020000020004" pitchFamily="34" charset="-127"/>
                                </a:rPr>
                                <m:t>𝑌</m:t>
                              </m:r>
                            </m:e>
                            <m:sub>
                              <m:r>
                                <a:rPr lang="en-US" sz="1400" b="0" i="1">
                                  <a:latin typeface="Cambria Math" panose="02040503050406030204" pitchFamily="18" charset="0"/>
                                  <a:ea typeface="Malgun Gothic" panose="020B0503020000020004" pitchFamily="34" charset="-127"/>
                                </a:rPr>
                                <m:t>𝑖𝑗</m:t>
                              </m:r>
                            </m:sub>
                          </m:sSub>
                        </m:e>
                      </m:mr>
                    </m:m>
                    <m:r>
                      <a:rPr lang="en-US" sz="1400" i="1">
                        <a:latin typeface="Cambria Math" panose="02040503050406030204" pitchFamily="18" charset="0"/>
                        <a:ea typeface="Malgun Gothic" panose="020B0503020000020004" pitchFamily="34" charset="-127"/>
                      </a:rPr>
                      <m:t>] </m:t>
                    </m:r>
                    <m:r>
                      <a:rPr lang="en-US" sz="1400">
                        <a:latin typeface="Cambria Math" panose="02040503050406030204" pitchFamily="18" charset="0"/>
                        <a:ea typeface="Malgun Gothic" panose="020B0503020000020004" pitchFamily="34" charset="-127"/>
                      </a:rPr>
                      <m:t>=</m:t>
                    </m:r>
                    <m:r>
                      <m:rPr>
                        <m:nor/>
                      </m:rPr>
                      <a:rPr lang="en-US" sz="1400" i="1">
                        <a:latin typeface="Times New Roman" panose="02020603050405020304" pitchFamily="18" charset="0"/>
                        <a:ea typeface="Malgun Gothic" panose="020B0503020000020004" pitchFamily="34" charset="-127"/>
                      </a:rPr>
                      <m:t> </m:t>
                    </m:r>
                    <m:r>
                      <m:rPr>
                        <m:nor/>
                      </m:rPr>
                      <a:rPr lang="en-US" sz="1400">
                        <a:latin typeface="Times New Roman" panose="02020603050405020304" pitchFamily="18" charset="0"/>
                        <a:ea typeface="Malgun Gothic" panose="020B0503020000020004" pitchFamily="34" charset="-127"/>
                      </a:rPr>
                      <m:t>[</m:t>
                    </m:r>
                    <m:m>
                      <m:mPr>
                        <m:mcs>
                          <m:mc>
                            <m:mcPr>
                              <m:count m:val="1"/>
                              <m:mcJc m:val="center"/>
                            </m:mcPr>
                          </m:mc>
                        </m:mcs>
                        <m:ctrlPr>
                          <a:rPr lang="en-US" sz="1400" i="1">
                            <a:latin typeface="Cambria Math" panose="02040503050406030204" pitchFamily="18" charset="0"/>
                            <a:ea typeface="Malgun Gothic" panose="020B0503020000020004" pitchFamily="34" charset="-127"/>
                          </a:rPr>
                        </m:ctrlPr>
                      </m:mPr>
                      <m:mr>
                        <m:e>
                          <m:sSub>
                            <m:sSubPr>
                              <m:ctrlPr>
                                <a:rPr lang="en-US" sz="1400" i="1">
                                  <a:latin typeface="Cambria Math" panose="02040503050406030204" pitchFamily="18" charset="0"/>
                                  <a:ea typeface="Malgun Gothic" panose="020B0503020000020004" pitchFamily="34" charset="-127"/>
                                </a:rPr>
                              </m:ctrlPr>
                            </m:sSubPr>
                            <m:e>
                              <m:r>
                                <a:rPr lang="en-US" sz="1400" i="1">
                                  <a:latin typeface="Cambria Math" panose="02040503050406030204" pitchFamily="18" charset="0"/>
                                  <a:ea typeface="Malgun Gothic" panose="020B0503020000020004" pitchFamily="34" charset="-127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en-US" sz="1400" i="1">
                                  <a:latin typeface="Cambria Math" panose="02040503050406030204" pitchFamily="18" charset="0"/>
                                  <a:ea typeface="Malgun Gothic" panose="020B0503020000020004" pitchFamily="34" charset="-127"/>
                                </a:rPr>
                                <m:t>𝑗</m:t>
                              </m:r>
                              <m:r>
                                <a:rPr lang="en-US" sz="1400" i="1">
                                  <a:latin typeface="Cambria Math" panose="02040503050406030204" pitchFamily="18" charset="0"/>
                                  <a:ea typeface="Malgun Gothic" panose="020B0503020000020004" pitchFamily="34" charset="-127"/>
                                </a:rPr>
                                <m:t> 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sz="1400" i="1">
                                  <a:latin typeface="Cambria Math" panose="02040503050406030204" pitchFamily="18" charset="0"/>
                                  <a:ea typeface="Malgun Gothic" panose="020B0503020000020004" pitchFamily="34" charset="-127"/>
                                </a:rPr>
                              </m:ctrlPr>
                            </m:sSubPr>
                            <m:e>
                              <m:r>
                                <a:rPr lang="en-US" sz="1400" i="1">
                                  <a:latin typeface="Cambria Math" panose="02040503050406030204" pitchFamily="18" charset="0"/>
                                  <a:ea typeface="Malgun Gothic" panose="020B0503020000020004" pitchFamily="34" charset="-127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en-US" sz="1400" i="1">
                                  <a:latin typeface="Cambria Math" panose="02040503050406030204" pitchFamily="18" charset="0"/>
                                  <a:ea typeface="Malgun Gothic" panose="020B0503020000020004" pitchFamily="34" charset="-127"/>
                                </a:rPr>
                                <m:t>𝑖</m:t>
                              </m:r>
                            </m:sub>
                          </m:sSub>
                        </m:e>
                      </m:mr>
                      <m:mr>
                        <m:e>
                          <m:sSub>
                            <m:sSubPr>
                              <m:ctrlPr>
                                <a:rPr lang="en-US" sz="1400" i="1">
                                  <a:latin typeface="Cambria Math" panose="02040503050406030204" pitchFamily="18" charset="0"/>
                                  <a:ea typeface="Malgun Gothic" panose="020B0503020000020004" pitchFamily="34" charset="-127"/>
                                </a:rPr>
                              </m:ctrlPr>
                            </m:sSubPr>
                            <m:e>
                              <m:r>
                                <a:rPr lang="en-US" sz="1400" i="1">
                                  <a:latin typeface="Cambria Math" panose="02040503050406030204" pitchFamily="18" charset="0"/>
                                  <a:ea typeface="Malgun Gothic" panose="020B0503020000020004" pitchFamily="34" charset="-127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en-US" sz="1400" i="1">
                                  <a:latin typeface="Cambria Math" panose="02040503050406030204" pitchFamily="18" charset="0"/>
                                  <a:ea typeface="Malgun Gothic" panose="020B0503020000020004" pitchFamily="34" charset="-127"/>
                                </a:rPr>
                                <m:t>𝑖</m:t>
                              </m:r>
                              <m:r>
                                <a:rPr lang="en-US" sz="1400" i="1">
                                  <a:latin typeface="Cambria Math" panose="02040503050406030204" pitchFamily="18" charset="0"/>
                                  <a:ea typeface="Malgun Gothic" panose="020B0503020000020004" pitchFamily="34" charset="-127"/>
                                </a:rPr>
                                <m:t> 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sz="1400" i="1">
                                  <a:latin typeface="Cambria Math" panose="02040503050406030204" pitchFamily="18" charset="0"/>
                                  <a:ea typeface="Malgun Gothic" panose="020B0503020000020004" pitchFamily="34" charset="-127"/>
                                </a:rPr>
                              </m:ctrlPr>
                            </m:sSubPr>
                            <m:e>
                              <m:r>
                                <a:rPr lang="en-US" sz="1400" i="1">
                                  <a:latin typeface="Cambria Math" panose="02040503050406030204" pitchFamily="18" charset="0"/>
                                  <a:ea typeface="Malgun Gothic" panose="020B0503020000020004" pitchFamily="34" charset="-127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en-US" sz="1400" i="1">
                                  <a:latin typeface="Cambria Math" panose="02040503050406030204" pitchFamily="18" charset="0"/>
                                  <a:ea typeface="Malgun Gothic" panose="020B0503020000020004" pitchFamily="34" charset="-127"/>
                                </a:rPr>
                                <m:t>𝑗</m:t>
                              </m:r>
                            </m:sub>
                          </m:sSub>
                        </m:e>
                      </m:mr>
                    </m:m>
                    <m:r>
                      <a:rPr lang="en-US" sz="1400" i="1">
                        <a:latin typeface="Cambria Math" panose="02040503050406030204" pitchFamily="18" charset="0"/>
                        <a:ea typeface="Malgun Gothic" panose="020B0503020000020004" pitchFamily="34" charset="-127"/>
                      </a:rPr>
                      <m:t>].</m:t>
                    </m:r>
                    <m:r>
                      <a:rPr lang="en-US" sz="1400" i="1">
                        <a:latin typeface="Cambria Math" panose="02040503050406030204" pitchFamily="18" charset="0"/>
                        <a:ea typeface="Malgun Gothic" panose="020B0503020000020004" pitchFamily="34" charset="-127"/>
                      </a:rPr>
                      <m:t>h</m:t>
                    </m:r>
                    <m:r>
                      <a:rPr lang="en-US" sz="1400" i="1">
                        <a:latin typeface="Cambria Math" panose="02040503050406030204" pitchFamily="18" charset="0"/>
                        <a:ea typeface="Malgun Gothic" panose="020B0503020000020004" pitchFamily="34" charset="-127"/>
                      </a:rPr>
                      <m:t>+</m:t>
                    </m:r>
                    <m:r>
                      <m:rPr>
                        <m:nor/>
                      </m:rPr>
                      <a:rPr lang="en-US" sz="1400">
                        <a:latin typeface="Times New Roman" panose="02020603050405020304" pitchFamily="18" charset="0"/>
                        <a:ea typeface="Malgun Gothic" panose="020B0503020000020004" pitchFamily="34" charset="-127"/>
                      </a:rPr>
                      <m:t>[</m:t>
                    </m:r>
                    <m:m>
                      <m:mPr>
                        <m:mcs>
                          <m:mc>
                            <m:mcPr>
                              <m:count m:val="1"/>
                              <m:mcJc m:val="center"/>
                            </m:mcPr>
                          </m:mc>
                        </m:mcs>
                        <m:ctrlPr>
                          <a:rPr lang="en-US" sz="1400" i="1">
                            <a:latin typeface="Cambria Math" panose="02040503050406030204" pitchFamily="18" charset="0"/>
                            <a:ea typeface="Malgun Gothic" panose="020B0503020000020004" pitchFamily="34" charset="-127"/>
                          </a:rPr>
                        </m:ctrlPr>
                      </m:mPr>
                      <m:mr>
                        <m:e>
                          <m:sSub>
                            <m:sSubPr>
                              <m:ctrlPr>
                                <a:rPr lang="en-US" sz="1400" i="1">
                                  <a:latin typeface="Cambria Math" panose="02040503050406030204" pitchFamily="18" charset="0"/>
                                  <a:ea typeface="Malgun Gothic" panose="020B0503020000020004" pitchFamily="34" charset="-127"/>
                                </a:rPr>
                              </m:ctrlPr>
                            </m:sSubPr>
                            <m:e>
                              <m:r>
                                <a:rPr lang="en-US" sz="1400" i="1">
                                  <a:latin typeface="Cambria Math" panose="02040503050406030204" pitchFamily="18" charset="0"/>
                                  <a:ea typeface="Malgun Gothic" panose="020B0503020000020004" pitchFamily="34" charset="-127"/>
                                </a:rPr>
                                <m:t>𝑛</m:t>
                              </m:r>
                            </m:e>
                            <m:sub>
                              <m:r>
                                <a:rPr lang="en-US" sz="1400" i="1">
                                  <a:latin typeface="Cambria Math" panose="02040503050406030204" pitchFamily="18" charset="0"/>
                                  <a:ea typeface="Malgun Gothic" panose="020B0503020000020004" pitchFamily="34" charset="-127"/>
                                </a:rPr>
                                <m:t>𝑖</m:t>
                              </m:r>
                            </m:sub>
                          </m:sSub>
                        </m:e>
                      </m:mr>
                      <m:mr>
                        <m:e>
                          <m:sSub>
                            <m:sSubPr>
                              <m:ctrlPr>
                                <a:rPr lang="en-US" sz="1400" i="1">
                                  <a:latin typeface="Cambria Math" panose="02040503050406030204" pitchFamily="18" charset="0"/>
                                  <a:ea typeface="Malgun Gothic" panose="020B0503020000020004" pitchFamily="34" charset="-127"/>
                                </a:rPr>
                              </m:ctrlPr>
                            </m:sSubPr>
                            <m:e>
                              <m:r>
                                <a:rPr lang="en-US" sz="1400" i="1">
                                  <a:latin typeface="Cambria Math" panose="02040503050406030204" pitchFamily="18" charset="0"/>
                                  <a:ea typeface="Malgun Gothic" panose="020B0503020000020004" pitchFamily="34" charset="-127"/>
                                </a:rPr>
                                <m:t>𝑛</m:t>
                              </m:r>
                            </m:e>
                            <m:sub>
                              <m:r>
                                <a:rPr lang="en-US" sz="1400" i="1">
                                  <a:latin typeface="Cambria Math" panose="02040503050406030204" pitchFamily="18" charset="0"/>
                                  <a:ea typeface="Malgun Gothic" panose="020B0503020000020004" pitchFamily="34" charset="-127"/>
                                </a:rPr>
                                <m:t>𝑗</m:t>
                              </m:r>
                            </m:sub>
                          </m:sSub>
                        </m:e>
                      </m:mr>
                    </m:m>
                    <m:r>
                      <a:rPr lang="en-US" sz="1400" i="1">
                        <a:latin typeface="Cambria Math" panose="02040503050406030204" pitchFamily="18" charset="0"/>
                        <a:ea typeface="Malgun Gothic" panose="020B0503020000020004" pitchFamily="34" charset="-127"/>
                      </a:rPr>
                      <m:t>]=</m:t>
                    </m:r>
                    <m:r>
                      <m:rPr>
                        <m:nor/>
                      </m:rPr>
                      <a:rPr lang="en-US" sz="1400">
                        <a:latin typeface="Times New Roman" panose="02020603050405020304" pitchFamily="18" charset="0"/>
                        <a:ea typeface="Malgun Gothic" panose="020B0503020000020004" pitchFamily="34" charset="-127"/>
                      </a:rPr>
                      <m:t>[</m:t>
                    </m:r>
                    <m:m>
                      <m:mPr>
                        <m:mcs>
                          <m:mc>
                            <m:mcPr>
                              <m:count m:val="1"/>
                              <m:mcJc m:val="center"/>
                            </m:mcPr>
                          </m:mc>
                        </m:mcs>
                        <m:ctrlPr>
                          <a:rPr lang="en-US" sz="1400" i="1">
                            <a:latin typeface="Cambria Math" panose="02040503050406030204" pitchFamily="18" charset="0"/>
                            <a:ea typeface="Malgun Gothic" panose="020B0503020000020004" pitchFamily="34" charset="-127"/>
                          </a:rPr>
                        </m:ctrlPr>
                      </m:mPr>
                      <m:mr>
                        <m:e>
                          <m:sSub>
                            <m:sSubPr>
                              <m:ctrlPr>
                                <a:rPr lang="en-US" sz="1400" i="1">
                                  <a:latin typeface="Cambria Math" panose="02040503050406030204" pitchFamily="18" charset="0"/>
                                  <a:ea typeface="Malgun Gothic" panose="020B0503020000020004" pitchFamily="34" charset="-127"/>
                                </a:rPr>
                              </m:ctrlPr>
                            </m:sSubPr>
                            <m:e>
                              <m:r>
                                <a:rPr lang="en-US" sz="1400" i="1">
                                  <a:latin typeface="Cambria Math" panose="02040503050406030204" pitchFamily="18" charset="0"/>
                                  <a:ea typeface="Malgun Gothic" panose="020B0503020000020004" pitchFamily="34" charset="-127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en-US" sz="1400" i="1">
                                  <a:latin typeface="Cambria Math" panose="02040503050406030204" pitchFamily="18" charset="0"/>
                                  <a:ea typeface="Malgun Gothic" panose="020B0503020000020004" pitchFamily="34" charset="-127"/>
                                </a:rPr>
                                <m:t>𝑖</m:t>
                              </m:r>
                              <m:r>
                                <a:rPr lang="en-US" sz="1400" i="1">
                                  <a:latin typeface="Cambria Math" panose="02040503050406030204" pitchFamily="18" charset="0"/>
                                  <a:ea typeface="Malgun Gothic" panose="020B0503020000020004" pitchFamily="34" charset="-127"/>
                                </a:rPr>
                                <m:t> </m:t>
                              </m:r>
                            </m:sub>
                          </m:sSub>
                        </m:e>
                      </m:mr>
                      <m:mr>
                        <m:e>
                          <m:sSub>
                            <m:sSubPr>
                              <m:ctrlPr>
                                <a:rPr lang="en-US" sz="1400" i="1">
                                  <a:latin typeface="Cambria Math" panose="02040503050406030204" pitchFamily="18" charset="0"/>
                                  <a:ea typeface="Malgun Gothic" panose="020B0503020000020004" pitchFamily="34" charset="-127"/>
                                </a:rPr>
                              </m:ctrlPr>
                            </m:sSubPr>
                            <m:e>
                              <m:r>
                                <a:rPr lang="en-US" sz="1400" i="1">
                                  <a:latin typeface="Cambria Math" panose="02040503050406030204" pitchFamily="18" charset="0"/>
                                  <a:ea typeface="Malgun Gothic" panose="020B0503020000020004" pitchFamily="34" charset="-127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en-US" sz="1400" i="1">
                                  <a:latin typeface="Cambria Math" panose="02040503050406030204" pitchFamily="18" charset="0"/>
                                  <a:ea typeface="Malgun Gothic" panose="020B0503020000020004" pitchFamily="34" charset="-127"/>
                                </a:rPr>
                                <m:t>𝑗</m:t>
                              </m:r>
                            </m:sub>
                          </m:sSub>
                        </m:e>
                      </m:mr>
                    </m:m>
                    <m:r>
                      <a:rPr lang="en-US" sz="1400" i="1">
                        <a:latin typeface="Cambria Math" panose="02040503050406030204" pitchFamily="18" charset="0"/>
                        <a:ea typeface="Malgun Gothic" panose="020B0503020000020004" pitchFamily="34" charset="-127"/>
                      </a:rPr>
                      <m:t>].</m:t>
                    </m:r>
                    <m:sSub>
                      <m:sSubPr>
                        <m:ctrlPr>
                          <a:rPr lang="en-US" sz="1400" i="1">
                            <a:latin typeface="Cambria Math" panose="02040503050406030204" pitchFamily="18" charset="0"/>
                            <a:ea typeface="Malgun Gothic" panose="020B0503020000020004" pitchFamily="34" charset="-127"/>
                          </a:rPr>
                        </m:ctrlPr>
                      </m:sSubPr>
                      <m:e>
                        <m:r>
                          <a:rPr lang="el-GR" sz="1400" i="1">
                            <a:latin typeface="Cambria Math" panose="02040503050406030204" pitchFamily="18" charset="0"/>
                            <a:ea typeface="Malgun Gothic" panose="020B0503020000020004" pitchFamily="34" charset="-127"/>
                          </a:rPr>
                          <m:t>𝛽</m:t>
                        </m:r>
                      </m:e>
                      <m:sub>
                        <m:r>
                          <a:rPr lang="en-US" sz="1400" i="1">
                            <a:latin typeface="Cambria Math" panose="02040503050406030204" pitchFamily="18" charset="0"/>
                            <a:ea typeface="Malgun Gothic" panose="020B0503020000020004" pitchFamily="34" charset="-127"/>
                          </a:rPr>
                          <m:t>𝑖𝑗</m:t>
                        </m:r>
                      </m:sub>
                    </m:sSub>
                    <m:r>
                      <a:rPr lang="en-US" sz="1400" i="1">
                        <a:latin typeface="Cambria Math" panose="02040503050406030204" pitchFamily="18" charset="0"/>
                        <a:ea typeface="Malgun Gothic" panose="020B0503020000020004" pitchFamily="34" charset="-127"/>
                      </a:rPr>
                      <m:t>+</m:t>
                    </m:r>
                    <m:r>
                      <m:rPr>
                        <m:nor/>
                      </m:rPr>
                      <a:rPr lang="en-US" sz="1400">
                        <a:latin typeface="Times New Roman" panose="02020603050405020304" pitchFamily="18" charset="0"/>
                        <a:ea typeface="Malgun Gothic" panose="020B0503020000020004" pitchFamily="34" charset="-127"/>
                      </a:rPr>
                      <m:t>[</m:t>
                    </m:r>
                    <m:m>
                      <m:mPr>
                        <m:mcs>
                          <m:mc>
                            <m:mcPr>
                              <m:count m:val="1"/>
                              <m:mcJc m:val="center"/>
                            </m:mcPr>
                          </m:mc>
                        </m:mcs>
                        <m:ctrlPr>
                          <a:rPr lang="en-US" sz="1400" i="1">
                            <a:latin typeface="Cambria Math" panose="02040503050406030204" pitchFamily="18" charset="0"/>
                            <a:ea typeface="Malgun Gothic" panose="020B0503020000020004" pitchFamily="34" charset="-127"/>
                          </a:rPr>
                        </m:ctrlPr>
                      </m:mPr>
                      <m:mr>
                        <m:e>
                          <m:sSub>
                            <m:sSubPr>
                              <m:ctrlPr>
                                <a:rPr lang="en-US" sz="1400" i="1">
                                  <a:latin typeface="Cambria Math" panose="02040503050406030204" pitchFamily="18" charset="0"/>
                                  <a:ea typeface="Malgun Gothic" panose="020B0503020000020004" pitchFamily="34" charset="-127"/>
                                </a:rPr>
                              </m:ctrlPr>
                            </m:sSubPr>
                            <m:e>
                              <m:r>
                                <a:rPr lang="en-US" sz="1400" i="1">
                                  <a:latin typeface="Cambria Math" panose="02040503050406030204" pitchFamily="18" charset="0"/>
                                  <a:ea typeface="Malgun Gothic" panose="020B0503020000020004" pitchFamily="34" charset="-127"/>
                                </a:rPr>
                                <m:t>𝑛</m:t>
                              </m:r>
                            </m:e>
                            <m:sub>
                              <m:r>
                                <a:rPr lang="en-US" sz="1400" i="1">
                                  <a:latin typeface="Cambria Math" panose="02040503050406030204" pitchFamily="18" charset="0"/>
                                  <a:ea typeface="Malgun Gothic" panose="020B0503020000020004" pitchFamily="34" charset="-127"/>
                                </a:rPr>
                                <m:t>𝑖</m:t>
                              </m:r>
                            </m:sub>
                          </m:sSub>
                        </m:e>
                      </m:mr>
                      <m:mr>
                        <m:e>
                          <m:sSub>
                            <m:sSubPr>
                              <m:ctrlPr>
                                <a:rPr lang="en-US" sz="1400" i="1">
                                  <a:latin typeface="Cambria Math" panose="02040503050406030204" pitchFamily="18" charset="0"/>
                                  <a:ea typeface="Malgun Gothic" panose="020B0503020000020004" pitchFamily="34" charset="-127"/>
                                </a:rPr>
                              </m:ctrlPr>
                            </m:sSubPr>
                            <m:e>
                              <m:r>
                                <a:rPr lang="en-US" sz="1400" i="1">
                                  <a:latin typeface="Cambria Math" panose="02040503050406030204" pitchFamily="18" charset="0"/>
                                  <a:ea typeface="Malgun Gothic" panose="020B0503020000020004" pitchFamily="34" charset="-127"/>
                                </a:rPr>
                                <m:t>𝑛</m:t>
                              </m:r>
                            </m:e>
                            <m:sub>
                              <m:r>
                                <a:rPr lang="en-US" sz="1400" i="1">
                                  <a:latin typeface="Cambria Math" panose="02040503050406030204" pitchFamily="18" charset="0"/>
                                  <a:ea typeface="Malgun Gothic" panose="020B0503020000020004" pitchFamily="34" charset="-127"/>
                                </a:rPr>
                                <m:t>𝑗</m:t>
                              </m:r>
                            </m:sub>
                          </m:sSub>
                        </m:e>
                      </m:mr>
                    </m:m>
                    <m:r>
                      <a:rPr lang="en-US" sz="1400" i="1" smtClean="0">
                        <a:latin typeface="Cambria Math" panose="02040503050406030204" pitchFamily="18" charset="0"/>
                        <a:ea typeface="Malgun Gothic" panose="020B0503020000020004" pitchFamily="34" charset="-127"/>
                      </a:rPr>
                      <m:t>]</m:t>
                    </m:r>
                  </m:oMath>
                </a14:m>
                <a:r>
                  <a:rPr lang="en-US" sz="1400" dirty="0" smtClean="0">
                    <a:latin typeface="Times New Roman" panose="02020603050405020304" pitchFamily="18" charset="0"/>
                    <a:ea typeface="Malgun Gothic" panose="020B0503020000020004" pitchFamily="34" charset="-127"/>
                  </a:rPr>
                  <a:t>`</a:t>
                </a:r>
                <a:endParaRPr lang="en-US" sz="1400" dirty="0">
                  <a:latin typeface="Times New Roman" panose="02020603050405020304" pitchFamily="18" charset="0"/>
                  <a:ea typeface="Malgun Gothic" panose="020B0503020000020004" pitchFamily="34" charset="-127"/>
                </a:endParaRPr>
              </a:p>
              <a:p>
                <a:pPr marL="342900" lvl="2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l-GR" sz="1600" i="1">
                            <a:latin typeface="Cambria Math" panose="02040503050406030204" pitchFamily="18" charset="0"/>
                          </a:rPr>
                          <m:t>β</m:t>
                        </m:r>
                      </m:e>
                      <m:sub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𝑖𝑗</m:t>
                        </m:r>
                      </m:sub>
                    </m:sSub>
                    <m:r>
                      <a:rPr lang="en-US" sz="1600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 </m:t>
                        </m:r>
                      </m:sub>
                    </m:sSub>
                    <m:sSub>
                      <m:sSubPr>
                        <m:ctrlPr>
                          <a:rPr lang="en-US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</m:sSub>
                    <m:r>
                      <a:rPr lang="en-US" sz="1600" i="1">
                        <a:latin typeface="Cambria Math" panose="02040503050406030204" pitchFamily="18" charset="0"/>
                      </a:rPr>
                      <m:t>h</m:t>
                    </m:r>
                    <m:r>
                      <a:rPr lang="en-US" sz="16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1600" dirty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600" i="1">
                            <a:solidFill>
                              <a:schemeClr val="accent5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i="1">
                            <a:solidFill>
                              <a:schemeClr val="accent5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en-US" sz="1600" i="1">
                            <a:solidFill>
                              <a:schemeClr val="accent5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sz="1600" i="1">
                            <a:solidFill>
                              <a:schemeClr val="accent5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</m:sub>
                    </m:sSub>
                    <m:r>
                      <a:rPr lang="en-US" sz="1600">
                        <a:solidFill>
                          <a:schemeClr val="accent5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1600" i="1">
                            <a:solidFill>
                              <a:schemeClr val="accent5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i="1">
                            <a:solidFill>
                              <a:schemeClr val="accent5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US" sz="1600" i="1">
                            <a:solidFill>
                              <a:schemeClr val="accent5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sz="1600" dirty="0">
                    <a:solidFill>
                      <a:schemeClr val="accent5">
                        <a:lumMod val="50000"/>
                      </a:schemeClr>
                    </a:solidFill>
                  </a:rPr>
                  <a:t>/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600" i="1">
                            <a:solidFill>
                              <a:schemeClr val="accent5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i="1">
                            <a:solidFill>
                              <a:schemeClr val="accent5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US" sz="1600" i="1">
                            <a:solidFill>
                              <a:schemeClr val="accent5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dirty="0" smtClean="0"/>
                  <a:t> ,  (</a:t>
                </a:r>
                <a:r>
                  <a:rPr lang="en-US" sz="1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Noiseless Observation: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4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en-US" sz="14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𝑗</m:t>
                        </m:r>
                        <m:r>
                          <a:rPr lang="en-US" sz="14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</m:sub>
                    </m:sSub>
                    <m:sSub>
                      <m:sSubPr>
                        <m:ctrlPr>
                          <a:rPr lang="en-US" sz="14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𝑌</m:t>
                        </m:r>
                      </m:e>
                      <m:sub>
                        <m:r>
                          <a:rPr lang="en-US" sz="14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𝑗𝑖</m:t>
                        </m:r>
                      </m:sub>
                    </m:sSub>
                    <m:r>
                      <a:rPr lang="en-US" sz="1400" i="1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1400" i="1">
                            <a:solidFill>
                              <a:srgbClr val="003C7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i="1">
                            <a:solidFill>
                              <a:srgbClr val="003C71"/>
                            </a:solidFill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en-US" sz="1400" i="1">
                            <a:solidFill>
                              <a:srgbClr val="003C71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sz="1400" i="1">
                            <a:solidFill>
                              <a:srgbClr val="003C71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</m:sub>
                    </m:sSub>
                    <m:sSub>
                      <m:sSubPr>
                        <m:ctrlPr>
                          <a:rPr lang="en-US" sz="1400" i="1">
                            <a:solidFill>
                              <a:srgbClr val="003C7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i="1">
                            <a:solidFill>
                              <a:srgbClr val="003C71"/>
                            </a:solidFill>
                            <a:latin typeface="Cambria Math" panose="02040503050406030204" pitchFamily="18" charset="0"/>
                          </a:rPr>
                          <m:t>𝑌</m:t>
                        </m:r>
                      </m:e>
                      <m:sub>
                        <m:r>
                          <a:rPr lang="en-US" sz="1400" i="1">
                            <a:solidFill>
                              <a:srgbClr val="003C71"/>
                            </a:solidFill>
                            <a:latin typeface="Cambria Math" panose="02040503050406030204" pitchFamily="18" charset="0"/>
                          </a:rPr>
                          <m:t>𝑖𝑗</m:t>
                        </m:r>
                      </m:sub>
                    </m:sSub>
                  </m:oMath>
                </a14:m>
                <a:r>
                  <a:rPr lang="en-US" sz="1400" dirty="0" smtClean="0"/>
                  <a:t>)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1600" b="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LS Cost function: </a:t>
                </a:r>
                <a:r>
                  <a:rPr lang="en-US" sz="1600" b="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supHide m:val="on"/>
                        <m:ctrlPr>
                          <a:rPr lang="en-US" sz="1600" b="0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sty m:val="p"/>
                            <m:brk m:alnAt="7"/>
                          </m:rPr>
                          <a:rPr lang="en-US" sz="1600" b="0" i="0">
                            <a:latin typeface="Cambria Math" panose="02040503050406030204" pitchFamily="18" charset="0"/>
                          </a:rPr>
                          <m:t>i</m:t>
                        </m:r>
                        <m:r>
                          <a:rPr lang="en-US" sz="1600" b="0" i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m:rPr>
                            <m:sty m:val="p"/>
                          </m:rPr>
                          <a:rPr lang="en-US" sz="1600" b="0" i="0">
                            <a:latin typeface="Cambria Math" panose="02040503050406030204" pitchFamily="18" charset="0"/>
                          </a:rPr>
                          <m:t>j</m:t>
                        </m:r>
                      </m:sub>
                      <m:sup/>
                      <m:e>
                        <m:sSup>
                          <m:sSupPr>
                            <m:ctrlPr>
                              <a:rPr lang="en-US" sz="1600" b="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1600" b="0" i="0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  <m:d>
                              <m:dPr>
                                <m:begChr m:val="|"/>
                                <m:endChr m:val="|"/>
                                <m:ctrlPr>
                                  <a:rPr lang="en-US" sz="1600" b="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US" sz="1600" b="0" i="1">
                                        <a:solidFill>
                                          <a:srgbClr val="003C7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sz="1600" b="0" i="0">
                                        <a:solidFill>
                                          <a:srgbClr val="003C7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c</m:t>
                                    </m:r>
                                  </m:e>
                                  <m:sub>
                                    <m:r>
                                      <m:rPr>
                                        <m:sty m:val="p"/>
                                      </m:rPr>
                                      <a:rPr lang="en-US" sz="1600" b="0" i="0">
                                        <a:solidFill>
                                          <a:srgbClr val="003C7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j</m:t>
                                    </m:r>
                                    <m:r>
                                      <a:rPr lang="en-US" sz="1600" b="0" i="0">
                                        <a:solidFill>
                                          <a:srgbClr val="003C7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</m:sub>
                                </m:sSub>
                                <m:sSub>
                                  <m:sSubPr>
                                    <m:ctrlPr>
                                      <a:rPr lang="en-US" sz="1600" b="0" i="1">
                                        <a:solidFill>
                                          <a:srgbClr val="003C7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sz="1600" b="0" i="0">
                                        <a:solidFill>
                                          <a:srgbClr val="003C7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Y</m:t>
                                    </m:r>
                                  </m:e>
                                  <m:sub>
                                    <m:r>
                                      <m:rPr>
                                        <m:sty m:val="p"/>
                                      </m:rPr>
                                      <a:rPr lang="en-US" sz="1600" b="0" i="0">
                                        <a:solidFill>
                                          <a:srgbClr val="003C7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ji</m:t>
                                    </m:r>
                                  </m:sub>
                                </m:sSub>
                                <m:r>
                                  <a:rPr lang="en-US" sz="1600" b="0" i="0">
                                    <a:solidFill>
                                      <a:srgbClr val="003C71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sSub>
                                  <m:sSubPr>
                                    <m:ctrlPr>
                                      <a:rPr lang="en-US" sz="1600" b="0" i="1">
                                        <a:solidFill>
                                          <a:srgbClr val="003C7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sz="1600" b="0" i="0">
                                        <a:solidFill>
                                          <a:srgbClr val="003C7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c</m:t>
                                    </m:r>
                                  </m:e>
                                  <m:sub>
                                    <m:r>
                                      <m:rPr>
                                        <m:sty m:val="p"/>
                                      </m:rPr>
                                      <a:rPr lang="en-US" sz="1600" b="0" i="0">
                                        <a:solidFill>
                                          <a:srgbClr val="003C7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i</m:t>
                                    </m:r>
                                    <m:r>
                                      <a:rPr lang="en-US" sz="1600" b="0" i="0">
                                        <a:solidFill>
                                          <a:srgbClr val="003C7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</m:sub>
                                </m:sSub>
                                <m:sSub>
                                  <m:sSubPr>
                                    <m:ctrlPr>
                                      <a:rPr lang="en-US" sz="1600" b="0" i="1">
                                        <a:solidFill>
                                          <a:srgbClr val="003C7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sz="1600" b="0" i="0">
                                        <a:solidFill>
                                          <a:srgbClr val="003C7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Y</m:t>
                                    </m:r>
                                  </m:e>
                                  <m:sub>
                                    <m:r>
                                      <m:rPr>
                                        <m:sty m:val="p"/>
                                      </m:rPr>
                                      <a:rPr lang="en-US" sz="1600" b="0" i="0">
                                        <a:solidFill>
                                          <a:srgbClr val="003C7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ij</m:t>
                                    </m:r>
                                  </m:sub>
                                </m:sSub>
                              </m:e>
                            </m:d>
                          </m:e>
                          <m:sup>
                            <m:r>
                              <a:rPr lang="en-US" sz="1600" b="0" i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nary>
                  </m:oMath>
                </a14:m>
                <a:endParaRPr lang="en-US" sz="1600" b="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85800" y="1077432"/>
                <a:ext cx="7772400" cy="3779128"/>
              </a:xfrm>
              <a:blipFill rotWithShape="0">
                <a:blip r:embed="rId2"/>
                <a:stretch>
                  <a:fillRect l="-314" b="-1403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4" y="249452"/>
            <a:ext cx="658835" cy="207749"/>
          </a:xfrm>
        </p:spPr>
        <p:txBody>
          <a:bodyPr/>
          <a:lstStyle/>
          <a:p>
            <a:pPr>
              <a:defRPr/>
            </a:pPr>
            <a:r>
              <a:rPr lang="en-US" altLang="en-US" smtClean="0">
                <a:solidFill>
                  <a:srgbClr val="000000"/>
                </a:solidFill>
              </a:rPr>
              <a:t>May 2019</a:t>
            </a:r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>
                <a:solidFill>
                  <a:srgbClr val="000000"/>
                </a:solidFill>
              </a:rPr>
              <a:t>Roya Doostnejad, Intel Corporation</a:t>
            </a: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>
                <a:solidFill>
                  <a:srgbClr val="000000"/>
                </a:solidFill>
              </a:rPr>
              <a:t>Slide </a:t>
            </a:r>
            <a:fld id="{0391809B-2015-42AC-9A4A-427CE29EAC4D}" type="slidenum">
              <a:rPr lang="en-US" altLang="en-US" smtClean="0">
                <a:solidFill>
                  <a:srgbClr val="000000"/>
                </a:solidFill>
              </a:rPr>
              <a:pPr>
                <a:defRPr/>
              </a:pPr>
              <a:t>6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45898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0"/>
            <a:ext cx="7772400" cy="686990"/>
          </a:xfrm>
        </p:spPr>
        <p:txBody>
          <a:bodyPr/>
          <a:lstStyle/>
          <a:p>
            <a:r>
              <a:rPr lang="en-US" dirty="0"/>
              <a:t>Local AP Calibration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85800" y="1133857"/>
                <a:ext cx="7772400" cy="3664972"/>
              </a:xfrm>
            </p:spPr>
            <p:txBody>
              <a:bodyPr/>
              <a:lstStyle/>
              <a:p>
                <a:pPr marL="285750" lvl="0" indent="-285750" defTabSz="457200" fontAlgn="auto">
                  <a:spcBef>
                    <a:spcPts val="120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</a:pPr>
                <a:r>
                  <a:rPr lang="en-US" sz="1600" b="0" kern="12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To exclude the trivial all-zero solution , we assume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600" b="0" i="1" kern="12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b="0" i="1" kern="12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en-US" sz="1600" b="0" i="1" kern="12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1 </m:t>
                        </m:r>
                      </m:sub>
                    </m:sSub>
                    <m:r>
                      <a:rPr lang="en-US" sz="1600" b="0" i="1" kern="120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≠0 ,</m:t>
                    </m:r>
                    <m:sSub>
                      <m:sSubPr>
                        <m:ctrlPr>
                          <a:rPr lang="en-US" sz="1600" b="0" i="1" kern="12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b="0" i="1" kern="12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en-US" sz="1600" b="0" i="1" kern="12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1 </m:t>
                        </m:r>
                      </m:sub>
                    </m:sSub>
                    <m:r>
                      <a:rPr lang="en-US" sz="1600" b="0" i="1" kern="120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=1.</m:t>
                    </m:r>
                  </m:oMath>
                </a14:m>
                <a:endParaRPr lang="en-US" b="0" dirty="0" smtClean="0"/>
              </a:p>
              <a:p>
                <a:r>
                  <a:rPr lang="en-US" sz="1600" b="0" dirty="0" smtClean="0"/>
                  <a:t>By defining:</a:t>
                </a:r>
              </a:p>
              <a:p>
                <a:pPr marL="1757363" lvl="6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𝑗</m:t>
                          </m:r>
                        </m:sub>
                      </m:sSub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{"/>
                          <m:endChr m:val=""/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nary>
                                <m:naryPr>
                                  <m:chr m:val="∑"/>
                                  <m:limLoc m:val="subSup"/>
                                  <m:supHide m:val="on"/>
                                  <m:ctrlP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naryPr>
                                <m:sub>
                                  <m:r>
                                    <m:rPr>
                                      <m:brk m:alnAt="9"/>
                                    </m:rP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  <m:t>𝑗</m:t>
                                  </m:r>
                                </m:sub>
                                <m:sup/>
                                <m:e>
                                  <m:sSup>
                                    <m:sSupPr>
                                      <m:ctrlPr>
                                        <a:rPr lang="en-US" sz="16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d>
                                        <m:dPr>
                                          <m:begChr m:val="|"/>
                                          <m:endChr m:val="|"/>
                                          <m:ctrlPr>
                                            <a:rPr lang="en-US" sz="1600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sSub>
                                            <m:sSubPr>
                                              <m:ctrlPr>
                                                <a:rPr lang="en-US" sz="1600" b="0" i="1" smtClean="0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US" sz="1600" b="0" i="1" smtClean="0">
                                                  <a:latin typeface="Cambria Math" panose="02040503050406030204" pitchFamily="18" charset="0"/>
                                                </a:rPr>
                                                <m:t>𝑌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sz="1600" b="0" i="1" smtClean="0">
                                                  <a:latin typeface="Cambria Math" panose="02040503050406030204" pitchFamily="18" charset="0"/>
                                                </a:rPr>
                                                <m:t>𝑖</m:t>
                                              </m:r>
                                              <m:r>
                                                <a:rPr lang="en-US" sz="1600" b="0" i="1" smtClean="0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→</m:t>
                                              </m:r>
                                              <m:r>
                                                <a:rPr lang="en-US" sz="1600" b="0" i="1" smtClean="0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𝑗</m:t>
                                              </m:r>
                                            </m:sub>
                                          </m:sSub>
                                        </m:e>
                                      </m:d>
                                    </m:e>
                                    <m:sup>
                                      <m:r>
                                        <a:rPr lang="en-US" sz="1600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  <m:t>  </m:t>
                                  </m:r>
                                  <m:r>
                                    <m:rPr>
                                      <m:sty m:val="p"/>
                                    </m:rPr>
                                    <a:rPr lang="en-US" sz="1600" b="0" i="0" smtClean="0">
                                      <a:latin typeface="Cambria Math" panose="02040503050406030204" pitchFamily="18" charset="0"/>
                                    </a:rPr>
                                    <m:t>for</m:t>
                                  </m:r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  <m:t> </m:t>
                                  </m:r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  <m:t>𝑗</m:t>
                                  </m:r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  <m:t>=</m:t>
                                  </m:r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e>
                              </m:nary>
                            </m:e>
                            <m:e>
                              <m:r>
                                <a:rPr lang="en-US" sz="16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−</m:t>
                              </m:r>
                              <m:sSubSup>
                                <m:sSubSupPr>
                                  <m:ctrlPr>
                                    <a:rPr lang="en-US" sz="16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</m:ctrlPr>
                                </m:sSubSupPr>
                                <m:e>
                                  <m:r>
                                    <a:rPr lang="en-US" sz="16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𝑌</m:t>
                                  </m:r>
                                </m:e>
                                <m:sub>
                                  <m:r>
                                    <a:rPr lang="en-US" sz="16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𝑖</m:t>
                                  </m:r>
                                  <m:r>
                                    <a:rPr lang="en-US" sz="16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+mn-cs"/>
                                    </a:rPr>
                                    <m:t>→</m:t>
                                  </m:r>
                                  <m:r>
                                    <a:rPr lang="en-US" sz="16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+mn-cs"/>
                                    </a:rPr>
                                    <m:t>𝑗</m:t>
                                  </m:r>
                                </m:sub>
                                <m:sup>
                                  <m:r>
                                    <a:rPr lang="en-US" sz="16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∗</m:t>
                                  </m:r>
                                </m:sup>
                              </m:sSubSup>
                              <m:sSub>
                                <m:sSubPr>
                                  <m:ctrlPr>
                                    <a:rPr lang="en-US" sz="16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</m:ctrlPr>
                                </m:sSubPr>
                                <m:e>
                                  <m:r>
                                    <a:rPr lang="en-US" sz="16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𝑌</m:t>
                                  </m:r>
                                </m:e>
                                <m:sub>
                                  <m:r>
                                    <a:rPr lang="en-US" sz="16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𝑗</m:t>
                                  </m:r>
                                  <m:r>
                                    <a:rPr lang="en-US" sz="16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+mn-cs"/>
                                    </a:rPr>
                                    <m:t>→</m:t>
                                  </m:r>
                                  <m:r>
                                    <a:rPr lang="en-US" sz="16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+mn-cs"/>
                                    </a:rPr>
                                    <m:t>𝑖</m:t>
                                  </m:r>
                                  <m:r>
                                    <a:rPr lang="en-US" sz="16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+mn-cs"/>
                                    </a:rPr>
                                    <m:t>     </m:t>
                                  </m:r>
                                  <m:r>
                                    <m:rPr>
                                      <m:sty m:val="p"/>
                                    </m:rPr>
                                    <a:rPr lang="en-US" sz="160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+mn-cs"/>
                                    </a:rPr>
                                    <m:t>for</m:t>
                                  </m:r>
                                  <m:r>
                                    <a:rPr lang="en-US" sz="16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+mn-cs"/>
                                    </a:rPr>
                                    <m:t>  </m:t>
                                  </m:r>
                                  <m:r>
                                    <a:rPr lang="en-US" sz="16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+mn-cs"/>
                                    </a:rPr>
                                    <m:t>𝑗</m:t>
                                  </m:r>
                                  <m:r>
                                    <a:rPr lang="en-US" sz="16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+mn-cs"/>
                                    </a:rPr>
                                    <m:t>≠</m:t>
                                  </m:r>
                                  <m:r>
                                    <a:rPr lang="en-US" sz="16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+mn-cs"/>
                                    </a:rPr>
                                    <m:t>𝑖</m:t>
                                  </m:r>
                                </m:sub>
                              </m:sSub>
                            </m:e>
                          </m:eqArr>
                        </m:e>
                      </m:d>
                    </m:oMath>
                  </m:oMathPara>
                </a14:m>
                <a:endParaRPr lang="en-US" sz="1600" b="0" dirty="0"/>
              </a:p>
              <a:p>
                <a:pPr marL="285750" lvl="0" indent="-285750">
                  <a:buFont typeface="Arial" panose="020B0604020202020204" pitchFamily="34" charset="0"/>
                  <a:buChar char="•"/>
                </a:pPr>
                <a:r>
                  <a:rPr lang="en-US" sz="1600" b="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Then relative calibration factors are</a:t>
                </a:r>
                <a:r>
                  <a:rPr lang="en-US" sz="1600" b="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      </a:t>
                </a:r>
                <a14:m>
                  <m:oMath xmlns:m="http://schemas.openxmlformats.org/officeDocument/2006/math">
                    <m:acc>
                      <m:accPr>
                        <m:chr m:val="̃"/>
                        <m:ctrlPr>
                          <a:rPr lang="en-US" sz="16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160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𝐜</m:t>
                        </m:r>
                      </m:e>
                    </m:acc>
                    <m:r>
                      <a:rPr lang="en-US" sz="16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sSup>
                      <m:sSupPr>
                        <m:ctrlPr>
                          <a:rPr lang="en-US" sz="16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160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sz="160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𝑐</m:t>
                                </m:r>
                              </m:e>
                              <m:sub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2</m:t>
                                </m:r>
                              </m:sub>
                            </m:sSub>
                            <m:r>
                              <a:rPr lang="en-US" sz="1600" b="1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,   </m:t>
                            </m:r>
                            <m:r>
                              <a:rPr lang="en-US" sz="1600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⋯,</m:t>
                            </m:r>
                            <m:sSub>
                              <m:sSubPr>
                                <m:ctrlPr>
                                  <a:rPr lang="en-US" sz="16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1600" b="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𝑐</m:t>
                                </m:r>
                              </m:e>
                              <m:sub>
                                <m:sSub>
                                  <m:sSubPr>
                                    <m:ctrlPr>
                                      <a:rPr lang="en-US" sz="1600" b="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600" b="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𝑁</m:t>
                                    </m:r>
                                  </m:e>
                                  <m:sub>
                                    <m:r>
                                      <a:rPr lang="en-US" sz="1600" b="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𝐴</m:t>
                                    </m:r>
                                  </m:sub>
                                </m:sSub>
                              </m:sub>
                            </m:sSub>
                          </m:e>
                        </m:d>
                      </m:e>
                      <m:sup>
                        <m:r>
                          <a:rPr lang="en-US" sz="1600" b="1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𝑻</m:t>
                        </m:r>
                      </m:sup>
                    </m:sSup>
                  </m:oMath>
                </a14:m>
                <a:endParaRPr lang="en-US" sz="1600" b="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511175" lvl="1" indent="-285750">
                  <a:buFont typeface="Courier New" panose="02070309020205020404" pitchFamily="49" charset="0"/>
                  <a:buChar char="o"/>
                </a:pPr>
                <a:r>
                  <a:rPr lang="en-US" sz="1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where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6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16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a</m:t>
                        </m:r>
                      </m:e>
                      <m:sub>
                        <m:r>
                          <a:rPr lang="en-US" sz="16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1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is </a:t>
                </a:r>
                <a:r>
                  <a:rPr lang="en-US" sz="1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 first column of </a:t>
                </a:r>
                <a:r>
                  <a:rPr lang="en-US" sz="1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A:  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𝐴</m:t>
                    </m:r>
                    <m:r>
                      <a:rPr lang="en-US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a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|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𝐴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1</m:t>
                            </m:r>
                          </m:sub>
                        </m:sSub>
                      </m:e>
                    </m:d>
                  </m:oMath>
                </a14:m>
                <a:endParaRPr lang="en-US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225425" lvl="1" indent="0">
                  <a:buNone/>
                </a:pPr>
                <a:endParaRPr lang="en-US" sz="8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225425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̃"/>
                          <m:ctrlPr>
                            <a:rPr lang="en-US" sz="140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accPr>
                        <m:e>
                          <m:r>
                            <a:rPr lang="en-US" sz="1400" b="1" i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𝐜</m:t>
                          </m:r>
                        </m:e>
                      </m:acc>
                      <m:r>
                        <a:rPr lang="en-US" sz="140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sz="14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sSub>
                                    <m:sSubPr>
                                      <m:ctrlPr>
                                        <a:rPr lang="en-US" sz="1400" b="0" i="1" smtClean="0"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400" b="1" i="1" smtClean="0"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  <m:t>𝑨</m:t>
                                      </m:r>
                                    </m:e>
                                    <m:sub>
                                      <m:r>
                                        <a:rPr lang="en-US" sz="1400" b="0" i="1" smtClean="0"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</m:e>
                                <m:sup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𝐻</m:t>
                                  </m:r>
                                </m:sup>
                              </m:sSup>
                              <m:sSub>
                                <m:sSubPr>
                                  <m:ctrlPr>
                                    <a:rPr lang="en-US" sz="16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600" b="1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𝑨</m:t>
                                  </m:r>
                                </m:e>
                                <m:sub>
                                  <m:r>
                                    <a:rPr lang="en-US" sz="16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d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−1</m:t>
                          </m:r>
                        </m:sup>
                      </m:sSup>
                      <m:sSup>
                        <m:sSupPr>
                          <m:ctrlPr>
                            <a:rPr lang="en-US" sz="1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sSub>
                            <m:sSubPr>
                              <m:ctrlPr>
                                <a:rPr lang="en-US" sz="1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400" b="1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𝑨</m:t>
                              </m:r>
                            </m:e>
                            <m:sub>
                              <m:r>
                                <a:rPr lang="en-US" sz="1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  <m:sup>
                          <m:r>
                            <a:rPr lang="en-US" sz="1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𝐻</m:t>
                          </m:r>
                        </m:sup>
                      </m:sSup>
                      <m:sSub>
                        <m:sSubPr>
                          <m:ctrlPr>
                            <a:rPr lang="en-US" sz="16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sz="16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a</m:t>
                          </m:r>
                        </m:e>
                        <m:sub>
                          <m:r>
                            <a:rPr lang="en-US" sz="16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US" sz="16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en-US" sz="16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sz="16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225425" lvl="1" indent="0">
                  <a:buNone/>
                </a:pPr>
                <a:endParaRPr lang="en-US" sz="8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1400" b="0" dirty="0">
                    <a:latin typeface="Times New Roman" panose="02020603050405020304" pitchFamily="18" charset="0"/>
                    <a:ea typeface="Malgun Gothic" panose="020B0503020000020004" pitchFamily="34" charset="-127"/>
                  </a:rPr>
                  <a:t>This requires inversion of a matrix with dimensions equal to the cardinality of  size of the </a:t>
                </a:r>
                <a:r>
                  <a:rPr lang="en-US" sz="1400" b="0" dirty="0" smtClean="0">
                    <a:latin typeface="Times New Roman" panose="02020603050405020304" pitchFamily="18" charset="0"/>
                    <a:ea typeface="Malgun Gothic" panose="020B0503020000020004" pitchFamily="34" charset="-127"/>
                  </a:rPr>
                  <a:t>network. Since </a:t>
                </a:r>
                <a:r>
                  <a:rPr lang="en-US" sz="1400" b="0" dirty="0">
                    <a:latin typeface="Times New Roman" panose="02020603050405020304" pitchFamily="18" charset="0"/>
                    <a:ea typeface="Malgun Gothic" panose="020B0503020000020004" pitchFamily="34" charset="-127"/>
                  </a:rPr>
                  <a:t>the calculation is done in central processor/software, the computational complexity of calculation of calibration factors is not a </a:t>
                </a:r>
                <a:r>
                  <a:rPr lang="en-US" sz="1400" b="0" dirty="0" smtClean="0">
                    <a:latin typeface="Times New Roman" panose="02020603050405020304" pitchFamily="18" charset="0"/>
                    <a:ea typeface="Malgun Gothic" panose="020B0503020000020004" pitchFamily="34" charset="-127"/>
                  </a:rPr>
                  <a:t>concern.</a:t>
                </a:r>
                <a:endParaRPr lang="en-US" sz="1400" b="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225425" lvl="1" indent="0">
                  <a:buNone/>
                </a:pPr>
                <a:endParaRPr lang="en-US" sz="1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b="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85800" y="1133857"/>
                <a:ext cx="7772400" cy="3664972"/>
              </a:xfrm>
              <a:blipFill rotWithShape="0">
                <a:blip r:embed="rId2"/>
                <a:stretch>
                  <a:fillRect l="-314" t="-49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4" y="249452"/>
            <a:ext cx="702115" cy="207749"/>
          </a:xfrm>
        </p:spPr>
        <p:txBody>
          <a:bodyPr/>
          <a:lstStyle/>
          <a:p>
            <a:pPr>
              <a:defRPr/>
            </a:pPr>
            <a:r>
              <a:rPr lang="en-US" altLang="en-US" smtClean="0">
                <a:solidFill>
                  <a:srgbClr val="000000"/>
                </a:solidFill>
              </a:rPr>
              <a:t>May 2019</a:t>
            </a:r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>
                <a:solidFill>
                  <a:srgbClr val="000000"/>
                </a:solidFill>
              </a:rPr>
              <a:t>Roya Doostnejad, Intel Corporation</a:t>
            </a: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>
                <a:solidFill>
                  <a:srgbClr val="000000"/>
                </a:solidFill>
              </a:rPr>
              <a:t>Slide </a:t>
            </a:r>
            <a:fld id="{0391809B-2015-42AC-9A4A-427CE29EAC4D}" type="slidenum">
              <a:rPr lang="en-US" altLang="en-US" smtClean="0">
                <a:solidFill>
                  <a:srgbClr val="000000"/>
                </a:solidFill>
              </a:rPr>
              <a:pPr>
                <a:defRPr/>
              </a:pPr>
              <a:t>7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9063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Simulations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85800" y="1199693"/>
                <a:ext cx="7772400" cy="3372307"/>
              </a:xfrm>
            </p:spPr>
            <p:txBody>
              <a:bodyPr/>
              <a:lstStyle/>
              <a:p>
                <a:pPr marL="285750" lvl="0" indent="-285750">
                  <a:buFont typeface="Arial" panose="020B0604020202020204" pitchFamily="34" charset="0"/>
                  <a:buChar char="•"/>
                </a:pPr>
                <a:r>
                  <a:rPr lang="en-US" sz="1600" b="0" dirty="0" smtClean="0"/>
                  <a:t>Signal mixers and amplifiers are the main sources of hardware asymmetry.</a:t>
                </a:r>
              </a:p>
              <a:p>
                <a:pPr marL="285750" lvl="0" indent="-285750">
                  <a:buFont typeface="Arial" panose="020B0604020202020204" pitchFamily="34" charset="0"/>
                  <a:buChar char="•"/>
                </a:pPr>
                <a:r>
                  <a:rPr lang="en-US" sz="1600" b="0" dirty="0"/>
                  <a:t>The random phases introduced by the signal mixers are uniformly distributed </a:t>
                </a:r>
                <a:r>
                  <a:rPr lang="en-US" sz="1600" b="0" dirty="0" smtClean="0"/>
                  <a:t>in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m:rPr>
                            <m:nor/>
                          </m:rPr>
                          <a:rPr lang="en-US" sz="1600" b="0" dirty="0">
                            <a:solidFill>
                              <a:srgbClr val="000000"/>
                            </a:solidFill>
                          </a:rPr>
                          <m:t>−</m:t>
                        </m:r>
                        <m:r>
                          <m:rPr>
                            <m:nor/>
                          </m:rPr>
                          <a:rPr lang="en-US" sz="1600" b="0" dirty="0">
                            <a:solidFill>
                              <a:srgbClr val="000000"/>
                            </a:solidFill>
                          </a:rPr>
                          <m:t>π</m:t>
                        </m:r>
                        <m:r>
                          <a:rPr lang="en-US" sz="1600" b="0" i="1" dirty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m:rPr>
                            <m:nor/>
                          </m:rPr>
                          <a:rPr lang="en-US" sz="1600" b="0" dirty="0">
                            <a:solidFill>
                              <a:srgbClr val="000000"/>
                            </a:solidFill>
                          </a:rPr>
                          <m:t>π</m:t>
                        </m:r>
                      </m:e>
                    </m:d>
                  </m:oMath>
                </a14:m>
                <a:r>
                  <a:rPr lang="en-US" sz="1600" b="0" dirty="0" smtClean="0"/>
                  <a:t> </a:t>
                </a:r>
              </a:p>
              <a:p>
                <a:pPr marL="285750" lvl="0" indent="-285750">
                  <a:buFont typeface="Arial" panose="020B0604020202020204" pitchFamily="34" charset="0"/>
                  <a:buChar char="•"/>
                </a:pPr>
                <a:r>
                  <a:rPr lang="en-US" sz="1600" b="0" dirty="0"/>
                  <a:t>A</a:t>
                </a:r>
                <a:r>
                  <a:rPr lang="en-US" sz="1600" b="0" dirty="0" smtClean="0"/>
                  <a:t>mplitudes </a:t>
                </a:r>
                <a:r>
                  <a:rPr lang="en-US" sz="1600" b="0" dirty="0"/>
                  <a:t>are independent variables uniformly distributed in [1-</a:t>
                </a:r>
                <a:r>
                  <a:rPr lang="el-GR" sz="1600" b="0" dirty="0"/>
                  <a:t> ε </a:t>
                </a:r>
                <a:r>
                  <a:rPr lang="en-US" sz="1600" b="0" dirty="0"/>
                  <a:t>,1+</a:t>
                </a:r>
                <a:r>
                  <a:rPr lang="el-GR" sz="1600" b="0" dirty="0"/>
                  <a:t> ε </a:t>
                </a:r>
                <a:r>
                  <a:rPr lang="en-US" sz="1600" b="0" dirty="0"/>
                  <a:t>] with </a:t>
                </a:r>
                <a:r>
                  <a:rPr lang="el-GR" sz="1600" b="0" dirty="0"/>
                  <a:t>ε </a:t>
                </a:r>
                <a:r>
                  <a:rPr lang="en-US" sz="1600" b="0" dirty="0"/>
                  <a:t>chosen such that the standard deviation of the squared magnitude is 0.1.</a:t>
                </a:r>
              </a:p>
              <a:p>
                <a:pPr marL="285750" lvl="0" indent="-285750">
                  <a:buFont typeface="Arial" panose="020B0604020202020204" pitchFamily="34" charset="0"/>
                  <a:buChar char="•"/>
                </a:pPr>
                <a:r>
                  <a:rPr lang="en-US" sz="1600" b="0" dirty="0"/>
                  <a:t>Phase of RF components is changed linearly over frequency bins</a:t>
                </a:r>
              </a:p>
              <a:p>
                <a:pPr marL="285750" lvl="0" indent="-285750">
                  <a:buFont typeface="Arial" panose="020B0604020202020204" pitchFamily="34" charset="0"/>
                  <a:buChar char="•"/>
                </a:pPr>
                <a:r>
                  <a:rPr lang="en-US" sz="1600" b="0" dirty="0"/>
                  <a:t>Generate Calibration pilots</a:t>
                </a:r>
              </a:p>
              <a:p>
                <a:pPr lvl="1"/>
                <a:r>
                  <a:rPr lang="en-US" sz="1400" dirty="0" smtClean="0">
                    <a:solidFill>
                      <a:srgbClr val="003C71"/>
                    </a:solidFill>
                  </a:rPr>
                  <a:t>e.g. Generate </a:t>
                </a:r>
                <a:r>
                  <a:rPr lang="en-US" sz="1400" dirty="0">
                    <a:solidFill>
                      <a:srgbClr val="003C71"/>
                    </a:solidFill>
                  </a:rPr>
                  <a:t>Zadoff–Chu (ZC) sequences in </a:t>
                </a:r>
                <a:r>
                  <a:rPr lang="en-US" sz="1400" dirty="0" smtClean="0">
                    <a:solidFill>
                      <a:srgbClr val="003C71"/>
                    </a:solidFill>
                  </a:rPr>
                  <a:t>frequency</a:t>
                </a:r>
              </a:p>
              <a:p>
                <a:r>
                  <a:rPr lang="en-US" sz="1600" b="0" kern="1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Repetition and Combining: Calibration ref signals </a:t>
                </a:r>
                <a:r>
                  <a:rPr lang="en-US" sz="1600" b="0" kern="1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may be repeated </a:t>
                </a:r>
                <a:r>
                  <a:rPr lang="en-US" sz="1600" b="0" kern="1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over several </a:t>
                </a:r>
                <a:r>
                  <a:rPr lang="en-US" sz="1600" b="0" kern="1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symbols to improve the calibration accuracy.</a:t>
                </a:r>
                <a:endParaRPr lang="en-US" sz="1600" b="0" dirty="0"/>
              </a:p>
              <a:p>
                <a:endParaRPr lang="en-US" sz="1700" dirty="0">
                  <a:solidFill>
                    <a:srgbClr val="003C71"/>
                  </a:solidFill>
                </a:endParaRPr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85800" y="1199693"/>
                <a:ext cx="7772400" cy="3372307"/>
              </a:xfrm>
              <a:blipFill rotWithShape="0">
                <a:blip r:embed="rId3"/>
                <a:stretch>
                  <a:fillRect l="-314" t="-542" r="-3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4" y="249452"/>
            <a:ext cx="702115" cy="207749"/>
          </a:xfrm>
        </p:spPr>
        <p:txBody>
          <a:bodyPr/>
          <a:lstStyle/>
          <a:p>
            <a:pPr>
              <a:defRPr/>
            </a:pPr>
            <a:r>
              <a:rPr lang="en-US" altLang="en-US" smtClean="0">
                <a:solidFill>
                  <a:srgbClr val="000000"/>
                </a:solidFill>
              </a:rPr>
              <a:t>May 2019</a:t>
            </a:r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>
                <a:solidFill>
                  <a:srgbClr val="000000"/>
                </a:solidFill>
              </a:rPr>
              <a:t>Roya Doostnejad, Intel Corporation</a:t>
            </a: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>
                <a:solidFill>
                  <a:srgbClr val="000000"/>
                </a:solidFill>
              </a:rPr>
              <a:t>Slide </a:t>
            </a:r>
            <a:fld id="{0391809B-2015-42AC-9A4A-427CE29EAC4D}" type="slidenum">
              <a:rPr lang="en-US" altLang="en-US" smtClean="0">
                <a:solidFill>
                  <a:srgbClr val="000000"/>
                </a:solidFill>
              </a:rPr>
              <a:pPr>
                <a:defRPr/>
              </a:pPr>
              <a:t>8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1707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46486"/>
            <a:ext cx="7772400" cy="528453"/>
          </a:xfrm>
        </p:spPr>
        <p:txBody>
          <a:bodyPr/>
          <a:lstStyle/>
          <a:p>
            <a:r>
              <a:rPr lang="en-US" dirty="0" smtClean="0"/>
              <a:t>Simulation Results: LS vs ARGO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70662" y="1023755"/>
                <a:ext cx="8713006" cy="3832806"/>
              </a:xfrm>
            </p:spPr>
            <p:txBody>
              <a:bodyPr/>
              <a:lstStyle/>
              <a:p>
                <a:r>
                  <a:rPr lang="en-US" sz="1400" b="0" dirty="0" smtClean="0">
                    <a:solidFill>
                      <a:srgbClr val="003C71"/>
                    </a:solidFill>
                  </a:rPr>
                  <a:t>LS improves Calibration accuracy compared to ARGO scheme.</a:t>
                </a:r>
              </a:p>
              <a:p>
                <a:r>
                  <a:rPr lang="en-US" sz="1400" b="0" dirty="0">
                    <a:solidFill>
                      <a:srgbClr val="003C71"/>
                    </a:solidFill>
                  </a:rPr>
                  <a:t>The residual </a:t>
                </a:r>
                <a:r>
                  <a:rPr lang="en-US" sz="1400" b="0" dirty="0" smtClean="0">
                    <a:solidFill>
                      <a:srgbClr val="003C71"/>
                    </a:solidFill>
                  </a:rPr>
                  <a:t>phase/amplitude </a:t>
                </a:r>
                <a:r>
                  <a:rPr lang="en-US" sz="1400" b="0" dirty="0">
                    <a:solidFill>
                      <a:srgbClr val="003C71"/>
                    </a:solidFill>
                  </a:rPr>
                  <a:t>calibration </a:t>
                </a:r>
                <a:r>
                  <a:rPr lang="en-US" sz="1400" b="0" dirty="0" smtClean="0">
                    <a:solidFill>
                      <a:srgbClr val="003C71"/>
                    </a:solidFill>
                  </a:rPr>
                  <a:t>error </a:t>
                </a:r>
                <a:r>
                  <a:rPr lang="en-US" sz="1400" b="0" dirty="0">
                    <a:solidFill>
                      <a:srgbClr val="003C71"/>
                    </a:solidFill>
                  </a:rPr>
                  <a:t>at AP is </a:t>
                </a:r>
                <a:r>
                  <a:rPr lang="en-US" sz="1400" b="0" dirty="0" smtClean="0">
                    <a:solidFill>
                      <a:srgbClr val="003C71"/>
                    </a:solidFill>
                  </a:rPr>
                  <a:t>less than 3 degrees/ -25 </a:t>
                </a:r>
                <a:r>
                  <a:rPr lang="en-US" sz="1400" b="0" dirty="0" err="1" smtClean="0">
                    <a:solidFill>
                      <a:srgbClr val="003C71"/>
                    </a:solidFill>
                  </a:rPr>
                  <a:t>dB.</a:t>
                </a:r>
                <a:r>
                  <a:rPr lang="en-US" sz="1400" b="0" dirty="0" smtClean="0">
                    <a:solidFill>
                      <a:srgbClr val="003C71"/>
                    </a:solidFill>
                  </a:rPr>
                  <a:t>  </a:t>
                </a:r>
              </a:p>
              <a:p>
                <a:pPr lvl="1"/>
                <a:r>
                  <a:rPr lang="en-US" sz="1200" dirty="0">
                    <a:solidFill>
                      <a:srgbClr val="000000"/>
                    </a:solidFill>
                  </a:rPr>
                  <a:t>For SNR</a:t>
                </a:r>
                <a14:m>
                  <m:oMath xmlns:m="http://schemas.openxmlformats.org/officeDocument/2006/math">
                    <m:r>
                      <a:rPr lang="en-US" sz="12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&gt;20 </m:t>
                    </m:r>
                    <m:r>
                      <a:rPr lang="en-US" sz="12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𝑑𝐵</m:t>
                    </m:r>
                    <m:r>
                      <a:rPr lang="en-US" sz="12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 </m:t>
                    </m:r>
                  </m:oMath>
                </a14:m>
                <a:r>
                  <a:rPr lang="en-US" sz="1200" dirty="0">
                    <a:solidFill>
                      <a:srgbClr val="000000"/>
                    </a:solidFill>
                  </a:rPr>
                  <a:t>LS calibration error falls less than 3 </a:t>
                </a:r>
                <a:r>
                  <a:rPr lang="en-US" sz="1200" dirty="0" err="1">
                    <a:solidFill>
                      <a:srgbClr val="000000"/>
                    </a:solidFill>
                  </a:rPr>
                  <a:t>deg</a:t>
                </a:r>
                <a:r>
                  <a:rPr lang="en-US" sz="1200" dirty="0">
                    <a:solidFill>
                      <a:srgbClr val="000000"/>
                    </a:solidFill>
                  </a:rPr>
                  <a:t>/1 </a:t>
                </a:r>
                <a:r>
                  <a:rPr lang="en-US" sz="1200" dirty="0" err="1">
                    <a:solidFill>
                      <a:srgbClr val="000000"/>
                    </a:solidFill>
                  </a:rPr>
                  <a:t>deg</a:t>
                </a:r>
                <a:r>
                  <a:rPr lang="en-US" sz="1200" dirty="0">
                    <a:solidFill>
                      <a:srgbClr val="000000"/>
                    </a:solidFill>
                  </a:rPr>
                  <a:t> (one repetition/4 repetition)</a:t>
                </a:r>
              </a:p>
              <a:p>
                <a:pPr lvl="1"/>
                <a:endParaRPr lang="en-US" sz="1100" b="0" dirty="0">
                  <a:solidFill>
                    <a:srgbClr val="003C71"/>
                  </a:solidFill>
                </a:endParaRPr>
              </a:p>
              <a:p>
                <a:endParaRPr lang="en-US" sz="1100" b="0" dirty="0">
                  <a:solidFill>
                    <a:srgbClr val="002060"/>
                  </a:solidFill>
                </a:endParaRPr>
              </a:p>
              <a:p>
                <a:endParaRPr lang="en-US" sz="1100" dirty="0" smtClean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70662" y="1023755"/>
                <a:ext cx="8713006" cy="3832806"/>
              </a:xfrm>
              <a:blipFill rotWithShape="0">
                <a:blip r:embed="rId3"/>
                <a:stretch>
                  <a:fillRect l="-70" t="-3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4" y="249452"/>
            <a:ext cx="702115" cy="207749"/>
          </a:xfrm>
        </p:spPr>
        <p:txBody>
          <a:bodyPr/>
          <a:lstStyle/>
          <a:p>
            <a:pPr>
              <a:defRPr/>
            </a:pPr>
            <a:r>
              <a:rPr lang="en-US" altLang="en-US" smtClean="0">
                <a:solidFill>
                  <a:srgbClr val="000000"/>
                </a:solidFill>
              </a:rPr>
              <a:t>May 2019</a:t>
            </a:r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>
                <a:solidFill>
                  <a:srgbClr val="000000"/>
                </a:solidFill>
              </a:rPr>
              <a:t>Roya Doostnejad, Intel Corporation</a:t>
            </a: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>
                <a:solidFill>
                  <a:srgbClr val="000000"/>
                </a:solidFill>
              </a:rPr>
              <a:t>Slide </a:t>
            </a:r>
            <a:fld id="{0391809B-2015-42AC-9A4A-427CE29EAC4D}" type="slidenum">
              <a:rPr lang="en-US" altLang="en-US" smtClean="0">
                <a:solidFill>
                  <a:srgbClr val="000000"/>
                </a:solidFill>
              </a:rPr>
              <a:pPr>
                <a:defRPr/>
              </a:pPr>
              <a:t>9</a:t>
            </a:fld>
            <a:endParaRPr lang="en-US" altLang="en-US">
              <a:solidFill>
                <a:srgbClr val="000000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04355" y="2154477"/>
            <a:ext cx="3021729" cy="2266296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946315" y="1993092"/>
            <a:ext cx="1369936" cy="322770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4084179" y="2378675"/>
            <a:ext cx="1559442" cy="169277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r>
              <a:rPr lang="en-US" sz="900" dirty="0" smtClean="0"/>
              <a:t>(F </a:t>
            </a:r>
            <a:r>
              <a:rPr lang="en-US" sz="900" dirty="0"/>
              <a:t>is Calibration </a:t>
            </a:r>
            <a:r>
              <a:rPr lang="en-US" sz="900" dirty="0" smtClean="0"/>
              <a:t>Factor</a:t>
            </a:r>
            <a:r>
              <a:rPr lang="en-US" sz="1100" dirty="0" smtClean="0"/>
              <a:t>)</a:t>
            </a:r>
            <a:endParaRPr lang="en-US" sz="11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62935" y="2103548"/>
            <a:ext cx="3024704" cy="227097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215425" y="2604257"/>
            <a:ext cx="2861683" cy="21485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1739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1139</Words>
  <Application>Microsoft Office PowerPoint</Application>
  <PresentationFormat>On-screen Show (16:9)</PresentationFormat>
  <Paragraphs>221</Paragraphs>
  <Slides>17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5" baseType="lpstr">
      <vt:lpstr>Malgun Gothic</vt:lpstr>
      <vt:lpstr>Arial</vt:lpstr>
      <vt:lpstr>Cambria Math</vt:lpstr>
      <vt:lpstr>Courier New</vt:lpstr>
      <vt:lpstr>Times New Roman</vt:lpstr>
      <vt:lpstr>Wingdings</vt:lpstr>
      <vt:lpstr>802-11-Submission</vt:lpstr>
      <vt:lpstr>Document</vt:lpstr>
      <vt:lpstr> Implicit Channel Sounding in IEEE 802.11 (Feasibility Study) </vt:lpstr>
      <vt:lpstr>Introduction</vt:lpstr>
      <vt:lpstr>Introduction</vt:lpstr>
      <vt:lpstr>RF Calibration Concept</vt:lpstr>
      <vt:lpstr>Local AP Calibration</vt:lpstr>
      <vt:lpstr>Local AP Calibration</vt:lpstr>
      <vt:lpstr>Local AP Calibration</vt:lpstr>
      <vt:lpstr>Simulations</vt:lpstr>
      <vt:lpstr>Simulation Results: LS vs ARGO</vt:lpstr>
      <vt:lpstr>PowerPoint Presentation</vt:lpstr>
      <vt:lpstr>Simulations</vt:lpstr>
      <vt:lpstr>Impact of Reciprocity Error at the Device in MU MIMO BF</vt:lpstr>
      <vt:lpstr>Impact of Residual Calibration Error at AP</vt:lpstr>
      <vt:lpstr>Simulation Results</vt:lpstr>
      <vt:lpstr>PER Results</vt:lpstr>
      <vt:lpstr>Conclusion</vt:lpstr>
      <vt:lpstr>References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keywords>CTPClassification=CTP_IC:VisualMarkings=, CTPClassification=CTP_IC</cp:keywords>
  <cp:lastModifiedBy/>
  <cp:revision>1</cp:revision>
  <dcterms:created xsi:type="dcterms:W3CDTF">2015-05-06T16:36:39Z</dcterms:created>
  <dcterms:modified xsi:type="dcterms:W3CDTF">2019-06-27T06:42:24Z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8a750f4c-0f1a-4c34-afbe-5e06312becd9</vt:lpwstr>
  </property>
  <property fmtid="{D5CDD505-2E9C-101B-9397-08002B2CF9AE}" pid="3" name="CTP_BU">
    <vt:lpwstr>INTEL LABS GRP</vt:lpwstr>
  </property>
  <property fmtid="{D5CDD505-2E9C-101B-9397-08002B2CF9AE}" pid="4" name="CTP_TimeStamp">
    <vt:lpwstr>2018-10-22 16:12:30Z</vt:lpwstr>
  </property>
  <property fmtid="{D5CDD505-2E9C-101B-9397-08002B2CF9AE}" pid="5" name="CTPClassification">
    <vt:lpwstr>CTP_IC</vt:lpwstr>
  </property>
</Properties>
</file>