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349" r:id="rId6"/>
    <p:sldId id="375" r:id="rId7"/>
    <p:sldId id="345" r:id="rId8"/>
    <p:sldId id="373" r:id="rId9"/>
    <p:sldId id="378" r:id="rId10"/>
    <p:sldId id="377" r:id="rId11"/>
    <p:sldId id="370" r:id="rId12"/>
    <p:sldId id="381" r:id="rId13"/>
    <p:sldId id="380" r:id="rId14"/>
    <p:sldId id="379" r:id="rId15"/>
    <p:sldId id="350" r:id="rId16"/>
    <p:sldId id="382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802.11-19/0766r0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Enhanced Multi-band/Multi-channel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966064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Bandwidth: 80 MHz</a:t>
            </a:r>
          </a:p>
          <a:p>
            <a:pPr lvl="1"/>
            <a:r>
              <a:rPr lang="en-US" dirty="0"/>
              <a:t>MCS: 9 (453.7 Mbps)</a:t>
            </a:r>
          </a:p>
          <a:p>
            <a:pPr lvl="1"/>
            <a:r>
              <a:rPr lang="en-US" dirty="0"/>
              <a:t>Full buffer DL UDP traffic.</a:t>
            </a:r>
          </a:p>
          <a:p>
            <a:pPr lvl="1"/>
            <a:r>
              <a:rPr lang="en-US" dirty="0"/>
              <a:t>Busy percentage: Percentage of </a:t>
            </a:r>
            <a:r>
              <a:rPr lang="en-US" dirty="0" smtClean="0"/>
              <a:t>Link 2/6GHz </a:t>
            </a:r>
            <a:r>
              <a:rPr lang="en-US" dirty="0" smtClean="0"/>
              <a:t>air </a:t>
            </a:r>
            <a:r>
              <a:rPr lang="en-US" dirty="0"/>
              <a:t>time occupied by OBSS activities on Link 1/5GHz.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9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Evaluation via Simulation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1845"/>
            <a:ext cx="9144000" cy="465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6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contribution we discuss </a:t>
            </a:r>
            <a:r>
              <a:rPr lang="en-US" dirty="0" smtClean="0"/>
              <a:t>the limitations of legacy multi-band/multi-channel </a:t>
            </a:r>
            <a:r>
              <a:rPr lang="en-US" dirty="0"/>
              <a:t>operation </a:t>
            </a:r>
            <a:r>
              <a:rPr lang="en-US" dirty="0" smtClean="0"/>
              <a:t>and the desired EHT multi-band/multi-channel function requirements.</a:t>
            </a:r>
          </a:p>
          <a:p>
            <a:pPr lvl="1"/>
            <a:r>
              <a:rPr lang="en-US" dirty="0"/>
              <a:t>Key improvement should be that a STA can transmit frames of same TID or different TIDs over multiple bands and/or </a:t>
            </a:r>
            <a:r>
              <a:rPr lang="en-US" dirty="0" smtClean="0"/>
              <a:t>channels </a:t>
            </a:r>
            <a:r>
              <a:rPr lang="en-US" dirty="0"/>
              <a:t>concurrently or non-concurrently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Via Simulation, showed that it is possible for multi-band</a:t>
            </a:r>
            <a:r>
              <a:rPr lang="en-US" dirty="0"/>
              <a:t>/multi-channel</a:t>
            </a:r>
            <a:r>
              <a:rPr lang="en-US" dirty="0" smtClean="0"/>
              <a:t> operation (</a:t>
            </a:r>
            <a:r>
              <a:rPr lang="en-US" dirty="0"/>
              <a:t>synchronous </a:t>
            </a:r>
            <a:r>
              <a:rPr lang="en-US" dirty="0" smtClean="0"/>
              <a:t>and asynchronous) to achieve significant performance enhancements under heavy interference.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https</a:t>
            </a:r>
            <a:r>
              <a:rPr lang="en-US" dirty="0"/>
              <a:t>://mentor.ieee.org/802.11/dcn/18/11-18-1155-01-0eht-multi-ap-enhancement-and-multi-band-operations.pptx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0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in the EHT PAR, one of the needs of the EHT program is to provide </a:t>
            </a:r>
            <a:r>
              <a:rPr lang="en-US" dirty="0"/>
              <a:t>the high throughput and </a:t>
            </a:r>
            <a:r>
              <a:rPr lang="en-US" dirty="0" smtClean="0"/>
              <a:t>meet stringent </a:t>
            </a:r>
            <a:r>
              <a:rPr lang="en-US" dirty="0"/>
              <a:t>real-time delay requirements of 4k and 8k </a:t>
            </a:r>
            <a:r>
              <a:rPr lang="en-US" dirty="0" smtClean="0"/>
              <a:t>video, virtual </a:t>
            </a:r>
            <a:r>
              <a:rPr lang="en-US" dirty="0"/>
              <a:t>reality or augmented reality, gaming, remote office and cloud </a:t>
            </a:r>
            <a:r>
              <a:rPr lang="en-US" dirty="0" smtClean="0"/>
              <a:t>computing applications.</a:t>
            </a:r>
          </a:p>
          <a:p>
            <a:endParaRPr lang="en-US" dirty="0" smtClean="0"/>
          </a:p>
          <a:p>
            <a:r>
              <a:rPr lang="en-US" dirty="0" smtClean="0"/>
              <a:t>In this presentation</a:t>
            </a:r>
            <a:r>
              <a:rPr lang="en-US" dirty="0"/>
              <a:t>, we have analyzed how the EHT multi-band/multi-channel operation can </a:t>
            </a:r>
            <a:r>
              <a:rPr lang="en-US" dirty="0" smtClean="0"/>
              <a:t>be helpful to meet those </a:t>
            </a:r>
            <a:r>
              <a:rPr lang="en-US" dirty="0"/>
              <a:t>PAR </a:t>
            </a:r>
            <a:r>
              <a:rPr lang="en-US" dirty="0" smtClean="0"/>
              <a:t>requirements.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legacy multi-band </a:t>
            </a:r>
            <a:r>
              <a:rPr lang="en-US" dirty="0"/>
              <a:t>and multi-channel </a:t>
            </a:r>
            <a:r>
              <a:rPr lang="en-US" dirty="0" smtClean="0"/>
              <a:t>operation (e.g., FST), sessions </a:t>
            </a:r>
            <a:r>
              <a:rPr lang="en-US" dirty="0"/>
              <a:t>of an individual STA </a:t>
            </a:r>
            <a:r>
              <a:rPr lang="en-US" dirty="0" smtClean="0"/>
              <a:t>can be transferred from </a:t>
            </a:r>
            <a:r>
              <a:rPr lang="en-US" dirty="0"/>
              <a:t>a channel to another channel, in the same or different frequency </a:t>
            </a:r>
            <a:r>
              <a:rPr lang="en-US" dirty="0" smtClean="0"/>
              <a:t>bands.</a:t>
            </a:r>
          </a:p>
          <a:p>
            <a:endParaRPr lang="en-US" dirty="0" smtClean="0"/>
          </a:p>
          <a:p>
            <a:r>
              <a:rPr lang="en-US" dirty="0" smtClean="0"/>
              <a:t>But, a limitation is </a:t>
            </a:r>
            <a:r>
              <a:rPr lang="en-US" dirty="0" smtClean="0"/>
              <a:t>that MSDUs </a:t>
            </a:r>
            <a:r>
              <a:rPr lang="en-US" dirty="0"/>
              <a:t>belonging to single TID can </a:t>
            </a:r>
            <a:r>
              <a:rPr lang="en-US" dirty="0" smtClean="0"/>
              <a:t>only use </a:t>
            </a:r>
            <a:r>
              <a:rPr lang="en-US" dirty="0"/>
              <a:t>single bands and/or </a:t>
            </a:r>
            <a:r>
              <a:rPr lang="en-US" dirty="0" smtClean="0"/>
              <a:t>channels.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</a:t>
            </a:r>
            <a:br>
              <a:rPr lang="en-US" dirty="0" smtClean="0"/>
            </a:br>
            <a:r>
              <a:rPr lang="en-US" dirty="0" smtClean="0"/>
              <a:t>Functional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in [1</a:t>
            </a:r>
            <a:r>
              <a:rPr lang="en-US" dirty="0"/>
              <a:t>], </a:t>
            </a:r>
            <a:r>
              <a:rPr lang="en-US" dirty="0" smtClean="0"/>
              <a:t>if a STA can simultaneously use the multiple bands and/or channels, </a:t>
            </a:r>
            <a:r>
              <a:rPr lang="en-US" dirty="0"/>
              <a:t>per-session throughput and per-session </a:t>
            </a:r>
            <a:r>
              <a:rPr lang="en-US" dirty="0" smtClean="0"/>
              <a:t>latency can be significantly improved. </a:t>
            </a:r>
          </a:p>
          <a:p>
            <a:pPr lvl="1"/>
            <a:r>
              <a:rPr lang="en-US" dirty="0" smtClean="0"/>
              <a:t>Because MSDUs </a:t>
            </a:r>
            <a:r>
              <a:rPr lang="en-US" dirty="0"/>
              <a:t>belonging to single session (e.g., TID) </a:t>
            </a:r>
            <a:r>
              <a:rPr lang="en-US" dirty="0" smtClean="0"/>
              <a:t>can be sent on multiple </a:t>
            </a:r>
            <a:r>
              <a:rPr lang="en-US" dirty="0"/>
              <a:t>bands and/or channels simultaneously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</a:t>
            </a:r>
            <a:br>
              <a:rPr lang="en-US" dirty="0" smtClean="0"/>
            </a:br>
            <a:r>
              <a:rPr lang="en-US" dirty="0" smtClean="0"/>
              <a:t>Functional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 may perform </a:t>
            </a:r>
            <a:r>
              <a:rPr lang="en-US" dirty="0"/>
              <a:t>a channel access </a:t>
            </a:r>
            <a:r>
              <a:rPr lang="en-US" dirty="0" smtClean="0"/>
              <a:t>on multiple </a:t>
            </a:r>
            <a:r>
              <a:rPr lang="en-US" dirty="0"/>
              <a:t>bands and/or channels </a:t>
            </a:r>
            <a:r>
              <a:rPr lang="en-US" dirty="0" smtClean="0"/>
              <a:t>independently. </a:t>
            </a:r>
            <a:endParaRPr lang="en-US" dirty="0"/>
          </a:p>
          <a:p>
            <a:r>
              <a:rPr lang="en-US" dirty="0" smtClean="0"/>
              <a:t>When the STA obtains TXOPs </a:t>
            </a:r>
            <a:r>
              <a:rPr lang="en-US" dirty="0"/>
              <a:t>on </a:t>
            </a:r>
            <a:r>
              <a:rPr lang="en-US" dirty="0" smtClean="0"/>
              <a:t>multiple bands </a:t>
            </a:r>
            <a:r>
              <a:rPr lang="en-US" dirty="0"/>
              <a:t>and/or </a:t>
            </a:r>
            <a:r>
              <a:rPr lang="en-US" dirty="0" smtClean="0"/>
              <a:t>channels, it can send </a:t>
            </a:r>
            <a:r>
              <a:rPr lang="en-US" dirty="0"/>
              <a:t>frames </a:t>
            </a:r>
            <a:r>
              <a:rPr lang="en-US" dirty="0" smtClean="0"/>
              <a:t>belonging </a:t>
            </a:r>
            <a:r>
              <a:rPr lang="en-US" dirty="0"/>
              <a:t>to </a:t>
            </a:r>
            <a:r>
              <a:rPr lang="en-US" dirty="0" smtClean="0"/>
              <a:t>same TID over multiple links simultaneously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580210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8800" y="5377166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218" y="561743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73387" y="470088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95" y="451836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1765013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1701226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1637439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1573652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/>
          <p:cNvSpPr/>
          <p:nvPr/>
        </p:nvSpPr>
        <p:spPr>
          <a:xfrm>
            <a:off x="1510878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1447091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Rectangle 49"/>
          <p:cNvSpPr/>
          <p:nvPr/>
        </p:nvSpPr>
        <p:spPr>
          <a:xfrm>
            <a:off x="1383304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1319517" y="56037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3657600" y="5377165"/>
            <a:ext cx="1828800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2060" y="4267364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Seq3,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040860" y="4267200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Seq4,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142201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4078414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4014627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/>
          <p:cNvSpPr/>
          <p:nvPr/>
        </p:nvSpPr>
        <p:spPr>
          <a:xfrm>
            <a:off x="3950840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/>
          <p:cNvSpPr/>
          <p:nvPr/>
        </p:nvSpPr>
        <p:spPr>
          <a:xfrm>
            <a:off x="3888066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3824279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Rectangle 60"/>
          <p:cNvSpPr/>
          <p:nvPr/>
        </p:nvSpPr>
        <p:spPr>
          <a:xfrm>
            <a:off x="3760492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Rectangle 61"/>
          <p:cNvSpPr/>
          <p:nvPr/>
        </p:nvSpPr>
        <p:spPr>
          <a:xfrm>
            <a:off x="3696705" y="45162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/>
          <p:cNvSpPr/>
          <p:nvPr/>
        </p:nvSpPr>
        <p:spPr>
          <a:xfrm>
            <a:off x="5641106" y="5804247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8003306" y="4700889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6906363" y="5363618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Seq5,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678042" y="535722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0136" y="434090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60136" y="472190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616197" y="546777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616197" y="584877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175377" y="5314781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596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if the STA has an in-device coexistence interference on multiple </a:t>
            </a:r>
            <a:r>
              <a:rPr lang="en-US" dirty="0"/>
              <a:t>bands and/or channels, </a:t>
            </a:r>
            <a:r>
              <a:rPr lang="en-US" dirty="0" smtClean="0"/>
              <a:t>it may not transmit </a:t>
            </a:r>
            <a:r>
              <a:rPr lang="en-US" dirty="0"/>
              <a:t>and </a:t>
            </a:r>
            <a:r>
              <a:rPr lang="en-US" dirty="0" smtClean="0"/>
              <a:t>receive frames simultaneously. </a:t>
            </a:r>
          </a:p>
          <a:p>
            <a:r>
              <a:rPr lang="en-US" dirty="0"/>
              <a:t>In such </a:t>
            </a:r>
            <a:r>
              <a:rPr lang="en-US" dirty="0" smtClean="0"/>
              <a:t>a case</a:t>
            </a:r>
            <a:r>
              <a:rPr lang="en-US" dirty="0"/>
              <a:t>, the </a:t>
            </a:r>
            <a:r>
              <a:rPr lang="en-US" dirty="0" smtClean="0"/>
              <a:t>STA </a:t>
            </a:r>
            <a:r>
              <a:rPr lang="en-US" dirty="0" smtClean="0"/>
              <a:t>needs to coordinate </a:t>
            </a:r>
            <a:r>
              <a:rPr lang="en-US" dirty="0" smtClean="0"/>
              <a:t>and synchronize </a:t>
            </a:r>
            <a:r>
              <a:rPr lang="en-US" dirty="0"/>
              <a:t>the transmission </a:t>
            </a:r>
            <a:r>
              <a:rPr lang="en-US" dirty="0" smtClean="0"/>
              <a:t>and </a:t>
            </a:r>
            <a:r>
              <a:rPr lang="en-US" dirty="0"/>
              <a:t>reception timing </a:t>
            </a:r>
            <a:r>
              <a:rPr lang="en-US" dirty="0" smtClean="0"/>
              <a:t>over </a:t>
            </a:r>
            <a:r>
              <a:rPr lang="en-US" dirty="0"/>
              <a:t>bands and/or channels.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5927499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8800" y="5502565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218" y="574283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73387" y="4826288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195" y="464376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1765013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1701226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1637439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1573652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/>
          <p:cNvSpPr/>
          <p:nvPr/>
        </p:nvSpPr>
        <p:spPr>
          <a:xfrm>
            <a:off x="1510878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Rectangle 48"/>
          <p:cNvSpPr/>
          <p:nvPr/>
        </p:nvSpPr>
        <p:spPr>
          <a:xfrm>
            <a:off x="1447091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Rectangle 49"/>
          <p:cNvSpPr/>
          <p:nvPr/>
        </p:nvSpPr>
        <p:spPr>
          <a:xfrm>
            <a:off x="1383304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1319517" y="5729117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Rectangle 51"/>
          <p:cNvSpPr/>
          <p:nvPr/>
        </p:nvSpPr>
        <p:spPr>
          <a:xfrm>
            <a:off x="3657600" y="5502564"/>
            <a:ext cx="1828800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849860" y="4392763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Seq3,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678660" y="4392599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Seq4,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780001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1716214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1652427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/>
          <p:cNvSpPr/>
          <p:nvPr/>
        </p:nvSpPr>
        <p:spPr>
          <a:xfrm>
            <a:off x="1588640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/>
          <p:cNvSpPr/>
          <p:nvPr/>
        </p:nvSpPr>
        <p:spPr>
          <a:xfrm>
            <a:off x="1525866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1462079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Rectangle 60"/>
          <p:cNvSpPr/>
          <p:nvPr/>
        </p:nvSpPr>
        <p:spPr>
          <a:xfrm>
            <a:off x="1398292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Rectangle 61"/>
          <p:cNvSpPr/>
          <p:nvPr/>
        </p:nvSpPr>
        <p:spPr>
          <a:xfrm>
            <a:off x="1334505" y="4641622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/>
          <p:cNvSpPr/>
          <p:nvPr/>
        </p:nvSpPr>
        <p:spPr>
          <a:xfrm>
            <a:off x="5641106" y="5929646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5641106" y="4826288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6906363" y="5489017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Seq5,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678042" y="548262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0136" y="446630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60136" y="484730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616197" y="559317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616197" y="597417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175377" y="5440180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06363" y="4392673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Seq6,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678042" y="438628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75377" y="4343400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87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operation, the STA should access multiple bands and/or channels without additional protocol overhead.</a:t>
            </a:r>
          </a:p>
          <a:p>
            <a:pPr lvl="1"/>
            <a:r>
              <a:rPr lang="en-US" dirty="0"/>
              <a:t>With legacy FST, when switching sessions, the SME of the STA needs to initiate the FST Setup Request and Response frame exchanges as well as the FST </a:t>
            </a:r>
            <a:r>
              <a:rPr lang="en-US" dirty="0" err="1"/>
              <a:t>Ack</a:t>
            </a:r>
            <a:r>
              <a:rPr lang="en-US" dirty="0"/>
              <a:t> Request and Response frame exchanges. </a:t>
            </a:r>
            <a:endParaRPr lang="en-US" dirty="0" smtClean="0"/>
          </a:p>
          <a:p>
            <a:r>
              <a:rPr lang="en-US" dirty="0" smtClean="0"/>
              <a:t>Also, control </a:t>
            </a:r>
            <a:r>
              <a:rPr lang="en-US" dirty="0"/>
              <a:t>information (e.g., </a:t>
            </a:r>
            <a:r>
              <a:rPr lang="en-US" dirty="0" smtClean="0"/>
              <a:t>control </a:t>
            </a:r>
            <a:r>
              <a:rPr lang="en-US" dirty="0"/>
              <a:t>frames, </a:t>
            </a:r>
            <a:r>
              <a:rPr lang="en-US" dirty="0" smtClean="0"/>
              <a:t>A-Control fields) for </a:t>
            </a:r>
            <a:r>
              <a:rPr lang="en-US" dirty="0"/>
              <a:t>a channel can be transmitted in a different channel/band. </a:t>
            </a:r>
          </a:p>
          <a:p>
            <a:pPr lvl="1"/>
            <a:r>
              <a:rPr lang="en-US" dirty="0"/>
              <a:t>Allowing out-of-band exchange of </a:t>
            </a:r>
            <a:r>
              <a:rPr lang="en-US" dirty="0" smtClean="0"/>
              <a:t>control </a:t>
            </a:r>
            <a:r>
              <a:rPr lang="en-US" dirty="0"/>
              <a:t>information can result in more efficient allocation of resources.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br>
              <a:rPr lang="en-US" dirty="0"/>
            </a:br>
            <a:r>
              <a:rPr lang="en-US" dirty="0"/>
              <a:t>Functional Requirement</a:t>
            </a:r>
          </a:p>
        </p:txBody>
      </p:sp>
    </p:spTree>
    <p:extLst>
      <p:ext uri="{BB962C8B-B14F-4D97-AF65-F5344CB8AC3E}">
        <p14:creationId xmlns:p14="http://schemas.microsoft.com/office/powerpoint/2010/main" val="246042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</a:t>
            </a:r>
            <a:r>
              <a:rPr lang="en-US" dirty="0" smtClean="0"/>
              <a:t>comparison between single band operation (legacy) and multi-band operation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Evaluation via Simulation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514600" y="4026048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026048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</a:t>
            </a:r>
            <a:endParaRPr lang="en-US" sz="2000" dirty="0"/>
          </a:p>
        </p:txBody>
      </p:sp>
      <p:sp>
        <p:nvSpPr>
          <p:cNvPr id="11" name="Left-Right Arrow 10"/>
          <p:cNvSpPr/>
          <p:nvPr/>
        </p:nvSpPr>
        <p:spPr>
          <a:xfrm>
            <a:off x="3810000" y="3965574"/>
            <a:ext cx="2819400" cy="37941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1/5GHz</a:t>
            </a:r>
            <a:endParaRPr lang="en-US" sz="2000" dirty="0"/>
          </a:p>
        </p:txBody>
      </p:sp>
      <p:sp>
        <p:nvSpPr>
          <p:cNvPr id="12" name="Left-Right Arrow 11"/>
          <p:cNvSpPr/>
          <p:nvPr/>
        </p:nvSpPr>
        <p:spPr>
          <a:xfrm>
            <a:off x="3810000" y="4344987"/>
            <a:ext cx="2819400" cy="37941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2/6GHz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2514600" y="2971800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6781800" y="2971800"/>
            <a:ext cx="1143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</a:t>
            </a:r>
            <a:endParaRPr lang="en-US" sz="2000" dirty="0"/>
          </a:p>
        </p:txBody>
      </p:sp>
      <p:sp>
        <p:nvSpPr>
          <p:cNvPr id="15" name="Left-Right Arrow 14"/>
          <p:cNvSpPr/>
          <p:nvPr/>
        </p:nvSpPr>
        <p:spPr>
          <a:xfrm>
            <a:off x="3810000" y="3095036"/>
            <a:ext cx="2819400" cy="40011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Link 1/5GHz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3095036"/>
            <a:ext cx="1422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Single-band</a:t>
            </a:r>
          </a:p>
          <a:p>
            <a:pPr algn="ctr"/>
            <a:r>
              <a:rPr lang="en-US" sz="2000" dirty="0" smtClean="0"/>
              <a:t>(Legacy)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4098388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Multi-band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339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Evaluation via Simulation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5792" y="2297703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4047930" y="2305923"/>
            <a:ext cx="1265854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182516" y="23059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1395792" y="2730944"/>
            <a:ext cx="1652208" cy="23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3162300" y="2719613"/>
            <a:ext cx="16383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395792" y="5441562"/>
            <a:ext cx="966408" cy="207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4537011" y="5453705"/>
            <a:ext cx="1874675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2476500" y="5453705"/>
            <a:ext cx="1152331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1395792" y="5874803"/>
            <a:ext cx="966408" cy="207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476500" y="5853575"/>
            <a:ext cx="194621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4537011" y="5853575"/>
            <a:ext cx="187467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/>
        </p:nvSpPr>
        <p:spPr>
          <a:xfrm>
            <a:off x="5426529" y="2293944"/>
            <a:ext cx="1223087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4916455" y="2707634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83989" y="2227338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" y="266057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336875" y="182880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Async</a:t>
            </a:r>
            <a:r>
              <a:rPr lang="en-US" sz="1800" b="1" dirty="0" smtClean="0"/>
              <a:t> Operation</a:t>
            </a:r>
            <a:endParaRPr lang="en-US" sz="1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95400" y="4981153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Dual primary channels (on Link 1 and Link 2)  Sync Operation</a:t>
            </a:r>
            <a:endParaRPr lang="en-US" sz="1800" b="1" dirty="0"/>
          </a:p>
        </p:txBody>
      </p:sp>
      <p:sp>
        <p:nvSpPr>
          <p:cNvPr id="25" name="Rectangle 24"/>
          <p:cNvSpPr/>
          <p:nvPr/>
        </p:nvSpPr>
        <p:spPr>
          <a:xfrm>
            <a:off x="1403580" y="3872754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4058816" y="3866833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/>
        </p:nvSpPr>
        <p:spPr>
          <a:xfrm>
            <a:off x="3173186" y="38637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1403580" y="4305995"/>
            <a:ext cx="1644419" cy="229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/>
        </p:nvSpPr>
        <p:spPr>
          <a:xfrm>
            <a:off x="4058816" y="430791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1310945" y="3421999"/>
            <a:ext cx="525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Single primary channel (on Link 1) Sync Operation</a:t>
            </a:r>
            <a:endParaRPr lang="en-US" sz="1800" b="1" dirty="0"/>
          </a:p>
        </p:txBody>
      </p:sp>
      <p:sp>
        <p:nvSpPr>
          <p:cNvPr id="31" name="Rectangle 30"/>
          <p:cNvSpPr/>
          <p:nvPr/>
        </p:nvSpPr>
        <p:spPr>
          <a:xfrm>
            <a:off x="5697116" y="3863723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5697116" y="430480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/>
          <p:cNvSpPr/>
          <p:nvPr/>
        </p:nvSpPr>
        <p:spPr>
          <a:xfrm>
            <a:off x="7335415" y="3863723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34" name="Rectangle 33"/>
          <p:cNvSpPr/>
          <p:nvPr/>
        </p:nvSpPr>
        <p:spPr>
          <a:xfrm>
            <a:off x="8182169" y="3872754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/>
        </p:nvSpPr>
        <p:spPr>
          <a:xfrm>
            <a:off x="8182169" y="4313839"/>
            <a:ext cx="657031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/>
        </p:nvSpPr>
        <p:spPr>
          <a:xfrm>
            <a:off x="6440455" y="2695655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ectangle 36"/>
          <p:cNvSpPr/>
          <p:nvPr/>
        </p:nvSpPr>
        <p:spPr>
          <a:xfrm>
            <a:off x="6762361" y="2281965"/>
            <a:ext cx="752669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38" name="Rectangle 37"/>
          <p:cNvSpPr/>
          <p:nvPr/>
        </p:nvSpPr>
        <p:spPr>
          <a:xfrm>
            <a:off x="7625053" y="2281965"/>
            <a:ext cx="1408145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6539592" y="5453705"/>
            <a:ext cx="1403869" cy="23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Busy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6543708" y="5841433"/>
            <a:ext cx="818924" cy="2407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Rectangle 40"/>
          <p:cNvSpPr/>
          <p:nvPr/>
        </p:nvSpPr>
        <p:spPr>
          <a:xfrm>
            <a:off x="8071368" y="5441563"/>
            <a:ext cx="912846" cy="2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/>
          <p:cNvSpPr/>
          <p:nvPr/>
        </p:nvSpPr>
        <p:spPr>
          <a:xfrm>
            <a:off x="8071368" y="5841432"/>
            <a:ext cx="912846" cy="2407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TextBox 42"/>
          <p:cNvSpPr txBox="1"/>
          <p:nvPr/>
        </p:nvSpPr>
        <p:spPr>
          <a:xfrm>
            <a:off x="91777" y="3807371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83988" y="4240612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4908" y="535048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1/5GHz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97119" y="5783726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 2/6GHz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6852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96090</TotalTime>
  <Words>776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Enhanced Multi-band/Multi-channel Operation</vt:lpstr>
      <vt:lpstr>Outline</vt:lpstr>
      <vt:lpstr>EHT Multi-band/Multi-channel  Functional Requirement</vt:lpstr>
      <vt:lpstr>EHT Multi-band/Multi-channel  Functional Requirement</vt:lpstr>
      <vt:lpstr>EHT Multi-band/Multi-channel  Functional Requirement</vt:lpstr>
      <vt:lpstr>EHT Multi-band/Multi-channel  Functional Requirement</vt:lpstr>
      <vt:lpstr>EHT Multi-band/Multi-channel  Functional Requirement</vt:lpstr>
      <vt:lpstr>Performance Evaluation via Simulation</vt:lpstr>
      <vt:lpstr>Performance Evaluation via Simulation</vt:lpstr>
      <vt:lpstr>Simulation Setup</vt:lpstr>
      <vt:lpstr>Performance Evaluation via Simulation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1171</cp:revision>
  <cp:lastPrinted>1998-02-10T13:28:06Z</cp:lastPrinted>
  <dcterms:created xsi:type="dcterms:W3CDTF">2007-05-21T21:00:37Z</dcterms:created>
  <dcterms:modified xsi:type="dcterms:W3CDTF">2019-05-14T13:10:22Z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