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19"/>
  </p:notesMasterIdLst>
  <p:handoutMasterIdLst>
    <p:handoutMasterId r:id="rId20"/>
  </p:handoutMasterIdLst>
  <p:sldIdLst>
    <p:sldId id="621" r:id="rId7"/>
    <p:sldId id="622" r:id="rId8"/>
    <p:sldId id="685" r:id="rId9"/>
    <p:sldId id="643" r:id="rId10"/>
    <p:sldId id="642" r:id="rId11"/>
    <p:sldId id="645" r:id="rId12"/>
    <p:sldId id="634" r:id="rId13"/>
    <p:sldId id="683" r:id="rId14"/>
    <p:sldId id="686" r:id="rId15"/>
    <p:sldId id="690" r:id="rId16"/>
    <p:sldId id="687" r:id="rId17"/>
    <p:sldId id="688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22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710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6/30/2019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6/30/2019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0764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r1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431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May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10943"/>
              </p:ext>
            </p:extLst>
          </p:nvPr>
        </p:nvGraphicFramePr>
        <p:xfrm>
          <a:off x="523758" y="2764346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891642"/>
          </a:xfrm>
        </p:spPr>
        <p:txBody>
          <a:bodyPr/>
          <a:lstStyle/>
          <a:p>
            <a:r>
              <a:rPr lang="en-US" sz="2800" dirty="0"/>
              <a:t>Multi-Link Aggregation: Peak Throughput Gains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61476" y="1986747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2019-05-02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20728DA-5511-42F1-BD3F-1888C55601D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384850" y="1752600"/>
            <a:ext cx="6228934" cy="3124201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56387B-9492-4898-A2F4-F0E1D1916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981200"/>
            <a:ext cx="3976382" cy="312420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Setup</a:t>
            </a:r>
          </a:p>
          <a:p>
            <a:pPr lvl="1"/>
            <a:r>
              <a:rPr lang="en-US" dirty="0"/>
              <a:t>AP under test: Full buffer DL</a:t>
            </a:r>
          </a:p>
          <a:p>
            <a:pPr lvl="1"/>
            <a:r>
              <a:rPr lang="en-US" dirty="0"/>
              <a:t>Channel load modeling:</a:t>
            </a:r>
          </a:p>
          <a:p>
            <a:pPr lvl="2"/>
            <a:r>
              <a:rPr lang="en-US" dirty="0"/>
              <a:t>Link 1: Sweep of 2 to 8 OBSS STAs. Starts with 2 STAs, and 1 new STA is added every 100ms up to 8 STAs, and drops back to 2 STAs, and repeats</a:t>
            </a:r>
          </a:p>
          <a:p>
            <a:pPr lvl="2"/>
            <a:r>
              <a:rPr lang="en-US" dirty="0"/>
              <a:t>Link 2: Sweep of 1 to 4 OBSS STAs. Starts with 1 STA, and 1 new STA is added every 200ms up to 4 STAs, and drops back to 1 STAs, and repeats</a:t>
            </a:r>
          </a:p>
          <a:p>
            <a:r>
              <a:rPr lang="en-US" dirty="0"/>
              <a:t>Observation</a:t>
            </a:r>
          </a:p>
          <a:p>
            <a:pPr lvl="1"/>
            <a:r>
              <a:rPr lang="en-US" dirty="0"/>
              <a:t>Most pronounced gains for independent mode compared to simultaneous mode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9FB75A-966A-4C35-8327-CAD11752C4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722143-61C0-455C-9D01-0DF3E3AD2D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DD02D81-BBAC-4406-B7F0-56079E668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  <a:br>
              <a:rPr lang="en-US"/>
            </a:br>
            <a:r>
              <a:rPr lang="en-US"/>
              <a:t>Varying high</a:t>
            </a:r>
            <a:r>
              <a:rPr lang="en-US" dirty="0"/>
              <a:t>/medium loads on links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0B9BBBD-835D-4818-9936-0F11B0742CE5}"/>
              </a:ext>
            </a:extLst>
          </p:cNvPr>
          <p:cNvGraphicFramePr>
            <a:graphicFrameLocks noGrp="1"/>
          </p:cNvGraphicFramePr>
          <p:nvPr/>
        </p:nvGraphicFramePr>
        <p:xfrm>
          <a:off x="862148" y="5039981"/>
          <a:ext cx="7428411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289">
                  <a:extLst>
                    <a:ext uri="{9D8B030D-6E8A-4147-A177-3AD203B41FA5}">
                      <a16:colId xmlns:a16="http://schemas.microsoft.com/office/drawing/2014/main" val="3145539385"/>
                    </a:ext>
                  </a:extLst>
                </a:gridCol>
                <a:gridCol w="1534774">
                  <a:extLst>
                    <a:ext uri="{9D8B030D-6E8A-4147-A177-3AD203B41FA5}">
                      <a16:colId xmlns:a16="http://schemas.microsoft.com/office/drawing/2014/main" val="3878716711"/>
                    </a:ext>
                  </a:extLst>
                </a:gridCol>
                <a:gridCol w="1424729">
                  <a:extLst>
                    <a:ext uri="{9D8B030D-6E8A-4147-A177-3AD203B41FA5}">
                      <a16:colId xmlns:a16="http://schemas.microsoft.com/office/drawing/2014/main" val="1225780597"/>
                    </a:ext>
                  </a:extLst>
                </a:gridCol>
                <a:gridCol w="1732619">
                  <a:extLst>
                    <a:ext uri="{9D8B030D-6E8A-4147-A177-3AD203B41FA5}">
                      <a16:colId xmlns:a16="http://schemas.microsoft.com/office/drawing/2014/main" val="3060948573"/>
                    </a:ext>
                  </a:extLst>
                </a:gridCol>
              </a:tblGrid>
              <a:tr h="24007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Agg</a:t>
                      </a:r>
                      <a:r>
                        <a:rPr lang="en-US" sz="1400" dirty="0"/>
                        <a:t> Scheme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5%ile </a:t>
                      </a:r>
                    </a:p>
                    <a:p>
                      <a:pPr algn="ctr"/>
                      <a:r>
                        <a:rPr lang="en-US" sz="1400" dirty="0"/>
                        <a:t>Mbps (Gain-x)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95% </a:t>
                      </a:r>
                      <a:r>
                        <a:rPr lang="en-US" sz="1400" dirty="0" err="1"/>
                        <a:t>ile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746731"/>
                  </a:ext>
                </a:extLst>
              </a:tr>
              <a:tr h="240072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Independent mode (gains w.r.t baseline)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150.39 (3.96x)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214.25 (2.56x)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290.77 (2.10x)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6715457"/>
                  </a:ext>
                </a:extLst>
              </a:tr>
              <a:tr h="240072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Simultaneous mode (gains w.r.t baseline)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46.93 (1.23x)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105.82 (1.27x)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175.16 (1.26x)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7917662"/>
                  </a:ext>
                </a:extLst>
              </a:tr>
              <a:tr h="2400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38.02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83.55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138.51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3716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4006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F08BF1F-6C9C-4BC1-B86B-7D867346C0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217066" y="1806254"/>
            <a:ext cx="6228936" cy="3124201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56387B-9492-4898-A2F4-F0E1D1916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81200"/>
            <a:ext cx="4026714" cy="3124201"/>
          </a:xfrm>
        </p:spPr>
        <p:txBody>
          <a:bodyPr>
            <a:normAutofit/>
          </a:bodyPr>
          <a:lstStyle/>
          <a:p>
            <a:r>
              <a:rPr lang="en-US" dirty="0"/>
              <a:t>Setup</a:t>
            </a:r>
          </a:p>
          <a:p>
            <a:pPr lvl="1"/>
            <a:r>
              <a:rPr lang="en-US" sz="1800" dirty="0"/>
              <a:t>AP under test: Full buffer DL</a:t>
            </a:r>
          </a:p>
          <a:p>
            <a:pPr lvl="1"/>
            <a:r>
              <a:rPr lang="en-US" sz="1800" dirty="0"/>
              <a:t>Channel load modeling:</a:t>
            </a:r>
          </a:p>
          <a:p>
            <a:pPr lvl="2"/>
            <a:r>
              <a:rPr lang="en-US" sz="1600" dirty="0"/>
              <a:t>Both link 1 &amp; link 2 have 8 OBSS STAs</a:t>
            </a:r>
          </a:p>
          <a:p>
            <a:r>
              <a:rPr lang="en-US" dirty="0"/>
              <a:t>Observation</a:t>
            </a:r>
          </a:p>
          <a:p>
            <a:pPr lvl="1"/>
            <a:r>
              <a:rPr lang="en-US" sz="1800" dirty="0"/>
              <a:t>Pronounced gains for independent mode compared to simultaneous mode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9FB75A-966A-4C35-8327-CAD11752C4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722143-61C0-455C-9D01-0DF3E3AD2D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DD02D81-BBAC-4406-B7F0-56079E668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  <a:br>
              <a:rPr lang="en-US" dirty="0"/>
            </a:br>
            <a:r>
              <a:rPr lang="en-US" dirty="0"/>
              <a:t>Fixed high load on both links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0B9BBBD-835D-4818-9936-0F11B0742C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950416"/>
              </p:ext>
            </p:extLst>
          </p:nvPr>
        </p:nvGraphicFramePr>
        <p:xfrm>
          <a:off x="879566" y="5016100"/>
          <a:ext cx="749808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1952">
                  <a:extLst>
                    <a:ext uri="{9D8B030D-6E8A-4147-A177-3AD203B41FA5}">
                      <a16:colId xmlns:a16="http://schemas.microsoft.com/office/drawing/2014/main" val="3145539385"/>
                    </a:ext>
                  </a:extLst>
                </a:gridCol>
                <a:gridCol w="1549168">
                  <a:extLst>
                    <a:ext uri="{9D8B030D-6E8A-4147-A177-3AD203B41FA5}">
                      <a16:colId xmlns:a16="http://schemas.microsoft.com/office/drawing/2014/main" val="3878716711"/>
                    </a:ext>
                  </a:extLst>
                </a:gridCol>
                <a:gridCol w="1438090">
                  <a:extLst>
                    <a:ext uri="{9D8B030D-6E8A-4147-A177-3AD203B41FA5}">
                      <a16:colId xmlns:a16="http://schemas.microsoft.com/office/drawing/2014/main" val="1225780597"/>
                    </a:ext>
                  </a:extLst>
                </a:gridCol>
                <a:gridCol w="1748870">
                  <a:extLst>
                    <a:ext uri="{9D8B030D-6E8A-4147-A177-3AD203B41FA5}">
                      <a16:colId xmlns:a16="http://schemas.microsoft.com/office/drawing/2014/main" val="3060948573"/>
                    </a:ext>
                  </a:extLst>
                </a:gridCol>
              </a:tblGrid>
              <a:tr h="24007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Agg</a:t>
                      </a:r>
                      <a:r>
                        <a:rPr lang="en-US" sz="1400" dirty="0"/>
                        <a:t> Scheme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5%ile (Mbps/Gain-x)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95% </a:t>
                      </a:r>
                      <a:r>
                        <a:rPr lang="en-US" sz="1400" dirty="0" err="1"/>
                        <a:t>ile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746731"/>
                  </a:ext>
                </a:extLst>
              </a:tr>
              <a:tr h="240072">
                <a:tc>
                  <a:txBody>
                    <a:bodyPr/>
                    <a:lstStyle/>
                    <a:p>
                      <a:r>
                        <a:rPr lang="en-US" sz="1200" dirty="0"/>
                        <a:t>Independent mode (gains w.r.t baseline)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51.34 (3.05x)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98.29 (2.04x)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151.55 (1.70x)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6715457"/>
                  </a:ext>
                </a:extLst>
              </a:tr>
              <a:tr h="240072">
                <a:tc>
                  <a:txBody>
                    <a:bodyPr/>
                    <a:lstStyle/>
                    <a:p>
                      <a:r>
                        <a:rPr lang="en-US" sz="1200" dirty="0"/>
                        <a:t>Simultaneous mode (gains w.r.t baseline)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18.63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(1.11x)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54.43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(1.13x)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101.68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(1.14x)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7917662"/>
                  </a:ext>
                </a:extLst>
              </a:tr>
              <a:tr h="2400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48.25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88.95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3716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936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CF66CBE-E309-466D-8D70-C4177BE43F3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548886" y="1913781"/>
            <a:ext cx="5872845" cy="2945600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56387B-9492-4898-A2F4-F0E1D1916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81200"/>
            <a:ext cx="4026714" cy="294560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Setup</a:t>
            </a:r>
          </a:p>
          <a:p>
            <a:pPr lvl="1"/>
            <a:r>
              <a:rPr lang="en-US" sz="1800" dirty="0"/>
              <a:t>AP under test: Full buffer DL</a:t>
            </a:r>
          </a:p>
          <a:p>
            <a:pPr lvl="1"/>
            <a:r>
              <a:rPr lang="en-US" sz="1800" dirty="0"/>
              <a:t>Channel load modeling:</a:t>
            </a:r>
          </a:p>
          <a:p>
            <a:pPr lvl="2"/>
            <a:r>
              <a:rPr lang="en-US" sz="1600" dirty="0"/>
              <a:t>Both link 1 &amp; link 2: 2 OBSS FB STAs </a:t>
            </a:r>
          </a:p>
          <a:p>
            <a:r>
              <a:rPr lang="en-US" dirty="0"/>
              <a:t>Observation</a:t>
            </a:r>
          </a:p>
          <a:p>
            <a:pPr lvl="1"/>
            <a:r>
              <a:rPr lang="en-US" sz="1800" dirty="0"/>
              <a:t>Higher 5%ile gains for independent  mode operation because of higher opportunity to transmit due to independent channel access, than a simultaneous mode operation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9FB75A-966A-4C35-8327-CAD11752C4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722143-61C0-455C-9D01-0DF3E3AD2D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DD02D81-BBAC-4406-B7F0-56079E668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  <a:br>
              <a:rPr lang="en-US" dirty="0"/>
            </a:br>
            <a:r>
              <a:rPr lang="en-US" dirty="0"/>
              <a:t> Fixed low load on both links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0B9BBBD-835D-4818-9936-0F11B0742C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03783"/>
              </p:ext>
            </p:extLst>
          </p:nvPr>
        </p:nvGraphicFramePr>
        <p:xfrm>
          <a:off x="792480" y="5016100"/>
          <a:ext cx="7602583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0446">
                  <a:extLst>
                    <a:ext uri="{9D8B030D-6E8A-4147-A177-3AD203B41FA5}">
                      <a16:colId xmlns:a16="http://schemas.microsoft.com/office/drawing/2014/main" val="3145539385"/>
                    </a:ext>
                  </a:extLst>
                </a:gridCol>
                <a:gridCol w="1570759">
                  <a:extLst>
                    <a:ext uri="{9D8B030D-6E8A-4147-A177-3AD203B41FA5}">
                      <a16:colId xmlns:a16="http://schemas.microsoft.com/office/drawing/2014/main" val="3878716711"/>
                    </a:ext>
                  </a:extLst>
                </a:gridCol>
                <a:gridCol w="1458134">
                  <a:extLst>
                    <a:ext uri="{9D8B030D-6E8A-4147-A177-3AD203B41FA5}">
                      <a16:colId xmlns:a16="http://schemas.microsoft.com/office/drawing/2014/main" val="1225780597"/>
                    </a:ext>
                  </a:extLst>
                </a:gridCol>
                <a:gridCol w="1773244">
                  <a:extLst>
                    <a:ext uri="{9D8B030D-6E8A-4147-A177-3AD203B41FA5}">
                      <a16:colId xmlns:a16="http://schemas.microsoft.com/office/drawing/2014/main" val="3060948573"/>
                    </a:ext>
                  </a:extLst>
                </a:gridCol>
              </a:tblGrid>
              <a:tr h="24007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Agg</a:t>
                      </a:r>
                      <a:r>
                        <a:rPr lang="en-US" sz="1400" dirty="0"/>
                        <a:t> Scheme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5%ile (Mbps/Gain-x)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95% </a:t>
                      </a:r>
                      <a:r>
                        <a:rPr lang="en-US" sz="1400" dirty="0" err="1"/>
                        <a:t>ile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746731"/>
                  </a:ext>
                </a:extLst>
              </a:tr>
              <a:tr h="240072">
                <a:tc>
                  <a:txBody>
                    <a:bodyPr/>
                    <a:lstStyle/>
                    <a:p>
                      <a:r>
                        <a:rPr lang="en-US" sz="1200" dirty="0"/>
                        <a:t>Independent mode (gains w.r.t baseline)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227.40 (2.3x)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300.19 (2.00x)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376.37 (1.85x)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6715457"/>
                  </a:ext>
                </a:extLst>
              </a:tr>
              <a:tr h="240072">
                <a:tc>
                  <a:txBody>
                    <a:bodyPr/>
                    <a:lstStyle/>
                    <a:p>
                      <a:r>
                        <a:rPr lang="en-US" sz="1200" dirty="0"/>
                        <a:t>Simultaneous mode (gains w.r.t baseline)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122.65 (1.24x)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195.57 (1.30x)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272.61 (1.34x)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7917662"/>
                  </a:ext>
                </a:extLst>
              </a:tr>
              <a:tr h="2400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99.03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150.15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203.60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3716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806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58D91-372C-4385-A70F-168977660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Motivation for Multi-Link Aggregation (MLA)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03B3C-7566-4B82-988F-271169CBC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231" y="1752601"/>
            <a:ext cx="7103969" cy="472281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New devices are expected to be multi-band/multi-channel capable</a:t>
            </a:r>
          </a:p>
          <a:p>
            <a:pPr lvl="1"/>
            <a:r>
              <a:rPr lang="en-US" dirty="0"/>
              <a:t>Trend to grow, with 6 GHz band support</a:t>
            </a:r>
          </a:p>
          <a:p>
            <a:endParaRPr lang="en-US" dirty="0"/>
          </a:p>
          <a:p>
            <a:r>
              <a:rPr lang="en-US" dirty="0"/>
              <a:t>Benefits of Multi-band/channel (MLA)</a:t>
            </a:r>
          </a:p>
          <a:p>
            <a:pPr lvl="1"/>
            <a:r>
              <a:rPr lang="en-US" dirty="0"/>
              <a:t>Increased peak throughput</a:t>
            </a:r>
          </a:p>
          <a:p>
            <a:pPr lvl="2"/>
            <a:r>
              <a:rPr lang="en-US" dirty="0"/>
              <a:t>Packets of the same flow can be sent over multiple links</a:t>
            </a:r>
          </a:p>
          <a:p>
            <a:pPr lvl="2"/>
            <a:r>
              <a:rPr lang="en-US" dirty="0"/>
              <a:t>Channel diversity helps to smoothen out the data flow during link fluctuations</a:t>
            </a:r>
          </a:p>
          <a:p>
            <a:pPr lvl="2"/>
            <a:r>
              <a:rPr lang="en-US" dirty="0"/>
              <a:t>Helps quickly flush out per-user queues</a:t>
            </a:r>
          </a:p>
          <a:p>
            <a:pPr lvl="1"/>
            <a:r>
              <a:rPr lang="en-US" dirty="0"/>
              <a:t>Increased spectral efficiency</a:t>
            </a:r>
          </a:p>
          <a:p>
            <a:pPr lvl="2"/>
            <a:r>
              <a:rPr lang="en-US" dirty="0"/>
              <a:t>Packets from a high-volume link can be multiplexed on an under-utilized link</a:t>
            </a:r>
          </a:p>
          <a:p>
            <a:pPr lvl="1"/>
            <a:r>
              <a:rPr lang="en-US" dirty="0"/>
              <a:t>Smooth transition between multiple radios</a:t>
            </a:r>
          </a:p>
          <a:p>
            <a:pPr lvl="1"/>
            <a:r>
              <a:rPr lang="en-US" dirty="0"/>
              <a:t>Enables framework for a control channel/data channel separation</a:t>
            </a:r>
          </a:p>
          <a:p>
            <a:endParaRPr lang="en-US" dirty="0"/>
          </a:p>
          <a:p>
            <a:r>
              <a:rPr lang="en-US" dirty="0"/>
              <a:t>Emerging applications such as wireless-VR and interactive multi-player gaming would benefit from MLA</a:t>
            </a:r>
          </a:p>
          <a:p>
            <a:pPr lvl="1"/>
            <a:r>
              <a:rPr lang="en-US" dirty="0"/>
              <a:t>Such applications have strict requirements such as low latency, short turnaround times and have burst traffic that need to be quickly flushed out.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7992EE-DDD1-42BB-8145-1C8F2460B4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32664-1224-464A-92C5-C4E1931AA5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Abhishek P (Qualcomm), et. al.,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0778412-B3A2-4CB9-8818-3FB8CF8EA441}"/>
              </a:ext>
            </a:extLst>
          </p:cNvPr>
          <p:cNvGrpSpPr/>
          <p:nvPr/>
        </p:nvGrpSpPr>
        <p:grpSpPr>
          <a:xfrm>
            <a:off x="7197520" y="1635017"/>
            <a:ext cx="1870972" cy="4537183"/>
            <a:chOff x="10150444" y="1535376"/>
            <a:chExt cx="1870972" cy="453718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11C43DA-2217-4C76-B46B-D2D22CED8E04}"/>
                </a:ext>
              </a:extLst>
            </p:cNvPr>
            <p:cNvSpPr txBox="1"/>
            <p:nvPr/>
          </p:nvSpPr>
          <p:spPr>
            <a:xfrm>
              <a:off x="10892704" y="2337655"/>
              <a:ext cx="11287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Same flow on both links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23FE4B1-EEFF-4771-980A-0A3EE468CDC8}"/>
                </a:ext>
              </a:extLst>
            </p:cNvPr>
            <p:cNvCxnSpPr/>
            <p:nvPr/>
          </p:nvCxnSpPr>
          <p:spPr>
            <a:xfrm>
              <a:off x="10177765" y="3156894"/>
              <a:ext cx="0" cy="862328"/>
            </a:xfrm>
            <a:prstGeom prst="line">
              <a:avLst/>
            </a:prstGeom>
            <a:ln w="127000">
              <a:head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BDDF587-627F-4EF5-8788-866F37507156}"/>
                </a:ext>
              </a:extLst>
            </p:cNvPr>
            <p:cNvCxnSpPr/>
            <p:nvPr/>
          </p:nvCxnSpPr>
          <p:spPr>
            <a:xfrm>
              <a:off x="11379290" y="3149361"/>
              <a:ext cx="0" cy="862328"/>
            </a:xfrm>
            <a:prstGeom prst="line">
              <a:avLst/>
            </a:prstGeom>
            <a:ln w="1270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ECC7569-6B31-4AC5-A844-AFDE78A58C34}"/>
                </a:ext>
              </a:extLst>
            </p:cNvPr>
            <p:cNvCxnSpPr/>
            <p:nvPr/>
          </p:nvCxnSpPr>
          <p:spPr>
            <a:xfrm>
              <a:off x="10764867" y="2395824"/>
              <a:ext cx="0" cy="413172"/>
            </a:xfrm>
            <a:prstGeom prst="line">
              <a:avLst/>
            </a:prstGeom>
            <a:ln w="1270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FD6FB4D-44C8-4FF7-B84F-11EBBE09200C}"/>
                </a:ext>
              </a:extLst>
            </p:cNvPr>
            <p:cNvGrpSpPr/>
            <p:nvPr/>
          </p:nvGrpSpPr>
          <p:grpSpPr>
            <a:xfrm>
              <a:off x="10150444" y="2808995"/>
              <a:ext cx="1228846" cy="714564"/>
              <a:chOff x="5821117" y="2610234"/>
              <a:chExt cx="2297728" cy="1150120"/>
            </a:xfrm>
          </p:grpSpPr>
          <p:sp>
            <p:nvSpPr>
              <p:cNvPr id="23" name="Arc 22">
                <a:extLst>
                  <a:ext uri="{FF2B5EF4-FFF2-40B4-BE49-F238E27FC236}">
                    <a16:creationId xmlns:a16="http://schemas.microsoft.com/office/drawing/2014/main" id="{CA71B88D-5C87-49A5-A04A-E5356BE30479}"/>
                  </a:ext>
                </a:extLst>
              </p:cNvPr>
              <p:cNvSpPr/>
              <p:nvPr/>
            </p:nvSpPr>
            <p:spPr>
              <a:xfrm rot="16200000">
                <a:off x="6395718" y="2086721"/>
                <a:ext cx="1150119" cy="2197148"/>
              </a:xfrm>
              <a:prstGeom prst="arc">
                <a:avLst/>
              </a:prstGeom>
              <a:ln w="12700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Arc 23">
                <a:extLst>
                  <a:ext uri="{FF2B5EF4-FFF2-40B4-BE49-F238E27FC236}">
                    <a16:creationId xmlns:a16="http://schemas.microsoft.com/office/drawing/2014/main" id="{31DFD4BC-0CEE-4713-85D3-53FCF25C4D57}"/>
                  </a:ext>
                </a:extLst>
              </p:cNvPr>
              <p:cNvSpPr/>
              <p:nvPr/>
            </p:nvSpPr>
            <p:spPr>
              <a:xfrm rot="16200000" flipV="1">
                <a:off x="6394921" y="2036430"/>
                <a:ext cx="1150119" cy="2297728"/>
              </a:xfrm>
              <a:prstGeom prst="arc">
                <a:avLst/>
              </a:prstGeom>
              <a:ln w="12700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07777EE-1CDD-417C-B836-6D55DE9A48F0}"/>
                </a:ext>
              </a:extLst>
            </p:cNvPr>
            <p:cNvGrpSpPr/>
            <p:nvPr/>
          </p:nvGrpSpPr>
          <p:grpSpPr>
            <a:xfrm rot="10800000">
              <a:off x="10177765" y="3661941"/>
              <a:ext cx="1228846" cy="714564"/>
              <a:chOff x="5821117" y="2610234"/>
              <a:chExt cx="2297728" cy="1150120"/>
            </a:xfrm>
          </p:grpSpPr>
          <p:sp>
            <p:nvSpPr>
              <p:cNvPr id="21" name="Arc 20">
                <a:extLst>
                  <a:ext uri="{FF2B5EF4-FFF2-40B4-BE49-F238E27FC236}">
                    <a16:creationId xmlns:a16="http://schemas.microsoft.com/office/drawing/2014/main" id="{9FE7FA7B-5574-4B58-B70D-EA47CE525E02}"/>
                  </a:ext>
                </a:extLst>
              </p:cNvPr>
              <p:cNvSpPr/>
              <p:nvPr/>
            </p:nvSpPr>
            <p:spPr>
              <a:xfrm rot="16200000">
                <a:off x="6395718" y="2086721"/>
                <a:ext cx="1150119" cy="2197148"/>
              </a:xfrm>
              <a:prstGeom prst="arc">
                <a:avLst/>
              </a:prstGeom>
              <a:ln w="12700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Arc 21">
                <a:extLst>
                  <a:ext uri="{FF2B5EF4-FFF2-40B4-BE49-F238E27FC236}">
                    <a16:creationId xmlns:a16="http://schemas.microsoft.com/office/drawing/2014/main" id="{FA80B442-680E-4FEE-8D2D-E669CD0B9EE0}"/>
                  </a:ext>
                </a:extLst>
              </p:cNvPr>
              <p:cNvSpPr/>
              <p:nvPr/>
            </p:nvSpPr>
            <p:spPr>
              <a:xfrm rot="16200000" flipV="1">
                <a:off x="6394921" y="2036430"/>
                <a:ext cx="1150119" cy="2297728"/>
              </a:xfrm>
              <a:prstGeom prst="arc">
                <a:avLst/>
              </a:prstGeom>
              <a:ln w="12700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C6CD07E-77BD-4122-8523-8F05B54928CA}"/>
                </a:ext>
              </a:extLst>
            </p:cNvPr>
            <p:cNvCxnSpPr/>
            <p:nvPr/>
          </p:nvCxnSpPr>
          <p:spPr>
            <a:xfrm>
              <a:off x="10792374" y="4376505"/>
              <a:ext cx="0" cy="413172"/>
            </a:xfrm>
            <a:prstGeom prst="line">
              <a:avLst/>
            </a:prstGeom>
            <a:ln w="1270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DA3DB40-4045-424A-BBF3-62DBCC9C7891}"/>
                </a:ext>
              </a:extLst>
            </p:cNvPr>
            <p:cNvCxnSpPr/>
            <p:nvPr/>
          </p:nvCxnSpPr>
          <p:spPr>
            <a:xfrm>
              <a:off x="11378963" y="3092395"/>
              <a:ext cx="0" cy="862328"/>
            </a:xfrm>
            <a:prstGeom prst="line">
              <a:avLst/>
            </a:prstGeom>
            <a:ln w="12700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B69BB8A-D090-4BB6-B3D6-981C236AD975}"/>
                </a:ext>
              </a:extLst>
            </p:cNvPr>
            <p:cNvCxnSpPr/>
            <p:nvPr/>
          </p:nvCxnSpPr>
          <p:spPr>
            <a:xfrm>
              <a:off x="10177765" y="3092395"/>
              <a:ext cx="0" cy="862328"/>
            </a:xfrm>
            <a:prstGeom prst="line">
              <a:avLst/>
            </a:prstGeom>
            <a:ln w="12700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40F0D86-5712-42DD-AA07-CA53A8216952}"/>
                </a:ext>
              </a:extLst>
            </p:cNvPr>
            <p:cNvSpPr txBox="1"/>
            <p:nvPr/>
          </p:nvSpPr>
          <p:spPr>
            <a:xfrm rot="16200000">
              <a:off x="11272698" y="3488121"/>
              <a:ext cx="8187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Link 2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B6E2FF8-A729-4A30-83B6-B739DF971930}"/>
                </a:ext>
              </a:extLst>
            </p:cNvPr>
            <p:cNvCxnSpPr/>
            <p:nvPr/>
          </p:nvCxnSpPr>
          <p:spPr>
            <a:xfrm>
              <a:off x="10792374" y="4376505"/>
              <a:ext cx="0" cy="862328"/>
            </a:xfrm>
            <a:prstGeom prst="line">
              <a:avLst/>
            </a:prstGeom>
            <a:ln w="12700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21D6DCB-0809-443C-A7BC-30EE906458C6}"/>
                </a:ext>
              </a:extLst>
            </p:cNvPr>
            <p:cNvSpPr/>
            <p:nvPr/>
          </p:nvSpPr>
          <p:spPr>
            <a:xfrm>
              <a:off x="10302337" y="1535376"/>
              <a:ext cx="909920" cy="89369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STA 1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A35EB57-F0CC-42E2-B9E3-A538CE4CB34A}"/>
                </a:ext>
              </a:extLst>
            </p:cNvPr>
            <p:cNvSpPr/>
            <p:nvPr/>
          </p:nvSpPr>
          <p:spPr>
            <a:xfrm>
              <a:off x="10356305" y="5178784"/>
              <a:ext cx="912071" cy="89377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STA 2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646818E-73BF-4455-87A5-54BA348BFE6E}"/>
                </a:ext>
              </a:extLst>
            </p:cNvPr>
            <p:cNvSpPr txBox="1"/>
            <p:nvPr/>
          </p:nvSpPr>
          <p:spPr>
            <a:xfrm rot="16200000">
              <a:off x="10072857" y="3488122"/>
              <a:ext cx="7164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Link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560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07B1F2E-7BE3-4DDD-8EDE-B3D5BD077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817" y="1981200"/>
            <a:ext cx="8266900" cy="4114800"/>
          </a:xfrm>
        </p:spPr>
        <p:txBody>
          <a:bodyPr/>
          <a:lstStyle/>
          <a:p>
            <a:r>
              <a:rPr lang="en-US" dirty="0"/>
              <a:t>Increases peak throughput</a:t>
            </a:r>
          </a:p>
          <a:p>
            <a:r>
              <a:rPr lang="en-US" dirty="0"/>
              <a:t>Improves latency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CFFB04-EA96-4914-8772-BAC943110A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669669-4091-4653-888E-DF2C7EA63B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8C5E719-79D0-476C-8DD0-0B85B6FE5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Aggregation Benefits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2EFD915-6646-4EF3-91F6-4707D38344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954893"/>
              </p:ext>
            </p:extLst>
          </p:nvPr>
        </p:nvGraphicFramePr>
        <p:xfrm>
          <a:off x="110524" y="3246539"/>
          <a:ext cx="8905902" cy="32127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1" name="Visio" r:id="rId3" imgW="19707149" imgH="7065666" progId="Visio.Drawing.11">
                  <p:embed/>
                </p:oleObj>
              </mc:Choice>
              <mc:Fallback>
                <p:oleObj name="Visio" r:id="rId3" imgW="19707149" imgH="7065666" progId="Visio.Drawing.11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A2EFD915-6646-4EF3-91F6-4707D38344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524" y="3246539"/>
                        <a:ext cx="8905902" cy="32127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8034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CB9FA3-9D2C-417E-ADB0-01E3A8921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" y="1541417"/>
            <a:ext cx="4437062" cy="493399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Simulation Setup</a:t>
            </a:r>
          </a:p>
          <a:p>
            <a:pPr lvl="1"/>
            <a:r>
              <a:rPr lang="en-US" u="sng" dirty="0"/>
              <a:t>Traffic Model</a:t>
            </a:r>
            <a:r>
              <a:rPr lang="en-US" dirty="0"/>
              <a:t>: full buffer DL</a:t>
            </a:r>
          </a:p>
          <a:p>
            <a:pPr lvl="2"/>
            <a:r>
              <a:rPr lang="en-US" dirty="0"/>
              <a:t>AP has a very large file to DL to a single STA (full buffer case)</a:t>
            </a:r>
          </a:p>
          <a:p>
            <a:pPr lvl="2"/>
            <a:r>
              <a:rPr lang="en-US" dirty="0"/>
              <a:t>All PPDUs transmitted at 480 Mbps (MCS9 @80MHz). </a:t>
            </a:r>
          </a:p>
          <a:p>
            <a:pPr lvl="2"/>
            <a:r>
              <a:rPr lang="en-US" dirty="0"/>
              <a:t>TXOP: varies between 4-12ms</a:t>
            </a:r>
          </a:p>
          <a:p>
            <a:pPr lvl="1"/>
            <a:r>
              <a:rPr lang="en-US" dirty="0"/>
              <a:t>Channel load is modeled by varying the number of full buffer OBSS contenders from 1-8</a:t>
            </a:r>
          </a:p>
          <a:p>
            <a:endParaRPr lang="en-US" dirty="0"/>
          </a:p>
          <a:p>
            <a:r>
              <a:rPr lang="en-US" dirty="0"/>
              <a:t>Gains are compared between the following schemes</a:t>
            </a:r>
          </a:p>
          <a:p>
            <a:pPr lvl="1"/>
            <a:r>
              <a:rPr lang="en-US" u="sng" dirty="0"/>
              <a:t>Baseline</a:t>
            </a:r>
            <a:r>
              <a:rPr lang="en-US" dirty="0"/>
              <a:t>: No Aggregation (single link)</a:t>
            </a:r>
          </a:p>
          <a:p>
            <a:pPr lvl="1"/>
            <a:r>
              <a:rPr lang="en-US" u="sng" dirty="0"/>
              <a:t>Simultaneous mode</a:t>
            </a:r>
          </a:p>
          <a:p>
            <a:pPr lvl="2"/>
            <a:r>
              <a:rPr lang="en-US" dirty="0"/>
              <a:t>EDCA back-off performed on single primary; ED check on secondary link before transmission</a:t>
            </a:r>
          </a:p>
          <a:p>
            <a:pPr lvl="2"/>
            <a:r>
              <a:rPr lang="en-US" dirty="0"/>
              <a:t>Aggregated if 2</a:t>
            </a:r>
            <a:r>
              <a:rPr lang="en-US" baseline="30000" dirty="0"/>
              <a:t>nd</a:t>
            </a:r>
            <a:r>
              <a:rPr lang="en-US" dirty="0"/>
              <a:t> link is idle. Otherwise, single transmission on primary link</a:t>
            </a:r>
          </a:p>
          <a:p>
            <a:pPr lvl="1"/>
            <a:r>
              <a:rPr lang="en-US" u="sng" dirty="0"/>
              <a:t>Independent mode</a:t>
            </a:r>
          </a:p>
          <a:p>
            <a:pPr lvl="2"/>
            <a:r>
              <a:rPr lang="en-US" dirty="0"/>
              <a:t>EDCA back off &amp; TXOP duration on each link are independent</a:t>
            </a:r>
          </a:p>
          <a:p>
            <a:endParaRPr lang="en-US" dirty="0"/>
          </a:p>
          <a:p>
            <a:r>
              <a:rPr lang="en-US" dirty="0"/>
              <a:t>Gains are expressed as peak throughput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B66CA9-E454-424A-9020-94D7A77774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AB3C1D-7D1C-4386-A983-D3C0276487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2267048-692C-42BE-8F1A-579070704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37903"/>
          </a:xfrm>
        </p:spPr>
        <p:txBody>
          <a:bodyPr/>
          <a:lstStyle/>
          <a:p>
            <a:r>
              <a:rPr lang="en-US" dirty="0"/>
              <a:t>Peak Throughput Gain Analysis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63610E77-9818-4B57-97D3-D1748DF427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463560"/>
              </p:ext>
            </p:extLst>
          </p:nvPr>
        </p:nvGraphicFramePr>
        <p:xfrm>
          <a:off x="4437063" y="2085975"/>
          <a:ext cx="4681537" cy="377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2" name="Visio" r:id="rId3" imgW="9867826" imgH="8114906" progId="Visio.Drawing.11">
                  <p:embed/>
                </p:oleObj>
              </mc:Choice>
              <mc:Fallback>
                <p:oleObj name="Visio" r:id="rId3" imgW="9867826" imgH="811490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37063" y="2085975"/>
                        <a:ext cx="4681537" cy="3770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7562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33D895A-16B7-4A13-A61C-6AD6E42856F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624619" y="1870792"/>
            <a:ext cx="6035367" cy="3124201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56387B-9492-4898-A2F4-F0E1D1916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81200"/>
            <a:ext cx="4180114" cy="312420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Setup</a:t>
            </a:r>
          </a:p>
          <a:p>
            <a:pPr lvl="1"/>
            <a:r>
              <a:rPr lang="en-US" sz="1800" dirty="0"/>
              <a:t>AP under test: Full buffer DL</a:t>
            </a:r>
          </a:p>
          <a:p>
            <a:pPr lvl="1"/>
            <a:r>
              <a:rPr lang="en-US" sz="1800" dirty="0"/>
              <a:t>Channel load modeling:</a:t>
            </a:r>
          </a:p>
          <a:p>
            <a:pPr lvl="2"/>
            <a:r>
              <a:rPr lang="en-US" sz="1600" dirty="0"/>
              <a:t>Both links: Sweep of 2 to 8 OBSS STAs </a:t>
            </a:r>
          </a:p>
          <a:p>
            <a:pPr lvl="2"/>
            <a:r>
              <a:rPr lang="en-US" sz="1600" dirty="0"/>
              <a:t>Link 1: Starts with 2 STAs, and 1 new STA is added every 100ms up to 8 STAs, and drops back to 2 STAs, and repeats</a:t>
            </a:r>
          </a:p>
          <a:p>
            <a:pPr lvl="2"/>
            <a:r>
              <a:rPr lang="en-US" sz="1600" dirty="0"/>
              <a:t>Link 2: Starts with 8 STAs, and 1 STA is removed every 100ms until 2 STAs, and jumps back to 8 STAs, and repeats</a:t>
            </a:r>
          </a:p>
          <a:p>
            <a:r>
              <a:rPr lang="en-US" dirty="0"/>
              <a:t>Observation</a:t>
            </a:r>
          </a:p>
          <a:p>
            <a:pPr lvl="1"/>
            <a:r>
              <a:rPr lang="en-US" sz="1800" dirty="0"/>
              <a:t>Significantly higher 5%ile gains for independent mode operation because of higher opportunity to transmit due to independent channel access, than a simultaneous mode operation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9FB75A-966A-4C35-8327-CAD11752C4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722143-61C0-455C-9D01-0DF3E3AD2D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DD02D81-BBAC-4406-B7F0-56079E668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  <a:br>
              <a:rPr lang="en-US" dirty="0"/>
            </a:br>
            <a:r>
              <a:rPr lang="en-US" dirty="0"/>
              <a:t> Varying high load on both links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0B9BBBD-835D-4818-9936-0F11B0742C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005754"/>
              </p:ext>
            </p:extLst>
          </p:nvPr>
        </p:nvGraphicFramePr>
        <p:xfrm>
          <a:off x="685800" y="5016100"/>
          <a:ext cx="7251233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4086">
                  <a:extLst>
                    <a:ext uri="{9D8B030D-6E8A-4147-A177-3AD203B41FA5}">
                      <a16:colId xmlns:a16="http://schemas.microsoft.com/office/drawing/2014/main" val="3145539385"/>
                    </a:ext>
                  </a:extLst>
                </a:gridCol>
                <a:gridCol w="1497874">
                  <a:extLst>
                    <a:ext uri="{9D8B030D-6E8A-4147-A177-3AD203B41FA5}">
                      <a16:colId xmlns:a16="http://schemas.microsoft.com/office/drawing/2014/main" val="3878716711"/>
                    </a:ext>
                  </a:extLst>
                </a:gridCol>
                <a:gridCol w="1384663">
                  <a:extLst>
                    <a:ext uri="{9D8B030D-6E8A-4147-A177-3AD203B41FA5}">
                      <a16:colId xmlns:a16="http://schemas.microsoft.com/office/drawing/2014/main" val="1225780597"/>
                    </a:ext>
                  </a:extLst>
                </a:gridCol>
                <a:gridCol w="1614610">
                  <a:extLst>
                    <a:ext uri="{9D8B030D-6E8A-4147-A177-3AD203B41FA5}">
                      <a16:colId xmlns:a16="http://schemas.microsoft.com/office/drawing/2014/main" val="3060948573"/>
                    </a:ext>
                  </a:extLst>
                </a:gridCol>
              </a:tblGrid>
              <a:tr h="24007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Agg</a:t>
                      </a:r>
                      <a:r>
                        <a:rPr lang="en-US" sz="1400" dirty="0"/>
                        <a:t> Scheme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5%ile (Mbps/Gain-x)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95% </a:t>
                      </a:r>
                      <a:r>
                        <a:rPr lang="en-US" sz="1400" dirty="0" err="1"/>
                        <a:t>ile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746731"/>
                  </a:ext>
                </a:extLst>
              </a:tr>
              <a:tr h="240072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Independent mode (gains w.r.t baseline)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106.58 (2.81x)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168.75 (2.01x)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236.78 (1.70x)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6715457"/>
                  </a:ext>
                </a:extLst>
              </a:tr>
              <a:tr h="240072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Simultaneous mode (gains w.r.t baseline)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44.55 (1.18)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97.69 (1.16x)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161.30 (1.16x)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7917662"/>
                  </a:ext>
                </a:extLst>
              </a:tr>
              <a:tr h="2400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37.87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83.97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139.29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3716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5867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DBF3A82-DC69-4CA8-A54D-F1BC73EA7B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7870" y="1981200"/>
            <a:ext cx="6069377" cy="2895599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56387B-9492-4898-A2F4-F0E1D1916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981200"/>
            <a:ext cx="3976382" cy="289559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Setup</a:t>
            </a:r>
          </a:p>
          <a:p>
            <a:pPr lvl="1"/>
            <a:r>
              <a:rPr lang="en-US" dirty="0"/>
              <a:t>AP under test: Full buffer DL</a:t>
            </a:r>
          </a:p>
          <a:p>
            <a:pPr lvl="1"/>
            <a:r>
              <a:rPr lang="en-US" dirty="0"/>
              <a:t>Channel load modeling:</a:t>
            </a:r>
          </a:p>
          <a:p>
            <a:pPr lvl="2"/>
            <a:r>
              <a:rPr lang="en-US" dirty="0"/>
              <a:t>Both links: Sweep of 1 to 4 OBSS STAs </a:t>
            </a:r>
          </a:p>
          <a:p>
            <a:pPr lvl="2"/>
            <a:r>
              <a:rPr lang="en-US" dirty="0"/>
              <a:t>Link 1: Starts with 1 STA, and 1 new STA is added every 200ms up to 4 STAs, and drops back to 1 STAs, and repeats</a:t>
            </a:r>
          </a:p>
          <a:p>
            <a:pPr lvl="2"/>
            <a:r>
              <a:rPr lang="en-US" dirty="0"/>
              <a:t>Link 2: Starts with 4 STAs, and 1 STA is removed every 200ms until 1 STA, and jumps back to 4 STAs, and repeats</a:t>
            </a:r>
          </a:p>
          <a:p>
            <a:r>
              <a:rPr lang="en-US" dirty="0"/>
              <a:t>Observation</a:t>
            </a:r>
          </a:p>
          <a:p>
            <a:pPr lvl="1"/>
            <a:r>
              <a:rPr lang="en-US" dirty="0"/>
              <a:t>Most pronounced gains for independent mode compared to simultaneous mode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9FB75A-966A-4C35-8327-CAD11752C4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722143-61C0-455C-9D01-0DF3E3AD2D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DD02D81-BBAC-4406-B7F0-56079E668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  <a:br>
              <a:rPr lang="en-US" dirty="0"/>
            </a:br>
            <a:r>
              <a:rPr lang="en-US" dirty="0"/>
              <a:t>Varying moderate loads on both links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0B9BBBD-835D-4818-9936-0F11B0742C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895798"/>
              </p:ext>
            </p:extLst>
          </p:nvPr>
        </p:nvGraphicFramePr>
        <p:xfrm>
          <a:off x="862148" y="5039981"/>
          <a:ext cx="7428411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289">
                  <a:extLst>
                    <a:ext uri="{9D8B030D-6E8A-4147-A177-3AD203B41FA5}">
                      <a16:colId xmlns:a16="http://schemas.microsoft.com/office/drawing/2014/main" val="3145539385"/>
                    </a:ext>
                  </a:extLst>
                </a:gridCol>
                <a:gridCol w="1534774">
                  <a:extLst>
                    <a:ext uri="{9D8B030D-6E8A-4147-A177-3AD203B41FA5}">
                      <a16:colId xmlns:a16="http://schemas.microsoft.com/office/drawing/2014/main" val="3878716711"/>
                    </a:ext>
                  </a:extLst>
                </a:gridCol>
                <a:gridCol w="1424729">
                  <a:extLst>
                    <a:ext uri="{9D8B030D-6E8A-4147-A177-3AD203B41FA5}">
                      <a16:colId xmlns:a16="http://schemas.microsoft.com/office/drawing/2014/main" val="1225780597"/>
                    </a:ext>
                  </a:extLst>
                </a:gridCol>
                <a:gridCol w="1732619">
                  <a:extLst>
                    <a:ext uri="{9D8B030D-6E8A-4147-A177-3AD203B41FA5}">
                      <a16:colId xmlns:a16="http://schemas.microsoft.com/office/drawing/2014/main" val="3060948573"/>
                    </a:ext>
                  </a:extLst>
                </a:gridCol>
              </a:tblGrid>
              <a:tr h="24007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Agg</a:t>
                      </a:r>
                      <a:r>
                        <a:rPr lang="en-US" sz="1400" dirty="0"/>
                        <a:t> Scheme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5%ile </a:t>
                      </a:r>
                    </a:p>
                    <a:p>
                      <a:pPr algn="ctr"/>
                      <a:r>
                        <a:rPr lang="en-US" sz="1400" dirty="0"/>
                        <a:t>Mbps (Gain-x)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95% </a:t>
                      </a:r>
                      <a:r>
                        <a:rPr lang="en-US" sz="1400" dirty="0" err="1"/>
                        <a:t>ile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746731"/>
                  </a:ext>
                </a:extLst>
              </a:tr>
              <a:tr h="240072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Independent mode (gains w.r.t baseline)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194.20 (2.62x)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267.02 (2.02x)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344.51 (1.76x)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26715457"/>
                  </a:ext>
                </a:extLst>
              </a:tr>
              <a:tr h="240072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Simultaneous mode (gains w.r.t baseline)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97.55 (1.31x)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164.77 (1.25x)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247.55  (1.27x)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07917662"/>
                  </a:ext>
                </a:extLst>
              </a:tr>
              <a:tr h="2400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43716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2922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F7E9-261E-474B-ACCB-0CE82F89E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present the benefits of multi-link aggregation and present simulation results showing gains for two different aggregation schemes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386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5F5729A-6AC8-4843-9B5D-20408D042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CAC76AA-3401-454D-ADDE-BF85E2DA6C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D49633-A303-4256-BD27-F103F1F9BF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57B229-F983-418E-88C9-25FF2F07A1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309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01A83E0-D9A3-433A-BAAE-189AEAB3E73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534174" y="1870793"/>
            <a:ext cx="6117640" cy="3027114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56387B-9492-4898-A2F4-F0E1D1916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81200"/>
            <a:ext cx="4026714" cy="312420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Setup</a:t>
            </a:r>
          </a:p>
          <a:p>
            <a:pPr lvl="1"/>
            <a:r>
              <a:rPr lang="en-US" sz="1800" dirty="0"/>
              <a:t>AP under test: Full buffer DL</a:t>
            </a:r>
          </a:p>
          <a:p>
            <a:pPr lvl="1"/>
            <a:r>
              <a:rPr lang="en-US" dirty="0"/>
              <a:t>Channel load modeling:</a:t>
            </a:r>
          </a:p>
          <a:p>
            <a:pPr lvl="2"/>
            <a:r>
              <a:rPr lang="en-US" dirty="0"/>
              <a:t>Link 1: 8 OBSS STAs</a:t>
            </a:r>
          </a:p>
          <a:p>
            <a:pPr lvl="2"/>
            <a:r>
              <a:rPr lang="en-US" dirty="0"/>
              <a:t>Link 2: 2 OBSS STAs</a:t>
            </a:r>
          </a:p>
          <a:p>
            <a:r>
              <a:rPr lang="en-US" dirty="0"/>
              <a:t>Observation</a:t>
            </a:r>
          </a:p>
          <a:p>
            <a:pPr lvl="1"/>
            <a:r>
              <a:rPr lang="en-US" sz="1800" dirty="0"/>
              <a:t>Significantly higher 5%ile and overall gains seen for independent mode operation because of higher opportunity coming from low-load link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9FB75A-966A-4C35-8327-CAD11752C4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722143-61C0-455C-9D01-0DF3E3AD2D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DD02D81-BBAC-4406-B7F0-56079E668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  <a:br>
              <a:rPr lang="en-US" dirty="0"/>
            </a:br>
            <a:r>
              <a:rPr lang="en-US" dirty="0"/>
              <a:t> Fixed high / low load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0B9BBBD-835D-4818-9936-0F11B0742C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890379"/>
              </p:ext>
            </p:extLst>
          </p:nvPr>
        </p:nvGraphicFramePr>
        <p:xfrm>
          <a:off x="888274" y="5016100"/>
          <a:ext cx="7463246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9121">
                  <a:extLst>
                    <a:ext uri="{9D8B030D-6E8A-4147-A177-3AD203B41FA5}">
                      <a16:colId xmlns:a16="http://schemas.microsoft.com/office/drawing/2014/main" val="3145539385"/>
                    </a:ext>
                  </a:extLst>
                </a:gridCol>
                <a:gridCol w="1541971">
                  <a:extLst>
                    <a:ext uri="{9D8B030D-6E8A-4147-A177-3AD203B41FA5}">
                      <a16:colId xmlns:a16="http://schemas.microsoft.com/office/drawing/2014/main" val="3878716711"/>
                    </a:ext>
                  </a:extLst>
                </a:gridCol>
                <a:gridCol w="1431409">
                  <a:extLst>
                    <a:ext uri="{9D8B030D-6E8A-4147-A177-3AD203B41FA5}">
                      <a16:colId xmlns:a16="http://schemas.microsoft.com/office/drawing/2014/main" val="1225780597"/>
                    </a:ext>
                  </a:extLst>
                </a:gridCol>
                <a:gridCol w="1740745">
                  <a:extLst>
                    <a:ext uri="{9D8B030D-6E8A-4147-A177-3AD203B41FA5}">
                      <a16:colId xmlns:a16="http://schemas.microsoft.com/office/drawing/2014/main" val="3060948573"/>
                    </a:ext>
                  </a:extLst>
                </a:gridCol>
              </a:tblGrid>
              <a:tr h="24007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Agg</a:t>
                      </a:r>
                      <a:r>
                        <a:rPr lang="en-US" sz="1400" dirty="0"/>
                        <a:t> Scheme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5%ile (Mbps/Gain-x)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95% </a:t>
                      </a:r>
                      <a:r>
                        <a:rPr lang="en-US" sz="1400" dirty="0" err="1"/>
                        <a:t>ile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746731"/>
                  </a:ext>
                </a:extLst>
              </a:tr>
              <a:tr h="240072">
                <a:tc>
                  <a:txBody>
                    <a:bodyPr/>
                    <a:lstStyle/>
                    <a:p>
                      <a:r>
                        <a:rPr lang="en-US" sz="1200" dirty="0"/>
                        <a:t>Independent mode (gains w.r.t baseline)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135.44 (7.56x)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198.20 (4.13x)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269.33 (3.07x)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6715457"/>
                  </a:ext>
                </a:extLst>
              </a:tr>
              <a:tr h="240072">
                <a:tc>
                  <a:txBody>
                    <a:bodyPr/>
                    <a:lstStyle/>
                    <a:p>
                      <a:r>
                        <a:rPr lang="en-US" sz="1200" dirty="0"/>
                        <a:t>Simultaneous mode (gains w.r.t baseline)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21.36 (1.19x)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63.83 (1.33x)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120.76 (1.37x)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7917662"/>
                  </a:ext>
                </a:extLst>
              </a:tr>
              <a:tr h="2400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21.36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63.83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120.76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3716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8240947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149087</TotalTime>
  <Words>1303</Words>
  <Application>Microsoft Office PowerPoint</Application>
  <PresentationFormat>On-screen Show (4:3)</PresentationFormat>
  <Paragraphs>230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Times New Roman</vt:lpstr>
      <vt:lpstr>ACcord Submission Template</vt:lpstr>
      <vt:lpstr>Visio</vt:lpstr>
      <vt:lpstr>Multi-Link Aggregation: Peak Throughput Gains</vt:lpstr>
      <vt:lpstr>Motivation for Multi-Link Aggregation (MLA)</vt:lpstr>
      <vt:lpstr>Multi-Link Aggregation Benefits</vt:lpstr>
      <vt:lpstr>Peak Throughput Gain Analysis</vt:lpstr>
      <vt:lpstr>Simulation Results  Varying high load on both links </vt:lpstr>
      <vt:lpstr>Simulation Results Varying moderate loads on both links</vt:lpstr>
      <vt:lpstr>Summary</vt:lpstr>
      <vt:lpstr>Appendix</vt:lpstr>
      <vt:lpstr>Simulation Results  Fixed high / low load </vt:lpstr>
      <vt:lpstr>Simulation Results Varying high/medium loads on links</vt:lpstr>
      <vt:lpstr>Simulation Results Fixed high load on both links</vt:lpstr>
      <vt:lpstr>Simulation Results  Fixed low load on both links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3221</cp:revision>
  <dcterms:created xsi:type="dcterms:W3CDTF">2012-05-29T15:24:34Z</dcterms:created>
  <dcterms:modified xsi:type="dcterms:W3CDTF">2019-06-30T12:56:53Z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0x010100311240EB9AFDC146A8D3FE4112FB4C30</vt:lpwstr>
  </property>
</Properties>
</file>