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83" r:id="rId2"/>
    <p:sldId id="970" r:id="rId3"/>
    <p:sldId id="945" r:id="rId4"/>
    <p:sldId id="946" r:id="rId5"/>
    <p:sldId id="936" r:id="rId6"/>
    <p:sldId id="947" r:id="rId7"/>
    <p:sldId id="948" r:id="rId8"/>
    <p:sldId id="971" r:id="rId9"/>
    <p:sldId id="954" r:id="rId10"/>
    <p:sldId id="952" r:id="rId11"/>
    <p:sldId id="957" r:id="rId12"/>
    <p:sldId id="955" r:id="rId13"/>
    <p:sldId id="958" r:id="rId14"/>
    <p:sldId id="956" r:id="rId15"/>
    <p:sldId id="959" r:id="rId16"/>
    <p:sldId id="972" r:id="rId17"/>
    <p:sldId id="976" r:id="rId18"/>
    <p:sldId id="977" r:id="rId19"/>
    <p:sldId id="961" r:id="rId20"/>
    <p:sldId id="962" r:id="rId21"/>
    <p:sldId id="963" r:id="rId22"/>
    <p:sldId id="964" r:id="rId23"/>
    <p:sldId id="965" r:id="rId24"/>
    <p:sldId id="966" r:id="rId25"/>
    <p:sldId id="978" r:id="rId26"/>
    <p:sldId id="950" r:id="rId27"/>
    <p:sldId id="973" r:id="rId28"/>
    <p:sldId id="979" r:id="rId29"/>
    <p:sldId id="981" r:id="rId30"/>
    <p:sldId id="980" r:id="rId31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6429" autoAdjust="0"/>
  </p:normalViewPr>
  <p:slideViewPr>
    <p:cSldViewPr>
      <p:cViewPr varScale="1">
        <p:scale>
          <a:sx n="112" d="100"/>
          <a:sy n="112" d="100"/>
        </p:scale>
        <p:origin x="182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8" d="100"/>
          <a:sy n="118" d="100"/>
        </p:scale>
        <p:origin x="1170" y="9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619009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519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646204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297443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832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08846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9575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4911" y="6475413"/>
            <a:ext cx="22490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 et.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</a:t>
            </a:r>
            <a:r>
              <a:rPr kumimoji="1" lang="en-US" altLang="ko-KR" sz="1800" b="1" dirty="0" smtClean="0">
                <a:effectLst/>
                <a:cs typeface="+mn-cs"/>
              </a:rPr>
              <a:t>0762</a:t>
            </a:r>
            <a:r>
              <a:rPr kumimoji="0" lang="en-US" altLang="ko-KR" sz="1800" b="1" dirty="0" smtClean="0">
                <a:cs typeface="Arial" charset="0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2019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94911" y="6475413"/>
            <a:ext cx="224901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Suhwook</a:t>
            </a:r>
            <a:r>
              <a:rPr lang="en-US" altLang="ko-KR" dirty="0"/>
              <a:t> Kim et. al,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Latency analysis for EHT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2019-05-13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014945"/>
              </p:ext>
            </p:extLst>
          </p:nvPr>
        </p:nvGraphicFramePr>
        <p:xfrm>
          <a:off x="762000" y="2895599"/>
          <a:ext cx="7620000" cy="275539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Saehee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Bang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saehee.bang@lge.com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6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</a:t>
            </a:r>
            <a:r>
              <a:rPr lang="en-US" altLang="ko-KR" dirty="0" smtClean="0"/>
              <a:t>analysis: </a:t>
            </a:r>
            <a:r>
              <a:rPr lang="en-US" altLang="ko-KR" dirty="0"/>
              <a:t>Case 1 (MCS)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459791"/>
              </p:ext>
            </p:extLst>
          </p:nvPr>
        </p:nvGraphicFramePr>
        <p:xfrm>
          <a:off x="5562600" y="2819400"/>
          <a:ext cx="3444110" cy="3142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838200"/>
                <a:gridCol w="762000"/>
                <a:gridCol w="1005710"/>
              </a:tblGrid>
              <a:tr h="320040">
                <a:tc>
                  <a:txBody>
                    <a:bodyPr/>
                    <a:lstStyle/>
                    <a:p>
                      <a:pPr algn="ctr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Tput</a:t>
                      </a:r>
                      <a:r>
                        <a:rPr lang="en-US" altLang="ko-KR" sz="1600" dirty="0" smtClean="0"/>
                        <a:t> [Mbps]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[%]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 smtClean="0"/>
                        <a:t>Total Latency</a:t>
                      </a:r>
                    </a:p>
                    <a:p>
                      <a:pPr algn="ctr"/>
                      <a:r>
                        <a:rPr lang="en-US" altLang="ko-KR" sz="1600" dirty="0" smtClean="0"/>
                        <a:t>[</a:t>
                      </a:r>
                      <a:r>
                        <a:rPr lang="en-US" altLang="ko-KR" sz="1600" dirty="0" err="1" smtClean="0"/>
                        <a:t>usec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5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47.3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46.6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15,689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50.0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6.9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694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50.0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614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50.0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854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50.0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2,464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2057400"/>
            <a:ext cx="5364714" cy="42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98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analysis: Case 1 (MCS)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1746574"/>
              </p:ext>
            </p:extLst>
          </p:nvPr>
        </p:nvGraphicFramePr>
        <p:xfrm>
          <a:off x="381000" y="2438400"/>
          <a:ext cx="8381998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6366"/>
                <a:gridCol w="954834"/>
                <a:gridCol w="841309"/>
                <a:gridCol w="1825691"/>
                <a:gridCol w="1039585"/>
                <a:gridCol w="898071"/>
                <a:gridCol w="898071"/>
                <a:gridCol w="898071"/>
              </a:tblGrid>
              <a:tr h="228600"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600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Each latency </a:t>
                      </a:r>
                      <a:r>
                        <a:rPr lang="en-US" altLang="ko-KR" sz="1600" u="none" strike="noStrike" dirty="0" smtClean="0">
                          <a:effectLst/>
                        </a:rPr>
                        <a:t>portion </a:t>
                      </a:r>
                      <a:r>
                        <a:rPr lang="en-US" altLang="ko-KR" sz="1600" dirty="0" smtClean="0"/>
                        <a:t>[</a:t>
                      </a:r>
                      <a:r>
                        <a:rPr lang="en-US" altLang="ko-KR" sz="1600" dirty="0" err="1" smtClean="0"/>
                        <a:t>usec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20040">
                <a:tc>
                  <a:txBody>
                    <a:bodyPr/>
                    <a:lstStyle/>
                    <a:p>
                      <a:pPr algn="ctr"/>
                      <a:endParaRPr lang="ko-KR" altLang="en-US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err="1" smtClean="0"/>
                        <a:t>Tput</a:t>
                      </a:r>
                      <a:r>
                        <a:rPr lang="en-US" altLang="ko-KR" sz="1600" dirty="0" smtClean="0"/>
                        <a:t> [Mbps]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sz="1600" dirty="0" smtClean="0"/>
                        <a:t>[%]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600" dirty="0" smtClean="0"/>
                        <a:t>Total Latency* [</a:t>
                      </a:r>
                      <a:r>
                        <a:rPr lang="en-US" altLang="ko-KR" sz="1600" dirty="0" err="1" smtClean="0"/>
                        <a:t>usec</a:t>
                      </a:r>
                      <a:r>
                        <a:rPr lang="en-US" altLang="ko-KR" sz="1600" dirty="0" smtClean="0"/>
                        <a:t>]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W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C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TX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/>
                        <a:t>T</a:t>
                      </a:r>
                      <a:r>
                        <a:rPr lang="en-US" altLang="ko-KR" sz="1600" b="0" baseline="-25000" dirty="0" smtClean="0"/>
                        <a:t>R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28956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5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47.3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46.6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70C0"/>
                          </a:solidFill>
                        </a:rPr>
                        <a:t>15,689</a:t>
                      </a:r>
                      <a:endParaRPr lang="ko-KR" alt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12,920</a:t>
                      </a:r>
                    </a:p>
                    <a:p>
                      <a:pPr algn="ctr"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</a:rPr>
                        <a:t>(82.4%)</a:t>
                      </a:r>
                      <a:endParaRPr lang="ko-KR" alt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114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(0.7%)</a:t>
                      </a:r>
                      <a:endParaRPr lang="ko-KR" alt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645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(4.1%)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4,312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(12.8%)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4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50.0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6.9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70C0"/>
                          </a:solidFill>
                        </a:rPr>
                        <a:t>694</a:t>
                      </a:r>
                      <a:endParaRPr lang="ko-KR" alt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188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(27.1%)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110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(15.8%)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266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(38.3%)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1,899</a:t>
                      </a:r>
                    </a:p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(18.8%)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3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50.0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70C0"/>
                          </a:solidFill>
                        </a:rPr>
                        <a:t>614</a:t>
                      </a:r>
                      <a:endParaRPr lang="ko-KR" alt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188</a:t>
                      </a:r>
                    </a:p>
                    <a:p>
                      <a:pPr algn="ctr" latinLnBrk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(30.7%)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109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(17.8%)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316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(51.5%)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2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50.0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70C0"/>
                          </a:solidFill>
                        </a:rPr>
                        <a:t>854</a:t>
                      </a:r>
                      <a:endParaRPr lang="ko-KR" alt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291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(34.0%)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109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(12.8%)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455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(53.2%)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/>
                </a:tc>
              </a:tr>
              <a:tr h="49616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MCS 1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 smtClean="0"/>
                        <a:t>50.0</a:t>
                      </a:r>
                      <a:endParaRPr lang="ko-KR" altLang="en-US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0</a:t>
                      </a:r>
                      <a:endParaRPr lang="ko-KR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0070C0"/>
                          </a:solidFill>
                        </a:rPr>
                        <a:t>2,464</a:t>
                      </a:r>
                      <a:endParaRPr lang="ko-KR" altLang="en-US" sz="1600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815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(33.1%)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109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(4.4%)</a:t>
                      </a:r>
                      <a:endParaRPr lang="ko-KR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solidFill>
                            <a:srgbClr val="FF0000"/>
                          </a:solidFill>
                        </a:rPr>
                        <a:t>1,540</a:t>
                      </a:r>
                    </a:p>
                    <a:p>
                      <a:pPr marL="0" algn="ctr" defTabSz="914400" rtl="0" eaLnBrk="1" latinLnBrk="1" hangingPunct="1"/>
                      <a:r>
                        <a:rPr lang="en-US" altLang="ko-KR" sz="12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(62.5%)</a:t>
                      </a:r>
                      <a:endParaRPr lang="ko-KR" altLang="en-US" sz="1200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/>
                        <a:t>-</a:t>
                      </a:r>
                      <a:endParaRPr lang="ko-KR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81020" y="6147207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*Total latency = T</a:t>
            </a:r>
            <a:r>
              <a:rPr lang="en-US" altLang="ko-KR" baseline="-25000" dirty="0" smtClean="0"/>
              <a:t>W</a:t>
            </a:r>
            <a:r>
              <a:rPr lang="en-US" altLang="ko-KR" dirty="0" smtClean="0"/>
              <a:t> + T</a:t>
            </a:r>
            <a:r>
              <a:rPr lang="en-US" altLang="ko-KR" baseline="-25000" dirty="0" smtClean="0"/>
              <a:t>C </a:t>
            </a:r>
            <a:r>
              <a:rPr lang="en-US" altLang="ko-KR" dirty="0" smtClean="0"/>
              <a:t>+ T</a:t>
            </a:r>
            <a:r>
              <a:rPr lang="en-US" altLang="ko-KR" baseline="-25000" dirty="0" smtClean="0"/>
              <a:t>TX</a:t>
            </a:r>
            <a:r>
              <a:rPr lang="en-US" altLang="ko-KR" dirty="0" smtClean="0"/>
              <a:t> + PER * T</a:t>
            </a:r>
            <a:r>
              <a:rPr lang="en-US" altLang="ko-KR" baseline="-25000" dirty="0" smtClean="0"/>
              <a:t>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537723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</a:t>
            </a:r>
            <a:r>
              <a:rPr lang="en-US" altLang="ko-KR" dirty="0" smtClean="0"/>
              <a:t>analysis</a:t>
            </a:r>
            <a:r>
              <a:rPr lang="en-US" altLang="ko-KR" dirty="0"/>
              <a:t>: Case </a:t>
            </a:r>
            <a:r>
              <a:rPr lang="en-US" altLang="ko-KR" dirty="0" smtClean="0"/>
              <a:t>2 (BW)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033015"/>
              </p:ext>
            </p:extLst>
          </p:nvPr>
        </p:nvGraphicFramePr>
        <p:xfrm>
          <a:off x="5943600" y="2971800"/>
          <a:ext cx="3124200" cy="2834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11996"/>
                <a:gridCol w="791106"/>
                <a:gridCol w="632885"/>
                <a:gridCol w="988213"/>
              </a:tblGrid>
              <a:tr h="655969"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Tput</a:t>
                      </a:r>
                      <a:r>
                        <a:rPr lang="en-US" altLang="ko-KR" dirty="0" smtClean="0"/>
                        <a:t> [Mbps]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[%]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Total </a:t>
                      </a:r>
                    </a:p>
                    <a:p>
                      <a:pPr algn="ctr"/>
                      <a:r>
                        <a:rPr lang="en-US" altLang="ko-KR" dirty="0" smtClean="0"/>
                        <a:t>Latency</a:t>
                      </a:r>
                    </a:p>
                    <a:p>
                      <a:pPr algn="ctr"/>
                      <a:r>
                        <a:rPr lang="en-US" altLang="ko-KR" dirty="0" smtClean="0"/>
                        <a:t>[</a:t>
                      </a:r>
                      <a:r>
                        <a:rPr lang="en-US" altLang="ko-KR" dirty="0" err="1" smtClean="0"/>
                        <a:t>usec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 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3,392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80 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694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160 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50.0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463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828801"/>
            <a:ext cx="5614254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412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analysis: Case 2 (BW)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Detail </a:t>
            </a:r>
            <a:r>
              <a:rPr lang="en-US" altLang="ko-KR" dirty="0" smtClean="0"/>
              <a:t>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0101202"/>
              </p:ext>
            </p:extLst>
          </p:nvPr>
        </p:nvGraphicFramePr>
        <p:xfrm>
          <a:off x="381000" y="2895600"/>
          <a:ext cx="8534400" cy="26819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2"/>
                <a:gridCol w="838200"/>
                <a:gridCol w="816426"/>
                <a:gridCol w="1858885"/>
                <a:gridCol w="1058487"/>
                <a:gridCol w="914400"/>
                <a:gridCol w="914400"/>
                <a:gridCol w="914400"/>
              </a:tblGrid>
              <a:tr h="380045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Each latency </a:t>
                      </a:r>
                      <a:r>
                        <a:rPr lang="en-US" altLang="ko-KR" sz="1800" u="none" strike="noStrike" dirty="0" smtClean="0">
                          <a:effectLst/>
                        </a:rPr>
                        <a:t>portion </a:t>
                      </a:r>
                      <a:r>
                        <a:rPr lang="en-US" altLang="ko-KR" dirty="0" smtClean="0"/>
                        <a:t>[</a:t>
                      </a:r>
                      <a:r>
                        <a:rPr lang="en-US" altLang="ko-KR" dirty="0" err="1" smtClean="0"/>
                        <a:t>usec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55969">
                <a:tc>
                  <a:txBody>
                    <a:bodyPr/>
                    <a:lstStyle/>
                    <a:p>
                      <a:pPr algn="ctr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Tput</a:t>
                      </a:r>
                      <a:r>
                        <a:rPr lang="en-US" altLang="ko-KR" dirty="0" smtClean="0"/>
                        <a:t> [Mbps]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[%]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Total Latency* [</a:t>
                      </a:r>
                      <a:r>
                        <a:rPr lang="en-US" altLang="ko-KR" dirty="0" err="1" smtClean="0"/>
                        <a:t>usec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T</a:t>
                      </a:r>
                      <a:r>
                        <a:rPr lang="en-US" altLang="ko-KR" b="0" baseline="-25000" dirty="0" smtClean="0"/>
                        <a:t>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T</a:t>
                      </a:r>
                      <a:r>
                        <a:rPr lang="en-US" altLang="ko-KR" b="0" baseline="-25000" dirty="0" smtClean="0"/>
                        <a:t>C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T</a:t>
                      </a:r>
                      <a:r>
                        <a:rPr lang="en-US" altLang="ko-KR" b="0" baseline="-25000" dirty="0" smtClean="0"/>
                        <a:t>TX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T</a:t>
                      </a:r>
                      <a:r>
                        <a:rPr lang="en-US" altLang="ko-KR" b="0" baseline="-25000" dirty="0" smtClean="0"/>
                        <a:t>R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 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2.2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0070C0"/>
                          </a:solidFill>
                        </a:rPr>
                        <a:t>3,392</a:t>
                      </a:r>
                      <a:endParaRPr lang="ko-KR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2,436</a:t>
                      </a:r>
                    </a:p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(71.8%)</a:t>
                      </a:r>
                      <a:endParaRPr kumimoji="0" lang="ko-KR" altLang="en-US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112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(3.3%)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697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(20.6%)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6,816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(4.3%)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80 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0070C0"/>
                          </a:solidFill>
                        </a:rPr>
                        <a:t>694</a:t>
                      </a:r>
                      <a:endParaRPr lang="ko-KR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188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(27.1%)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110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(15.8%)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266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(38.3%)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1,899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(18.8%)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160 MHz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50.0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6.8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0070C0"/>
                          </a:solidFill>
                        </a:rPr>
                        <a:t>463</a:t>
                      </a:r>
                      <a:endParaRPr lang="ko-KR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145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(31.3%)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111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(24.1%)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174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(37.7%)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471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(6.9%)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9347" y="5895201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*Total latency = T</a:t>
            </a:r>
            <a:r>
              <a:rPr lang="en-US" altLang="ko-KR" baseline="-25000" dirty="0" smtClean="0"/>
              <a:t>W</a:t>
            </a:r>
            <a:r>
              <a:rPr lang="en-US" altLang="ko-KR" dirty="0" smtClean="0"/>
              <a:t> + T</a:t>
            </a:r>
            <a:r>
              <a:rPr lang="en-US" altLang="ko-KR" baseline="-25000" dirty="0" smtClean="0"/>
              <a:t>C </a:t>
            </a:r>
            <a:r>
              <a:rPr lang="en-US" altLang="ko-KR" dirty="0" smtClean="0"/>
              <a:t>+ T</a:t>
            </a:r>
            <a:r>
              <a:rPr lang="en-US" altLang="ko-KR" baseline="-25000" dirty="0" smtClean="0"/>
              <a:t>TX</a:t>
            </a:r>
            <a:r>
              <a:rPr lang="en-US" altLang="ko-KR" dirty="0" smtClean="0"/>
              <a:t> + PER * T</a:t>
            </a:r>
            <a:r>
              <a:rPr lang="en-US" altLang="ko-KR" baseline="-25000" dirty="0" smtClean="0"/>
              <a:t>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0545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</a:t>
            </a:r>
            <a:r>
              <a:rPr lang="en-US" altLang="ko-KR" dirty="0" smtClean="0"/>
              <a:t>analysis: Case 3 </a:t>
            </a:r>
            <a:r>
              <a:rPr lang="en-US" altLang="ko-KR" dirty="0"/>
              <a:t>(Traffic load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247474"/>
              </p:ext>
            </p:extLst>
          </p:nvPr>
        </p:nvGraphicFramePr>
        <p:xfrm>
          <a:off x="5715000" y="2622325"/>
          <a:ext cx="3276600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4765"/>
                <a:gridCol w="811712"/>
                <a:gridCol w="612897"/>
                <a:gridCol w="997226"/>
              </a:tblGrid>
              <a:tr h="655969"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Tput</a:t>
                      </a:r>
                      <a:r>
                        <a:rPr lang="en-US" altLang="ko-KR" dirty="0" smtClean="0"/>
                        <a:t> [Mbps]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[%]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Total</a:t>
                      </a:r>
                    </a:p>
                    <a:p>
                      <a:pPr algn="ctr"/>
                      <a:r>
                        <a:rPr lang="en-US" altLang="ko-KR" dirty="0" smtClean="0"/>
                        <a:t> Latency</a:t>
                      </a:r>
                    </a:p>
                    <a:p>
                      <a:pPr algn="ctr"/>
                      <a:r>
                        <a:rPr lang="en-US" altLang="ko-KR" dirty="0" smtClean="0"/>
                        <a:t>[</a:t>
                      </a:r>
                      <a:r>
                        <a:rPr lang="en-US" altLang="ko-KR" dirty="0" err="1" smtClean="0"/>
                        <a:t>usec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694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4,342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150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147.7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9,760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159.5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73,391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2209800"/>
            <a:ext cx="5513619" cy="418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6817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DL Latency analysis: Case 3 (Traffic load)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Detail results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538040"/>
              </p:ext>
            </p:extLst>
          </p:nvPr>
        </p:nvGraphicFramePr>
        <p:xfrm>
          <a:off x="381000" y="2514600"/>
          <a:ext cx="8381998" cy="32305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914400"/>
                <a:gridCol w="765109"/>
                <a:gridCol w="1825691"/>
                <a:gridCol w="1039585"/>
                <a:gridCol w="898071"/>
                <a:gridCol w="898071"/>
                <a:gridCol w="898071"/>
              </a:tblGrid>
              <a:tr h="380045"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Each latency </a:t>
                      </a:r>
                      <a:r>
                        <a:rPr lang="en-US" altLang="ko-KR" sz="1800" u="none" strike="noStrike" dirty="0" smtClean="0">
                          <a:effectLst/>
                        </a:rPr>
                        <a:t>portion </a:t>
                      </a:r>
                      <a:r>
                        <a:rPr lang="en-US" altLang="ko-KR" dirty="0" smtClean="0"/>
                        <a:t>[</a:t>
                      </a:r>
                      <a:r>
                        <a:rPr lang="en-US" altLang="ko-KR" dirty="0" err="1" smtClean="0"/>
                        <a:t>usec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655969">
                <a:tc>
                  <a:txBody>
                    <a:bodyPr/>
                    <a:lstStyle/>
                    <a:p>
                      <a:pPr algn="ctr"/>
                      <a:endParaRPr lang="ko-KR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err="1" smtClean="0"/>
                        <a:t>Tput</a:t>
                      </a:r>
                      <a:r>
                        <a:rPr lang="en-US" altLang="ko-KR" dirty="0" smtClean="0"/>
                        <a:t> [Mbps]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PER </a:t>
                      </a:r>
                    </a:p>
                    <a:p>
                      <a:pPr algn="ctr" latinLnBrk="1"/>
                      <a:r>
                        <a:rPr lang="en-US" altLang="ko-KR" dirty="0" smtClean="0"/>
                        <a:t>[%]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dirty="0" smtClean="0"/>
                        <a:t>Total Latency* [</a:t>
                      </a:r>
                      <a:r>
                        <a:rPr lang="en-US" altLang="ko-KR" dirty="0" err="1" smtClean="0"/>
                        <a:t>usec</a:t>
                      </a:r>
                      <a:r>
                        <a:rPr lang="en-US" altLang="ko-KR" dirty="0" smtClean="0"/>
                        <a:t>]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T</a:t>
                      </a:r>
                      <a:r>
                        <a:rPr lang="en-US" altLang="ko-KR" b="0" baseline="-25000" dirty="0" smtClean="0"/>
                        <a:t>W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T</a:t>
                      </a:r>
                      <a:r>
                        <a:rPr lang="en-US" altLang="ko-KR" b="0" baseline="-25000" dirty="0" smtClean="0"/>
                        <a:t>C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T</a:t>
                      </a:r>
                      <a:r>
                        <a:rPr lang="en-US" altLang="ko-KR" b="0" baseline="-25000" dirty="0" smtClean="0"/>
                        <a:t>TX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0" dirty="0" smtClean="0"/>
                        <a:t>T</a:t>
                      </a:r>
                      <a:r>
                        <a:rPr lang="en-US" altLang="ko-KR" b="0" baseline="-25000" dirty="0" smtClean="0"/>
                        <a:t>R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6.9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0070C0"/>
                          </a:solidFill>
                        </a:rPr>
                        <a:t>694</a:t>
                      </a:r>
                      <a:endParaRPr lang="ko-KR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188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(27.1%)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110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(15.8%)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266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(38.3%)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1,899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(18.8%)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100.0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5.3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0070C0"/>
                          </a:solidFill>
                        </a:rPr>
                        <a:t>4,342</a:t>
                      </a:r>
                      <a:endParaRPr lang="ko-KR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3,265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(75.2%)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109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(2.5%)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690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(15.9%)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5,268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(6.4%)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150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147.7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4.1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0070C0"/>
                          </a:solidFill>
                        </a:rPr>
                        <a:t>9,760</a:t>
                      </a:r>
                      <a:endParaRPr lang="ko-KR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7,292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(74.7%)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110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(1.1%)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2,113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(21.6%)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5,932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(2.5%)</a:t>
                      </a:r>
                      <a:endParaRPr lang="ko-KR" altLang="en-US" dirty="0"/>
                    </a:p>
                  </a:txBody>
                  <a:tcPr anchor="ctr"/>
                </a:tc>
              </a:tr>
              <a:tr h="38004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200 Mbps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 smtClean="0"/>
                        <a:t>159.5</a:t>
                      </a:r>
                      <a:endParaRPr lang="ko-KR" alt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4.0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0070C0"/>
                          </a:solidFill>
                        </a:rPr>
                        <a:t>73,391</a:t>
                      </a:r>
                      <a:endParaRPr lang="ko-KR" alt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68,487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(93.3%)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109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(0.1%)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4,513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(6.1%)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7,031</a:t>
                      </a:r>
                    </a:p>
                    <a:p>
                      <a:pPr algn="ctr" latinLnBrk="1"/>
                      <a:r>
                        <a:rPr kumimoji="0" lang="en-US" altLang="ko-KR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(0.4%)</a:t>
                      </a:r>
                      <a:endParaRPr lang="ko-KR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9347" y="6147207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*Total latency = T</a:t>
            </a:r>
            <a:r>
              <a:rPr lang="en-US" altLang="ko-KR" baseline="-25000" dirty="0" smtClean="0"/>
              <a:t>W</a:t>
            </a:r>
            <a:r>
              <a:rPr lang="en-US" altLang="ko-KR" dirty="0" smtClean="0"/>
              <a:t> + T</a:t>
            </a:r>
            <a:r>
              <a:rPr lang="en-US" altLang="ko-KR" baseline="-25000" dirty="0" smtClean="0"/>
              <a:t>C </a:t>
            </a:r>
            <a:r>
              <a:rPr lang="en-US" altLang="ko-KR" dirty="0" smtClean="0"/>
              <a:t>+ T</a:t>
            </a:r>
            <a:r>
              <a:rPr lang="en-US" altLang="ko-KR" baseline="-25000" dirty="0" smtClean="0"/>
              <a:t>TX</a:t>
            </a:r>
            <a:r>
              <a:rPr lang="en-US" altLang="ko-KR" dirty="0" smtClean="0"/>
              <a:t> + PER * T</a:t>
            </a:r>
            <a:r>
              <a:rPr lang="en-US" altLang="ko-KR" baseline="-25000" dirty="0" smtClean="0"/>
              <a:t>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68337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on DL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305800" cy="4648200"/>
          </a:xfrm>
        </p:spPr>
        <p:txBody>
          <a:bodyPr/>
          <a:lstStyle/>
          <a:p>
            <a:r>
              <a:rPr lang="en-US" altLang="ko-KR" dirty="0" smtClean="0"/>
              <a:t>MCS </a:t>
            </a:r>
            <a:r>
              <a:rPr lang="en-US" altLang="ko-KR" dirty="0"/>
              <a:t>that maximizes </a:t>
            </a:r>
            <a:r>
              <a:rPr lang="en-US" altLang="ko-KR" dirty="0" err="1"/>
              <a:t>Tput</a:t>
            </a:r>
            <a:r>
              <a:rPr lang="en-US" altLang="ko-KR" dirty="0"/>
              <a:t> and MCS that minimizes </a:t>
            </a:r>
            <a:r>
              <a:rPr lang="en-US" altLang="ko-KR" dirty="0" smtClean="0"/>
              <a:t>latency can be different</a:t>
            </a:r>
          </a:p>
          <a:p>
            <a:pPr lvl="1"/>
            <a:r>
              <a:rPr lang="en-US" altLang="ko-KR" dirty="0"/>
              <a:t>In normal cases, </a:t>
            </a:r>
            <a:r>
              <a:rPr lang="en-US" altLang="ko-KR" dirty="0" err="1" smtClean="0"/>
              <a:t>Tput</a:t>
            </a:r>
            <a:r>
              <a:rPr lang="en-US" altLang="ko-KR" dirty="0" smtClean="0"/>
              <a:t> </a:t>
            </a:r>
            <a:r>
              <a:rPr lang="en-US" altLang="ko-KR" dirty="0"/>
              <a:t>is </a:t>
            </a:r>
            <a:r>
              <a:rPr lang="en-US" altLang="ko-KR" dirty="0" smtClean="0"/>
              <a:t>maximized </a:t>
            </a:r>
            <a:r>
              <a:rPr lang="en-US" altLang="ko-KR" dirty="0"/>
              <a:t>at the </a:t>
            </a:r>
            <a:r>
              <a:rPr lang="en-US" altLang="ko-KR" dirty="0" smtClean="0"/>
              <a:t>PER 10~20%</a:t>
            </a:r>
          </a:p>
          <a:p>
            <a:pPr lvl="1"/>
            <a:r>
              <a:rPr lang="en-US" altLang="ko-KR" dirty="0" smtClean="0"/>
              <a:t>However, the results shows that latency </a:t>
            </a:r>
            <a:r>
              <a:rPr lang="en-US" altLang="ko-KR" dirty="0"/>
              <a:t>is the minimum when the PER is </a:t>
            </a:r>
            <a:r>
              <a:rPr lang="en-US" altLang="ko-KR" dirty="0" smtClean="0"/>
              <a:t>near 0%</a:t>
            </a:r>
          </a:p>
          <a:p>
            <a:r>
              <a:rPr lang="en-US" altLang="ko-KR" dirty="0" smtClean="0"/>
              <a:t>Even though </a:t>
            </a:r>
            <a:r>
              <a:rPr lang="en-US" altLang="ko-KR" dirty="0"/>
              <a:t>the PER increases, the latency decreases as the BW </a:t>
            </a:r>
            <a:r>
              <a:rPr lang="en-US" altLang="ko-KR" dirty="0" smtClean="0"/>
              <a:t>increases</a:t>
            </a:r>
            <a:endParaRPr lang="en-US" altLang="ko-KR" dirty="0"/>
          </a:p>
          <a:p>
            <a:r>
              <a:rPr lang="en-US" altLang="ko-KR" dirty="0"/>
              <a:t>The </a:t>
            </a:r>
            <a:r>
              <a:rPr lang="en-US" altLang="ko-KR" dirty="0" smtClean="0"/>
              <a:t>latency increases </a:t>
            </a:r>
            <a:r>
              <a:rPr lang="en-US" altLang="ko-KR" dirty="0"/>
              <a:t>dramatically </a:t>
            </a:r>
            <a:r>
              <a:rPr lang="en-US" altLang="ko-KR" dirty="0" smtClean="0"/>
              <a:t>when traffic </a:t>
            </a:r>
            <a:r>
              <a:rPr lang="en-US" altLang="ko-KR" dirty="0"/>
              <a:t>is </a:t>
            </a:r>
            <a:r>
              <a:rPr lang="en-US" altLang="ko-KR" dirty="0" smtClean="0"/>
              <a:t>saturated</a:t>
            </a:r>
          </a:p>
          <a:p>
            <a:r>
              <a:rPr lang="en-US" altLang="ko-KR" dirty="0"/>
              <a:t>The variation in T</a:t>
            </a:r>
            <a:r>
              <a:rPr lang="en-US" altLang="ko-KR" baseline="-25000" dirty="0"/>
              <a:t>W</a:t>
            </a:r>
            <a:r>
              <a:rPr lang="en-US" altLang="ko-KR" dirty="0"/>
              <a:t> is greater than the </a:t>
            </a:r>
            <a:r>
              <a:rPr lang="en-US" altLang="ko-KR" dirty="0" smtClean="0"/>
              <a:t>others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4431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setting for UL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AP-STAs distance: 45 meter</a:t>
            </a:r>
          </a:p>
          <a:p>
            <a:r>
              <a:rPr lang="en-US" altLang="ko-KR" dirty="0" smtClean="0"/>
              <a:t>STAs are co-located (1 ~ 40 STAs)</a:t>
            </a:r>
          </a:p>
          <a:p>
            <a:r>
              <a:rPr lang="en-US" altLang="ko-KR" dirty="0" smtClean="0"/>
              <a:t>Channel model: </a:t>
            </a:r>
            <a:r>
              <a:rPr lang="en-US" altLang="ko-KR" dirty="0" err="1" smtClean="0"/>
              <a:t>TGnD</a:t>
            </a:r>
            <a:endParaRPr lang="en-US" altLang="ko-KR" dirty="0" smtClean="0"/>
          </a:p>
          <a:p>
            <a:r>
              <a:rPr lang="en-US" altLang="ko-KR" dirty="0" smtClean="0"/>
              <a:t>Fixed MCS 4</a:t>
            </a:r>
          </a:p>
          <a:p>
            <a:r>
              <a:rPr lang="en-US" altLang="ko-KR" dirty="0" smtClean="0"/>
              <a:t>Traffic model: CBR, UL only, 1500 bytes MSDU</a:t>
            </a:r>
          </a:p>
          <a:p>
            <a:r>
              <a:rPr lang="en-US" altLang="ko-KR" dirty="0" smtClean="0"/>
              <a:t>TX power: 20 </a:t>
            </a:r>
            <a:r>
              <a:rPr lang="en-US" altLang="ko-KR" dirty="0" err="1" smtClean="0"/>
              <a:t>dBm</a:t>
            </a:r>
            <a:r>
              <a:rPr lang="en-US" altLang="ko-KR" dirty="0" smtClean="0"/>
              <a:t>(AP), 17 </a:t>
            </a:r>
            <a:r>
              <a:rPr lang="en-US" altLang="ko-KR" dirty="0" err="1" smtClean="0"/>
              <a:t>dBm</a:t>
            </a:r>
            <a:r>
              <a:rPr lang="en-US" altLang="ko-KR" dirty="0" smtClean="0"/>
              <a:t>(STA)</a:t>
            </a:r>
          </a:p>
          <a:p>
            <a:r>
              <a:rPr lang="en-US" altLang="ko-KR" dirty="0" smtClean="0"/>
              <a:t>80 MHz BW in 5 GHz band</a:t>
            </a:r>
          </a:p>
          <a:p>
            <a:r>
              <a:rPr lang="en-US" altLang="ko-KR" dirty="0" smtClean="0"/>
              <a:t>RTS/CTS on/off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4586479"/>
            <a:ext cx="2703761" cy="169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5907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cases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will analyze </a:t>
            </a:r>
            <a:r>
              <a:rPr lang="en-US" altLang="ko-KR" dirty="0" smtClean="0"/>
              <a:t>trend of latency </a:t>
            </a:r>
            <a:r>
              <a:rPr lang="en-US" altLang="ko-KR" dirty="0"/>
              <a:t>portions in </a:t>
            </a:r>
            <a:r>
              <a:rPr lang="en-US" altLang="ko-KR" dirty="0" smtClean="0"/>
              <a:t>environments </a:t>
            </a:r>
            <a:r>
              <a:rPr lang="en-US" altLang="ko-KR" dirty="0"/>
              <a:t>where the </a:t>
            </a:r>
            <a:r>
              <a:rPr lang="en-US" altLang="ko-KR" dirty="0" smtClean="0"/>
              <a:t>following variables change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Case 1: </a:t>
            </a:r>
            <a:r>
              <a:rPr lang="en-US" altLang="ko-KR" dirty="0"/>
              <a:t>Number of STA, </a:t>
            </a:r>
            <a:r>
              <a:rPr lang="en-US" altLang="ko-KR" dirty="0" smtClean="0"/>
              <a:t>1 ~ 10 STAs</a:t>
            </a:r>
          </a:p>
          <a:p>
            <a:pPr lvl="2"/>
            <a:r>
              <a:rPr lang="en-US" altLang="ko-KR" dirty="0" smtClean="0"/>
              <a:t>Traffic load = 10 Mbps per STA, RTS/CTS on/off</a:t>
            </a:r>
          </a:p>
          <a:p>
            <a:pPr lvl="1"/>
            <a:r>
              <a:rPr lang="en-US" altLang="ko-KR" dirty="0" smtClean="0"/>
              <a:t>Case 2: </a:t>
            </a:r>
            <a:r>
              <a:rPr lang="en-US" altLang="ko-KR" dirty="0"/>
              <a:t>Number of STA, </a:t>
            </a:r>
            <a:r>
              <a:rPr lang="en-US" altLang="ko-KR" dirty="0" smtClean="0"/>
              <a:t>10 ~ 40 STAs</a:t>
            </a:r>
          </a:p>
          <a:p>
            <a:pPr lvl="2"/>
            <a:r>
              <a:rPr lang="en-US" altLang="ko-KR" dirty="0"/>
              <a:t>Traffic load = </a:t>
            </a:r>
            <a:r>
              <a:rPr lang="en-US" altLang="ko-KR" dirty="0" smtClean="0"/>
              <a:t>1 </a:t>
            </a:r>
            <a:r>
              <a:rPr lang="en-US" altLang="ko-KR" dirty="0"/>
              <a:t>Mbps per STA, RTS/CTS on/off</a:t>
            </a:r>
          </a:p>
          <a:p>
            <a:pPr lvl="1"/>
            <a:r>
              <a:rPr lang="en-US" altLang="ko-KR" dirty="0" smtClean="0"/>
              <a:t>Case 3: </a:t>
            </a:r>
            <a:r>
              <a:rPr lang="en-US" altLang="ko-KR" dirty="0"/>
              <a:t>Access </a:t>
            </a:r>
            <a:r>
              <a:rPr lang="en-US" altLang="ko-KR" dirty="0" smtClean="0"/>
              <a:t>category, 6 STAs</a:t>
            </a:r>
          </a:p>
          <a:p>
            <a:pPr lvl="2"/>
            <a:r>
              <a:rPr lang="en-US" altLang="ko-KR" dirty="0" smtClean="0"/>
              <a:t>5 low rate STAs + 1 high rate STA</a:t>
            </a:r>
          </a:p>
          <a:p>
            <a:pPr lvl="2"/>
            <a:r>
              <a:rPr lang="en-US" altLang="ko-KR" dirty="0" smtClean="0"/>
              <a:t>High rate STAs: 100 Mbps traffic load, AC_BE/VI/VO</a:t>
            </a:r>
          </a:p>
          <a:p>
            <a:pPr lvl="2"/>
            <a:r>
              <a:rPr lang="en-US" altLang="ko-KR" dirty="0" smtClean="0"/>
              <a:t>Low rate STAs: 1 Mbps traffic load per STA, AC_BE only</a:t>
            </a:r>
          </a:p>
          <a:p>
            <a:pPr lvl="2"/>
            <a:r>
              <a:rPr lang="en-US" altLang="ko-KR" dirty="0" smtClean="0"/>
              <a:t>RTS/CTS off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938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UL </a:t>
            </a:r>
            <a:r>
              <a:rPr lang="en-US" altLang="ko-KR" dirty="0"/>
              <a:t>Latency analysis: Case </a:t>
            </a:r>
            <a:r>
              <a:rPr lang="en-US" altLang="ko-KR" dirty="0" smtClean="0"/>
              <a:t>1 </a:t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en-US" altLang="ko-KR" dirty="0"/>
              <a:t>Number of </a:t>
            </a:r>
            <a:r>
              <a:rPr lang="en-US" altLang="ko-KR" dirty="0" smtClean="0"/>
              <a:t>STA)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089" y="1762432"/>
            <a:ext cx="5410200" cy="4626924"/>
          </a:xfrm>
          <a:prstGeom prst="rect">
            <a:avLst/>
          </a:prstGeom>
        </p:spPr>
      </p:pic>
      <p:pic>
        <p:nvPicPr>
          <p:cNvPr id="16" name="그림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0" y="1752600"/>
            <a:ext cx="2789711" cy="469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5600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This </a:t>
            </a:r>
            <a:r>
              <a:rPr lang="en-US" altLang="ko-KR" dirty="0" smtClean="0"/>
              <a:t>presentation</a:t>
            </a:r>
            <a:r>
              <a:rPr lang="en-US" altLang="ko-KR" dirty="0"/>
              <a:t>	</a:t>
            </a:r>
            <a:r>
              <a:rPr lang="en-US" altLang="ko-KR" dirty="0" smtClean="0"/>
              <a:t>addresses the latency analysis and simulation results for EHT to reduce latency and jitter</a:t>
            </a:r>
            <a:r>
              <a:rPr lang="en-US" altLang="ko-KR" dirty="0"/>
              <a:t>. This </a:t>
            </a:r>
            <a:r>
              <a:rPr lang="en-US" altLang="ko-KR" dirty="0" smtClean="0"/>
              <a:t>analysis may allow </a:t>
            </a:r>
            <a:r>
              <a:rPr lang="en-US" altLang="ko-KR" dirty="0"/>
              <a:t>EHT to review technologies to </a:t>
            </a:r>
            <a:r>
              <a:rPr lang="en-US" altLang="ko-KR" dirty="0" smtClean="0"/>
              <a:t>support low latency traffic.</a:t>
            </a:r>
            <a:r>
              <a:rPr lang="en-US" altLang="ko-KR" dirty="0"/>
              <a:t>	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9126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1 </a:t>
            </a:r>
            <a:br>
              <a:rPr lang="en-US" altLang="ko-KR" dirty="0"/>
            </a:br>
            <a:r>
              <a:rPr lang="en-US" altLang="ko-KR" dirty="0"/>
              <a:t>(Number of STA)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4263" y="6084168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*Total latency = T</a:t>
            </a:r>
            <a:r>
              <a:rPr lang="en-US" altLang="ko-KR" baseline="-25000" dirty="0" smtClean="0"/>
              <a:t>W</a:t>
            </a:r>
            <a:r>
              <a:rPr lang="en-US" altLang="ko-KR" dirty="0" smtClean="0"/>
              <a:t> + T</a:t>
            </a:r>
            <a:r>
              <a:rPr lang="en-US" altLang="ko-KR" baseline="-25000" dirty="0" smtClean="0"/>
              <a:t>C </a:t>
            </a:r>
            <a:r>
              <a:rPr lang="en-US" altLang="ko-KR" dirty="0" smtClean="0"/>
              <a:t>+ T</a:t>
            </a:r>
            <a:r>
              <a:rPr lang="en-US" altLang="ko-KR" baseline="-25000" dirty="0" smtClean="0"/>
              <a:t>TX</a:t>
            </a:r>
            <a:r>
              <a:rPr lang="en-US" altLang="ko-KR" dirty="0" smtClean="0"/>
              <a:t> + PER * T</a:t>
            </a:r>
            <a:r>
              <a:rPr lang="en-US" altLang="ko-KR" baseline="-25000" dirty="0" smtClean="0"/>
              <a:t>R</a:t>
            </a:r>
            <a:endParaRPr lang="ko-KR" altLang="en-US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625241"/>
              </p:ext>
            </p:extLst>
          </p:nvPr>
        </p:nvGraphicFramePr>
        <p:xfrm>
          <a:off x="762000" y="2286000"/>
          <a:ext cx="7924801" cy="364235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3746"/>
                <a:gridCol w="753746"/>
                <a:gridCol w="753746"/>
                <a:gridCol w="949161"/>
                <a:gridCol w="991037"/>
                <a:gridCol w="994526"/>
                <a:gridCol w="827027"/>
                <a:gridCol w="949161"/>
                <a:gridCol w="952651"/>
              </a:tblGrid>
              <a:tr h="325211">
                <a:tc rowSpan="2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 dirty="0">
                          <a:effectLst/>
                        </a:rPr>
                        <a:t>　</a:t>
                      </a:r>
                      <a:endParaRPr lang="ko-KR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Each latency </a:t>
                      </a:r>
                      <a:r>
                        <a:rPr lang="en-US" altLang="ko-KR" sz="1600" u="none" strike="noStrike" dirty="0" smtClean="0">
                          <a:effectLst/>
                        </a:rPr>
                        <a:t>portion </a:t>
                      </a:r>
                      <a:r>
                        <a:rPr lang="en-US" sz="1600" u="none" strike="noStrike" dirty="0" smtClean="0">
                          <a:effectLst/>
                        </a:rPr>
                        <a:t>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97586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RTS/</a:t>
                      </a:r>
                      <a:br>
                        <a:rPr lang="en-US" sz="1600" u="none" strike="noStrike" dirty="0">
                          <a:effectLst/>
                        </a:rPr>
                      </a:br>
                      <a:r>
                        <a:rPr lang="en-US" sz="1600" u="none" strike="noStrike" dirty="0">
                          <a:effectLst/>
                        </a:rPr>
                        <a:t>CTS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Tput</a:t>
                      </a:r>
                      <a:r>
                        <a:rPr lang="en-US" sz="1600" u="none" strike="noStrike" dirty="0">
                          <a:effectLst/>
                        </a:rPr>
                        <a:t> [Mbps]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PER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[%]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Total Latency* [usec]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>
                          <a:effectLst/>
                        </a:rPr>
                        <a:t>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TX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455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 STA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Off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9.88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1.9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313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2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110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193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483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703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9.88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1.8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441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237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193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526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455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2 STA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Off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19.76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3.7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324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111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193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460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703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19.76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4.6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506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270</a:t>
                      </a:r>
                      <a:r>
                        <a:rPr lang="en-US" altLang="ko-KR" sz="1600" u="none" strike="noStrike" dirty="0">
                          <a:effectLst/>
                        </a:rPr>
                        <a:t>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196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833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455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5 STA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Off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49.37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47.9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7,902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2,102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1,844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631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6,947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703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49.34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19.6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11,019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1,402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5,955</a:t>
                      </a:r>
                      <a:r>
                        <a:rPr lang="en-US" altLang="ko-KR" sz="1600" u="none" strike="noStrike" dirty="0">
                          <a:effectLst/>
                        </a:rPr>
                        <a:t>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1,095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13,109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4559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10 STA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Off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81.67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55.3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634,556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553,085</a:t>
                      </a:r>
                      <a:r>
                        <a:rPr lang="en-US" altLang="ko-KR" sz="1600" u="none" strike="noStrike" dirty="0">
                          <a:effectLst/>
                        </a:rPr>
                        <a:t>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9,826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4,053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122,299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7033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98.27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24.3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89,986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45,902</a:t>
                      </a:r>
                      <a:r>
                        <a:rPr lang="en-US" altLang="ko-KR" sz="1600" u="none" strike="noStrike" dirty="0">
                          <a:effectLst/>
                        </a:rPr>
                        <a:t>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24,775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3,232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66,044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3278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2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(Number of STA)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15" name="그림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899" y="1905000"/>
            <a:ext cx="7803026" cy="447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76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2 </a:t>
            </a:r>
            <a:br>
              <a:rPr lang="en-US" altLang="ko-KR" dirty="0"/>
            </a:br>
            <a:r>
              <a:rPr lang="en-US" altLang="ko-KR" dirty="0"/>
              <a:t>(Number of STA)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6047601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*Total latency = T</a:t>
            </a:r>
            <a:r>
              <a:rPr lang="en-US" altLang="ko-KR" baseline="-25000" dirty="0" smtClean="0"/>
              <a:t>W</a:t>
            </a:r>
            <a:r>
              <a:rPr lang="en-US" altLang="ko-KR" dirty="0" smtClean="0"/>
              <a:t> + T</a:t>
            </a:r>
            <a:r>
              <a:rPr lang="en-US" altLang="ko-KR" baseline="-25000" dirty="0" smtClean="0"/>
              <a:t>C </a:t>
            </a:r>
            <a:r>
              <a:rPr lang="en-US" altLang="ko-KR" dirty="0" smtClean="0"/>
              <a:t>+ T</a:t>
            </a:r>
            <a:r>
              <a:rPr lang="en-US" altLang="ko-KR" baseline="-25000" dirty="0" smtClean="0"/>
              <a:t>TX</a:t>
            </a:r>
            <a:r>
              <a:rPr lang="en-US" altLang="ko-KR" dirty="0" smtClean="0"/>
              <a:t> + PER * T</a:t>
            </a:r>
            <a:r>
              <a:rPr lang="en-US" altLang="ko-KR" baseline="-25000" dirty="0" smtClean="0"/>
              <a:t>R</a:t>
            </a:r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627866"/>
              </p:ext>
            </p:extLst>
          </p:nvPr>
        </p:nvGraphicFramePr>
        <p:xfrm>
          <a:off x="838200" y="2362200"/>
          <a:ext cx="7370761" cy="35814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01050"/>
                <a:gridCol w="701050"/>
                <a:gridCol w="807700"/>
                <a:gridCol w="685800"/>
                <a:gridCol w="1012104"/>
                <a:gridCol w="924997"/>
                <a:gridCol w="769208"/>
                <a:gridCol w="882803"/>
                <a:gridCol w="886049"/>
              </a:tblGrid>
              <a:tr h="327442">
                <a:tc rowSpan="2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Each latency </a:t>
                      </a:r>
                      <a:r>
                        <a:rPr lang="en-US" sz="1600" u="none" strike="noStrike" dirty="0" smtClean="0">
                          <a:effectLst/>
                        </a:rPr>
                        <a:t>portion[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961862">
                <a:tc vMerge="1">
                  <a:txBody>
                    <a:bodyPr/>
                    <a:lstStyle/>
                    <a:p>
                      <a:pPr algn="l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RTS/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CTS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 err="1">
                          <a:effectLst/>
                        </a:rPr>
                        <a:t>Tput</a:t>
                      </a:r>
                      <a:r>
                        <a:rPr lang="en-US" sz="1600" u="none" strike="noStrike" dirty="0">
                          <a:effectLst/>
                        </a:rPr>
                        <a:t> [Mbps]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PER</a:t>
                      </a:r>
                      <a:br>
                        <a:rPr lang="en-US" sz="1600" u="none" strike="noStrike" dirty="0">
                          <a:effectLst/>
                        </a:rPr>
                      </a:br>
                      <a:r>
                        <a:rPr lang="en-US" sz="1600" u="none" strike="noStrike" dirty="0">
                          <a:effectLst/>
                        </a:rPr>
                        <a:t>[%]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Total Latency* [</a:t>
                      </a:r>
                      <a:r>
                        <a:rPr lang="en-US" sz="1600" u="none" strike="noStrike" dirty="0" err="1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>
                          <a:effectLst/>
                        </a:rPr>
                        <a:t>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>
                          <a:effectLst/>
                        </a:rPr>
                        <a:t>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>
                          <a:effectLst/>
                        </a:rPr>
                        <a:t>TX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>
                          <a:effectLst/>
                        </a:rPr>
                        <a:t>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65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10 STA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Off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9.88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53.9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1,617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21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422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193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1,819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65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9.88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30.4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3,121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1,972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194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3,135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65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20 STA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Off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19.76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65.3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3,804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105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748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194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4,224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65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19.76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32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8,784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374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5,423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226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8,641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65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30 STA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Off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49.37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67.4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11,215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2,115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2,363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230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9,651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65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49.34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31.5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22,641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2,168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13,168</a:t>
                      </a:r>
                      <a:r>
                        <a:rPr lang="en-US" altLang="ko-KR" sz="1600" u="none" strike="noStrike" dirty="0">
                          <a:effectLst/>
                        </a:rPr>
                        <a:t>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368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22,016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651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40 STA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Off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81.67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66.6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45,097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10,828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11,248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486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33,836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28651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On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98.27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32.7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42,853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4,794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24,313</a:t>
                      </a:r>
                      <a:r>
                        <a:rPr lang="en-US" altLang="ko-KR" sz="1600" u="none" strike="noStrike" dirty="0">
                          <a:effectLst/>
                        </a:rPr>
                        <a:t>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591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40,249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4529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3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 smtClean="0"/>
              <a:t>(Access Category)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1752600"/>
            <a:ext cx="6781800" cy="4684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356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UL Latency analysis: Case </a:t>
            </a:r>
            <a:r>
              <a:rPr lang="en-US" altLang="ko-KR" dirty="0" smtClean="0"/>
              <a:t>3 </a:t>
            </a:r>
            <a:r>
              <a:rPr lang="en-US" altLang="ko-KR" dirty="0"/>
              <a:t/>
            </a:r>
            <a:br>
              <a:rPr lang="en-US" altLang="ko-KR" dirty="0"/>
            </a:br>
            <a:r>
              <a:rPr lang="en-US" altLang="ko-KR" dirty="0"/>
              <a:t>(Access Category)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Detail results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29347" y="5943600"/>
            <a:ext cx="655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*Total latency = T</a:t>
            </a:r>
            <a:r>
              <a:rPr lang="en-US" altLang="ko-KR" baseline="-25000" dirty="0" smtClean="0"/>
              <a:t>W</a:t>
            </a:r>
            <a:r>
              <a:rPr lang="en-US" altLang="ko-KR" dirty="0" smtClean="0"/>
              <a:t> + T</a:t>
            </a:r>
            <a:r>
              <a:rPr lang="en-US" altLang="ko-KR" baseline="-25000" dirty="0" smtClean="0"/>
              <a:t>C </a:t>
            </a:r>
            <a:r>
              <a:rPr lang="en-US" altLang="ko-KR" dirty="0" smtClean="0"/>
              <a:t>+ T</a:t>
            </a:r>
            <a:r>
              <a:rPr lang="en-US" altLang="ko-KR" baseline="-25000" dirty="0" smtClean="0"/>
              <a:t>TX</a:t>
            </a:r>
            <a:r>
              <a:rPr lang="en-US" altLang="ko-KR" dirty="0" smtClean="0"/>
              <a:t> + PER * T</a:t>
            </a:r>
            <a:r>
              <a:rPr lang="en-US" altLang="ko-KR" baseline="-25000" dirty="0" smtClean="0"/>
              <a:t>R</a:t>
            </a:r>
            <a:endParaRPr lang="ko-KR" altLang="en-US" dirty="0"/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952937"/>
              </p:ext>
            </p:extLst>
          </p:nvPr>
        </p:nvGraphicFramePr>
        <p:xfrm>
          <a:off x="851470" y="2286000"/>
          <a:ext cx="7530530" cy="365759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16246"/>
                <a:gridCol w="716246"/>
                <a:gridCol w="716246"/>
                <a:gridCol w="901939"/>
                <a:gridCol w="941731"/>
                <a:gridCol w="945047"/>
                <a:gridCol w="785881"/>
                <a:gridCol w="901939"/>
                <a:gridCol w="905255"/>
              </a:tblGrid>
              <a:tr h="394085">
                <a:tc rowSpan="2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800" u="none" strike="noStrike">
                          <a:effectLst/>
                        </a:rPr>
                        <a:t>　</a:t>
                      </a:r>
                      <a:endParaRPr lang="ko-KR" alt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Each latency </a:t>
                      </a:r>
                      <a:r>
                        <a:rPr lang="en-US" sz="1600" u="none" strike="noStrike" dirty="0" smtClean="0">
                          <a:effectLst/>
                        </a:rPr>
                        <a:t>portion[</a:t>
                      </a:r>
                      <a:r>
                        <a:rPr lang="en-US" sz="1600" u="none" strike="noStrike" dirty="0" err="1" smtClean="0">
                          <a:effectLst/>
                        </a:rPr>
                        <a:t>usec</a:t>
                      </a:r>
                      <a:r>
                        <a:rPr lang="en-US" sz="1600" u="none" strike="noStrike" dirty="0">
                          <a:effectLst/>
                        </a:rPr>
                        <a:t>]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94569">
                <a:tc vMerge="1"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AC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Tput [Mbps]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PER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[%]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Total Latency* [usec]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>
                          <a:effectLst/>
                        </a:rPr>
                        <a:t>W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C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TX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T</a:t>
                      </a:r>
                      <a:r>
                        <a:rPr lang="en-US" sz="1600" u="none" strike="noStrike" baseline="-25000">
                          <a:effectLst/>
                        </a:rPr>
                        <a:t>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34482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Case </a:t>
                      </a:r>
                      <a:br>
                        <a:rPr lang="en-US" sz="1600" u="none" strike="noStrike" dirty="0">
                          <a:effectLst/>
                        </a:rPr>
                      </a:br>
                      <a:r>
                        <a:rPr lang="en-US" sz="1600" u="none" strike="noStrike" dirty="0">
                          <a:effectLst/>
                        </a:rPr>
                        <a:t>3-1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85.48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43.1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100,014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91,656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397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4,360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8,346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3448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4.90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50.7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65,308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18,623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19,019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575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53,471</a:t>
                      </a:r>
                      <a:r>
                        <a:rPr lang="en-US" altLang="ko-KR" sz="1600" u="none" strike="noStrike" dirty="0">
                          <a:effectLst/>
                        </a:rPr>
                        <a:t>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34482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Case </a:t>
                      </a:r>
                      <a:br>
                        <a:rPr lang="en-US" sz="1600" u="none" strike="noStrike" dirty="0">
                          <a:effectLst/>
                        </a:rPr>
                      </a:br>
                      <a:r>
                        <a:rPr lang="en-US" sz="1600" u="none" strike="noStrike" dirty="0">
                          <a:effectLst/>
                        </a:rPr>
                        <a:t>3-2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VI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94.32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36.5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45,278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38,604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377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3,656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7,224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3448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4.74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67.5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297,566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97,028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58,690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>
                          <a:effectLst/>
                        </a:rPr>
                        <a:t>1,982 </a:t>
                      </a:r>
                      <a:endParaRPr lang="en-US" altLang="ko-KR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207,227</a:t>
                      </a:r>
                      <a:r>
                        <a:rPr lang="en-US" altLang="ko-KR" sz="1600" u="none" strike="noStrike" dirty="0">
                          <a:effectLst/>
                        </a:rPr>
                        <a:t>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34482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>
                          <a:effectLst/>
                        </a:rPr>
                        <a:t>Case </a:t>
                      </a:r>
                      <a:br>
                        <a:rPr lang="en-US" sz="1600" u="none" strike="noStrike">
                          <a:effectLst/>
                        </a:rPr>
                      </a:br>
                      <a:r>
                        <a:rPr lang="en-US" sz="1600" u="none" strike="noStrike">
                          <a:effectLst/>
                        </a:rPr>
                        <a:t>3-3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VO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98.61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23.5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7,038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4,178 </a:t>
                      </a:r>
                      <a:endParaRPr lang="en-US" altLang="ko-KR" sz="16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297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1,692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3,710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  <a:tr h="34482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u="none" strike="noStrike" dirty="0">
                          <a:effectLst/>
                        </a:rPr>
                        <a:t>BE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4.17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82.1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289,752 </a:t>
                      </a:r>
                      <a:endParaRPr lang="en-US" altLang="ko-K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97,017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48,329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effectLst/>
                        </a:rPr>
                        <a:t>1,997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173,362</a:t>
                      </a:r>
                      <a:r>
                        <a:rPr lang="en-US" altLang="ko-KR" sz="1600" u="none" strike="noStrike" dirty="0">
                          <a:effectLst/>
                        </a:rPr>
                        <a:t> </a:t>
                      </a:r>
                      <a:endParaRPr lang="en-US" altLang="ko-KR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48518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Observation on UL results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077200" cy="4722813"/>
          </a:xfrm>
        </p:spPr>
        <p:txBody>
          <a:bodyPr/>
          <a:lstStyle/>
          <a:p>
            <a:r>
              <a:rPr lang="en-US" altLang="ko-KR" dirty="0" smtClean="0"/>
              <a:t>RTS/CTS </a:t>
            </a:r>
            <a:r>
              <a:rPr lang="en-US" altLang="ko-KR" dirty="0"/>
              <a:t>shows performance gains not only in </a:t>
            </a:r>
            <a:r>
              <a:rPr lang="en-US" altLang="ko-KR" dirty="0" err="1"/>
              <a:t>Tput</a:t>
            </a:r>
            <a:r>
              <a:rPr lang="en-US" altLang="ko-KR" dirty="0"/>
              <a:t> but also in </a:t>
            </a:r>
            <a:r>
              <a:rPr lang="en-US" altLang="ko-KR" dirty="0" smtClean="0"/>
              <a:t>latency </a:t>
            </a:r>
            <a:r>
              <a:rPr lang="en-US" altLang="ko-KR" dirty="0"/>
              <a:t>when the number of </a:t>
            </a:r>
            <a:r>
              <a:rPr lang="en-US" altLang="ko-KR" dirty="0" smtClean="0"/>
              <a:t>STAs </a:t>
            </a:r>
            <a:r>
              <a:rPr lang="en-US" altLang="ko-KR" dirty="0"/>
              <a:t>is above a certain </a:t>
            </a:r>
            <a:r>
              <a:rPr lang="en-US" altLang="ko-KR" dirty="0" smtClean="0"/>
              <a:t>level</a:t>
            </a:r>
          </a:p>
          <a:p>
            <a:pPr lvl="1"/>
            <a:r>
              <a:rPr lang="en-US" altLang="ko-KR" dirty="0"/>
              <a:t>On the contrary, </a:t>
            </a:r>
            <a:r>
              <a:rPr lang="en-US" altLang="ko-KR" dirty="0" smtClean="0"/>
              <a:t>RTS/CTS degrades latency performance if the </a:t>
            </a:r>
            <a:r>
              <a:rPr lang="en-US" altLang="ko-KR" dirty="0"/>
              <a:t>number of </a:t>
            </a:r>
            <a:r>
              <a:rPr lang="en-US" altLang="ko-KR" dirty="0" smtClean="0"/>
              <a:t>STAs is </a:t>
            </a:r>
            <a:r>
              <a:rPr lang="en-US" altLang="ko-KR" dirty="0"/>
              <a:t>below </a:t>
            </a:r>
            <a:r>
              <a:rPr lang="en-US" altLang="ko-KR" dirty="0" smtClean="0"/>
              <a:t>the </a:t>
            </a:r>
            <a:r>
              <a:rPr lang="en-US" altLang="ko-KR" dirty="0"/>
              <a:t>certain </a:t>
            </a:r>
            <a:r>
              <a:rPr lang="en-US" altLang="ko-KR" dirty="0" smtClean="0"/>
              <a:t>level</a:t>
            </a:r>
          </a:p>
          <a:p>
            <a:pPr lvl="1"/>
            <a:r>
              <a:rPr lang="en-US" altLang="ko-KR" dirty="0" smtClean="0"/>
              <a:t>The level depends on number of STA and traffic load</a:t>
            </a:r>
          </a:p>
          <a:p>
            <a:r>
              <a:rPr lang="en-US" altLang="ko-KR" dirty="0"/>
              <a:t>Unlike in </a:t>
            </a:r>
            <a:r>
              <a:rPr lang="en-US" altLang="ko-KR" dirty="0" smtClean="0"/>
              <a:t>DL case, the portion of T</a:t>
            </a:r>
            <a:r>
              <a:rPr lang="en-US" altLang="ko-KR" baseline="-25000" dirty="0" smtClean="0"/>
              <a:t>C</a:t>
            </a:r>
            <a:r>
              <a:rPr lang="en-US" altLang="ko-KR" dirty="0" smtClean="0"/>
              <a:t>,T</a:t>
            </a:r>
            <a:r>
              <a:rPr lang="en-US" altLang="ko-KR" baseline="-25000" dirty="0" smtClean="0"/>
              <a:t>R</a:t>
            </a:r>
            <a:r>
              <a:rPr lang="en-US" altLang="ko-KR" dirty="0" smtClean="0"/>
              <a:t> </a:t>
            </a:r>
            <a:r>
              <a:rPr lang="en-US" altLang="ko-KR" dirty="0"/>
              <a:t>by collision increases </a:t>
            </a:r>
            <a:r>
              <a:rPr lang="en-US" altLang="ko-KR" dirty="0" smtClean="0"/>
              <a:t>significantly if the number of STAs increases</a:t>
            </a:r>
          </a:p>
          <a:p>
            <a:r>
              <a:rPr lang="en-US" altLang="ko-KR" dirty="0" smtClean="0"/>
              <a:t>We can enhance latency performance of certain traffic </a:t>
            </a:r>
            <a:r>
              <a:rPr lang="en-US" altLang="ko-KR" dirty="0"/>
              <a:t>dramatically </a:t>
            </a:r>
            <a:r>
              <a:rPr lang="en-US" altLang="ko-KR" dirty="0" smtClean="0"/>
              <a:t>by allocating AC_VI,VO instead of AC_BE</a:t>
            </a:r>
          </a:p>
          <a:p>
            <a:pPr lvl="1"/>
            <a:r>
              <a:rPr lang="en-US" altLang="ko-KR" dirty="0" smtClean="0"/>
              <a:t>However AC_BE STAs </a:t>
            </a:r>
            <a:r>
              <a:rPr lang="en-US" altLang="ko-KR" dirty="0"/>
              <a:t>should be prepared for performance </a:t>
            </a:r>
            <a:r>
              <a:rPr lang="en-US" altLang="ko-KR" dirty="0" smtClean="0"/>
              <a:t>degradation on </a:t>
            </a:r>
            <a:r>
              <a:rPr lang="en-US" altLang="ko-KR" dirty="0" err="1" smtClean="0"/>
              <a:t>Tput</a:t>
            </a:r>
            <a:r>
              <a:rPr lang="en-US" altLang="ko-KR" dirty="0" smtClean="0"/>
              <a:t> and latency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91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reduce latency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could see from the simulation results that the </a:t>
            </a:r>
            <a:r>
              <a:rPr lang="en-US" altLang="ko-KR" dirty="0" smtClean="0"/>
              <a:t>followings </a:t>
            </a:r>
            <a:r>
              <a:rPr lang="en-US" altLang="ko-KR" dirty="0"/>
              <a:t>can reduce </a:t>
            </a:r>
            <a:r>
              <a:rPr lang="en-US" altLang="ko-KR" dirty="0" smtClean="0"/>
              <a:t>latency</a:t>
            </a:r>
          </a:p>
          <a:p>
            <a:pPr lvl="1"/>
            <a:r>
              <a:rPr lang="en-US" altLang="ko-KR" dirty="0" smtClean="0"/>
              <a:t>Use </a:t>
            </a:r>
            <a:r>
              <a:rPr lang="en-US" altLang="ko-KR" dirty="0"/>
              <a:t>appropriate MCS for </a:t>
            </a:r>
            <a:r>
              <a:rPr lang="en-US" altLang="ko-KR" dirty="0" smtClean="0"/>
              <a:t>latency and wider BW </a:t>
            </a:r>
          </a:p>
          <a:p>
            <a:pPr lvl="1"/>
            <a:r>
              <a:rPr lang="en-US" altLang="ko-KR" dirty="0"/>
              <a:t>Use </a:t>
            </a:r>
            <a:r>
              <a:rPr lang="en-US" altLang="ko-KR" dirty="0" smtClean="0"/>
              <a:t>RTS/CTS </a:t>
            </a:r>
            <a:r>
              <a:rPr lang="en-US" altLang="ko-KR" dirty="0"/>
              <a:t>only when the number of </a:t>
            </a:r>
            <a:r>
              <a:rPr lang="en-US" altLang="ko-KR" dirty="0" smtClean="0"/>
              <a:t>STAs is high</a:t>
            </a:r>
          </a:p>
          <a:p>
            <a:pPr lvl="1"/>
            <a:r>
              <a:rPr lang="en-US" altLang="ko-KR" dirty="0" smtClean="0"/>
              <a:t>Use AC_VI/VO instead of AC_BE</a:t>
            </a:r>
          </a:p>
          <a:p>
            <a:r>
              <a:rPr lang="en-US" altLang="ko-KR" dirty="0"/>
              <a:t>And </a:t>
            </a:r>
            <a:r>
              <a:rPr lang="en-US" altLang="ko-KR" dirty="0" smtClean="0"/>
              <a:t>it </a:t>
            </a:r>
            <a:r>
              <a:rPr lang="en-US" altLang="ko-KR" dirty="0"/>
              <a:t>can be inferred that the </a:t>
            </a:r>
            <a:r>
              <a:rPr lang="en-US" altLang="ko-KR" dirty="0" smtClean="0"/>
              <a:t>followings </a:t>
            </a:r>
            <a:r>
              <a:rPr lang="en-US" altLang="ko-KR" dirty="0"/>
              <a:t>can also reduce </a:t>
            </a:r>
            <a:r>
              <a:rPr lang="en-US" altLang="ko-KR" dirty="0" smtClean="0"/>
              <a:t>latency indirectly</a:t>
            </a:r>
          </a:p>
          <a:p>
            <a:pPr lvl="1"/>
            <a:r>
              <a:rPr lang="en-US" altLang="ko-KR" dirty="0" smtClean="0"/>
              <a:t>Enhance PHY data rate</a:t>
            </a:r>
          </a:p>
          <a:p>
            <a:pPr lvl="1"/>
            <a:r>
              <a:rPr lang="en-US" altLang="ko-KR" dirty="0" smtClean="0"/>
              <a:t>Use HARQ</a:t>
            </a:r>
          </a:p>
          <a:p>
            <a:pPr lvl="1"/>
            <a:r>
              <a:rPr lang="en-US" altLang="ko-KR" dirty="0" smtClean="0"/>
              <a:t>Multi-user transmission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813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step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altLang="ko-KR" dirty="0" smtClean="0"/>
              <a:t>Applying TST (time sensitive traffic) model</a:t>
            </a:r>
          </a:p>
          <a:p>
            <a:pPr lvl="1"/>
            <a:r>
              <a:rPr lang="en-US" altLang="ko-KR" dirty="0" smtClean="0"/>
              <a:t>We will apply TST which is defined in 11ax Evaluation Methodology document and RTA TIG report</a:t>
            </a:r>
          </a:p>
          <a:p>
            <a:r>
              <a:rPr lang="en-US" altLang="ko-KR" dirty="0" smtClean="0"/>
              <a:t>Latency performance on OFDMA</a:t>
            </a:r>
          </a:p>
          <a:p>
            <a:pPr lvl="1"/>
            <a:r>
              <a:rPr lang="en-US" altLang="ko-KR" dirty="0" smtClean="0"/>
              <a:t>We will address performance gain on latency when we adopt OFDMA</a:t>
            </a:r>
          </a:p>
          <a:p>
            <a:pPr lvl="2"/>
            <a:r>
              <a:rPr lang="en-US" altLang="ko-KR" dirty="0" smtClean="0"/>
              <a:t>Preliminary results were submitted in </a:t>
            </a:r>
            <a:r>
              <a:rPr lang="en-US" altLang="ko-KR" dirty="0" err="1" smtClean="0"/>
              <a:t>TGax</a:t>
            </a:r>
            <a:r>
              <a:rPr lang="en-US" altLang="ko-KR" dirty="0" smtClean="0"/>
              <a:t> [4][5]</a:t>
            </a:r>
          </a:p>
          <a:p>
            <a:pPr lvl="2"/>
            <a:r>
              <a:rPr lang="en-US" altLang="ko-KR" dirty="0" smtClean="0"/>
              <a:t>We will </a:t>
            </a:r>
            <a:r>
              <a:rPr lang="en-US" altLang="ko-KR" dirty="0"/>
              <a:t>conduct in-depth review in terms of </a:t>
            </a:r>
            <a:r>
              <a:rPr lang="en-US" altLang="ko-KR" dirty="0" smtClean="0"/>
              <a:t>latency on OFDMA</a:t>
            </a:r>
          </a:p>
          <a:p>
            <a:r>
              <a:rPr lang="en-US" altLang="ko-KR" dirty="0" smtClean="0"/>
              <a:t>OBSS performance</a:t>
            </a:r>
          </a:p>
          <a:p>
            <a:pPr lvl="1"/>
            <a:r>
              <a:rPr lang="en-US" altLang="ko-KR" dirty="0" smtClean="0"/>
              <a:t>We will extend current simulation to OBSS environment</a:t>
            </a:r>
          </a:p>
          <a:p>
            <a:r>
              <a:rPr lang="en-US" altLang="ko-KR" dirty="0" smtClean="0"/>
              <a:t>We will evaluate latency performance of EHT features</a:t>
            </a:r>
          </a:p>
          <a:p>
            <a:pPr lvl="1"/>
            <a:r>
              <a:rPr lang="en-US" altLang="ko-KR" dirty="0" smtClean="0"/>
              <a:t>Multi-band, 16 streams, 320 MHz, etc.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72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conducted in-depth latency analysis on non-MU system</a:t>
            </a:r>
          </a:p>
          <a:p>
            <a:pPr lvl="1"/>
            <a:r>
              <a:rPr lang="en-US" altLang="ko-KR" dirty="0"/>
              <a:t>The latency </a:t>
            </a:r>
            <a:r>
              <a:rPr lang="en-US" altLang="ko-KR" dirty="0" smtClean="0"/>
              <a:t>is divided </a:t>
            </a:r>
            <a:r>
              <a:rPr lang="en-US" altLang="ko-KR" dirty="0"/>
              <a:t>into several </a:t>
            </a:r>
            <a:r>
              <a:rPr lang="en-US" altLang="ko-KR" dirty="0" smtClean="0"/>
              <a:t>portions and analyzed with simulation</a:t>
            </a:r>
          </a:p>
          <a:p>
            <a:pPr lvl="1"/>
            <a:r>
              <a:rPr lang="en-US" altLang="ko-KR" dirty="0"/>
              <a:t>We </a:t>
            </a:r>
            <a:r>
              <a:rPr lang="en-US" altLang="ko-KR" dirty="0" smtClean="0"/>
              <a:t>could identify </a:t>
            </a:r>
            <a:r>
              <a:rPr lang="en-US" altLang="ko-KR" dirty="0"/>
              <a:t>some variables that affect </a:t>
            </a:r>
            <a:r>
              <a:rPr lang="en-US" altLang="ko-KR" dirty="0" smtClean="0"/>
              <a:t>latency</a:t>
            </a:r>
          </a:p>
          <a:p>
            <a:pPr lvl="1"/>
            <a:r>
              <a:rPr lang="en-US" altLang="ko-KR" dirty="0" smtClean="0"/>
              <a:t>We also were </a:t>
            </a:r>
            <a:r>
              <a:rPr lang="en-US" altLang="ko-KR" dirty="0"/>
              <a:t>able to check some things to reduce </a:t>
            </a:r>
            <a:r>
              <a:rPr lang="en-US" altLang="ko-KR" dirty="0" smtClean="0"/>
              <a:t>latency by simulation results</a:t>
            </a:r>
          </a:p>
          <a:p>
            <a:pPr lvl="1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3115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11-19-0373-00-0eht-time-sensitive-applications-support-in-eht.pptx</a:t>
            </a:r>
          </a:p>
          <a:p>
            <a:pPr marL="0" indent="0">
              <a:buNone/>
            </a:pPr>
            <a:r>
              <a:rPr lang="en-US" altLang="ko-KR" dirty="0"/>
              <a:t>[2] 11-19-0402-01-0eht-reducing-channel-access-delay.pptx</a:t>
            </a:r>
          </a:p>
          <a:p>
            <a:pPr marL="0" indent="0">
              <a:buNone/>
            </a:pPr>
            <a:r>
              <a:rPr lang="en-US" altLang="ko-KR" dirty="0"/>
              <a:t>[3] 11-19-0430-00-0eht-low-latency-streaming-capability-for-game-applications.pptx</a:t>
            </a:r>
          </a:p>
          <a:p>
            <a:pPr marL="0" indent="0">
              <a:buNone/>
            </a:pPr>
            <a:r>
              <a:rPr lang="en-US" altLang="ko-KR" dirty="0"/>
              <a:t>[4] 11-16-1363-01-00ax-11ax-par-verification-through-ofdma.ppt</a:t>
            </a:r>
          </a:p>
          <a:p>
            <a:pPr marL="0" indent="0">
              <a:buNone/>
            </a:pPr>
            <a:r>
              <a:rPr lang="en-US" altLang="ko-KR" dirty="0"/>
              <a:t>[5] 11-15-1095-10-00ax-ofdma-performance-in-11ax.ppt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945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Low latency support 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599"/>
            <a:ext cx="8305800" cy="4722813"/>
          </a:xfrm>
        </p:spPr>
        <p:txBody>
          <a:bodyPr/>
          <a:lstStyle/>
          <a:p>
            <a:r>
              <a:rPr lang="en-US" altLang="ko-KR" dirty="0" smtClean="0"/>
              <a:t>We have discussed supporting low latency application in EHT </a:t>
            </a:r>
          </a:p>
          <a:p>
            <a:r>
              <a:rPr lang="en-US" altLang="ko-KR" dirty="0" smtClean="0"/>
              <a:t>Low latency </a:t>
            </a:r>
            <a:r>
              <a:rPr lang="en-US" altLang="ko-KR" dirty="0"/>
              <a:t>is mentioned in </a:t>
            </a:r>
            <a:r>
              <a:rPr lang="en-US" altLang="ko-KR" dirty="0" smtClean="0"/>
              <a:t>several sub-clauses in </a:t>
            </a:r>
            <a:r>
              <a:rPr lang="en-US" altLang="ko-KR" dirty="0"/>
              <a:t>the </a:t>
            </a:r>
            <a:r>
              <a:rPr lang="en-US" altLang="ko-KR" dirty="0" smtClean="0"/>
              <a:t>PAR document</a:t>
            </a:r>
          </a:p>
          <a:p>
            <a:pPr lvl="1"/>
            <a:r>
              <a:rPr lang="en-GB" altLang="ko-KR" dirty="0"/>
              <a:t>5.2.b. Scope of the project</a:t>
            </a:r>
            <a:r>
              <a:rPr lang="en-GB" altLang="ko-KR" dirty="0" smtClean="0"/>
              <a:t>: “</a:t>
            </a:r>
            <a:r>
              <a:rPr lang="en-US" altLang="ko-KR" dirty="0" smtClean="0"/>
              <a:t>This </a:t>
            </a:r>
            <a:r>
              <a:rPr lang="en-US" altLang="ko-KR" dirty="0"/>
              <a:t>amendment defines at least one mode of operation capable of </a:t>
            </a:r>
            <a:r>
              <a:rPr lang="en-US" altLang="ko-KR" u="sng" dirty="0"/>
              <a:t>improved worst case latency and </a:t>
            </a:r>
            <a:r>
              <a:rPr lang="en-US" altLang="ko-KR" u="sng" dirty="0" smtClean="0"/>
              <a:t>jitter.”</a:t>
            </a:r>
            <a:endParaRPr lang="en-US" altLang="ko-KR" dirty="0"/>
          </a:p>
          <a:p>
            <a:pPr lvl="1"/>
            <a:r>
              <a:rPr lang="en-GB" altLang="ko-KR" dirty="0"/>
              <a:t>5.5 Need for the Project</a:t>
            </a:r>
            <a:r>
              <a:rPr lang="en-GB" altLang="ko-KR" dirty="0" smtClean="0"/>
              <a:t>: “New </a:t>
            </a:r>
            <a:r>
              <a:rPr lang="en-GB" altLang="ko-KR" dirty="0"/>
              <a:t>high-throughput, </a:t>
            </a:r>
            <a:r>
              <a:rPr lang="en-GB" altLang="ko-KR" u="sng" dirty="0"/>
              <a:t>low latency applications</a:t>
            </a:r>
            <a:r>
              <a:rPr lang="en-GB" altLang="ko-KR" dirty="0"/>
              <a:t> will proliferate such as virtual reality or augmented reality, gaming, remote office and cloud </a:t>
            </a:r>
            <a:r>
              <a:rPr lang="en-GB" altLang="ko-KR" dirty="0" smtClean="0"/>
              <a:t>computing”. “With </a:t>
            </a:r>
            <a:r>
              <a:rPr lang="en-GB" altLang="ko-KR" dirty="0"/>
              <a:t>the high throughput and stringent real-time delay requirements of these applications, users expect enhanced throughput, enhanced reliability, </a:t>
            </a:r>
            <a:r>
              <a:rPr lang="en-GB" altLang="ko-KR" u="sng" dirty="0"/>
              <a:t>reduced latency and jitter</a:t>
            </a:r>
            <a:r>
              <a:rPr lang="en-GB" altLang="ko-KR" dirty="0"/>
              <a:t>, and improved power efficiency in supporting their applications over </a:t>
            </a:r>
            <a:r>
              <a:rPr lang="en-GB" altLang="ko-KR" dirty="0" smtClean="0"/>
              <a:t>WLAN.”</a:t>
            </a:r>
            <a:endParaRPr lang="ko-KR" altLang="ko-KR" dirty="0"/>
          </a:p>
          <a:p>
            <a:pPr lvl="1"/>
            <a:endParaRPr lang="en-GB" altLang="ko-KR" dirty="0"/>
          </a:p>
          <a:p>
            <a:pPr lvl="1"/>
            <a:endParaRPr lang="ko-KR" altLang="ko-KR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9077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Latency portion in RTS/CTS case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22" name="그림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124200"/>
            <a:ext cx="6376969" cy="245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48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Submissions in March meeting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/>
          <a:lstStyle/>
          <a:p>
            <a:r>
              <a:rPr lang="en-US" altLang="ko-KR" dirty="0" smtClean="0"/>
              <a:t>[1] introduces Real Time Application and </a:t>
            </a:r>
            <a:r>
              <a:rPr lang="en-US" altLang="ko-KR" dirty="0"/>
              <a:t>Time-Sensitive </a:t>
            </a:r>
            <a:r>
              <a:rPr lang="en-US" altLang="ko-KR" dirty="0" smtClean="0"/>
              <a:t>Networking</a:t>
            </a:r>
          </a:p>
          <a:p>
            <a:pPr lvl="1"/>
            <a:r>
              <a:rPr lang="en-US" altLang="ko-KR" dirty="0" smtClean="0"/>
              <a:t>RTA TIG provides final report (</a:t>
            </a:r>
            <a:r>
              <a:rPr lang="en-US" altLang="zh-CN" dirty="0" smtClean="0"/>
              <a:t>18/2009r6) which </a:t>
            </a:r>
            <a:r>
              <a:rPr lang="en-US" altLang="zh-CN" dirty="0"/>
              <a:t>contains description of real-time application usage model, problem statement, technical </a:t>
            </a:r>
            <a:r>
              <a:rPr lang="en-US" altLang="zh-CN" dirty="0" smtClean="0"/>
              <a:t>requirements </a:t>
            </a:r>
            <a:r>
              <a:rPr lang="en-US" altLang="zh-CN" dirty="0"/>
              <a:t>and potential </a:t>
            </a:r>
            <a:r>
              <a:rPr lang="en-US" altLang="zh-CN" dirty="0" smtClean="0"/>
              <a:t>solutions</a:t>
            </a:r>
          </a:p>
          <a:p>
            <a:pPr lvl="1"/>
            <a:r>
              <a:rPr lang="en-US" altLang="ko-KR" dirty="0" smtClean="0"/>
              <a:t>It addresses opportunity for improving </a:t>
            </a:r>
            <a:r>
              <a:rPr lang="en-US" altLang="ko-KR" dirty="0"/>
              <a:t>reliability for RTA and time-sensitive </a:t>
            </a:r>
            <a:r>
              <a:rPr lang="en-US" altLang="ko-KR" dirty="0" smtClean="0"/>
              <a:t>applications in EHT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dirty="0" smtClean="0"/>
              <a:t>[2] </a:t>
            </a:r>
            <a:r>
              <a:rPr lang="en-GB" altLang="ko-KR" dirty="0" smtClean="0"/>
              <a:t>proposes multiple </a:t>
            </a:r>
            <a:r>
              <a:rPr lang="en-GB" altLang="ko-KR" dirty="0"/>
              <a:t>primary </a:t>
            </a:r>
            <a:r>
              <a:rPr lang="en-GB" altLang="ko-KR" dirty="0" smtClean="0"/>
              <a:t>channels for EHT </a:t>
            </a:r>
            <a:r>
              <a:rPr lang="en-GB" altLang="ko-KR" dirty="0"/>
              <a:t>to mitigate channel access </a:t>
            </a:r>
            <a:r>
              <a:rPr lang="en-GB" altLang="ko-KR" dirty="0" smtClean="0"/>
              <a:t>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 smtClean="0"/>
              <a:t>It also shows simulation results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 smtClean="0"/>
              <a:t>[3] suggests </a:t>
            </a:r>
            <a:r>
              <a:rPr lang="en-US" altLang="ko-KR" dirty="0" smtClean="0"/>
              <a:t>streaming </a:t>
            </a:r>
            <a:r>
              <a:rPr lang="en-US" altLang="ko-KR" dirty="0"/>
              <a:t>game as a part of </a:t>
            </a:r>
            <a:r>
              <a:rPr lang="en-US" altLang="ko-KR" dirty="0" smtClean="0"/>
              <a:t>EHT use case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895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Latency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</a:t>
            </a:r>
            <a:r>
              <a:rPr lang="en-US" altLang="ko-KR" dirty="0" smtClean="0"/>
              <a:t>latency will </a:t>
            </a:r>
            <a:r>
              <a:rPr lang="en-US" altLang="ko-KR" dirty="0"/>
              <a:t>be analyzed by dividing into several </a:t>
            </a:r>
            <a:r>
              <a:rPr lang="en-US" altLang="ko-KR" dirty="0" smtClean="0"/>
              <a:t>portions</a:t>
            </a:r>
          </a:p>
          <a:p>
            <a:r>
              <a:rPr lang="en-US" altLang="ko-KR" dirty="0"/>
              <a:t>To facilitate the </a:t>
            </a:r>
            <a:r>
              <a:rPr lang="en-US" altLang="ko-KR" dirty="0" smtClean="0"/>
              <a:t>better analysis</a:t>
            </a:r>
            <a:r>
              <a:rPr lang="en-US" altLang="ko-KR" dirty="0"/>
              <a:t>, we will start with the analysis in limited </a:t>
            </a:r>
            <a:r>
              <a:rPr lang="en-US" altLang="ko-KR" dirty="0" smtClean="0"/>
              <a:t>environment</a:t>
            </a:r>
          </a:p>
          <a:p>
            <a:pPr lvl="1"/>
            <a:r>
              <a:rPr lang="en-US" altLang="ko-KR" dirty="0" smtClean="0"/>
              <a:t>DL or UL only traffic</a:t>
            </a:r>
          </a:p>
          <a:p>
            <a:pPr lvl="1"/>
            <a:r>
              <a:rPr lang="en-US" altLang="ko-KR" dirty="0" smtClean="0"/>
              <a:t>Single BSS</a:t>
            </a:r>
          </a:p>
          <a:p>
            <a:pPr lvl="1"/>
            <a:r>
              <a:rPr lang="en-US" altLang="ko-KR" dirty="0" smtClean="0"/>
              <a:t>Fixed number of STA</a:t>
            </a:r>
          </a:p>
          <a:p>
            <a:pPr lvl="1"/>
            <a:r>
              <a:rPr lang="en-US" altLang="ko-KR" dirty="0" smtClean="0"/>
              <a:t>Constant Bit Rate (CBR) traffic</a:t>
            </a:r>
          </a:p>
          <a:p>
            <a:pPr lvl="1"/>
            <a:r>
              <a:rPr lang="en-US" altLang="ko-KR" dirty="0" smtClean="0"/>
              <a:t>Fixed MCS</a:t>
            </a:r>
          </a:p>
          <a:p>
            <a:r>
              <a:rPr lang="en-US" altLang="ko-KR" dirty="0" smtClean="0"/>
              <a:t>And then we will move to next step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10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Latency portions – No error case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46" name="그림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8399" y="1638064"/>
            <a:ext cx="5083401" cy="2340810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4026448"/>
            <a:ext cx="7772400" cy="237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b="0" dirty="0"/>
              <a:t>T</a:t>
            </a:r>
            <a:r>
              <a:rPr lang="en-US" altLang="ko-KR" b="0" baseline="-25000" dirty="0"/>
              <a:t>W</a:t>
            </a:r>
            <a:r>
              <a:rPr lang="en-US" altLang="ko-KR" b="0" dirty="0"/>
              <a:t>: Contention waiting time</a:t>
            </a:r>
          </a:p>
          <a:p>
            <a:pPr lvl="1"/>
            <a:r>
              <a:rPr lang="en-US" altLang="ko-KR" dirty="0"/>
              <a:t>Time to transmit previously arrived packets</a:t>
            </a:r>
          </a:p>
          <a:p>
            <a:r>
              <a:rPr lang="en-US" altLang="ko-KR" b="0" dirty="0"/>
              <a:t>T</a:t>
            </a:r>
            <a:r>
              <a:rPr lang="en-US" altLang="ko-KR" b="0" baseline="-25000" dirty="0"/>
              <a:t>C</a:t>
            </a:r>
            <a:r>
              <a:rPr lang="en-US" altLang="ko-KR" b="0" dirty="0"/>
              <a:t>: Contention time</a:t>
            </a:r>
          </a:p>
          <a:p>
            <a:pPr lvl="1"/>
            <a:r>
              <a:rPr lang="en-US" altLang="ko-KR" dirty="0"/>
              <a:t>AIFS + </a:t>
            </a:r>
            <a:r>
              <a:rPr lang="en-US" altLang="ko-KR" dirty="0" err="1"/>
              <a:t>backoff</a:t>
            </a:r>
            <a:r>
              <a:rPr lang="en-US" altLang="ko-KR" dirty="0"/>
              <a:t> + busy time</a:t>
            </a:r>
            <a:endParaRPr lang="ko-KR" altLang="en-US" dirty="0"/>
          </a:p>
          <a:p>
            <a:r>
              <a:rPr lang="en-US" altLang="ko-KR" b="0" dirty="0"/>
              <a:t>T</a:t>
            </a:r>
            <a:r>
              <a:rPr lang="en-US" altLang="ko-KR" b="0" baseline="-25000" dirty="0"/>
              <a:t>TX</a:t>
            </a:r>
            <a:r>
              <a:rPr lang="en-US" altLang="ko-KR" b="0" dirty="0"/>
              <a:t>: Transmission time</a:t>
            </a:r>
            <a:endParaRPr lang="ko-KR" altLang="en-US" b="0" dirty="0"/>
          </a:p>
          <a:p>
            <a:pPr lvl="1"/>
            <a:r>
              <a:rPr lang="en-US" altLang="ko-KR" dirty="0"/>
              <a:t>Data TX time + SIFS + ACK TX </a:t>
            </a:r>
            <a:r>
              <a:rPr lang="en-US" altLang="ko-KR" dirty="0" smtClean="0"/>
              <a:t>time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352904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Latency portions </a:t>
            </a:r>
            <a:r>
              <a:rPr lang="en-US" altLang="ko-KR" dirty="0" smtClean="0"/>
              <a:t>– Error </a:t>
            </a:r>
            <a:r>
              <a:rPr lang="en-US" altLang="ko-KR" dirty="0"/>
              <a:t>case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40" name="그림 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0620" y="1728173"/>
            <a:ext cx="6062760" cy="2238043"/>
          </a:xfrm>
          <a:prstGeom prst="rect">
            <a:avLst/>
          </a:prstGeom>
        </p:spPr>
      </p:pic>
      <p:sp>
        <p:nvSpPr>
          <p:cNvPr id="8" name="내용 개체 틀 2"/>
          <p:cNvSpPr txBox="1">
            <a:spLocks/>
          </p:cNvSpPr>
          <p:nvPr/>
        </p:nvSpPr>
        <p:spPr bwMode="auto">
          <a:xfrm>
            <a:off x="685800" y="4026448"/>
            <a:ext cx="7772400" cy="2374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ko-KR" b="0" dirty="0"/>
              <a:t>T</a:t>
            </a:r>
            <a:r>
              <a:rPr lang="en-US" altLang="ko-KR" b="0" baseline="-25000" dirty="0"/>
              <a:t>R</a:t>
            </a:r>
            <a:r>
              <a:rPr lang="en-US" altLang="ko-KR" b="0" dirty="0"/>
              <a:t>: Additional time for retransmission</a:t>
            </a:r>
          </a:p>
          <a:p>
            <a:pPr lvl="1"/>
            <a:r>
              <a:rPr lang="en-US" altLang="ko-KR" dirty="0"/>
              <a:t>Time spent for failed transmission</a:t>
            </a:r>
            <a:endParaRPr lang="en-US" altLang="ko-KR" b="0" dirty="0" smtClean="0"/>
          </a:p>
          <a:p>
            <a:r>
              <a:rPr lang="en-US" altLang="ko-KR" b="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altLang="ko-KR" b="0" baseline="-25000" dirty="0" smtClean="0">
                <a:solidFill>
                  <a:schemeClr val="bg1">
                    <a:lumMod val="50000"/>
                  </a:schemeClr>
                </a:solidFill>
              </a:rPr>
              <a:t>W</a:t>
            </a:r>
            <a:r>
              <a:rPr lang="en-US" altLang="ko-KR" b="0" dirty="0">
                <a:solidFill>
                  <a:schemeClr val="bg1">
                    <a:lumMod val="50000"/>
                  </a:schemeClr>
                </a:solidFill>
              </a:rPr>
              <a:t>: Contention waiting time</a:t>
            </a:r>
          </a:p>
          <a:p>
            <a:r>
              <a:rPr lang="en-US" altLang="ko-KR" b="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altLang="ko-KR" b="0" baseline="-25000" dirty="0" smtClean="0">
                <a:solidFill>
                  <a:schemeClr val="bg1">
                    <a:lumMod val="50000"/>
                  </a:schemeClr>
                </a:solidFill>
              </a:rPr>
              <a:t>C</a:t>
            </a:r>
            <a:r>
              <a:rPr lang="en-US" altLang="ko-KR" b="0" dirty="0">
                <a:solidFill>
                  <a:schemeClr val="bg1">
                    <a:lumMod val="50000"/>
                  </a:schemeClr>
                </a:solidFill>
              </a:rPr>
              <a:t>: Contention time</a:t>
            </a:r>
          </a:p>
          <a:p>
            <a:r>
              <a:rPr lang="en-US" altLang="ko-KR" b="0" dirty="0" smtClean="0">
                <a:solidFill>
                  <a:schemeClr val="bg1">
                    <a:lumMod val="50000"/>
                  </a:schemeClr>
                </a:solidFill>
              </a:rPr>
              <a:t>T</a:t>
            </a:r>
            <a:r>
              <a:rPr lang="en-US" altLang="ko-KR" b="0" baseline="-25000" dirty="0" smtClean="0">
                <a:solidFill>
                  <a:schemeClr val="bg1">
                    <a:lumMod val="50000"/>
                  </a:schemeClr>
                </a:solidFill>
              </a:rPr>
              <a:t>TX</a:t>
            </a:r>
            <a:r>
              <a:rPr lang="en-US" altLang="ko-KR" b="0" dirty="0">
                <a:solidFill>
                  <a:schemeClr val="bg1">
                    <a:lumMod val="50000"/>
                  </a:schemeClr>
                </a:solidFill>
              </a:rPr>
              <a:t>: Transmission </a:t>
            </a:r>
            <a:r>
              <a:rPr lang="en-US" altLang="ko-KR" b="0" dirty="0" smtClean="0">
                <a:solidFill>
                  <a:schemeClr val="bg1">
                    <a:lumMod val="50000"/>
                  </a:schemeClr>
                </a:solidFill>
              </a:rPr>
              <a:t>time</a:t>
            </a:r>
            <a:endParaRPr lang="ko-KR" altLang="en-US" b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직사각형 6"/>
          <p:cNvSpPr/>
          <p:nvPr/>
        </p:nvSpPr>
        <p:spPr bwMode="auto">
          <a:xfrm>
            <a:off x="4344988" y="1728174"/>
            <a:ext cx="1598612" cy="2223662"/>
          </a:xfrm>
          <a:prstGeom prst="rect">
            <a:avLst/>
          </a:prstGeom>
          <a:solidFill>
            <a:srgbClr val="92D050">
              <a:alpha val="28000"/>
            </a:srgb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184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setting for DL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AP-STA distance: 45 meter</a:t>
            </a:r>
          </a:p>
          <a:p>
            <a:r>
              <a:rPr lang="en-US" altLang="ko-KR" dirty="0" smtClean="0"/>
              <a:t>1 AP – 1 STA </a:t>
            </a:r>
          </a:p>
          <a:p>
            <a:r>
              <a:rPr lang="en-US" altLang="ko-KR" dirty="0" smtClean="0"/>
              <a:t>Channel model: </a:t>
            </a:r>
            <a:r>
              <a:rPr lang="en-US" altLang="ko-KR" dirty="0" err="1" smtClean="0"/>
              <a:t>TGnD</a:t>
            </a:r>
            <a:endParaRPr lang="en-US" altLang="ko-KR" dirty="0" smtClean="0"/>
          </a:p>
          <a:p>
            <a:r>
              <a:rPr lang="en-US" altLang="ko-KR" dirty="0" smtClean="0"/>
              <a:t>Fixed MCS</a:t>
            </a:r>
          </a:p>
          <a:p>
            <a:r>
              <a:rPr lang="en-US" altLang="ko-KR" dirty="0" smtClean="0"/>
              <a:t>Traffic model: CBR, DL only, 1500 bytes MSDU</a:t>
            </a:r>
          </a:p>
          <a:p>
            <a:r>
              <a:rPr lang="en-US" altLang="ko-KR" dirty="0" smtClean="0"/>
              <a:t>TX power: 20 </a:t>
            </a:r>
            <a:r>
              <a:rPr lang="en-US" altLang="ko-KR" dirty="0" err="1" smtClean="0"/>
              <a:t>dBm</a:t>
            </a:r>
            <a:r>
              <a:rPr lang="en-US" altLang="ko-KR" dirty="0" smtClean="0"/>
              <a:t>(AP), 17 </a:t>
            </a:r>
            <a:r>
              <a:rPr lang="en-US" altLang="ko-KR" dirty="0" err="1" smtClean="0"/>
              <a:t>dBm</a:t>
            </a:r>
            <a:r>
              <a:rPr lang="en-US" altLang="ko-KR" dirty="0" smtClean="0"/>
              <a:t>(STA)</a:t>
            </a:r>
          </a:p>
          <a:p>
            <a:r>
              <a:rPr lang="en-US" altLang="ko-KR" dirty="0" smtClean="0"/>
              <a:t>40, 80, 160 MHz BW in 5 GHz band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5171" y="4876800"/>
            <a:ext cx="2420084" cy="1543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5099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cases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We will analyze </a:t>
            </a:r>
            <a:r>
              <a:rPr lang="en-US" altLang="ko-KR" dirty="0" smtClean="0"/>
              <a:t>trend of latency </a:t>
            </a:r>
            <a:r>
              <a:rPr lang="en-US" altLang="ko-KR" dirty="0"/>
              <a:t>portions in </a:t>
            </a:r>
            <a:r>
              <a:rPr lang="en-US" altLang="ko-KR" dirty="0" smtClean="0"/>
              <a:t>environments </a:t>
            </a:r>
            <a:r>
              <a:rPr lang="en-US" altLang="ko-KR" dirty="0"/>
              <a:t>where the </a:t>
            </a:r>
            <a:r>
              <a:rPr lang="en-US" altLang="ko-KR" dirty="0" smtClean="0"/>
              <a:t>following variables change</a:t>
            </a:r>
            <a:r>
              <a:rPr lang="en-US" altLang="ko-KR" dirty="0"/>
              <a:t>.</a:t>
            </a:r>
          </a:p>
          <a:p>
            <a:pPr lvl="1"/>
            <a:r>
              <a:rPr lang="en-US" altLang="ko-KR" dirty="0" smtClean="0"/>
              <a:t>Case 1: MCS 1 ~ 5</a:t>
            </a:r>
          </a:p>
          <a:p>
            <a:pPr lvl="2"/>
            <a:r>
              <a:rPr lang="en-US" altLang="ko-KR" dirty="0" smtClean="0"/>
              <a:t>50 Mbps traffic load, 80 MHz BW</a:t>
            </a:r>
          </a:p>
          <a:p>
            <a:pPr lvl="1"/>
            <a:r>
              <a:rPr lang="en-US" altLang="ko-KR" dirty="0" smtClean="0"/>
              <a:t>Case 2: BW 40 MHz, 80 MHz, 160 MHz</a:t>
            </a:r>
          </a:p>
          <a:p>
            <a:pPr lvl="2"/>
            <a:r>
              <a:rPr lang="en-US" altLang="ko-KR" dirty="0" smtClean="0"/>
              <a:t>50 Mbps traffic load, MCS 4</a:t>
            </a:r>
          </a:p>
          <a:p>
            <a:pPr lvl="1"/>
            <a:r>
              <a:rPr lang="en-US" altLang="ko-KR" dirty="0" smtClean="0"/>
              <a:t>Case 3: Traffic load 50 Mbps ~ 200 Mbps</a:t>
            </a:r>
          </a:p>
          <a:p>
            <a:pPr lvl="2"/>
            <a:r>
              <a:rPr lang="en-US" altLang="ko-KR" dirty="0"/>
              <a:t>MCS </a:t>
            </a:r>
            <a:r>
              <a:rPr lang="en-US" altLang="ko-KR" dirty="0" smtClean="0"/>
              <a:t>4, 80 MHz BW</a:t>
            </a:r>
            <a:endParaRPr lang="en-US" altLang="ko-KR" dirty="0"/>
          </a:p>
          <a:p>
            <a:r>
              <a:rPr lang="en-US" altLang="ko-KR" dirty="0" smtClean="0"/>
              <a:t>Since </a:t>
            </a:r>
            <a:r>
              <a:rPr lang="en-US" altLang="ko-KR" dirty="0"/>
              <a:t>there is only one contention device (AP), the impact of </a:t>
            </a:r>
            <a:r>
              <a:rPr lang="en-US" altLang="ko-KR" dirty="0" smtClean="0"/>
              <a:t>‘Contention time’ can be ignored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 et.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2382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232540</TotalTime>
  <Words>2379</Words>
  <Application>Microsoft Office PowerPoint</Application>
  <PresentationFormat>화면 슬라이드 쇼(4:3)</PresentationFormat>
  <Paragraphs>753</Paragraphs>
  <Slides>30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5" baseType="lpstr">
      <vt:lpstr>굴림</vt:lpstr>
      <vt:lpstr>맑은 고딕</vt:lpstr>
      <vt:lpstr>Arial</vt:lpstr>
      <vt:lpstr>Times New Roman</vt:lpstr>
      <vt:lpstr>802-11-Submission</vt:lpstr>
      <vt:lpstr>Latency analysis for EHT</vt:lpstr>
      <vt:lpstr>Abstract</vt:lpstr>
      <vt:lpstr>Low latency support discussion</vt:lpstr>
      <vt:lpstr>Submissions in March meeting</vt:lpstr>
      <vt:lpstr>Latency analysis</vt:lpstr>
      <vt:lpstr>Latency portions – No error case</vt:lpstr>
      <vt:lpstr>Latency portions – Error case</vt:lpstr>
      <vt:lpstr>Simulation setting for DL</vt:lpstr>
      <vt:lpstr>Simulation cases</vt:lpstr>
      <vt:lpstr>DL Latency analysis: Case 1 (MCS) </vt:lpstr>
      <vt:lpstr>DL Latency analysis: Case 1 (MCS) </vt:lpstr>
      <vt:lpstr>DL Latency analysis: Case 2 (BW) </vt:lpstr>
      <vt:lpstr>DL Latency analysis: Case 2 (BW) </vt:lpstr>
      <vt:lpstr>DL Latency analysis: Case 3 (Traffic load)</vt:lpstr>
      <vt:lpstr>DL Latency analysis: Case 3 (Traffic load)</vt:lpstr>
      <vt:lpstr>Observation on DL results</vt:lpstr>
      <vt:lpstr>Simulation setting for UL</vt:lpstr>
      <vt:lpstr>Simulation cases</vt:lpstr>
      <vt:lpstr>UL Latency analysis: Case 1  (Number of STA)</vt:lpstr>
      <vt:lpstr>UL Latency analysis: Case 1  (Number of STA)</vt:lpstr>
      <vt:lpstr>UL Latency analysis: Case 2  (Number of STA)</vt:lpstr>
      <vt:lpstr>UL Latency analysis: Case 2  (Number of STA)</vt:lpstr>
      <vt:lpstr>UL Latency analysis: Case 3  (Access Category)</vt:lpstr>
      <vt:lpstr>UL Latency analysis: Case 3  (Access Category)</vt:lpstr>
      <vt:lpstr>Observation on UL results</vt:lpstr>
      <vt:lpstr>How to reduce latency</vt:lpstr>
      <vt:lpstr>Further step</vt:lpstr>
      <vt:lpstr>Summary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suhwook.kim@lge.com</dc:creator>
  <cp:lastModifiedBy>admin</cp:lastModifiedBy>
  <cp:revision>7045</cp:revision>
  <cp:lastPrinted>2018-10-31T23:27:01Z</cp:lastPrinted>
  <dcterms:created xsi:type="dcterms:W3CDTF">2007-05-21T21:00:37Z</dcterms:created>
  <dcterms:modified xsi:type="dcterms:W3CDTF">2019-05-09T00:16:16Z</dcterms:modified>
</cp:coreProperties>
</file>