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91" r:id="rId2"/>
    <p:sldId id="292" r:id="rId3"/>
    <p:sldId id="300" r:id="rId4"/>
    <p:sldId id="294" r:id="rId5"/>
    <p:sldId id="295" r:id="rId6"/>
    <p:sldId id="297" r:id="rId7"/>
    <p:sldId id="298" r:id="rId8"/>
    <p:sldId id="299" r:id="rId9"/>
    <p:sldId id="296" r:id="rId10"/>
    <p:sldId id="293" r:id="rId11"/>
    <p:sldId id="301" r:id="rId12"/>
    <p:sldId id="303" r:id="rId13"/>
    <p:sldId id="308" r:id="rId14"/>
    <p:sldId id="309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2593" autoAdjust="0"/>
  </p:normalViewPr>
  <p:slideViewPr>
    <p:cSldViewPr>
      <p:cViewPr varScale="1">
        <p:scale>
          <a:sx n="67" d="100"/>
          <a:sy n="67" d="100"/>
        </p:scale>
        <p:origin x="643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1" d="100"/>
          <a:sy n="41" d="100"/>
        </p:scale>
        <p:origin x="2338" y="5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dirty="0" smtClean="0"/>
              <a:t>Alan Jauh (</a:t>
            </a:r>
            <a:r>
              <a:rPr lang="en-GB" altLang="ja-JP" dirty="0" err="1" smtClean="0"/>
              <a:t>Unisoc</a:t>
            </a:r>
            <a:r>
              <a:rPr lang="en-GB" altLang="ja-JP" dirty="0" smtClean="0"/>
              <a:t>)</a:t>
            </a:r>
            <a:endParaRPr lang="en-GB" altLang="ja-JP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May 2019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75162" y="6475413"/>
            <a:ext cx="792088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802.11-19/0760r1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May 2019</a:t>
            </a:r>
            <a:endParaRPr lang="en-GB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ja-JP" dirty="0" smtClean="0"/>
              <a:t>Multi-Band Opinion</a:t>
            </a:r>
            <a:endParaRPr kumimoji="1" lang="ja-JP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</a:t>
            </a:r>
            <a:r>
              <a:rPr lang="en-GB" sz="2000" b="0" kern="0" dirty="0" smtClean="0"/>
              <a:t>2019-05-09</a:t>
            </a:r>
            <a:endParaRPr lang="en-GB" sz="2000" b="0" kern="0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341415"/>
              </p:ext>
            </p:extLst>
          </p:nvPr>
        </p:nvGraphicFramePr>
        <p:xfrm>
          <a:off x="331788" y="2506663"/>
          <a:ext cx="8859837" cy="364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name="Document" r:id="rId3" imgW="8290118" imgH="3390366" progId="Word.Document.8">
                  <p:embed/>
                </p:oleObj>
              </mc:Choice>
              <mc:Fallback>
                <p:oleObj name="Document" r:id="rId3" imgW="8290118" imgH="33903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88" y="2506663"/>
                        <a:ext cx="8859837" cy="3641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95536" y="21021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03410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802.11-18/1155r1 Multi-AP Enhancement and Multi-Band Operations</a:t>
            </a:r>
          </a:p>
          <a:p>
            <a:pPr marL="0" indent="0">
              <a:buNone/>
            </a:pPr>
            <a:r>
              <a:rPr lang="en-US" altLang="ko-KR" sz="2000" dirty="0"/>
              <a:t>[2] 802.11-18/1161r0 EHT Technology Candidate Discussions</a:t>
            </a:r>
          </a:p>
          <a:p>
            <a:pPr marL="0" indent="0">
              <a:buNone/>
            </a:pPr>
            <a:r>
              <a:rPr lang="en-US" altLang="ko-KR" sz="2000" dirty="0"/>
              <a:t>[3] 802.11-18/1171r0 View on EHT Objectives and Technologies</a:t>
            </a:r>
          </a:p>
          <a:p>
            <a:pPr marL="0" indent="0">
              <a:buNone/>
            </a:pPr>
            <a:r>
              <a:rPr lang="en-US" altLang="ko-KR" sz="2000" dirty="0"/>
              <a:t>[4] 802.11-18/1518r0 EHT Multi-Channel Operation</a:t>
            </a:r>
          </a:p>
          <a:p>
            <a:pPr marL="0" indent="0">
              <a:buNone/>
            </a:pPr>
            <a:r>
              <a:rPr lang="en-US" altLang="ko-KR" sz="2000" dirty="0"/>
              <a:t>[5] 802.11-18/1525r1 EHT features for Multi-Band </a:t>
            </a:r>
            <a:r>
              <a:rPr lang="en-US" altLang="ko-KR" sz="2000" dirty="0" smtClean="0"/>
              <a:t>Operation</a:t>
            </a:r>
          </a:p>
          <a:p>
            <a:pPr marL="0" indent="0">
              <a:buNone/>
            </a:pPr>
            <a:r>
              <a:rPr lang="en-US" altLang="zh-TW" sz="2000" dirty="0" smtClean="0"/>
              <a:t>[6]</a:t>
            </a:r>
            <a:r>
              <a:rPr lang="zh-TW" altLang="en-US" sz="2000" dirty="0" smtClean="0"/>
              <a:t> </a:t>
            </a:r>
            <a:r>
              <a:rPr lang="en-US" altLang="ko-KR" sz="2000" dirty="0" smtClean="0"/>
              <a:t>802.11-18/1908r0 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Overview </a:t>
            </a: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of 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Full </a:t>
            </a:r>
            <a:r>
              <a:rPr lang="en-US" altLang="ko-KR" sz="2000">
                <a:solidFill>
                  <a:schemeClr val="tx1"/>
                </a:solidFill>
                <a:ea typeface="굴림" panose="020B0600000101010101" pitchFamily="50" charset="-127"/>
              </a:rPr>
              <a:t>Duplex </a:t>
            </a:r>
            <a:r>
              <a:rPr lang="en-US" altLang="ko-KR" sz="2000" smtClean="0">
                <a:solidFill>
                  <a:schemeClr val="tx1"/>
                </a:solidFill>
                <a:ea typeface="굴림" panose="020B0600000101010101" pitchFamily="50" charset="-127"/>
              </a:rPr>
              <a:t>over</a:t>
            </a:r>
          </a:p>
          <a:p>
            <a:pPr marL="0" indent="0">
              <a:buNone/>
            </a:pPr>
            <a:r>
              <a:rPr lang="en-US" altLang="ko-KR" sz="2000" smtClean="0">
                <a:solidFill>
                  <a:schemeClr val="tx1"/>
                </a:solidFill>
                <a:ea typeface="굴림" panose="020B0600000101010101" pitchFamily="50" charset="-127"/>
              </a:rPr>
              <a:t>Multi- </a:t>
            </a: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Band (FD-MB) for 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EHT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[7] </a:t>
            </a:r>
            <a:r>
              <a:rPr lang="en-US" altLang="ko-KR" sz="2000" dirty="0" smtClean="0"/>
              <a:t>802.11-19/108r1 </a:t>
            </a:r>
            <a:r>
              <a:rPr lang="en-US" altLang="zh-CN" sz="2000" dirty="0" smtClean="0"/>
              <a:t>Discussion </a:t>
            </a:r>
            <a:r>
              <a:rPr lang="en-US" altLang="zh-CN" sz="2000" dirty="0"/>
              <a:t>on Multi-Band for </a:t>
            </a:r>
            <a:r>
              <a:rPr lang="en-US" altLang="zh-CN" sz="2000" dirty="0" smtClean="0"/>
              <a:t>EHT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[8</a:t>
            </a: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] 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802.11-19/367r0 Performance on Multi-band Operation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[9</a:t>
            </a: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] 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802.11-19/360r0 MAC Architectures for EHT Multi-band Operation</a:t>
            </a: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7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May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6321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Backup Slides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86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Centralized Queuing List (1/)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24364" y="1981201"/>
            <a:ext cx="3432249" cy="2239888"/>
          </a:xfrm>
        </p:spPr>
        <p:txBody>
          <a:bodyPr/>
          <a:lstStyle/>
          <a:p>
            <a:pPr marL="1714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sym typeface="Helvetica"/>
              </a:rPr>
              <a:t>Ch1 and Ch2 are different channels </a:t>
            </a:r>
            <a:r>
              <a:rPr lang="en-US" altLang="zh-CN" sz="1600" dirty="0" smtClean="0">
                <a:sym typeface="Helvetica"/>
              </a:rPr>
              <a:t>that </a:t>
            </a:r>
            <a:r>
              <a:rPr lang="en-US" altLang="zh-CN" sz="1600" dirty="0">
                <a:sym typeface="Helvetica"/>
              </a:rPr>
              <a:t>can be in the same or different bands, e.g. one is in </a:t>
            </a:r>
            <a:r>
              <a:rPr lang="en-US" altLang="zh-CN" sz="1600" dirty="0" smtClean="0">
                <a:sym typeface="Helvetica"/>
              </a:rPr>
              <a:t>2.4GHz </a:t>
            </a:r>
            <a:r>
              <a:rPr lang="en-US" altLang="zh-CN" sz="1600" dirty="0">
                <a:sym typeface="Helvetica"/>
              </a:rPr>
              <a:t>and the other is in 5GHz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sym typeface="Helvetica"/>
              </a:rPr>
              <a:t>The traffic is put into </a:t>
            </a:r>
            <a:r>
              <a:rPr lang="en-US" altLang="zh-CN" sz="1600" dirty="0" smtClean="0">
                <a:sym typeface="Helvetica"/>
              </a:rPr>
              <a:t>the centralized </a:t>
            </a:r>
            <a:r>
              <a:rPr lang="en-US" altLang="zh-CN" sz="1600" dirty="0">
                <a:sym typeface="Helvetica"/>
              </a:rPr>
              <a:t>queue and use all or part of the available channels to </a:t>
            </a:r>
            <a:r>
              <a:rPr lang="en-US" altLang="zh-CN" sz="1600" dirty="0" smtClean="0">
                <a:sym typeface="Helvetica"/>
              </a:rPr>
              <a:t>send</a:t>
            </a:r>
            <a:endParaRPr lang="en-US" altLang="zh-CN" sz="1600" dirty="0">
              <a:sym typeface="Helvetic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2019</a:t>
            </a:r>
            <a:endParaRPr lang="en-GB" altLang="ja-JP" dirty="0"/>
          </a:p>
        </p:txBody>
      </p:sp>
      <p:sp>
        <p:nvSpPr>
          <p:cNvPr id="7" name="文本框 10"/>
          <p:cNvSpPr txBox="1">
            <a:spLocks noChangeArrowheads="1"/>
          </p:cNvSpPr>
          <p:nvPr/>
        </p:nvSpPr>
        <p:spPr bwMode="auto">
          <a:xfrm>
            <a:off x="755576" y="3006229"/>
            <a:ext cx="5492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/>
              <a:t>AP</a:t>
            </a:r>
            <a:endParaRPr lang="zh-CN" altLang="en-US" sz="1400"/>
          </a:p>
        </p:txBody>
      </p:sp>
      <p:sp>
        <p:nvSpPr>
          <p:cNvPr id="8" name="文本框 15"/>
          <p:cNvSpPr txBox="1">
            <a:spLocks noChangeArrowheads="1"/>
          </p:cNvSpPr>
          <p:nvPr/>
        </p:nvSpPr>
        <p:spPr bwMode="auto">
          <a:xfrm>
            <a:off x="760338" y="5330329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/>
              <a:t>STA</a:t>
            </a:r>
            <a:endParaRPr lang="zh-CN" altLang="en-US" sz="1400"/>
          </a:p>
        </p:txBody>
      </p:sp>
      <p:sp>
        <p:nvSpPr>
          <p:cNvPr id="9" name="矩形 8"/>
          <p:cNvSpPr/>
          <p:nvPr/>
        </p:nvSpPr>
        <p:spPr>
          <a:xfrm>
            <a:off x="1633463" y="2677616"/>
            <a:ext cx="2063750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630288" y="2994659"/>
            <a:ext cx="2066925" cy="30777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633463" y="5504954"/>
            <a:ext cx="2063750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630288" y="5209780"/>
            <a:ext cx="2066925" cy="30777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cxnSp>
        <p:nvCxnSpPr>
          <p:cNvPr id="15" name="直接箭头连接符 14"/>
          <p:cNvCxnSpPr/>
          <p:nvPr/>
        </p:nvCxnSpPr>
        <p:spPr>
          <a:xfrm>
            <a:off x="2041451" y="3696791"/>
            <a:ext cx="0" cy="1157288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16" name="直接箭头连接符 15"/>
          <p:cNvCxnSpPr/>
          <p:nvPr/>
        </p:nvCxnSpPr>
        <p:spPr>
          <a:xfrm>
            <a:off x="3287638" y="3741241"/>
            <a:ext cx="0" cy="1157288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sp>
        <p:nvSpPr>
          <p:cNvPr id="17" name="文本框 15"/>
          <p:cNvSpPr txBox="1">
            <a:spLocks noChangeArrowheads="1"/>
          </p:cNvSpPr>
          <p:nvPr/>
        </p:nvSpPr>
        <p:spPr bwMode="auto">
          <a:xfrm>
            <a:off x="1452488" y="405874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/>
              <a:t>Ch 1</a:t>
            </a:r>
            <a:endParaRPr lang="zh-CN" altLang="en-US" sz="1400"/>
          </a:p>
        </p:txBody>
      </p:sp>
      <p:sp>
        <p:nvSpPr>
          <p:cNvPr id="18" name="文本框 15"/>
          <p:cNvSpPr txBox="1">
            <a:spLocks noChangeArrowheads="1"/>
          </p:cNvSpPr>
          <p:nvPr/>
        </p:nvSpPr>
        <p:spPr bwMode="auto">
          <a:xfrm>
            <a:off x="3287638" y="405874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/>
              <a:t>Ch 2</a:t>
            </a:r>
            <a:endParaRPr lang="zh-CN" altLang="en-US" sz="1400"/>
          </a:p>
        </p:txBody>
      </p:sp>
      <p:sp>
        <p:nvSpPr>
          <p:cNvPr id="19" name="矩形 18"/>
          <p:cNvSpPr/>
          <p:nvPr/>
        </p:nvSpPr>
        <p:spPr>
          <a:xfrm>
            <a:off x="1630288" y="32951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876476" y="329197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630288" y="49080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876476" y="4915991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549326" y="2677616"/>
            <a:ext cx="2232024" cy="620713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549325" y="5229200"/>
            <a:ext cx="2232025" cy="583729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5" name="文本框 10"/>
          <p:cNvSpPr txBox="1">
            <a:spLocks noChangeArrowheads="1"/>
          </p:cNvSpPr>
          <p:nvPr/>
        </p:nvSpPr>
        <p:spPr bwMode="auto">
          <a:xfrm>
            <a:off x="4959276" y="4858841"/>
            <a:ext cx="3222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/>
              <a:t>Joint MAC or Unified MAC</a:t>
            </a:r>
            <a:endParaRPr lang="zh-CN" altLang="en-US" sz="1400"/>
          </a:p>
        </p:txBody>
      </p:sp>
      <p:cxnSp>
        <p:nvCxnSpPr>
          <p:cNvPr id="26" name="直接箭头连接符 25"/>
          <p:cNvCxnSpPr>
            <a:stCxn id="23" idx="3"/>
          </p:cNvCxnSpPr>
          <p:nvPr/>
        </p:nvCxnSpPr>
        <p:spPr>
          <a:xfrm>
            <a:off x="3781350" y="2987973"/>
            <a:ext cx="1163638" cy="1866106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27" name="直接箭头连接符 26"/>
          <p:cNvCxnSpPr>
            <a:stCxn id="24" idx="3"/>
            <a:endCxn id="25" idx="1"/>
          </p:cNvCxnSpPr>
          <p:nvPr/>
        </p:nvCxnSpPr>
        <p:spPr>
          <a:xfrm flipV="1">
            <a:off x="3781350" y="5012829"/>
            <a:ext cx="1177926" cy="508236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97552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Centralized Queuing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17" name="矩形 16"/>
          <p:cNvSpPr/>
          <p:nvPr/>
        </p:nvSpPr>
        <p:spPr bwMode="auto">
          <a:xfrm>
            <a:off x="5903354" y="335699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5903354" y="314096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5903354" y="2930640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/>
              <a:t>C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5903354" y="271155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5903354" y="249859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839458" y="2835200"/>
            <a:ext cx="1548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Incoming 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413195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Packets A, B, E are allowed to be transmitted via both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Packet </a:t>
            </a:r>
            <a:r>
              <a:rPr lang="en-US" altLang="zh-CN" dirty="0" smtClean="0"/>
              <a:t>C and D are allowed to be transmitted via channel 1 </a:t>
            </a:r>
            <a:r>
              <a:rPr lang="en-US" altLang="zh-CN" dirty="0" smtClean="0"/>
              <a:t>only</a:t>
            </a: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6084168" y="1889333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5885373" y="4337605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32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May 2019</a:t>
            </a:r>
            <a:endParaRPr lang="en-GB" altLang="ja-JP" dirty="0"/>
          </a:p>
        </p:txBody>
      </p:sp>
      <p:sp>
        <p:nvSpPr>
          <p:cNvPr id="38" name="矩形 37"/>
          <p:cNvSpPr/>
          <p:nvPr/>
        </p:nvSpPr>
        <p:spPr bwMode="auto">
          <a:xfrm>
            <a:off x="5357818" y="1889333"/>
            <a:ext cx="3184520" cy="18276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199498" y="1556792"/>
            <a:ext cx="1044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Memory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6524814" y="4386590"/>
            <a:ext cx="1143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Descriptors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4" name="矩形 43"/>
          <p:cNvSpPr/>
          <p:nvPr/>
        </p:nvSpPr>
        <p:spPr bwMode="auto">
          <a:xfrm>
            <a:off x="5741357" y="5805264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A(1,2)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5741357" y="5589240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B(1,2)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矩形 47"/>
          <p:cNvSpPr/>
          <p:nvPr/>
        </p:nvSpPr>
        <p:spPr bwMode="auto">
          <a:xfrm>
            <a:off x="5741357" y="537891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 smtClean="0">
                <a:solidFill>
                  <a:srgbClr val="7030A0"/>
                </a:solidFill>
              </a:rPr>
              <a:t>C(1)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49" name="矩形 48"/>
          <p:cNvSpPr/>
          <p:nvPr/>
        </p:nvSpPr>
        <p:spPr bwMode="auto">
          <a:xfrm>
            <a:off x="5741357" y="5159824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6" charset="0"/>
                <a:ea typeface="MS Gothic" charset="-128"/>
              </a:rPr>
              <a:t>D(1)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矩形 49"/>
          <p:cNvSpPr/>
          <p:nvPr/>
        </p:nvSpPr>
        <p:spPr bwMode="auto">
          <a:xfrm>
            <a:off x="5741357" y="4946864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E(1,2)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6567087" y="5192269"/>
            <a:ext cx="1317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Centralized </a:t>
            </a:r>
            <a:r>
              <a:rPr lang="en-US" altLang="zh-CN" sz="1600" dirty="0" smtClean="0">
                <a:solidFill>
                  <a:schemeClr val="tx1"/>
                </a:solidFill>
              </a:rPr>
              <a:t>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00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Centralized vs. Parallelized Queuing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26" name="矩形 25"/>
          <p:cNvSpPr/>
          <p:nvPr/>
        </p:nvSpPr>
        <p:spPr bwMode="auto">
          <a:xfrm>
            <a:off x="4961774" y="53332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4961774" y="5117227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4961774" y="4906899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b="1" dirty="0">
                <a:solidFill>
                  <a:srgbClr val="7030A0"/>
                </a:solidFill>
              </a:rPr>
              <a:t>C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4961774" y="468781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4961774" y="44748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724128" y="4720256"/>
            <a:ext cx="1317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Channel 1 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6839458" y="533102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6839458" y="5115004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6839458" y="4904676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 smtClean="0"/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6839458" y="468558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6839458" y="447262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609279" y="4725144"/>
            <a:ext cx="1283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Channel 2 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413195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Packets A, B, E are allowed to be transmitted via both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Packet </a:t>
            </a:r>
            <a:r>
              <a:rPr lang="en-US" altLang="zh-CN" dirty="0" smtClean="0"/>
              <a:t>C and D are allowed to be transmitted via channel 1 </a:t>
            </a:r>
            <a:r>
              <a:rPr lang="en-US" altLang="zh-CN" dirty="0" smtClean="0"/>
              <a:t>only</a:t>
            </a:r>
            <a:endParaRPr lang="zh-CN" altLang="en-US" dirty="0"/>
          </a:p>
        </p:txBody>
      </p:sp>
      <p:sp>
        <p:nvSpPr>
          <p:cNvPr id="45" name="文本框 44"/>
          <p:cNvSpPr txBox="1"/>
          <p:nvPr/>
        </p:nvSpPr>
        <p:spPr>
          <a:xfrm>
            <a:off x="7020272" y="3825412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131533" y="3845767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32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May 2019</a:t>
            </a:r>
            <a:endParaRPr lang="en-GB" altLang="ja-JP" dirty="0"/>
          </a:p>
        </p:txBody>
      </p:sp>
      <p:sp>
        <p:nvSpPr>
          <p:cNvPr id="43" name="文本框 42"/>
          <p:cNvSpPr txBox="1"/>
          <p:nvPr/>
        </p:nvSpPr>
        <p:spPr>
          <a:xfrm>
            <a:off x="5978400" y="3563245"/>
            <a:ext cx="1143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Dispatch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6228184" y="1556792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6867625" y="1772816"/>
            <a:ext cx="1143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Descriptors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8" name="矩形 47"/>
          <p:cNvSpPr/>
          <p:nvPr/>
        </p:nvSpPr>
        <p:spPr bwMode="auto">
          <a:xfrm>
            <a:off x="6084168" y="30244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A(1,2)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矩形 48"/>
          <p:cNvSpPr/>
          <p:nvPr/>
        </p:nvSpPr>
        <p:spPr bwMode="auto">
          <a:xfrm>
            <a:off x="6084168" y="2808427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B(1,2)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矩形 49"/>
          <p:cNvSpPr/>
          <p:nvPr/>
        </p:nvSpPr>
        <p:spPr bwMode="auto">
          <a:xfrm>
            <a:off x="6084168" y="2598099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 smtClean="0">
                <a:solidFill>
                  <a:srgbClr val="7030A0"/>
                </a:solidFill>
              </a:rPr>
              <a:t>C(1)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51" name="矩形 50"/>
          <p:cNvSpPr/>
          <p:nvPr/>
        </p:nvSpPr>
        <p:spPr bwMode="auto">
          <a:xfrm>
            <a:off x="6084168" y="237901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6" charset="0"/>
                <a:ea typeface="MS Gothic" charset="-128"/>
              </a:rPr>
              <a:t>D(1)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矩形 51"/>
          <p:cNvSpPr/>
          <p:nvPr/>
        </p:nvSpPr>
        <p:spPr bwMode="auto">
          <a:xfrm>
            <a:off x="6084168" y="21660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E(1,2)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6909898" y="2411456"/>
            <a:ext cx="1317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Centralized </a:t>
            </a:r>
            <a:r>
              <a:rPr lang="en-US" altLang="zh-CN" sz="1600" dirty="0" smtClean="0">
                <a:solidFill>
                  <a:schemeClr val="tx1"/>
                </a:solidFill>
              </a:rPr>
              <a:t>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cxnSp>
        <p:nvCxnSpPr>
          <p:cNvPr id="6" name="直接箭头连接符 5"/>
          <p:cNvCxnSpPr>
            <a:stCxn id="48" idx="2"/>
            <a:endCxn id="46" idx="0"/>
          </p:cNvCxnSpPr>
          <p:nvPr/>
        </p:nvCxnSpPr>
        <p:spPr bwMode="auto">
          <a:xfrm flipH="1">
            <a:off x="5470087" y="3240475"/>
            <a:ext cx="1010125" cy="6052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直接箭头连接符 53"/>
          <p:cNvCxnSpPr>
            <a:stCxn id="48" idx="2"/>
            <a:endCxn id="45" idx="0"/>
          </p:cNvCxnSpPr>
          <p:nvPr/>
        </p:nvCxnSpPr>
        <p:spPr bwMode="auto">
          <a:xfrm>
            <a:off x="6480212" y="3240475"/>
            <a:ext cx="878614" cy="5849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矩形 8"/>
          <p:cNvSpPr/>
          <p:nvPr/>
        </p:nvSpPr>
        <p:spPr bwMode="auto">
          <a:xfrm>
            <a:off x="2411760" y="5122923"/>
            <a:ext cx="2026122" cy="118639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Removal</a:t>
            </a:r>
            <a:r>
              <a:rPr kumimoji="0" lang="en-US" altLang="zh-CN" sz="16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module to remove the redundant queuing list after transmission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628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The multi-band operation has been discussed during the EHT discussion[1~9]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We propose a Joint MAC + multiple concurrent PHY architecture for multi-band operation. As compare to multiple concurrent devices(e.g. 2.4GHz+5GHz devices) case, this proposed architecture can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Reduce worst case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Still be backward compatible to legacy devices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May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40309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Our Thought of</a:t>
            </a:r>
            <a:br>
              <a:rPr lang="en-US" altLang="zh-CN" dirty="0" smtClean="0"/>
            </a:br>
            <a:r>
              <a:rPr lang="en-US" altLang="zh-CN" dirty="0" smtClean="0"/>
              <a:t>Multiple Links System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24364" y="1981201"/>
            <a:ext cx="3432249" cy="2239888"/>
          </a:xfrm>
        </p:spPr>
        <p:txBody>
          <a:bodyPr/>
          <a:lstStyle/>
          <a:p>
            <a:pPr marL="1714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sym typeface="Helvetica"/>
              </a:rPr>
              <a:t>Ch1 and Ch2 are different channels </a:t>
            </a:r>
            <a:r>
              <a:rPr lang="en-US" altLang="zh-CN" sz="1600" dirty="0" smtClean="0">
                <a:sym typeface="Helvetica"/>
              </a:rPr>
              <a:t>that </a:t>
            </a:r>
            <a:r>
              <a:rPr lang="en-US" altLang="zh-CN" sz="1600" dirty="0">
                <a:sym typeface="Helvetica"/>
              </a:rPr>
              <a:t>can be in the same or different bands, e.g. one is in </a:t>
            </a:r>
            <a:r>
              <a:rPr lang="en-US" altLang="zh-CN" sz="1600" dirty="0" smtClean="0">
                <a:sym typeface="Helvetica"/>
              </a:rPr>
              <a:t>2.4GHz </a:t>
            </a:r>
            <a:r>
              <a:rPr lang="en-US" altLang="zh-CN" sz="1600" dirty="0">
                <a:sym typeface="Helvetica"/>
              </a:rPr>
              <a:t>and the other is in 5GHz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sym typeface="Helvetica"/>
              </a:rPr>
              <a:t>The traffic is put into the queue and use all or part of the available channels to </a:t>
            </a:r>
            <a:r>
              <a:rPr lang="en-US" altLang="zh-CN" sz="1600" dirty="0" smtClean="0">
                <a:sym typeface="Helvetica"/>
              </a:rPr>
              <a:t>send</a:t>
            </a:r>
            <a:endParaRPr lang="en-US" altLang="zh-CN" sz="1600" dirty="0">
              <a:sym typeface="Helvetic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2019</a:t>
            </a:r>
            <a:endParaRPr lang="en-GB" altLang="ja-JP" dirty="0"/>
          </a:p>
        </p:txBody>
      </p:sp>
      <p:sp>
        <p:nvSpPr>
          <p:cNvPr id="7" name="文本框 10"/>
          <p:cNvSpPr txBox="1">
            <a:spLocks noChangeArrowheads="1"/>
          </p:cNvSpPr>
          <p:nvPr/>
        </p:nvSpPr>
        <p:spPr bwMode="auto">
          <a:xfrm>
            <a:off x="755576" y="3006229"/>
            <a:ext cx="5492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/>
              <a:t>AP</a:t>
            </a:r>
            <a:endParaRPr lang="zh-CN" altLang="en-US" sz="1400"/>
          </a:p>
        </p:txBody>
      </p:sp>
      <p:sp>
        <p:nvSpPr>
          <p:cNvPr id="8" name="文本框 15"/>
          <p:cNvSpPr txBox="1">
            <a:spLocks noChangeArrowheads="1"/>
          </p:cNvSpPr>
          <p:nvPr/>
        </p:nvSpPr>
        <p:spPr bwMode="auto">
          <a:xfrm>
            <a:off x="760338" y="5330329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/>
              <a:t>STA</a:t>
            </a:r>
            <a:endParaRPr lang="zh-CN" altLang="en-US" sz="1400"/>
          </a:p>
        </p:txBody>
      </p:sp>
      <p:sp>
        <p:nvSpPr>
          <p:cNvPr id="9" name="矩形 8"/>
          <p:cNvSpPr/>
          <p:nvPr/>
        </p:nvSpPr>
        <p:spPr>
          <a:xfrm>
            <a:off x="1633463" y="2677616"/>
            <a:ext cx="2063750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630288" y="29903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876476" y="298717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633463" y="5504954"/>
            <a:ext cx="2063750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630288" y="519697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876476" y="5204916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cxnSp>
        <p:nvCxnSpPr>
          <p:cNvPr id="15" name="直接箭头连接符 14"/>
          <p:cNvCxnSpPr/>
          <p:nvPr/>
        </p:nvCxnSpPr>
        <p:spPr>
          <a:xfrm>
            <a:off x="2041451" y="3696791"/>
            <a:ext cx="0" cy="1157288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16" name="直接箭头连接符 15"/>
          <p:cNvCxnSpPr/>
          <p:nvPr/>
        </p:nvCxnSpPr>
        <p:spPr>
          <a:xfrm>
            <a:off x="3287638" y="3741241"/>
            <a:ext cx="0" cy="1157288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sp>
        <p:nvSpPr>
          <p:cNvPr id="17" name="文本框 15"/>
          <p:cNvSpPr txBox="1">
            <a:spLocks noChangeArrowheads="1"/>
          </p:cNvSpPr>
          <p:nvPr/>
        </p:nvSpPr>
        <p:spPr bwMode="auto">
          <a:xfrm>
            <a:off x="1452488" y="405874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/>
              <a:t>Ch 1</a:t>
            </a:r>
            <a:endParaRPr lang="zh-CN" altLang="en-US" sz="1400"/>
          </a:p>
        </p:txBody>
      </p:sp>
      <p:sp>
        <p:nvSpPr>
          <p:cNvPr id="18" name="文本框 15"/>
          <p:cNvSpPr txBox="1">
            <a:spLocks noChangeArrowheads="1"/>
          </p:cNvSpPr>
          <p:nvPr/>
        </p:nvSpPr>
        <p:spPr bwMode="auto">
          <a:xfrm>
            <a:off x="3287638" y="405874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/>
              <a:t>Ch 2</a:t>
            </a:r>
            <a:endParaRPr lang="zh-CN" altLang="en-US" sz="1400"/>
          </a:p>
        </p:txBody>
      </p:sp>
      <p:sp>
        <p:nvSpPr>
          <p:cNvPr id="19" name="矩形 18"/>
          <p:cNvSpPr/>
          <p:nvPr/>
        </p:nvSpPr>
        <p:spPr>
          <a:xfrm>
            <a:off x="1630288" y="32951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876476" y="329197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630288" y="49080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876476" y="4915991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549326" y="2677616"/>
            <a:ext cx="2232024" cy="620713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549325" y="5229200"/>
            <a:ext cx="2232025" cy="583729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5" name="文本框 10"/>
          <p:cNvSpPr txBox="1">
            <a:spLocks noChangeArrowheads="1"/>
          </p:cNvSpPr>
          <p:nvPr/>
        </p:nvSpPr>
        <p:spPr bwMode="auto">
          <a:xfrm>
            <a:off x="4959276" y="4858841"/>
            <a:ext cx="3222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/>
              <a:t>Joint MAC or Unified MAC</a:t>
            </a:r>
            <a:endParaRPr lang="zh-CN" altLang="en-US" sz="1400"/>
          </a:p>
        </p:txBody>
      </p:sp>
      <p:cxnSp>
        <p:nvCxnSpPr>
          <p:cNvPr id="26" name="直接箭头连接符 25"/>
          <p:cNvCxnSpPr>
            <a:stCxn id="23" idx="3"/>
          </p:cNvCxnSpPr>
          <p:nvPr/>
        </p:nvCxnSpPr>
        <p:spPr>
          <a:xfrm>
            <a:off x="3781350" y="2987973"/>
            <a:ext cx="1163638" cy="1866106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27" name="直接箭头连接符 26"/>
          <p:cNvCxnSpPr>
            <a:stCxn id="24" idx="3"/>
            <a:endCxn id="25" idx="1"/>
          </p:cNvCxnSpPr>
          <p:nvPr/>
        </p:nvCxnSpPr>
        <p:spPr>
          <a:xfrm flipV="1">
            <a:off x="3781350" y="5012829"/>
            <a:ext cx="1177926" cy="508236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91619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Joint MAC Multiple Concurrent PHY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Assumption: multiple PHY can operate concurrently in different channel(band)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Each packet can TX/RX from one of the allowed channel(s)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each packet can has different allowed channel(s)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Example of the key concept: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 smtClean="0"/>
              <a:t>A packet that is allowed to be transmitted in channel 1 or channel 2, and this packet is prepared in both queuing lists of channel 1 and channel 2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 smtClean="0"/>
              <a:t>If this packet is transmitted via one of the channel (e.g. channel 1), then remove this packet from the other queuing list (channel 2)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7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May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71151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 bwMode="auto">
          <a:xfrm>
            <a:off x="5357818" y="1889333"/>
            <a:ext cx="3184520" cy="18276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(1/)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17" name="矩形 16"/>
          <p:cNvSpPr/>
          <p:nvPr/>
        </p:nvSpPr>
        <p:spPr bwMode="auto">
          <a:xfrm>
            <a:off x="5903354" y="335699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5903354" y="314096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5903354" y="2930640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/>
              <a:t>C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5903354" y="271155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5903354" y="249859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839458" y="2835200"/>
            <a:ext cx="1548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Incoming 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4961774" y="53332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4961774" y="5117227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4961774" y="4906899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/>
              <a:t>C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4961774" y="468781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4961774" y="44748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724128" y="4720256"/>
            <a:ext cx="1317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Channel 1 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6839458" y="533102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6839458" y="5115004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6839458" y="4904676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/>
              <a:t>C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6839458" y="468558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6839458" y="447262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609279" y="4725144"/>
            <a:ext cx="1283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Channel 2 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413195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Simple TX example,  no aggregation, non-</a:t>
            </a:r>
            <a:r>
              <a:rPr lang="en-US" altLang="zh-CN" dirty="0" err="1" smtClean="0"/>
              <a:t>QoS</a:t>
            </a: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Two PHYs, one is in channel 1, the other one is in channel 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All packets are allowed to be transmitted by any PHY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The incoming packets are prepared in both queuing lists</a:t>
            </a:r>
          </a:p>
          <a:p>
            <a:pPr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6084168" y="1889333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7020272" y="3825412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131533" y="3845767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32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May 2019</a:t>
            </a:r>
            <a:endParaRPr lang="en-GB" altLang="ja-JP" dirty="0"/>
          </a:p>
        </p:txBody>
      </p:sp>
      <p:sp>
        <p:nvSpPr>
          <p:cNvPr id="38" name="文本框 37"/>
          <p:cNvSpPr txBox="1"/>
          <p:nvPr/>
        </p:nvSpPr>
        <p:spPr>
          <a:xfrm>
            <a:off x="7199498" y="1556792"/>
            <a:ext cx="1044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Memory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5897879" y="3988930"/>
            <a:ext cx="1143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Descriptors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95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 </a:t>
            </a:r>
            <a:r>
              <a:rPr lang="en-US" altLang="zh-CN" dirty="0" smtClean="0"/>
              <a:t>(2/)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17" name="矩形 16"/>
          <p:cNvSpPr/>
          <p:nvPr/>
        </p:nvSpPr>
        <p:spPr bwMode="auto">
          <a:xfrm>
            <a:off x="5903354" y="335699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5903354" y="314096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5903354" y="2930640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/>
              <a:t>C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5903354" y="271155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5903354" y="249859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839458" y="2835200"/>
            <a:ext cx="1548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Incoming 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4961774" y="53332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4961774" y="5117227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sng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1" i="0" u="none" strike="sng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4961774" y="4906899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/>
              <a:t>C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4961774" y="468781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4961774" y="44748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724128" y="4720256"/>
            <a:ext cx="1317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Channel 1 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6839458" y="533102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sng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1" i="0" u="none" strike="sng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6839458" y="5115004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6839458" y="4904676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/>
              <a:t>C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6839458" y="468558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6839458" y="447262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609279" y="4725144"/>
            <a:ext cx="1283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Channel 2 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413195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If channel 1 acquires the TX opportunity, then packet A is transmitted via channel 1(shown in RED) and it is removed from channel 2 queuing list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If channel 2 acquires the TX opportunity, then packet B is transmitted via channel 2 and </a:t>
            </a:r>
            <a:r>
              <a:rPr lang="en-US" altLang="zh-CN" dirty="0"/>
              <a:t>it is removed from channel </a:t>
            </a:r>
            <a:r>
              <a:rPr lang="en-US" altLang="zh-CN" dirty="0" smtClean="0"/>
              <a:t>1 </a:t>
            </a:r>
            <a:r>
              <a:rPr lang="en-US" altLang="zh-CN" dirty="0"/>
              <a:t>queuing list</a:t>
            </a: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6084168" y="1889333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7020272" y="3825412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131533" y="3845767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32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May 2019</a:t>
            </a:r>
            <a:endParaRPr lang="en-GB" altLang="ja-JP" dirty="0"/>
          </a:p>
        </p:txBody>
      </p:sp>
      <p:sp>
        <p:nvSpPr>
          <p:cNvPr id="38" name="矩形 37"/>
          <p:cNvSpPr/>
          <p:nvPr/>
        </p:nvSpPr>
        <p:spPr bwMode="auto">
          <a:xfrm>
            <a:off x="5357818" y="1889333"/>
            <a:ext cx="3184520" cy="18276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199498" y="1556792"/>
            <a:ext cx="1044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Memory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5897879" y="3988930"/>
            <a:ext cx="1143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Descriptors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61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 </a:t>
            </a:r>
            <a:r>
              <a:rPr lang="en-US" altLang="zh-CN" dirty="0" smtClean="0"/>
              <a:t>(3/)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17" name="矩形 16"/>
          <p:cNvSpPr/>
          <p:nvPr/>
        </p:nvSpPr>
        <p:spPr bwMode="auto">
          <a:xfrm>
            <a:off x="5903354" y="335699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5903354" y="314096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5903354" y="2930640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/>
              <a:t>C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5903354" y="271155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5903354" y="249859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839458" y="2835200"/>
            <a:ext cx="1548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Incoming 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4961774" y="53332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sng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1" i="0" u="none" strike="sng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4961774" y="5117227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sng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1" i="0" u="none" strike="sng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4961774" y="4906899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b="1" strike="sngStrike" dirty="0">
                <a:solidFill>
                  <a:schemeClr val="tx1"/>
                </a:solidFill>
              </a:rPr>
              <a:t>C</a:t>
            </a:r>
            <a:endParaRPr kumimoji="0" lang="zh-CN" altLang="en-US" sz="1600" b="1" i="0" u="none" strike="sng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4961774" y="468781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sng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1" i="0" u="none" strike="sng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4961774" y="44748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sng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1" i="0" u="none" strike="sng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724128" y="4720256"/>
            <a:ext cx="1317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Channel 1 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6839458" y="533102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6839458" y="5115004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6839458" y="4904676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b="1" dirty="0">
                <a:solidFill>
                  <a:srgbClr val="FF0000"/>
                </a:solidFill>
              </a:rPr>
              <a:t>C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6839458" y="468558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6839458" y="447262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609279" y="4725144"/>
            <a:ext cx="1283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Channel 2 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413195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If channel 1 is blocked temporarily for some reason, the packets can still be transmitted via channel 2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In this scenario, the traffic assigned in channel 1 might have worst case latency using current method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This proposal can reduce the worst case latency</a:t>
            </a:r>
          </a:p>
          <a:p>
            <a:pPr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6084168" y="1889333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7020272" y="3825412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131533" y="3845767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8" name="十字形 7"/>
          <p:cNvSpPr/>
          <p:nvPr/>
        </p:nvSpPr>
        <p:spPr bwMode="auto">
          <a:xfrm rot="2566626">
            <a:off x="5040915" y="5568191"/>
            <a:ext cx="576064" cy="546244"/>
          </a:xfrm>
          <a:prstGeom prst="plus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May 2019</a:t>
            </a:r>
            <a:endParaRPr lang="en-GB" altLang="ja-JP" dirty="0"/>
          </a:p>
        </p:txBody>
      </p:sp>
      <p:sp>
        <p:nvSpPr>
          <p:cNvPr id="38" name="矩形 37"/>
          <p:cNvSpPr/>
          <p:nvPr/>
        </p:nvSpPr>
        <p:spPr bwMode="auto">
          <a:xfrm>
            <a:off x="5357818" y="1889333"/>
            <a:ext cx="3184520" cy="18276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199498" y="1556792"/>
            <a:ext cx="1044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Memory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5897879" y="3988930"/>
            <a:ext cx="1143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Descriptors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99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 </a:t>
            </a:r>
            <a:r>
              <a:rPr lang="en-US" altLang="zh-CN" dirty="0" smtClean="0"/>
              <a:t>(4/)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17" name="矩形 16"/>
          <p:cNvSpPr/>
          <p:nvPr/>
        </p:nvSpPr>
        <p:spPr bwMode="auto">
          <a:xfrm>
            <a:off x="5903354" y="335699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5903354" y="314096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5903354" y="2930640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/>
              <a:t>C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5903354" y="271155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5903354" y="249859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839458" y="2835200"/>
            <a:ext cx="1548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Incoming 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4961774" y="53332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4961774" y="5117227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4961774" y="4906899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b="1" dirty="0">
                <a:solidFill>
                  <a:srgbClr val="7030A0"/>
                </a:solidFill>
              </a:rPr>
              <a:t>C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4961774" y="468781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4961774" y="44748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724128" y="4720256"/>
            <a:ext cx="1317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Channel 1 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6839458" y="533102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6839458" y="5115004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6839458" y="4904676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 smtClean="0"/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6839458" y="468558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6839458" y="447262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609279" y="4725144"/>
            <a:ext cx="1283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Channel 2 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413195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If packet C and D are allowed to be transmitted via channel 1 only, they will only be prepared in the channel 1 queuing list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The traffic to a legacy device is allowed in its operating channel only</a:t>
            </a:r>
          </a:p>
          <a:p>
            <a:pPr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6084168" y="1889333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7020272" y="3825412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131533" y="3845767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32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May 2019</a:t>
            </a:r>
            <a:endParaRPr lang="en-GB" altLang="ja-JP" dirty="0"/>
          </a:p>
        </p:txBody>
      </p:sp>
      <p:sp>
        <p:nvSpPr>
          <p:cNvPr id="38" name="矩形 37"/>
          <p:cNvSpPr/>
          <p:nvPr/>
        </p:nvSpPr>
        <p:spPr bwMode="auto">
          <a:xfrm>
            <a:off x="5357818" y="1889333"/>
            <a:ext cx="3184520" cy="18276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199498" y="1556792"/>
            <a:ext cx="1044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Memory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5897879" y="3988930"/>
            <a:ext cx="1143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Descriptors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01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We propose a novel joint MAC and multiple concurrent PHY architecture and use a simple example to present this concept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Next step: more factors need to be considered, e.g. aggregation, </a:t>
            </a:r>
            <a:r>
              <a:rPr lang="en-US" altLang="zh-CN" dirty="0" err="1" smtClean="0"/>
              <a:t>QoS</a:t>
            </a:r>
            <a:r>
              <a:rPr lang="en-US" altLang="zh-CN" dirty="0" smtClean="0"/>
              <a:t>, security, re-transmission, …etc</a:t>
            </a:r>
            <a:r>
              <a:rPr lang="en-US" altLang="zh-CN" dirty="0"/>
              <a:t>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7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May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28996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18687</TotalTime>
  <Words>1004</Words>
  <Application>Microsoft Office PowerPoint</Application>
  <PresentationFormat>全屏显示(4:3)</PresentationFormat>
  <Paragraphs>255</Paragraphs>
  <Slides>14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2" baseType="lpstr">
      <vt:lpstr>Arial Unicode MS</vt:lpstr>
      <vt:lpstr>Gulim</vt:lpstr>
      <vt:lpstr>MS Gothic</vt:lpstr>
      <vt:lpstr>Arial</vt:lpstr>
      <vt:lpstr>Helvetica</vt:lpstr>
      <vt:lpstr>Times New Roman</vt:lpstr>
      <vt:lpstr>Office テーマ</vt:lpstr>
      <vt:lpstr>Document</vt:lpstr>
      <vt:lpstr>Multi-Band Opinion</vt:lpstr>
      <vt:lpstr>Introduction</vt:lpstr>
      <vt:lpstr>Our Thought of Multiple Links System</vt:lpstr>
      <vt:lpstr>Joint MAC Multiple Concurrent PHY</vt:lpstr>
      <vt:lpstr>Example (1/)</vt:lpstr>
      <vt:lpstr>Example (2/)</vt:lpstr>
      <vt:lpstr>Example (3/)</vt:lpstr>
      <vt:lpstr>Example (4/)</vt:lpstr>
      <vt:lpstr>Conclusion</vt:lpstr>
      <vt:lpstr>References</vt:lpstr>
      <vt:lpstr>Backup Slides</vt:lpstr>
      <vt:lpstr>Centralized Queuing List (1/)</vt:lpstr>
      <vt:lpstr>Centralized Queuing</vt:lpstr>
      <vt:lpstr>Centralized vs. Parallelized Queuing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Multi-Band Opinion</dc:title>
  <dc:creator>赵育仁 (Alan Jauh)</dc:creator>
  <cp:lastModifiedBy>Jauh, Alan (赵育仁)</cp:lastModifiedBy>
  <cp:revision>59</cp:revision>
  <cp:lastPrinted>1601-01-01T00:00:00Z</cp:lastPrinted>
  <dcterms:created xsi:type="dcterms:W3CDTF">2018-09-03T10:06:00Z</dcterms:created>
  <dcterms:modified xsi:type="dcterms:W3CDTF">2019-05-09T09:29:17Z</dcterms:modified>
</cp:coreProperties>
</file>