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912" r:id="rId2"/>
    <p:sldId id="900" r:id="rId3"/>
    <p:sldId id="902" r:id="rId4"/>
    <p:sldId id="914" r:id="rId5"/>
    <p:sldId id="915" r:id="rId6"/>
    <p:sldId id="905" r:id="rId7"/>
    <p:sldId id="901" r:id="rId8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6" autoAdjust="0"/>
    <p:restoredTop sz="94737" autoAdjust="0"/>
  </p:normalViewPr>
  <p:slideViewPr>
    <p:cSldViewPr>
      <p:cViewPr varScale="1">
        <p:scale>
          <a:sx n="110" d="100"/>
          <a:sy n="110" d="100"/>
        </p:scale>
        <p:origin x="1710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610" y="-59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xmlns="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xmlns="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xmlns="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xmlns="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xmlns="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xmlns="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xmlns="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xmlns="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xmlns="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xmlns="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xmlns="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xmlns="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xmlns="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xmlns="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xmlns="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xmlns="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xmlns="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xmlns="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3844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45E53EAD-1C78-4110-B6B7-5E5CDC6B79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10AE9D73-7428-4ADB-9D8D-FB2ECC5BA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5/8/2019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35206" y="6475413"/>
            <a:ext cx="140871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Ross Jian Yu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xmlns="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35206" y="6475413"/>
            <a:ext cx="140871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Ross Jian Yu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35206" y="6475413"/>
            <a:ext cx="140871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Ross Jian Yu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 smtClean="0"/>
              <a:t>May 2019</a:t>
            </a: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4CF86C1-D1B0-41E8-8B66-737E10ACF6E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 smtClean="0"/>
              <a:t>May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00883" y="6475413"/>
            <a:ext cx="17430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Ross Jian Yu (Huawei Tech)</a:t>
            </a:r>
            <a:endParaRPr lang="en-GB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xmlns="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</a:t>
            </a:r>
            <a:r>
              <a:rPr lang="en-GB" altLang="en-US" sz="1800" b="1" dirty="0" smtClean="0"/>
              <a:t>802.11-19/0754r0</a:t>
            </a:r>
            <a:endParaRPr lang="en-GB" altLang="en-US" sz="1800" b="1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xmlns="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xmlns="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xmlns="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>
            <a:extLst>
              <a:ext uri="{FF2B5EF4-FFF2-40B4-BE49-F238E27FC236}">
                <a16:creationId xmlns:a16="http://schemas.microsoft.com/office/drawing/2014/main" xmlns="" id="{847A99CA-C5E5-4B9C-A2B5-1603C75E0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35206" y="6475413"/>
            <a:ext cx="140871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Ross Jian Yu (Huawei)</a:t>
            </a:r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xmlns="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xmlns="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 smtClean="0"/>
              <a:t>11be Peak Data Rate Analysis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xmlns="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</a:t>
            </a:r>
            <a:r>
              <a:rPr lang="en-GB" altLang="en-US" sz="2000" b="0" dirty="0" smtClean="0"/>
              <a:t>2019-05-08</a:t>
            </a:r>
            <a:endParaRPr lang="en-GB" altLang="en-US" sz="2000" b="0" dirty="0"/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xmlns="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xmlns="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3827873"/>
              </p:ext>
            </p:extLst>
          </p:nvPr>
        </p:nvGraphicFramePr>
        <p:xfrm>
          <a:off x="1152525" y="2998720"/>
          <a:ext cx="7391400" cy="202133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Ross Jian Yu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Huawei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ross.yujian@huawei.com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Ming </a:t>
                      </a:r>
                      <a:r>
                        <a:rPr lang="en-US" sz="1100" dirty="0" err="1" smtClean="0"/>
                        <a:t>Gan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David</a:t>
                      </a:r>
                      <a:r>
                        <a:rPr lang="en-US" sz="1100" baseline="0" dirty="0" smtClean="0"/>
                        <a:t> Xun Yang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511021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2084387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3265076-FD70-4C31-B264-554CB894DA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</a:t>
            </a:r>
            <a:r>
              <a:rPr lang="en-US" altLang="en-US" dirty="0"/>
              <a:t>2019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5637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3" y="1628799"/>
            <a:ext cx="7772400" cy="4846613"/>
          </a:xfrm>
        </p:spPr>
        <p:txBody>
          <a:bodyPr/>
          <a:lstStyle/>
          <a:p>
            <a:r>
              <a:rPr lang="en-US" sz="2000" dirty="0" smtClean="0"/>
              <a:t>High throughput and low latency are two key requirements of EHT in the PAR of EHT[1].</a:t>
            </a:r>
          </a:p>
          <a:p>
            <a:endParaRPr lang="en-US" sz="2000" dirty="0" smtClean="0"/>
          </a:p>
          <a:p>
            <a:r>
              <a:rPr lang="en-US" sz="2000" dirty="0" smtClean="0"/>
              <a:t>The main candidate feature mentioned in the PAR [1] are:</a:t>
            </a:r>
          </a:p>
          <a:p>
            <a:pPr lvl="1"/>
            <a:r>
              <a:rPr lang="en-US" sz="1600" dirty="0" smtClean="0"/>
              <a:t> </a:t>
            </a:r>
            <a:r>
              <a:rPr lang="en-US" sz="1600" dirty="0"/>
              <a:t>320MHz bandwidth and more efficient utilization of non-contiguous spectrum, </a:t>
            </a:r>
          </a:p>
          <a:p>
            <a:pPr lvl="1"/>
            <a:r>
              <a:rPr lang="en-GB" sz="1600" dirty="0"/>
              <a:t>Multi-band/multi-channel aggregation and operation,</a:t>
            </a:r>
            <a:endParaRPr lang="en-US" sz="1600" dirty="0"/>
          </a:p>
          <a:p>
            <a:pPr lvl="1"/>
            <a:r>
              <a:rPr lang="en-GB" sz="1600" dirty="0"/>
              <a:t>16 spatial streams and Multiple Input Multiple Output (MIMO) protocols enhancements, </a:t>
            </a:r>
            <a:endParaRPr lang="en-US" sz="1600" dirty="0"/>
          </a:p>
          <a:p>
            <a:pPr lvl="1"/>
            <a:r>
              <a:rPr lang="en-GB" sz="1600" dirty="0"/>
              <a:t>Multi-Access Point (AP) Coordination (e.g. coordinated and joint transmission), </a:t>
            </a:r>
            <a:endParaRPr lang="en-US" sz="1600" dirty="0"/>
          </a:p>
          <a:p>
            <a:pPr lvl="1"/>
            <a:r>
              <a:rPr lang="en-GB" sz="1600" dirty="0"/>
              <a:t>Enhanced link adaptation and retransmission protocol (e.g. Hybrid Automatic Repeat Request (HARQ)),</a:t>
            </a:r>
            <a:endParaRPr lang="en-US" sz="1600" dirty="0"/>
          </a:p>
          <a:p>
            <a:pPr lvl="1"/>
            <a:r>
              <a:rPr lang="en-GB" sz="1600" dirty="0"/>
              <a:t>If needed, adaptation to regulatory rules specific to 6 GHz </a:t>
            </a:r>
            <a:r>
              <a:rPr lang="en-GB" sz="1600" dirty="0" smtClean="0"/>
              <a:t>spectrum</a:t>
            </a:r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/>
              <a:t>May 2019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Ross Jian Yu (</a:t>
            </a:r>
            <a:r>
              <a:rPr lang="en-US" altLang="zh-CN" dirty="0" smtClean="0"/>
              <a:t>Huawei</a:t>
            </a:r>
            <a:r>
              <a:rPr lang="en-GB" dirty="0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 Recap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64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4212" y="1628800"/>
            <a:ext cx="8136259" cy="4114800"/>
          </a:xfrm>
        </p:spPr>
        <p:txBody>
          <a:bodyPr/>
          <a:lstStyle/>
          <a:p>
            <a:r>
              <a:rPr lang="en-US" sz="1800" dirty="0" smtClean="0"/>
              <a:t>For 5 GHz, two 160 MHz contiguous channels can be provided.</a:t>
            </a:r>
          </a:p>
          <a:p>
            <a:r>
              <a:rPr lang="en-US" sz="1800" dirty="0" smtClean="0"/>
              <a:t>For 6 GHz, </a:t>
            </a:r>
            <a:r>
              <a:rPr lang="fr-FR" sz="1800" dirty="0"/>
              <a:t>3 possible </a:t>
            </a:r>
            <a:r>
              <a:rPr lang="fr-FR" sz="1800" dirty="0" smtClean="0"/>
              <a:t>320 MHz </a:t>
            </a:r>
            <a:r>
              <a:rPr lang="fr-FR" sz="1800" dirty="0"/>
              <a:t>contiguous </a:t>
            </a:r>
            <a:r>
              <a:rPr lang="fr-FR" sz="1800" dirty="0" smtClean="0"/>
              <a:t>channels</a:t>
            </a:r>
            <a:r>
              <a:rPr lang="en-US" sz="1800" dirty="0" smtClean="0"/>
              <a:t>[NOTE]</a:t>
            </a:r>
            <a:r>
              <a:rPr lang="fr-FR" sz="1800" dirty="0" smtClean="0"/>
              <a:t>, </a:t>
            </a:r>
            <a:r>
              <a:rPr lang="fr-FR" sz="1800" dirty="0"/>
              <a:t>4 possible 240MHz contiguous channels, 7 possible </a:t>
            </a:r>
            <a:r>
              <a:rPr lang="fr-FR" sz="1800" dirty="0" smtClean="0"/>
              <a:t>160 MHz </a:t>
            </a:r>
            <a:r>
              <a:rPr lang="fr-FR" sz="1800" dirty="0"/>
              <a:t>contiguous channels</a:t>
            </a:r>
            <a:r>
              <a:rPr lang="fr-FR" sz="1800" dirty="0" smtClean="0"/>
              <a:t>. </a:t>
            </a:r>
          </a:p>
          <a:p>
            <a:endParaRPr lang="en-US" sz="18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May </a:t>
            </a:r>
            <a:r>
              <a:rPr lang="en-US" altLang="en-US" dirty="0" smtClean="0"/>
              <a:t>2019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Ross Jian Yu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Spectrum Recap</a:t>
            </a:r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7" t="71514"/>
          <a:stretch/>
        </p:blipFill>
        <p:spPr bwMode="auto">
          <a:xfrm>
            <a:off x="90870" y="4910948"/>
            <a:ext cx="8997949" cy="140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文本框 11"/>
          <p:cNvSpPr txBox="1"/>
          <p:nvPr/>
        </p:nvSpPr>
        <p:spPr>
          <a:xfrm>
            <a:off x="7380312" y="2844769"/>
            <a:ext cx="17085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</a:t>
            </a:r>
            <a:r>
              <a:rPr lang="en-US" dirty="0"/>
              <a:t> </a:t>
            </a:r>
            <a:r>
              <a:rPr lang="en-US" dirty="0" smtClean="0"/>
              <a:t>assume a 320 MHz contiguous channel can be formed by crossing two U-NII bands provided that the two U-NII bands are </a:t>
            </a:r>
            <a:r>
              <a:rPr lang="en-US" dirty="0"/>
              <a:t>technically identical in terms </a:t>
            </a:r>
            <a:r>
              <a:rPr lang="en-US" dirty="0" smtClean="0"/>
              <a:t>of unlicensed regulatory requirements</a:t>
            </a:r>
            <a:r>
              <a:rPr lang="en-US" dirty="0" smtClean="0"/>
              <a:t>.</a:t>
            </a:r>
          </a:p>
        </p:txBody>
      </p:sp>
      <p:pic>
        <p:nvPicPr>
          <p:cNvPr id="10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370" y="2844769"/>
            <a:ext cx="5714270" cy="1682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190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71525" y="1268760"/>
            <a:ext cx="7772400" cy="1656184"/>
          </a:xfrm>
        </p:spPr>
        <p:txBody>
          <a:bodyPr/>
          <a:lstStyle/>
          <a:p>
            <a:r>
              <a:rPr lang="en-US" sz="2000" dirty="0" smtClean="0"/>
              <a:t>By considering the candidate feature in PAR, assuming </a:t>
            </a:r>
            <a:r>
              <a:rPr lang="en-US" sz="2000" dirty="0"/>
              <a:t>320 MHz, 16SS, 1024-QAM, the </a:t>
            </a:r>
            <a:r>
              <a:rPr lang="en-US" sz="2000" dirty="0" smtClean="0"/>
              <a:t>peak </a:t>
            </a:r>
            <a:r>
              <a:rPr lang="en-US" sz="2000" dirty="0"/>
              <a:t>data rate is 38.4 </a:t>
            </a:r>
            <a:r>
              <a:rPr lang="en-US" sz="2000" dirty="0" err="1"/>
              <a:t>Gbps</a:t>
            </a:r>
            <a:r>
              <a:rPr lang="en-US" sz="2000" dirty="0"/>
              <a:t>. If 4K-QAM is further applied, the </a:t>
            </a:r>
            <a:r>
              <a:rPr lang="en-US" sz="2000" dirty="0" smtClean="0"/>
              <a:t>peak </a:t>
            </a:r>
            <a:r>
              <a:rPr lang="en-US" sz="2000" dirty="0"/>
              <a:t>data rate can be 46.08 </a:t>
            </a:r>
            <a:r>
              <a:rPr lang="en-US" sz="2000" dirty="0" err="1"/>
              <a:t>Gbps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Further taking into consideration of </a:t>
            </a:r>
            <a:r>
              <a:rPr lang="en-GB" sz="2000" dirty="0" smtClean="0"/>
              <a:t>multi-band/multi-channel aggregation, the peak data rate can be</a:t>
            </a:r>
            <a:r>
              <a:rPr lang="en-US" sz="2000" dirty="0" smtClean="0"/>
              <a:t>:</a:t>
            </a:r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The achievable peak data rate considering 5GHz and 6GHz spectra is about 207Gbps. Further taking the complexity into consideration, a peak data rate of 100Gbps is feasible. 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2019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Ross Jian Yu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85800" y="539688"/>
            <a:ext cx="7772400" cy="798984"/>
          </a:xfrm>
        </p:spPr>
        <p:txBody>
          <a:bodyPr/>
          <a:lstStyle/>
          <a:p>
            <a:r>
              <a:rPr lang="en-US" dirty="0" smtClean="0"/>
              <a:t>Peak data rate analysis </a:t>
            </a:r>
            <a:endParaRPr lang="en-US" dirty="0"/>
          </a:p>
        </p:txBody>
      </p:sp>
      <p:graphicFrame>
        <p:nvGraphicFramePr>
          <p:cNvPr id="8" name="内容占位符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0374721"/>
              </p:ext>
            </p:extLst>
          </p:nvPr>
        </p:nvGraphicFramePr>
        <p:xfrm>
          <a:off x="1706004" y="3067784"/>
          <a:ext cx="5903442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4890"/>
                <a:gridCol w="1944216"/>
                <a:gridCol w="1571066"/>
                <a:gridCol w="1453270"/>
              </a:tblGrid>
              <a:tr h="327501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Link</a:t>
                      </a:r>
                      <a:r>
                        <a:rPr lang="en-US" baseline="0" dirty="0" smtClean="0"/>
                        <a:t> #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BW configuration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Peak data rate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50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</a:t>
                      </a:r>
                      <a:r>
                        <a:rPr lang="en-US" altLang="zh-CN" dirty="0" smtClean="0"/>
                        <a:t>/</a:t>
                      </a:r>
                      <a:r>
                        <a:rPr lang="en-US" altLang="zh-CN" baseline="0" dirty="0" smtClean="0"/>
                        <a:t> 1</a:t>
                      </a:r>
                      <a:r>
                        <a:rPr lang="en-US" dirty="0" smtClean="0"/>
                        <a:t>K QAM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w/ </a:t>
                      </a:r>
                      <a:r>
                        <a:rPr lang="en-US" dirty="0" smtClean="0"/>
                        <a:t>4K QAM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6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 links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320MH</a:t>
                      </a:r>
                      <a:r>
                        <a:rPr lang="en-US" sz="1400" baseline="0" dirty="0" smtClean="0"/>
                        <a:t>z + 320MHz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76.8Gbps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92.16Gbps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95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links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320MHz</a:t>
                      </a:r>
                      <a:r>
                        <a:rPr lang="en-US" sz="1400" baseline="0" dirty="0" smtClean="0"/>
                        <a:t> + 320MHz + 160MHz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96Gbps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115.2Gbps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46395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 links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320MHz + 320MHz + 320MHz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115.2Gbps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138.24Gbps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8866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 links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9*160MHz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172.8Gbps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207.36Gbps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542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70812" y="1402432"/>
            <a:ext cx="7772400" cy="4978896"/>
          </a:xfrm>
        </p:spPr>
        <p:txBody>
          <a:bodyPr/>
          <a:lstStyle/>
          <a:p>
            <a:r>
              <a:rPr lang="en-US" altLang="zh-CN" sz="1800" dirty="0"/>
              <a:t>From market point of view, from </a:t>
            </a:r>
            <a:r>
              <a:rPr lang="en-US" altLang="zh-CN" sz="1800" dirty="0" smtClean="0"/>
              <a:t>one generation </a:t>
            </a:r>
            <a:r>
              <a:rPr lang="en-US" altLang="zh-CN" sz="1800" dirty="0"/>
              <a:t>to </a:t>
            </a:r>
            <a:r>
              <a:rPr lang="en-US" altLang="zh-CN" sz="1800" dirty="0" smtClean="0"/>
              <a:t>another, </a:t>
            </a:r>
            <a:r>
              <a:rPr lang="en-US" altLang="zh-CN" sz="1800" dirty="0"/>
              <a:t>Wi-Fi should have larger data rate than cellular network of the same generation.</a:t>
            </a:r>
          </a:p>
          <a:p>
            <a:pPr lvl="1"/>
            <a:r>
              <a:rPr lang="en-US" altLang="zh-CN" sz="1400" dirty="0"/>
              <a:t>Theoretically, </a:t>
            </a:r>
            <a:r>
              <a:rPr lang="en-US" sz="1400" dirty="0"/>
              <a:t>5G NR can already support 78.2 </a:t>
            </a:r>
            <a:r>
              <a:rPr lang="en-US" sz="1400" dirty="0" err="1" smtClean="0"/>
              <a:t>Gbps</a:t>
            </a:r>
            <a:r>
              <a:rPr lang="en-US" sz="1400" dirty="0" smtClean="0"/>
              <a:t> </a:t>
            </a:r>
            <a:r>
              <a:rPr lang="en-US" sz="1400" dirty="0"/>
              <a:t>peak data rate</a:t>
            </a:r>
            <a:r>
              <a:rPr lang="en-US" sz="1400" dirty="0" smtClean="0"/>
              <a:t>.</a:t>
            </a:r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endParaRPr lang="en-US" sz="1800" dirty="0" smtClean="0"/>
          </a:p>
          <a:p>
            <a:r>
              <a:rPr lang="en-US" sz="1800" dirty="0" smtClean="0"/>
              <a:t>From application requirement point of view, in </a:t>
            </a:r>
            <a:r>
              <a:rPr lang="en-US" sz="1800" dirty="0"/>
              <a:t>[3], for wireless VR applications, the PHY link </a:t>
            </a:r>
            <a:r>
              <a:rPr lang="en-US" sz="1800" dirty="0" err="1"/>
              <a:t>Tput</a:t>
            </a:r>
            <a:r>
              <a:rPr lang="en-US" sz="1800" dirty="0"/>
              <a:t> for raw stream or lightly compressed </a:t>
            </a:r>
            <a:r>
              <a:rPr lang="en-US" sz="1800" dirty="0" smtClean="0"/>
              <a:t>stream </a:t>
            </a:r>
            <a:r>
              <a:rPr lang="en-US" sz="1800" dirty="0"/>
              <a:t>is &gt;30 </a:t>
            </a:r>
            <a:r>
              <a:rPr lang="en-US" sz="1800" dirty="0" err="1"/>
              <a:t>Gbps</a:t>
            </a:r>
            <a:r>
              <a:rPr lang="en-US" sz="1800" dirty="0"/>
              <a:t>. For 3D ultimate immersion and lightly compressed rate, the required rate is 80.62 </a:t>
            </a:r>
            <a:r>
              <a:rPr lang="en-US" sz="1800" dirty="0" err="1"/>
              <a:t>Gbps</a:t>
            </a:r>
            <a:r>
              <a:rPr lang="en-US" sz="1800" dirty="0"/>
              <a:t>.</a:t>
            </a:r>
          </a:p>
          <a:p>
            <a:endParaRPr lang="en-US" sz="1400" dirty="0"/>
          </a:p>
          <a:p>
            <a:endParaRPr 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May 2019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Ross Jian Yu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410143" y="364977"/>
            <a:ext cx="8133782" cy="1066800"/>
          </a:xfrm>
        </p:spPr>
        <p:txBody>
          <a:bodyPr/>
          <a:lstStyle/>
          <a:p>
            <a:r>
              <a:rPr lang="en-US" dirty="0" smtClean="0"/>
              <a:t>Benefits and Necessity of Achieving 100Gbps</a:t>
            </a:r>
            <a:endParaRPr lang="en-US" dirty="0"/>
          </a:p>
        </p:txBody>
      </p:sp>
      <p:graphicFrame>
        <p:nvGraphicFramePr>
          <p:cNvPr id="7" name="内容占位符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99580998"/>
              </p:ext>
            </p:extLst>
          </p:nvPr>
        </p:nvGraphicFramePr>
        <p:xfrm>
          <a:off x="1199001" y="2564904"/>
          <a:ext cx="6822198" cy="2093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7622"/>
                <a:gridCol w="1368152"/>
                <a:gridCol w="1944216"/>
                <a:gridCol w="1872208"/>
              </a:tblGrid>
              <a:tr h="36330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Cellular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Wi-Fi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4G</a:t>
                      </a:r>
                      <a:r>
                        <a:rPr lang="en-US" sz="1400" baseline="0" dirty="0" smtClean="0"/>
                        <a:t> LTE-A vs 11ac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Peak</a:t>
                      </a:r>
                      <a:r>
                        <a:rPr lang="en-US" sz="1400" baseline="0" dirty="0" smtClean="0"/>
                        <a:t> data rate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1Gbps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6.9 </a:t>
                      </a:r>
                      <a:r>
                        <a:rPr lang="en-US" sz="1400" dirty="0" err="1" smtClean="0"/>
                        <a:t>Gbps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6241">
                <a:tc rowSpan="2">
                  <a:txBody>
                    <a:bodyPr/>
                    <a:lstStyle/>
                    <a:p>
                      <a:r>
                        <a:rPr lang="en-US" sz="1400" dirty="0" smtClean="0"/>
                        <a:t>5G NR vs 11ax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Peak data rate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4.89 </a:t>
                      </a:r>
                      <a:r>
                        <a:rPr lang="en-US" sz="1400" baseline="0" dirty="0" err="1" smtClean="0"/>
                        <a:t>Gbps</a:t>
                      </a:r>
                      <a:r>
                        <a:rPr lang="en-US" sz="1400" baseline="0" dirty="0" smtClean="0"/>
                        <a:t> per CC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78.2 </a:t>
                      </a:r>
                      <a:r>
                        <a:rPr lang="en-US" sz="1400" dirty="0" err="1" smtClean="0">
                          <a:solidFill>
                            <a:srgbClr val="FF0000"/>
                          </a:solidFill>
                        </a:rPr>
                        <a:t>Gbps</a:t>
                      </a:r>
                      <a:r>
                        <a:rPr lang="en-US" sz="1400" baseline="0" dirty="0" smtClean="0"/>
                        <a:t> over 16CCs</a:t>
                      </a:r>
                    </a:p>
                    <a:p>
                      <a:r>
                        <a:rPr lang="en-US" sz="1400" baseline="0" dirty="0" smtClean="0"/>
                        <a:t>(in FR1, sub 6 GHz) </a:t>
                      </a:r>
                      <a:r>
                        <a:rPr lang="en-US" sz="1400" baseline="0" dirty="0" smtClean="0"/>
                        <a:t>[2]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9.6 </a:t>
                      </a:r>
                      <a:r>
                        <a:rPr lang="en-US" sz="1400" dirty="0" err="1" smtClean="0"/>
                        <a:t>Gbps</a:t>
                      </a:r>
                      <a:r>
                        <a:rPr lang="en-US" sz="1400" dirty="0" smtClean="0"/>
                        <a:t> over 160MHz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67355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BW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1.6 GHz</a:t>
                      </a:r>
                      <a:r>
                        <a:rPr lang="en-US" sz="1400" baseline="0" dirty="0" smtClean="0"/>
                        <a:t> for 16CCs</a:t>
                      </a:r>
                    </a:p>
                    <a:p>
                      <a:r>
                        <a:rPr lang="en-US" sz="1400" baseline="0" dirty="0" smtClean="0"/>
                        <a:t>100 MHz per CC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160 MHz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739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87474" y="1488976"/>
            <a:ext cx="7772400" cy="4114800"/>
          </a:xfrm>
        </p:spPr>
        <p:txBody>
          <a:bodyPr/>
          <a:lstStyle/>
          <a:p>
            <a:r>
              <a:rPr lang="en-US" sz="2000" dirty="0" smtClean="0"/>
              <a:t>Benefits, necessity and feasibility for 11be to achieve a data rate of 100Gbps are discussed.</a:t>
            </a:r>
          </a:p>
          <a:p>
            <a:endParaRPr lang="en-US" sz="2000" dirty="0" smtClean="0"/>
          </a:p>
          <a:p>
            <a:r>
              <a:rPr lang="en-US" sz="2000" dirty="0" smtClean="0"/>
              <a:t>The proposed method is good for 11be market promotion, can </a:t>
            </a:r>
            <a:r>
              <a:rPr lang="en-US" sz="2000" dirty="0"/>
              <a:t>support </a:t>
            </a:r>
            <a:r>
              <a:rPr lang="en-US" sz="2000" dirty="0" smtClean="0"/>
              <a:t>VR applications for </a:t>
            </a:r>
            <a:r>
              <a:rPr lang="en-US" sz="2000" dirty="0"/>
              <a:t>raw stream or lightly compressed </a:t>
            </a:r>
            <a:r>
              <a:rPr lang="en-US" sz="2000" dirty="0" smtClean="0"/>
              <a:t>stream.</a:t>
            </a:r>
            <a:endParaRPr lang="en-US" sz="2000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Mar 2019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Ross Jian Yu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26976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28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[1] 1231r6 EHT draft proposed par</a:t>
            </a:r>
          </a:p>
          <a:p>
            <a:r>
              <a:rPr lang="en-US" sz="1800" dirty="0" smtClean="0"/>
              <a:t>[2] </a:t>
            </a:r>
            <a:r>
              <a:rPr lang="en-US" sz="1800" dirty="0"/>
              <a:t>RP-182102 TR37.910 v1.0.0.docx</a:t>
            </a:r>
          </a:p>
          <a:p>
            <a:r>
              <a:rPr lang="en-US" sz="1800" dirty="0" smtClean="0"/>
              <a:t>[3] </a:t>
            </a:r>
            <a:r>
              <a:rPr lang="en-US" sz="1800" dirty="0" smtClean="0"/>
              <a:t>11-18-1954-02-0eht-eht-use-case-discussion-vr-requirement-follow-up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May </a:t>
            </a:r>
            <a:r>
              <a:rPr lang="en-US" altLang="en-US" dirty="0" smtClean="0"/>
              <a:t>2019</a:t>
            </a:r>
            <a:endParaRPr lang="en-GB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Ross Jian Yu (</a:t>
            </a:r>
            <a:r>
              <a:rPr lang="en-US" altLang="zh-CN" smtClean="0"/>
              <a:t>Huawei</a:t>
            </a:r>
            <a:r>
              <a:rPr lang="en-GB" smtClean="0"/>
              <a:t>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 smtClean="0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61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60598</TotalTime>
  <Words>623</Words>
  <Application>Microsoft Office PowerPoint</Application>
  <PresentationFormat>全屏显示(4:3)</PresentationFormat>
  <Paragraphs>125</Paragraphs>
  <Slides>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Qualcomm Office Regular</vt:lpstr>
      <vt:lpstr>Qualcomm Regular</vt:lpstr>
      <vt:lpstr>Arial</vt:lpstr>
      <vt:lpstr>Times New Roman</vt:lpstr>
      <vt:lpstr>802-11-Submission</vt:lpstr>
      <vt:lpstr>11be Peak Data Rate Analysis</vt:lpstr>
      <vt:lpstr>PAR Recap</vt:lpstr>
      <vt:lpstr>Spectrum Recap</vt:lpstr>
      <vt:lpstr>Peak data rate analysis </vt:lpstr>
      <vt:lpstr>Benefits and Necessity of Achieving 100Gbps</vt:lpstr>
      <vt:lpstr>Conclusion</vt:lpstr>
      <vt:lpstr>Reference</vt:lpstr>
    </vt:vector>
  </TitlesOfParts>
  <Company>Qualcomm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Yujian (Ross Yu)</cp:lastModifiedBy>
  <cp:revision>1441</cp:revision>
  <cp:lastPrinted>1998-02-10T13:28:06Z</cp:lastPrinted>
  <dcterms:created xsi:type="dcterms:W3CDTF">2004-12-02T14:01:45Z</dcterms:created>
  <dcterms:modified xsi:type="dcterms:W3CDTF">2019-05-08T01:17:10Z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(3)Fqku3fYbtvdYOtbl5+9YGsm/ApsqY9nhA2WtT/CHFVC1d0rJON68CnCBiz1mFKIOfvTcprUP
zLI9gzE6dkcVBOo26bpxbspDOgYImSMbNR3Ga7DK7STPw22R7czSEPmB2dZPKwyWk/5zqguU
Vyfa7BKIang37Zekwnay/DAmiEnWminB4eA2FAAxb0WuzdSZCiYbPjphfsqx/pvAfbXb/q3c
ILydRQWuk0BASNPDmi</vt:lpwstr>
  </property>
  <property fmtid="{D5CDD505-2E9C-101B-9397-08002B2CF9AE}" pid="4" name="_2015_ms_pID_7253431">
    <vt:lpwstr>PEBvZbB8Eai1T8eZ+w2SlSIC9/hsZG5Bh4dunkzUgayHekhewktgQE
/Jktz6IGQBFtXMlnWZaCX6MZsQTYv56HygTJ03n5OOUgNDrF4ueSVTkXNme23zy5qLzOhneC
9xVuZSAZpEMZTS1KCwtYXpE611GIGKgEptmLuUGRI71utkRheuom7q2ijQRATRmogAm24Zzj
Lwj5vAI3ikYjE2x+m/bcJ6e1JXL3BgpPUwXO</vt:lpwstr>
  </property>
  <property fmtid="{D5CDD505-2E9C-101B-9397-08002B2CF9AE}" pid="5" name="_2015_ms_pID_7253432">
    <vt:lpwstr>7ZdmQq2v5SedN7lMdlORN1o=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1557271095</vt:lpwstr>
  </property>
</Properties>
</file>