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912" r:id="rId2"/>
    <p:sldId id="900" r:id="rId3"/>
    <p:sldId id="902" r:id="rId4"/>
    <p:sldId id="914" r:id="rId5"/>
    <p:sldId id="915" r:id="rId6"/>
    <p:sldId id="905" r:id="rId7"/>
    <p:sldId id="901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610" y="-59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84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5/8/2019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35206" y="6475413"/>
            <a:ext cx="14087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Ross Jian Yu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35206" y="6475413"/>
            <a:ext cx="14087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Ross Jian Yu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35206" y="6475413"/>
            <a:ext cx="14087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Ross Jian Yu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0883" y="6475413"/>
            <a:ext cx="17430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Ross Jian Yu (Huawei Tech)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802.11-19/0754r0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xmlns="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35206" y="6475413"/>
            <a:ext cx="140871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Ross Jian Yu (Huawei)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11be Peak Data Rate Analysis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2019-05-08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827873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Ross Jian Yu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ross.yujian@huawei.com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David</a:t>
                      </a:r>
                      <a:r>
                        <a:rPr lang="en-US" sz="1100" baseline="0" dirty="0" smtClean="0"/>
                        <a:t> Xun Yang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63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28799"/>
            <a:ext cx="7772400" cy="4846613"/>
          </a:xfrm>
        </p:spPr>
        <p:txBody>
          <a:bodyPr/>
          <a:lstStyle/>
          <a:p>
            <a:r>
              <a:rPr lang="en-US" sz="2000" dirty="0" smtClean="0"/>
              <a:t>High throughput and low latency are two key requirements of EHT in the PAR of EHT[1].</a:t>
            </a:r>
          </a:p>
          <a:p>
            <a:endParaRPr lang="en-US" sz="2000" dirty="0" smtClean="0"/>
          </a:p>
          <a:p>
            <a:r>
              <a:rPr lang="en-US" sz="2000" dirty="0" smtClean="0"/>
              <a:t>The main candidate feature mentioned in the PAR [1] are: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/>
              <a:t>320MHz bandwidth and more efficient utilization of non-contiguous spectrum, </a:t>
            </a:r>
          </a:p>
          <a:p>
            <a:pPr lvl="1"/>
            <a:r>
              <a:rPr lang="en-GB" sz="1600" dirty="0"/>
              <a:t>Multi-band/multi-channel aggregation and operation,</a:t>
            </a:r>
            <a:endParaRPr lang="en-US" sz="1600" dirty="0"/>
          </a:p>
          <a:p>
            <a:pPr lvl="1"/>
            <a:r>
              <a:rPr lang="en-GB" sz="1600" dirty="0"/>
              <a:t>16 spatial streams and Multiple Input Multiple Output (MIMO) protocols enhancements, </a:t>
            </a:r>
            <a:endParaRPr lang="en-US" sz="1600" dirty="0"/>
          </a:p>
          <a:p>
            <a:pPr lvl="1"/>
            <a:r>
              <a:rPr lang="en-GB" sz="1600" dirty="0"/>
              <a:t>Multi-Access Point (AP) Coordination (e.g. coordinated and joint transmission), </a:t>
            </a:r>
            <a:endParaRPr lang="en-US" sz="1600" dirty="0"/>
          </a:p>
          <a:p>
            <a:pPr lvl="1"/>
            <a:r>
              <a:rPr lang="en-GB" sz="1600" dirty="0"/>
              <a:t>Enhanced link adaptation and retransmission protocol (e.g. Hybrid Automatic Repeat Request (HARQ)),</a:t>
            </a:r>
            <a:endParaRPr lang="en-US" sz="1600" dirty="0"/>
          </a:p>
          <a:p>
            <a:pPr lvl="1"/>
            <a:r>
              <a:rPr lang="en-GB" sz="1600" dirty="0"/>
              <a:t>If needed, adaptation to regulatory rules specific to 6 GHz </a:t>
            </a:r>
            <a:r>
              <a:rPr lang="en-GB" sz="1600" dirty="0" smtClean="0"/>
              <a:t>spectrum</a:t>
            </a:r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Ross Jian Yu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628800"/>
            <a:ext cx="8136259" cy="4114800"/>
          </a:xfrm>
        </p:spPr>
        <p:txBody>
          <a:bodyPr/>
          <a:lstStyle/>
          <a:p>
            <a:r>
              <a:rPr lang="en-US" sz="1800" dirty="0" smtClean="0"/>
              <a:t>For 5 GHz, two 160 MHz contiguous channels can be provided.</a:t>
            </a:r>
          </a:p>
          <a:p>
            <a:r>
              <a:rPr lang="en-US" sz="1800" dirty="0" smtClean="0"/>
              <a:t>For 6 GHz, </a:t>
            </a:r>
            <a:r>
              <a:rPr lang="fr-FR" sz="1800" dirty="0"/>
              <a:t>3 possible </a:t>
            </a:r>
            <a:r>
              <a:rPr lang="fr-FR" sz="1800" dirty="0" smtClean="0"/>
              <a:t>320 MHz </a:t>
            </a:r>
            <a:r>
              <a:rPr lang="fr-FR" sz="1800" dirty="0"/>
              <a:t>contiguous </a:t>
            </a:r>
            <a:r>
              <a:rPr lang="fr-FR" sz="1800" dirty="0" smtClean="0"/>
              <a:t>channels</a:t>
            </a:r>
            <a:r>
              <a:rPr lang="en-US" sz="1800" dirty="0" smtClean="0"/>
              <a:t>[NOTE]</a:t>
            </a:r>
            <a:r>
              <a:rPr lang="fr-FR" sz="1800" dirty="0" smtClean="0"/>
              <a:t>, </a:t>
            </a:r>
            <a:r>
              <a:rPr lang="fr-FR" sz="1800" dirty="0"/>
              <a:t>4 possible 240MHz contiguous channels, 7 possible </a:t>
            </a:r>
            <a:r>
              <a:rPr lang="fr-FR" sz="1800" dirty="0" smtClean="0"/>
              <a:t>160 MHz </a:t>
            </a:r>
            <a:r>
              <a:rPr lang="fr-FR" sz="1800" dirty="0"/>
              <a:t>contiguous channels</a:t>
            </a:r>
            <a:r>
              <a:rPr lang="fr-FR" sz="1800" dirty="0" smtClean="0"/>
              <a:t>. </a:t>
            </a:r>
          </a:p>
          <a:p>
            <a:endParaRPr lang="en-US" sz="18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May </a:t>
            </a:r>
            <a:r>
              <a:rPr lang="en-US" altLang="en-US" dirty="0" smtClean="0"/>
              <a:t>2019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Ross Jian Yu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Recap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" t="71514"/>
          <a:stretch/>
        </p:blipFill>
        <p:spPr bwMode="auto">
          <a:xfrm>
            <a:off x="90870" y="4910948"/>
            <a:ext cx="8997949" cy="140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7380312" y="2844769"/>
            <a:ext cx="1708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dirty="0"/>
              <a:t> </a:t>
            </a:r>
            <a:r>
              <a:rPr lang="en-US" dirty="0" smtClean="0"/>
              <a:t>assume a 320 MHz contiguous channel can be formed by crossing two U-NII bands provided that the two U-NII bands are </a:t>
            </a:r>
            <a:r>
              <a:rPr lang="en-US" dirty="0"/>
              <a:t>technically identical in terms </a:t>
            </a:r>
            <a:r>
              <a:rPr lang="en-US" dirty="0" smtClean="0"/>
              <a:t>of unlicensed regulatory requirements</a:t>
            </a:r>
            <a:r>
              <a:rPr lang="en-US" dirty="0" smtClean="0"/>
              <a:t>.</a:t>
            </a: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370" y="2844769"/>
            <a:ext cx="5714270" cy="16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9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268760"/>
            <a:ext cx="7772400" cy="1656184"/>
          </a:xfrm>
        </p:spPr>
        <p:txBody>
          <a:bodyPr/>
          <a:lstStyle/>
          <a:p>
            <a:r>
              <a:rPr lang="en-US" sz="2000" dirty="0" smtClean="0"/>
              <a:t>By considering the candidate feature in PAR, assuming </a:t>
            </a:r>
            <a:r>
              <a:rPr lang="en-US" sz="2000" dirty="0"/>
              <a:t>320 MHz, 16SS, 1024-QAM, the </a:t>
            </a:r>
            <a:r>
              <a:rPr lang="en-US" sz="2000" dirty="0" smtClean="0"/>
              <a:t>peak </a:t>
            </a:r>
            <a:r>
              <a:rPr lang="en-US" sz="2000" dirty="0"/>
              <a:t>data rate is 38.4 </a:t>
            </a:r>
            <a:r>
              <a:rPr lang="en-US" sz="2000" dirty="0" err="1"/>
              <a:t>Gbps</a:t>
            </a:r>
            <a:r>
              <a:rPr lang="en-US" sz="2000" dirty="0"/>
              <a:t>. If 4K-QAM is further applied, the </a:t>
            </a:r>
            <a:r>
              <a:rPr lang="en-US" sz="2000" dirty="0" smtClean="0"/>
              <a:t>peak </a:t>
            </a:r>
            <a:r>
              <a:rPr lang="en-US" sz="2000" dirty="0"/>
              <a:t>data rate can be 46.08 </a:t>
            </a:r>
            <a:r>
              <a:rPr lang="en-US" sz="2000" dirty="0" err="1"/>
              <a:t>Gbps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Further taking into consideration of </a:t>
            </a:r>
            <a:r>
              <a:rPr lang="en-GB" sz="2000" dirty="0" smtClean="0"/>
              <a:t>multi-band/multi-channel aggregation, the peak data rate can be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achievable peak data rate considering 5GHz and 6GHz spectra is about 207Gbps. Further taking the complexity into consideration, a peak data rate of 100Gbps is feasible. 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2019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Ross Jian Yu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85800" y="539688"/>
            <a:ext cx="7772400" cy="798984"/>
          </a:xfrm>
        </p:spPr>
        <p:txBody>
          <a:bodyPr/>
          <a:lstStyle/>
          <a:p>
            <a:r>
              <a:rPr lang="en-US" dirty="0" smtClean="0"/>
              <a:t>Peak data rate analysis </a:t>
            </a:r>
            <a:endParaRPr lang="en-US" dirty="0"/>
          </a:p>
        </p:txBody>
      </p:sp>
      <p:graphicFrame>
        <p:nvGraphicFramePr>
          <p:cNvPr id="8" name="内容占位符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374721"/>
              </p:ext>
            </p:extLst>
          </p:nvPr>
        </p:nvGraphicFramePr>
        <p:xfrm>
          <a:off x="1706004" y="3067784"/>
          <a:ext cx="590344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890"/>
                <a:gridCol w="1944216"/>
                <a:gridCol w="1571066"/>
                <a:gridCol w="1453270"/>
              </a:tblGrid>
              <a:tr h="327501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BW configuration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Peak data rate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en-US" altLang="zh-CN" baseline="0" dirty="0" smtClean="0"/>
                        <a:t> 1</a:t>
                      </a:r>
                      <a:r>
                        <a:rPr lang="en-US" dirty="0" smtClean="0"/>
                        <a:t>K QAM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w/ </a:t>
                      </a:r>
                      <a:r>
                        <a:rPr lang="en-US" dirty="0" smtClean="0"/>
                        <a:t>4K QAM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 links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320MH</a:t>
                      </a:r>
                      <a:r>
                        <a:rPr lang="en-US" sz="1400" baseline="0" dirty="0" smtClean="0"/>
                        <a:t>z + 320MHz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76.8Gbps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92.16Gbps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links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320MHz</a:t>
                      </a:r>
                      <a:r>
                        <a:rPr lang="en-US" sz="1400" baseline="0" dirty="0" smtClean="0"/>
                        <a:t> + 320MHz + 160MHz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96Gbps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115.2Gbps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39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links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320MHz + 320MHz + 320MHz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115.2Gbps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138.24Gbps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86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 links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9*160MHz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172.8Gbps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207.36Gbps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4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70812" y="1402432"/>
            <a:ext cx="7772400" cy="4978896"/>
          </a:xfrm>
        </p:spPr>
        <p:txBody>
          <a:bodyPr/>
          <a:lstStyle/>
          <a:p>
            <a:r>
              <a:rPr lang="en-US" altLang="zh-CN" sz="1800" dirty="0"/>
              <a:t>From market point of view, from </a:t>
            </a:r>
            <a:r>
              <a:rPr lang="en-US" altLang="zh-CN" sz="1800" dirty="0" smtClean="0"/>
              <a:t>one generation </a:t>
            </a:r>
            <a:r>
              <a:rPr lang="en-US" altLang="zh-CN" sz="1800" dirty="0"/>
              <a:t>to </a:t>
            </a:r>
            <a:r>
              <a:rPr lang="en-US" altLang="zh-CN" sz="1800" dirty="0" smtClean="0"/>
              <a:t>another, </a:t>
            </a:r>
            <a:r>
              <a:rPr lang="en-US" altLang="zh-CN" sz="1800" dirty="0"/>
              <a:t>Wi-Fi should have larger data rate than cellular network of the same generation.</a:t>
            </a:r>
          </a:p>
          <a:p>
            <a:pPr lvl="1"/>
            <a:r>
              <a:rPr lang="en-US" altLang="zh-CN" sz="1400" dirty="0"/>
              <a:t>Theoretically, </a:t>
            </a:r>
            <a:r>
              <a:rPr lang="en-US" sz="1400" dirty="0"/>
              <a:t>5G NR can already support 78.2 </a:t>
            </a:r>
            <a:r>
              <a:rPr lang="en-US" sz="1400" dirty="0" err="1" smtClean="0"/>
              <a:t>Gbps</a:t>
            </a:r>
            <a:r>
              <a:rPr lang="en-US" sz="1400" dirty="0" smtClean="0"/>
              <a:t> </a:t>
            </a:r>
            <a:r>
              <a:rPr lang="en-US" sz="1400" dirty="0"/>
              <a:t>peak data rate</a:t>
            </a:r>
            <a:r>
              <a:rPr lang="en-US" sz="1400" dirty="0" smtClean="0"/>
              <a:t>.</a:t>
            </a: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endParaRPr lang="en-US" sz="1800" dirty="0" smtClean="0"/>
          </a:p>
          <a:p>
            <a:r>
              <a:rPr lang="en-US" sz="1800" dirty="0" smtClean="0"/>
              <a:t>From application requirement point of view, in </a:t>
            </a:r>
            <a:r>
              <a:rPr lang="en-US" sz="1800" dirty="0"/>
              <a:t>[3], for wireless VR applications, the PHY link </a:t>
            </a:r>
            <a:r>
              <a:rPr lang="en-US" sz="1800" dirty="0" err="1"/>
              <a:t>Tput</a:t>
            </a:r>
            <a:r>
              <a:rPr lang="en-US" sz="1800" dirty="0"/>
              <a:t> for raw stream or lightly compressed </a:t>
            </a:r>
            <a:r>
              <a:rPr lang="en-US" sz="1800" dirty="0" smtClean="0"/>
              <a:t>stream </a:t>
            </a:r>
            <a:r>
              <a:rPr lang="en-US" sz="1800" dirty="0"/>
              <a:t>is &gt;30 </a:t>
            </a:r>
            <a:r>
              <a:rPr lang="en-US" sz="1800" dirty="0" err="1"/>
              <a:t>Gbps</a:t>
            </a:r>
            <a:r>
              <a:rPr lang="en-US" sz="1800" dirty="0"/>
              <a:t>. For 3D ultimate immersion and lightly compressed rate, the required rate is 80.62 </a:t>
            </a:r>
            <a:r>
              <a:rPr lang="en-US" sz="1800" dirty="0" err="1"/>
              <a:t>Gbps</a:t>
            </a:r>
            <a:r>
              <a:rPr lang="en-US" sz="1800" dirty="0"/>
              <a:t>.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2019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Ross Jian Yu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10143" y="364977"/>
            <a:ext cx="8133782" cy="1066800"/>
          </a:xfrm>
        </p:spPr>
        <p:txBody>
          <a:bodyPr/>
          <a:lstStyle/>
          <a:p>
            <a:r>
              <a:rPr lang="en-US" dirty="0" smtClean="0"/>
              <a:t>Benefits and Necessity of Achieving 100Gbps</a:t>
            </a:r>
            <a:endParaRPr lang="en-US" dirty="0"/>
          </a:p>
        </p:txBody>
      </p:sp>
      <p:graphicFrame>
        <p:nvGraphicFramePr>
          <p:cNvPr id="7" name="内容占位符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580998"/>
              </p:ext>
            </p:extLst>
          </p:nvPr>
        </p:nvGraphicFramePr>
        <p:xfrm>
          <a:off x="1199001" y="2564904"/>
          <a:ext cx="6822198" cy="209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622"/>
                <a:gridCol w="1368152"/>
                <a:gridCol w="1944216"/>
                <a:gridCol w="1872208"/>
              </a:tblGrid>
              <a:tr h="3633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Cellular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Wi-Fi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4G</a:t>
                      </a:r>
                      <a:r>
                        <a:rPr lang="en-US" sz="1400" baseline="0" dirty="0" smtClean="0"/>
                        <a:t> LTE-A vs 11ac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Peak</a:t>
                      </a:r>
                      <a:r>
                        <a:rPr lang="en-US" sz="1400" baseline="0" dirty="0" smtClean="0"/>
                        <a:t> data rate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1Gbps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6.9 </a:t>
                      </a:r>
                      <a:r>
                        <a:rPr lang="en-US" sz="1400" dirty="0" err="1" smtClean="0"/>
                        <a:t>Gbps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241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5G NR vs 11ax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Peak data rate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4.89 </a:t>
                      </a:r>
                      <a:r>
                        <a:rPr lang="en-US" sz="1400" baseline="0" dirty="0" err="1" smtClean="0"/>
                        <a:t>Gbps</a:t>
                      </a:r>
                      <a:r>
                        <a:rPr lang="en-US" sz="1400" baseline="0" dirty="0" smtClean="0"/>
                        <a:t> per CC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78.2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Gbps</a:t>
                      </a:r>
                      <a:r>
                        <a:rPr lang="en-US" sz="1400" baseline="0" dirty="0" smtClean="0"/>
                        <a:t> over 16CCs</a:t>
                      </a:r>
                    </a:p>
                    <a:p>
                      <a:r>
                        <a:rPr lang="en-US" sz="1400" baseline="0" dirty="0" smtClean="0"/>
                        <a:t>(in FR1, sub 6 GHz) </a:t>
                      </a:r>
                      <a:r>
                        <a:rPr lang="en-US" sz="1400" baseline="0" dirty="0" smtClean="0"/>
                        <a:t>[2]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9.6 </a:t>
                      </a:r>
                      <a:r>
                        <a:rPr lang="en-US" sz="1400" dirty="0" err="1" smtClean="0"/>
                        <a:t>Gbps</a:t>
                      </a:r>
                      <a:r>
                        <a:rPr lang="en-US" sz="1400" dirty="0" smtClean="0"/>
                        <a:t> over 160MHz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73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1.6 GHz</a:t>
                      </a:r>
                      <a:r>
                        <a:rPr lang="en-US" sz="1400" baseline="0" dirty="0" smtClean="0"/>
                        <a:t> for 16CCs</a:t>
                      </a:r>
                    </a:p>
                    <a:p>
                      <a:r>
                        <a:rPr lang="en-US" sz="1400" baseline="0" dirty="0" smtClean="0"/>
                        <a:t>100 MHz per CC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160 MHz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3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87474" y="1488976"/>
            <a:ext cx="7772400" cy="4114800"/>
          </a:xfrm>
        </p:spPr>
        <p:txBody>
          <a:bodyPr/>
          <a:lstStyle/>
          <a:p>
            <a:r>
              <a:rPr lang="en-US" sz="2000" dirty="0" smtClean="0"/>
              <a:t>Benefits, necessity and feasibility for 11be to achieve a data rate of 100Gbps are discussed.</a:t>
            </a:r>
          </a:p>
          <a:p>
            <a:endParaRPr lang="en-US" sz="2000" dirty="0" smtClean="0"/>
          </a:p>
          <a:p>
            <a:r>
              <a:rPr lang="en-US" sz="2000" dirty="0" smtClean="0"/>
              <a:t>The proposed method is good for 11be market promotion, can </a:t>
            </a:r>
            <a:r>
              <a:rPr lang="en-US" sz="2000" dirty="0"/>
              <a:t>support </a:t>
            </a:r>
            <a:r>
              <a:rPr lang="en-US" sz="2000" dirty="0" smtClean="0"/>
              <a:t>VR applications for </a:t>
            </a:r>
            <a:r>
              <a:rPr lang="en-US" sz="2000" dirty="0"/>
              <a:t>raw stream or lightly compressed </a:t>
            </a:r>
            <a:r>
              <a:rPr lang="en-US" sz="2000" dirty="0" smtClean="0"/>
              <a:t>stream.</a:t>
            </a:r>
            <a:endParaRPr 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 2019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Ross Jian Yu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1231r6 EHT draft proposed par</a:t>
            </a:r>
          </a:p>
          <a:p>
            <a:r>
              <a:rPr lang="en-US" sz="1800" dirty="0" smtClean="0"/>
              <a:t>[2] </a:t>
            </a:r>
            <a:r>
              <a:rPr lang="en-US" sz="1800" dirty="0"/>
              <a:t>RP-182102 TR37.910 v1.0.0.docx</a:t>
            </a:r>
          </a:p>
          <a:p>
            <a:r>
              <a:rPr lang="en-US" sz="1800" dirty="0" smtClean="0"/>
              <a:t>[3] </a:t>
            </a:r>
            <a:r>
              <a:rPr lang="en-US" sz="1800" dirty="0" smtClean="0"/>
              <a:t>11-18-1954-02-0eht-eht-use-case-discussion-vr-requirement-follow-up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May </a:t>
            </a:r>
            <a:r>
              <a:rPr lang="en-US" altLang="en-US" dirty="0" smtClean="0"/>
              <a:t>2019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Ross Jian Yu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60598</TotalTime>
  <Words>623</Words>
  <Application>Microsoft Office PowerPoint</Application>
  <PresentationFormat>全屏显示(4:3)</PresentationFormat>
  <Paragraphs>125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Qualcomm Office Regular</vt:lpstr>
      <vt:lpstr>Qualcomm Regular</vt:lpstr>
      <vt:lpstr>Arial</vt:lpstr>
      <vt:lpstr>Times New Roman</vt:lpstr>
      <vt:lpstr>802-11-Submission</vt:lpstr>
      <vt:lpstr>11be Peak Data Rate Analysis</vt:lpstr>
      <vt:lpstr>PAR Recap</vt:lpstr>
      <vt:lpstr>Spectrum Recap</vt:lpstr>
      <vt:lpstr>Peak data rate analysis </vt:lpstr>
      <vt:lpstr>Benefits and Necessity of Achieving 100Gbps</vt:lpstr>
      <vt:lpstr>Conclusion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Yujian (Ross Yu)</cp:lastModifiedBy>
  <cp:revision>1441</cp:revision>
  <cp:lastPrinted>1998-02-10T13:28:06Z</cp:lastPrinted>
  <dcterms:created xsi:type="dcterms:W3CDTF">2004-12-02T14:01:45Z</dcterms:created>
  <dcterms:modified xsi:type="dcterms:W3CDTF">2019-05-08T01:17:10Z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(3)Fqku3fYbtvdYOtbl5+9YGsm/ApsqY9nhA2WtT/CHFVC1d0rJON68CnCBiz1mFKIOfvTcprUP
zLI9gzE6dkcVBOo26bpxbspDOgYImSMbNR3Ga7DK7STPw22R7czSEPmB2dZPKwyWk/5zqguU
Vyfa7BKIang37Zekwnay/DAmiEnWminB4eA2FAAxb0WuzdSZCiYbPjphfsqx/pvAfbXb/q3c
ILydRQWuk0BASNPDmi</vt:lpwstr>
  </property>
  <property fmtid="{D5CDD505-2E9C-101B-9397-08002B2CF9AE}" pid="4" name="_2015_ms_pID_7253431">
    <vt:lpwstr>PEBvZbB8Eai1T8eZ+w2SlSIC9/hsZG5Bh4dunkzUgayHekhewktgQE
/Jktz6IGQBFtXMlnWZaCX6MZsQTYv56HygTJ03n5OOUgNDrF4ueSVTkXNme23zy5qLzOhneC
9xVuZSAZpEMZTS1KCwtYXpE611GIGKgEptmLuUGRI71utkRheuom7q2ijQRATRmogAm24Zzj
Lwj5vAI3ikYjE2x+m/bcJ6e1JXL3BgpPUwXO</vt:lpwstr>
  </property>
  <property fmtid="{D5CDD505-2E9C-101B-9397-08002B2CF9AE}" pid="5" name="_2015_ms_pID_7253432">
    <vt:lpwstr>7ZdmQq2v5SedN7lMdlORN1o=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1557271095</vt:lpwstr>
  </property>
</Properties>
</file>