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dp" ContentType="image/vnd.ms-photo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05" r:id="rId3"/>
    <p:sldId id="316" r:id="rId4"/>
    <p:sldId id="317" r:id="rId5"/>
    <p:sldId id="309" r:id="rId6"/>
    <p:sldId id="311" r:id="rId7"/>
    <p:sldId id="314" r:id="rId8"/>
    <p:sldId id="319" r:id="rId9"/>
    <p:sldId id="315" r:id="rId10"/>
    <p:sldId id="310" r:id="rId11"/>
    <p:sldId id="312" r:id="rId12"/>
    <p:sldId id="318" r:id="rId13"/>
    <p:sldId id="295" r:id="rId14"/>
    <p:sldId id="296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n Toledano" initials="RT" lastIdx="2" clrIdx="0">
    <p:extLst>
      <p:ext uri="{19B8F6BF-5375-455C-9EA6-DF929625EA0E}">
        <p15:presenceInfo xmlns:p15="http://schemas.microsoft.com/office/powerpoint/2012/main" userId="S-1-5-21-4074694662-3501753973-433055986-2112" providerId="AD"/>
      </p:ext>
    </p:extLst>
  </p:cmAuthor>
  <p:cmAuthor id="2" name="Leonid Menis" initials="LM" lastIdx="6" clrIdx="1">
    <p:extLst>
      <p:ext uri="{19B8F6BF-5375-455C-9EA6-DF929625EA0E}">
        <p15:presenceInfo xmlns:p15="http://schemas.microsoft.com/office/powerpoint/2012/main" userId="Leonid Menis" providerId="None"/>
      </p:ext>
    </p:extLst>
  </p:cmAuthor>
  <p:cmAuthor id="3" name="Onn Haran" initials="OH" lastIdx="5" clrIdx="2">
    <p:extLst>
      <p:ext uri="{19B8F6BF-5375-455C-9EA6-DF929625EA0E}">
        <p15:presenceInfo xmlns:p15="http://schemas.microsoft.com/office/powerpoint/2012/main" userId="S-1-5-21-4074694662-3501753973-433055986-1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>
      <p:cViewPr varScale="1">
        <p:scale>
          <a:sx n="114" d="100"/>
          <a:sy n="114" d="100"/>
        </p:scale>
        <p:origin x="420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3846" y="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02-May-19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4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033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80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6C1966-4163-441D-9BD3-CED54DB758D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8604E65-F3AA-48F9-988C-BC385B152FDC}"/>
              </a:ext>
            </a:extLst>
          </p:cNvPr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197A634-158D-4C37-A6E3-042928A63BA5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FDCB2662-F82B-436E-BACD-A32D98B87F0A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>
            <a:extLst>
              <a:ext uri="{FF2B5EF4-FFF2-40B4-BE49-F238E27FC236}">
                <a16:creationId xmlns:a16="http://schemas.microsoft.com/office/drawing/2014/main" id="{351830F4-7873-4E49-B414-1CE4161EA8E7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BE96EC4-05F0-4BD8-89D1-7EFA05E3DAC4}"/>
              </a:ext>
            </a:extLst>
          </p:cNvPr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Ron Toledano, Autotalks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Onn Haran, Autotalks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19-0717/r0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99583" y="50296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Reliable V2X operation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356109"/>
              </p:ext>
            </p:extLst>
          </p:nvPr>
        </p:nvGraphicFramePr>
        <p:xfrm>
          <a:off x="987425" y="2371725"/>
          <a:ext cx="10167938" cy="269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21" name="Document" r:id="rId4" imgW="10444320" imgH="2765520" progId="Word.Document.8">
                  <p:embed/>
                </p:oleObj>
              </mc:Choice>
              <mc:Fallback>
                <p:oleObj name="Document" r:id="rId4" imgW="10444320" imgH="276552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425" y="2371725"/>
                        <a:ext cx="10167938" cy="2695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9527F674-4CE2-4475-8D6C-B814C1A977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Broadcast Ack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475383" cy="26685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Packet contains MAC addresses of successfully received broadcast stations during window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Typical window is 100mS, so each station is commonly sending a single packet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Subset of MAC address (e.g. 16bits) can be sent for minimizing channel load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A station might be mistaken to believe that a message was received. Potential needed transmission wouldn’t be triggered, yet V2X integrity wouldn’t be harmed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Window start and end times enables detection of lost Broadcast Ack and determining if packet should have been received 	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For example, field represented as [0…9999]mS aligned with GNSS timing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F1AC1B8-1D08-43B8-B234-C504FEDFB784}"/>
              </a:ext>
            </a:extLst>
          </p:cNvPr>
          <p:cNvSpPr/>
          <p:nvPr/>
        </p:nvSpPr>
        <p:spPr bwMode="auto">
          <a:xfrm>
            <a:off x="3581400" y="5726668"/>
            <a:ext cx="1920240" cy="3309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/>
              <a:t>RX MAC address #1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FDFDC6-A2B2-4290-8174-F3415E3C8618}"/>
              </a:ext>
            </a:extLst>
          </p:cNvPr>
          <p:cNvSpPr txBox="1"/>
          <p:nvPr/>
        </p:nvSpPr>
        <p:spPr>
          <a:xfrm>
            <a:off x="4424318" y="6031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ECCAD9-736F-41B5-92BC-8F56C9BFFFD4}"/>
              </a:ext>
            </a:extLst>
          </p:cNvPr>
          <p:cNvSpPr txBox="1"/>
          <p:nvPr/>
        </p:nvSpPr>
        <p:spPr>
          <a:xfrm>
            <a:off x="533400" y="60314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Octets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B4C64E-3603-4049-9840-3C7E2AE387F2}"/>
              </a:ext>
            </a:extLst>
          </p:cNvPr>
          <p:cNvSpPr/>
          <p:nvPr/>
        </p:nvSpPr>
        <p:spPr bwMode="auto">
          <a:xfrm>
            <a:off x="5486400" y="5726668"/>
            <a:ext cx="1920240" cy="3309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500" dirty="0"/>
              <a:t>RX MAC address #2</a:t>
            </a:r>
            <a:endParaRPr lang="en-US" sz="15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5CA3FD-2123-4AAC-AEBD-D2E3055BBFAE}"/>
              </a:ext>
            </a:extLst>
          </p:cNvPr>
          <p:cNvSpPr txBox="1"/>
          <p:nvPr/>
        </p:nvSpPr>
        <p:spPr>
          <a:xfrm>
            <a:off x="6329318" y="6031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FCCB690-C5B3-4634-97D1-41AC5711D82D}"/>
              </a:ext>
            </a:extLst>
          </p:cNvPr>
          <p:cNvSpPr/>
          <p:nvPr/>
        </p:nvSpPr>
        <p:spPr bwMode="auto">
          <a:xfrm>
            <a:off x="9281160" y="5726668"/>
            <a:ext cx="1920240" cy="3309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500" dirty="0"/>
              <a:t>RX MAC address #N</a:t>
            </a:r>
            <a:endParaRPr lang="en-US" sz="1500" dirty="0">
              <a:solidFill>
                <a:schemeClr val="bg1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5DAE85D-4C26-4F19-A59B-C2B00B7FE795}"/>
              </a:ext>
            </a:extLst>
          </p:cNvPr>
          <p:cNvSpPr txBox="1"/>
          <p:nvPr/>
        </p:nvSpPr>
        <p:spPr>
          <a:xfrm>
            <a:off x="10139318" y="6031468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CB464CE-CFD2-45BB-9AF4-45B800D32B93}"/>
              </a:ext>
            </a:extLst>
          </p:cNvPr>
          <p:cNvSpPr txBox="1"/>
          <p:nvPr/>
        </p:nvSpPr>
        <p:spPr>
          <a:xfrm>
            <a:off x="7391400" y="5662136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. . . . . . . . . . . . 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3866C8F-834A-4A84-B553-668D4AC986E4}"/>
              </a:ext>
            </a:extLst>
          </p:cNvPr>
          <p:cNvSpPr/>
          <p:nvPr/>
        </p:nvSpPr>
        <p:spPr bwMode="auto">
          <a:xfrm>
            <a:off x="1676400" y="5726668"/>
            <a:ext cx="1920240" cy="33090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1500" dirty="0">
                <a:solidFill>
                  <a:schemeClr val="tx1"/>
                </a:solidFill>
                <a:latin typeface="Times New Roman" pitchFamily="16" charset="0"/>
                <a:ea typeface="MS Gothic" charset="-128"/>
              </a:rPr>
              <a:t>Window start and end</a:t>
            </a:r>
            <a:endParaRPr kumimoji="0" lang="en-US" sz="1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A9C559-0360-44C0-9CDE-614C479B96B4}"/>
              </a:ext>
            </a:extLst>
          </p:cNvPr>
          <p:cNvSpPr txBox="1"/>
          <p:nvPr/>
        </p:nvSpPr>
        <p:spPr>
          <a:xfrm>
            <a:off x="2286000" y="6031468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3 or 4</a:t>
            </a:r>
          </a:p>
        </p:txBody>
      </p:sp>
    </p:spTree>
    <p:extLst>
      <p:ext uri="{BB962C8B-B14F-4D97-AF65-F5344CB8AC3E}">
        <p14:creationId xmlns:p14="http://schemas.microsoft.com/office/powerpoint/2010/main" val="2493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 err="1"/>
              <a:t>BlockAck</a:t>
            </a:r>
            <a:r>
              <a:rPr lang="en-US" sz="2400" b="1" kern="0" dirty="0"/>
              <a:t> message is unsecure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One can fake a message indicating that packets were received while they weren’t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The attack will eliminate the reliability enhancement, but will not further harm. Therefore, the threat is low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95120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#1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add that 802.11bd shall facilitate enhanced reliability?</a:t>
            </a:r>
            <a:endParaRPr lang="en-US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11252111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 #2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802.11bd shall include Broadcast Ack message definition to improve reliability?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13429319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2"/>
            <a:ext cx="10134600" cy="1676398"/>
          </a:xfrm>
          <a:ln/>
        </p:spPr>
        <p:txBody>
          <a:bodyPr/>
          <a:lstStyle/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dirty="0"/>
              <a:t>[1] A Survey on Broadcasting Protocols in VANETs, </a:t>
            </a:r>
            <a:r>
              <a:rPr lang="pt-BR" sz="2400" dirty="0"/>
              <a:t>Jothi K R,Ebenezer Jeyakumar 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[2] Evaluation of Selective Broadcast Algorithms for Safety Applications in Vehicular Ad Hoc Networks, </a:t>
            </a:r>
            <a:r>
              <a:rPr lang="en-US" b="0" dirty="0" err="1"/>
              <a:t>Kaan</a:t>
            </a:r>
            <a:r>
              <a:rPr lang="en-US" b="0" dirty="0"/>
              <a:t> </a:t>
            </a:r>
            <a:r>
              <a:rPr lang="en-US" b="0" dirty="0" err="1"/>
              <a:t>Bür</a:t>
            </a:r>
            <a:r>
              <a:rPr lang="en-US" b="0" dirty="0"/>
              <a:t> and Maria </a:t>
            </a:r>
            <a:r>
              <a:rPr lang="en-US" b="0" dirty="0" err="1"/>
              <a:t>Kihl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pt-BR" sz="2400" dirty="0"/>
              <a:t>[</a:t>
            </a:r>
            <a:r>
              <a:rPr lang="pt-BR" dirty="0"/>
              <a:t>3</a:t>
            </a:r>
            <a:r>
              <a:rPr lang="pt-BR" sz="2400" dirty="0"/>
              <a:t>] </a:t>
            </a:r>
            <a:r>
              <a:rPr lang="en-US" dirty="0"/>
              <a:t>Acknowledgment-Based Broadcast Protocol for Reliable and Efficient Data Dissemination in Vehicular Ad Hoc Networks, </a:t>
            </a:r>
            <a:r>
              <a:rPr lang="en-US" b="0" dirty="0"/>
              <a:t>Francisco J. Ros, Pedro M. Ruiz and Ivan </a:t>
            </a:r>
            <a:r>
              <a:rPr lang="en-US" b="0" dirty="0" err="1"/>
              <a:t>Stojmenovic</a:t>
            </a: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  <a:p>
            <a:br>
              <a:rPr lang="en-US" dirty="0"/>
            </a:br>
            <a:endParaRPr lang="en-US" sz="2400" dirty="0"/>
          </a:p>
          <a:p>
            <a:pPr lvl="1"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29" name="Date Placeholder 3">
            <a:extLst>
              <a:ext uri="{FF2B5EF4-FFF2-40B4-BE49-F238E27FC236}">
                <a16:creationId xmlns:a16="http://schemas.microsoft.com/office/drawing/2014/main" id="{12C81DAF-0864-46A3-9BFA-632AF3EC114E}"/>
              </a:ext>
            </a:extLst>
          </p:cNvPr>
          <p:cNvSpPr txBox="1">
            <a:spLocks/>
          </p:cNvSpPr>
          <p:nvPr/>
        </p:nvSpPr>
        <p:spPr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9015F40F-9E23-4EE7-9D3A-114277EAA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b="1">
                <a:solidFill>
                  <a:srgbClr val="000000"/>
                </a:solidFill>
                <a:latin typeface="+mj-lt"/>
                <a:ea typeface="+mj-ea"/>
                <a:cs typeface="Arial Unicode MS" charset="0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GB" b="0" kern="0" dirty="0"/>
              <a:t>Onn Haran, Autotalks</a:t>
            </a:r>
          </a:p>
        </p:txBody>
      </p:sp>
    </p:spTree>
    <p:extLst>
      <p:ext uri="{BB962C8B-B14F-4D97-AF65-F5344CB8AC3E}">
        <p14:creationId xmlns:p14="http://schemas.microsoft.com/office/powerpoint/2010/main" val="3408185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of Broadcast Based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V2X transmissions, like any other Broadcast messages, are unacknowledged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Packets can get lost due to failure, hidden node or challenging wireless channel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Communication network can’t be trusted without message delivery feedback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Soon, vehicles are expected to use V2X for control, calling for high reliability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For example: platooning, emergency braking, emergency maneuver, </a:t>
            </a:r>
            <a:r>
              <a:rPr lang="en-US" kern="0" dirty="0" err="1"/>
              <a:t>etc</a:t>
            </a:r>
            <a:r>
              <a:rPr lang="en-US" kern="0" dirty="0"/>
              <a:t>…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Futuristic use-cases, like cooperative maneuvering, can’t be supported without assurance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58266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Reliable Broadcast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VANET broadcast transmission protocols were developed in the academy [1, 2]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Most protocols define broadcast forwarding (i.e. multi-hop), which isn’t required since single-hop communication range is sufficient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Some reliable broadcast protocols use selective acknowledgement and retransmission [3]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3GPP took a similar direction (selective HARQ) in C-V2X Rel. 16</a:t>
            </a:r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2014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Adding Reliable V2X Operation to 11bd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600"/>
              </a:spcBef>
            </a:pPr>
            <a:r>
              <a:rPr lang="en-US" sz="2400" b="1" kern="0" dirty="0"/>
              <a:t>1. 	Single definition in 802.11 instead of multiple regional definitions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Despite harmonization attempts, upper layers differ per geography. Multiple protocol variations should be avoided</a:t>
            </a:r>
          </a:p>
          <a:p>
            <a:pPr marL="457200" lvl="1" indent="-457200">
              <a:spcBef>
                <a:spcPts val="600"/>
              </a:spcBef>
              <a:buAutoNum type="arabicPeriod" startAt="2"/>
            </a:pPr>
            <a:r>
              <a:rPr lang="en-US" sz="2400" b="1" kern="0" dirty="0"/>
              <a:t>Not losing to 3GPP in future beauty contest</a:t>
            </a:r>
          </a:p>
          <a:p>
            <a:pPr marL="457200" lvl="1" indent="-457200">
              <a:spcBef>
                <a:spcPts val="600"/>
              </a:spcBef>
              <a:buAutoNum type="arabicPeriod" startAt="2"/>
            </a:pPr>
            <a:r>
              <a:rPr lang="en-US" sz="2400" b="1" kern="0" dirty="0"/>
              <a:t>Low-hanging fruit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kern="0" dirty="0"/>
              <a:t>Simple addition of enabler. The protocol itself is outside 802.11</a:t>
            </a:r>
          </a:p>
          <a:p>
            <a:pPr marL="457200" lvl="1" indent="-457200">
              <a:spcBef>
                <a:spcPts val="600"/>
              </a:spcBef>
              <a:buAutoNum type="arabicPeriod" startAt="2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sz="24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18286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Packet Retransmission Considerations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V2X MAC retransmission is a bad idea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Packet content is required to be fresh, containing the most updated content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Instead, packet reception failure should trigger a generation of a new packet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Packet generation decision is exclusively made by upper layer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Decision considers multiple factors, like timing of next transmission, congestion control, which vehicles have failed to receive the packet  </a:t>
            </a:r>
          </a:p>
          <a:p>
            <a:pPr lvl="2">
              <a:buFont typeface="Times New Roman" pitchFamily="16" charset="0"/>
              <a:buChar char="•"/>
            </a:pPr>
            <a:r>
              <a:rPr lang="en-US" sz="1800" kern="0" dirty="0"/>
              <a:t>For example, no need for retransmission if next transmission is scheduled 100mS ahead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292196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Minimal Scope of specification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4"/>
            <a:ext cx="10134600" cy="2133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As opposed to 802.11e/802.11aa </a:t>
            </a:r>
            <a:r>
              <a:rPr lang="en-US" sz="2400" b="1" kern="0" dirty="0" err="1"/>
              <a:t>BlockAck</a:t>
            </a:r>
            <a:r>
              <a:rPr lang="en-US" sz="2400" b="1" kern="0" dirty="0"/>
              <a:t>, the retransmission isn’t performed by the MAC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No new 802.11 buffers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No new 802.11 protocol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No new 802.11 state machine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Upper layer defines the protocol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The only 802.11bd change is definition of a new message to indicate received packets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Minor effort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0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400" b="1" kern="0" dirty="0"/>
          </a:p>
          <a:p>
            <a:pPr lvl="1">
              <a:buFont typeface="Times New Roman" pitchFamily="16" charset="0"/>
              <a:buChar char="•"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680690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Reliability 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1" y="2132015"/>
            <a:ext cx="10591799" cy="95170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Vehicles are sending list of received messages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802.11 defines new packet format “Broadcast ACK”</a:t>
            </a:r>
          </a:p>
          <a:p>
            <a:pPr lvl="1">
              <a:buFont typeface="Times New Roman" pitchFamily="16" charset="0"/>
              <a:buChar char="•"/>
            </a:pPr>
            <a:r>
              <a:rPr lang="en-US" kern="0" dirty="0"/>
              <a:t>Upper layer determines if and when “Broadcast ACK” is transmitted considering channel load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400" b="1" kern="0" dirty="0"/>
              <a:t>Vehicles can trigger packet transmission if their previous message wasn’t received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r>
              <a:rPr lang="en-US" sz="2000" kern="0" dirty="0"/>
              <a:t>Upper layer decision</a:t>
            </a:r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2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2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2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2200" b="1" kern="0" dirty="0"/>
          </a:p>
          <a:p>
            <a:pPr lvl="1">
              <a:buFont typeface="Times New Roman" pitchFamily="16" charset="0"/>
              <a:buChar char="•"/>
            </a:pPr>
            <a:endParaRPr lang="en-US" sz="2200" kern="0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A356485-B4CD-49AB-A9D4-6B81BAEAB9D0}"/>
              </a:ext>
            </a:extLst>
          </p:cNvPr>
          <p:cNvCxnSpPr/>
          <p:nvPr/>
        </p:nvCxnSpPr>
        <p:spPr bwMode="auto">
          <a:xfrm>
            <a:off x="2636520" y="5257800"/>
            <a:ext cx="74980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6" name="TextBox 19">
            <a:extLst>
              <a:ext uri="{FF2B5EF4-FFF2-40B4-BE49-F238E27FC236}">
                <a16:creationId xmlns:a16="http://schemas.microsoft.com/office/drawing/2014/main" id="{BE4175FF-5FF8-4CF4-B0E9-DA2D40C11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7214" y="5029200"/>
            <a:ext cx="100584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TX</a:t>
            </a:r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9248C967-B0D0-4626-BE40-F48C226B9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9254" y="5035982"/>
            <a:ext cx="73152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#1</a:t>
            </a: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4CB6A3A5-2FD3-40EB-AD81-8875A653D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0976" y="5029200"/>
            <a:ext cx="731520" cy="2286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#2</a:t>
            </a:r>
          </a:p>
        </p:txBody>
      </p:sp>
      <p:cxnSp>
        <p:nvCxnSpPr>
          <p:cNvPr id="23" name="Connector: Curved 22">
            <a:extLst>
              <a:ext uri="{FF2B5EF4-FFF2-40B4-BE49-F238E27FC236}">
                <a16:creationId xmlns:a16="http://schemas.microsoft.com/office/drawing/2014/main" id="{54E400EE-96D8-491E-83AF-8680AA9610AA}"/>
              </a:ext>
            </a:extLst>
          </p:cNvPr>
          <p:cNvCxnSpPr>
            <a:cxnSpLocks/>
            <a:stCxn id="17" idx="0"/>
            <a:endCxn id="19" idx="0"/>
          </p:cNvCxnSpPr>
          <p:nvPr/>
        </p:nvCxnSpPr>
        <p:spPr bwMode="auto">
          <a:xfrm rot="5400000" flipH="1" flipV="1">
            <a:off x="5972484" y="2871730"/>
            <a:ext cx="6782" cy="4321722"/>
          </a:xfrm>
          <a:prstGeom prst="curvedConnector3">
            <a:avLst>
              <a:gd name="adj1" fmla="val 347068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Dot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7F17F85-8DCD-4B8F-AF8D-F3AAB30AFE50}"/>
              </a:ext>
            </a:extLst>
          </p:cNvPr>
          <p:cNvSpPr txBox="1"/>
          <p:nvPr/>
        </p:nvSpPr>
        <p:spPr>
          <a:xfrm>
            <a:off x="6573456" y="5244037"/>
            <a:ext cx="3331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Packet generated ahead of scheduled time</a:t>
            </a:r>
          </a:p>
        </p:txBody>
      </p:sp>
      <p:sp>
        <p:nvSpPr>
          <p:cNvPr id="32" name="TextBox 19">
            <a:extLst>
              <a:ext uri="{FF2B5EF4-FFF2-40B4-BE49-F238E27FC236}">
                <a16:creationId xmlns:a16="http://schemas.microsoft.com/office/drawing/2014/main" id="{376EB41F-89D0-4DA5-B429-EA2E8B60B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7214" y="5768771"/>
            <a:ext cx="100584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RX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DD3B01-A502-4C04-B6DE-F431A63371CA}"/>
              </a:ext>
            </a:extLst>
          </p:cNvPr>
          <p:cNvCxnSpPr/>
          <p:nvPr/>
        </p:nvCxnSpPr>
        <p:spPr bwMode="auto">
          <a:xfrm>
            <a:off x="2636520" y="5952921"/>
            <a:ext cx="74980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50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34" name="Rectangle 9">
            <a:extLst>
              <a:ext uri="{FF2B5EF4-FFF2-40B4-BE49-F238E27FC236}">
                <a16:creationId xmlns:a16="http://schemas.microsoft.com/office/drawing/2014/main" id="{93365227-6DD9-4904-B02D-E4C0DC651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7256" y="5723018"/>
            <a:ext cx="274320" cy="228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lIns="0" tIns="0" rIns="0" bIns="0" anchor="ctr"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en-US" alt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6DF541C-BADD-450F-B26F-47385B979FD2}"/>
              </a:ext>
            </a:extLst>
          </p:cNvPr>
          <p:cNvSpPr txBox="1"/>
          <p:nvPr/>
        </p:nvSpPr>
        <p:spPr>
          <a:xfrm>
            <a:off x="3370421" y="5946039"/>
            <a:ext cx="2876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Packet #1 isn’t reported as received</a:t>
            </a:r>
          </a:p>
        </p:txBody>
      </p:sp>
    </p:spTree>
    <p:extLst>
      <p:ext uri="{BB962C8B-B14F-4D97-AF65-F5344CB8AC3E}">
        <p14:creationId xmlns:p14="http://schemas.microsoft.com/office/powerpoint/2010/main" val="2074600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Scenarios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2240182"/>
            <a:ext cx="5336119" cy="9602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600"/>
              </a:spcBef>
            </a:pPr>
            <a:r>
              <a:rPr lang="en-US" b="1" kern="0" dirty="0"/>
              <a:t>Transmitter failure</a:t>
            </a:r>
          </a:p>
          <a:p>
            <a:pPr marL="0" lvl="1" indent="0">
              <a:spcBef>
                <a:spcPts val="600"/>
              </a:spcBef>
            </a:pPr>
            <a:r>
              <a:rPr lang="en-US" sz="1600" kern="0" dirty="0"/>
              <a:t>Blue car transmits and receives messages, but no other car reports that it received its MAC address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lvl="1"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lvl="1">
              <a:buFont typeface="Times New Roman" pitchFamily="16" charset="0"/>
              <a:buChar char="•"/>
            </a:pPr>
            <a:endParaRPr lang="en-US" sz="1800" kern="0" dirty="0"/>
          </a:p>
        </p:txBody>
      </p:sp>
      <p:pic>
        <p:nvPicPr>
          <p:cNvPr id="9" name="Picture 4" descr="Image result for vehicle transparent side view">
            <a:extLst>
              <a:ext uri="{FF2B5EF4-FFF2-40B4-BE49-F238E27FC236}">
                <a16:creationId xmlns:a16="http://schemas.microsoft.com/office/drawing/2014/main" id="{96D64338-971D-4025-B132-96BA87C608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659" y="2613936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Image result for vehicle transparent side view">
            <a:extLst>
              <a:ext uri="{FF2B5EF4-FFF2-40B4-BE49-F238E27FC236}">
                <a16:creationId xmlns:a16="http://schemas.microsoft.com/office/drawing/2014/main" id="{659D8086-327C-4458-8EBC-8FCE43273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107" y="2590801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Image result for vehicle transparent side view">
            <a:extLst>
              <a:ext uri="{FF2B5EF4-FFF2-40B4-BE49-F238E27FC236}">
                <a16:creationId xmlns:a16="http://schemas.microsoft.com/office/drawing/2014/main" id="{F53E0502-7B2A-4BA8-821C-DF3AC1101A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67" y="259080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2">
            <a:extLst>
              <a:ext uri="{FF2B5EF4-FFF2-40B4-BE49-F238E27FC236}">
                <a16:creationId xmlns:a16="http://schemas.microsoft.com/office/drawing/2014/main" id="{CEBD6C2C-F531-4327-8E35-1094B01C2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3539964"/>
            <a:ext cx="5336119" cy="1447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600"/>
              </a:spcBef>
            </a:pPr>
            <a:r>
              <a:rPr lang="en-US" b="1" kern="0" dirty="0"/>
              <a:t>Hidden node collision </a:t>
            </a:r>
          </a:p>
          <a:p>
            <a:pPr marL="0" lvl="1" indent="0">
              <a:spcBef>
                <a:spcPts val="600"/>
              </a:spcBef>
            </a:pPr>
            <a:r>
              <a:rPr lang="en-US" sz="1600" kern="0" dirty="0"/>
              <a:t>Purple and green cars transmitted concurrently. Blue car reports the received vehicles, including vehicles further away from green and purple, but not those two. The purple vehicle will trigger a transmission in next 100mS despite not having to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lvl="1"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lvl="1">
              <a:buFont typeface="Times New Roman" pitchFamily="16" charset="0"/>
              <a:buChar char="•"/>
            </a:pPr>
            <a:endParaRPr lang="en-US" sz="1800" kern="0" dirty="0"/>
          </a:p>
        </p:txBody>
      </p:sp>
      <p:pic>
        <p:nvPicPr>
          <p:cNvPr id="20" name="Picture 4" descr="Image result for vehicle transparent side view">
            <a:extLst>
              <a:ext uri="{FF2B5EF4-FFF2-40B4-BE49-F238E27FC236}">
                <a16:creationId xmlns:a16="http://schemas.microsoft.com/office/drawing/2014/main" id="{D7CCE06F-E099-427D-90FB-6C56ED0BAB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8659" y="3967930"/>
            <a:ext cx="407406" cy="27289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Image result for vehicle transparent side view">
            <a:extLst>
              <a:ext uri="{FF2B5EF4-FFF2-40B4-BE49-F238E27FC236}">
                <a16:creationId xmlns:a16="http://schemas.microsoft.com/office/drawing/2014/main" id="{6B12C561-036C-4990-9C24-79AD5A8902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107" y="396793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Image result for vehicle transparent side view">
            <a:extLst>
              <a:ext uri="{FF2B5EF4-FFF2-40B4-BE49-F238E27FC236}">
                <a16:creationId xmlns:a16="http://schemas.microsoft.com/office/drawing/2014/main" id="{CE79EC13-80B7-4C47-9B7B-93315243F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67" y="396793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4" descr="Image result for vehicle transparent side view">
            <a:extLst>
              <a:ext uri="{FF2B5EF4-FFF2-40B4-BE49-F238E27FC236}">
                <a16:creationId xmlns:a16="http://schemas.microsoft.com/office/drawing/2014/main" id="{C2A4CD38-574C-4F21-8A1C-5F2E160A1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449" y="3967930"/>
            <a:ext cx="407406" cy="272896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Image result for vehicle transparent side view">
            <a:extLst>
              <a:ext uri="{FF2B5EF4-FFF2-40B4-BE49-F238E27FC236}">
                <a16:creationId xmlns:a16="http://schemas.microsoft.com/office/drawing/2014/main" id="{AFFB63DD-C933-4DB1-8A48-083E1F382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88897" y="3967930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">
            <a:extLst>
              <a:ext uri="{FF2B5EF4-FFF2-40B4-BE49-F238E27FC236}">
                <a16:creationId xmlns:a16="http://schemas.microsoft.com/office/drawing/2014/main" id="{5A51E894-0815-4AB6-BD97-9F54BAA60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199" y="5327330"/>
            <a:ext cx="5336119" cy="92107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600"/>
              </a:spcBef>
            </a:pPr>
            <a:r>
              <a:rPr lang="en-US" b="1" kern="0" dirty="0"/>
              <a:t>Wireless link failure</a:t>
            </a:r>
          </a:p>
          <a:p>
            <a:pPr marL="0" lvl="1" indent="0">
              <a:spcBef>
                <a:spcPts val="600"/>
              </a:spcBef>
            </a:pPr>
            <a:r>
              <a:rPr lang="en-US" sz="1600" kern="0" dirty="0"/>
              <a:t>Green car sometimes fail to receive the blue car. In those cases, the blue car triggers a new packet</a:t>
            </a:r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lvl="1"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742950" lvl="2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sz="1800" kern="0" dirty="0"/>
          </a:p>
          <a:p>
            <a:pPr marL="342900" lvl="1" indent="-342900">
              <a:spcBef>
                <a:spcPts val="600"/>
              </a:spcBef>
              <a:buFont typeface="Times New Roman" pitchFamily="16" charset="0"/>
              <a:buChar char="•"/>
            </a:pPr>
            <a:endParaRPr lang="en-US" b="1" kern="0" dirty="0"/>
          </a:p>
          <a:p>
            <a:pPr lvl="1">
              <a:buFont typeface="Times New Roman" pitchFamily="16" charset="0"/>
              <a:buChar char="•"/>
            </a:pPr>
            <a:endParaRPr lang="en-US" sz="1800" kern="0" dirty="0"/>
          </a:p>
        </p:txBody>
      </p:sp>
      <p:pic>
        <p:nvPicPr>
          <p:cNvPr id="26" name="Picture 4" descr="Image result for vehicle transparent side view">
            <a:extLst>
              <a:ext uri="{FF2B5EF4-FFF2-40B4-BE49-F238E27FC236}">
                <a16:creationId xmlns:a16="http://schemas.microsoft.com/office/drawing/2014/main" id="{F7B329E9-A552-4959-9EE5-DB76B7834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7107" y="564206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Image result for truck side view illustration">
            <a:extLst>
              <a:ext uri="{FF2B5EF4-FFF2-40B4-BE49-F238E27FC236}">
                <a16:creationId xmlns:a16="http://schemas.microsoft.com/office/drawing/2014/main" id="{0B349944-C8F4-419B-AD4D-BA8C5D62D9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4845" y="5410201"/>
            <a:ext cx="1148988" cy="504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4" descr="Image result for vehicle transparent side view">
            <a:extLst>
              <a:ext uri="{FF2B5EF4-FFF2-40B4-BE49-F238E27FC236}">
                <a16:creationId xmlns:a16="http://schemas.microsoft.com/office/drawing/2014/main" id="{72AF932E-0E69-4B42-B1C7-0AD79677C8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8167" y="5642062"/>
            <a:ext cx="407406" cy="27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374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D733-E409-4CEB-87E3-B971D714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Broadcast Ack can be Encoded as new </a:t>
            </a:r>
            <a:r>
              <a:rPr lang="en-US" dirty="0" err="1"/>
              <a:t>BlockAck</a:t>
            </a:r>
            <a:r>
              <a:rPr lang="en-US" dirty="0"/>
              <a:t> 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407E-2F55-4CF9-B9FE-2A66FFF1F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20094"/>
            <a:ext cx="10990645" cy="4113213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B7462-440C-46F0-9573-B88260EF9B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A1015A-3A23-4AA4-96BF-C0A81276BF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2019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A689A2-FBEC-4E7C-8450-E1D4B764ADFB}"/>
              </a:ext>
            </a:extLst>
          </p:cNvPr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Onn Haran, Autotalks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C1A678A6-6785-441C-9A32-808AEDEEE5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6879" y="4808845"/>
            <a:ext cx="2667001" cy="9905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lvl="1" indent="0">
              <a:spcBef>
                <a:spcPts val="600"/>
              </a:spcBef>
            </a:pPr>
            <a:r>
              <a:rPr lang="en-US" sz="2400" b="1" kern="0" dirty="0"/>
              <a:t>Reserved values can be utilized</a:t>
            </a:r>
            <a:endParaRPr lang="en-US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48065C3-ABF8-48FC-B4C2-2E7D964A44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132014"/>
            <a:ext cx="7771532" cy="4113213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9B87EA0-1ECA-4FA1-A3C3-F947BFB7838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8305800" y="4953000"/>
            <a:ext cx="611079" cy="3511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45EA63B-319A-4050-B3C5-D991D47BBDA2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8305800" y="5304145"/>
            <a:ext cx="611079" cy="6063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7A46A36-EE87-479B-851C-7B0F3C3BE9D6}"/>
              </a:ext>
            </a:extLst>
          </p:cNvPr>
          <p:cNvCxnSpPr>
            <a:cxnSpLocks/>
            <a:stCxn id="8" idx="1"/>
          </p:cNvCxnSpPr>
          <p:nvPr/>
        </p:nvCxnSpPr>
        <p:spPr bwMode="auto">
          <a:xfrm flipH="1">
            <a:off x="8305800" y="5304145"/>
            <a:ext cx="611079" cy="26908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28134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34696</TotalTime>
  <Words>913</Words>
  <Application>Microsoft Office PowerPoint</Application>
  <PresentationFormat>Widescreen</PresentationFormat>
  <Paragraphs>244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Reliable V2X operation</vt:lpstr>
      <vt:lpstr>Reliability of Broadcast Based Network</vt:lpstr>
      <vt:lpstr>Reliable Broadcast Protocols</vt:lpstr>
      <vt:lpstr>Reasons for Adding Reliable V2X Operation to 11bd</vt:lpstr>
      <vt:lpstr>Packet Retransmission Considerations</vt:lpstr>
      <vt:lpstr>Minimal Scope of specification</vt:lpstr>
      <vt:lpstr>Enhanced Reliability Concept</vt:lpstr>
      <vt:lpstr>Scenarios</vt:lpstr>
      <vt:lpstr>Broadcast Ack can be Encoded as new BlockAck Variant</vt:lpstr>
      <vt:lpstr>Possible Broadcast Ack Format</vt:lpstr>
      <vt:lpstr>Security Impact</vt:lpstr>
      <vt:lpstr>Straw Poll #1</vt:lpstr>
      <vt:lpstr>Straw Poll #2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Toledano</dc:creator>
  <cp:lastModifiedBy>Onn Haran</cp:lastModifiedBy>
  <cp:revision>831</cp:revision>
  <cp:lastPrinted>1601-01-01T00:00:00Z</cp:lastPrinted>
  <dcterms:created xsi:type="dcterms:W3CDTF">2018-10-25T12:07:45Z</dcterms:created>
  <dcterms:modified xsi:type="dcterms:W3CDTF">2019-05-02T08:08:08Z</dcterms:modified>
</cp:coreProperties>
</file>