
<file path=[Content_Types].xml><?xml version="1.0" encoding="utf-8"?>
<Types xmlns="http://schemas.openxmlformats.org/package/2006/content-types">
  <Default Extension="xml" ContentType="application/xml"/>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03" r:id="rId3"/>
    <p:sldId id="362" r:id="rId4"/>
    <p:sldId id="364" r:id="rId5"/>
    <p:sldId id="363" r:id="rId6"/>
    <p:sldId id="365" r:id="rId7"/>
    <p:sldId id="366" r:id="rId8"/>
    <p:sldId id="367" r:id="rId9"/>
    <p:sldId id="323" r:id="rId10"/>
    <p:sldId id="353" r:id="rId11"/>
    <p:sldId id="361" r:id="rId12"/>
    <p:sldId id="356" r:id="rId13"/>
    <p:sldId id="360" r:id="rId14"/>
    <p:sldId id="326" r:id="rId15"/>
    <p:sldId id="342" r:id="rId16"/>
    <p:sldId id="337" r:id="rId17"/>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a:srgbClr val="FF4340"/>
    <a:srgbClr val="8DFF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723"/>
    <p:restoredTop sz="91168"/>
  </p:normalViewPr>
  <p:slideViewPr>
    <p:cSldViewPr>
      <p:cViewPr>
        <p:scale>
          <a:sx n="195" d="100"/>
          <a:sy n="195" d="100"/>
        </p:scale>
        <p:origin x="1904" y="72"/>
      </p:cViewPr>
      <p:guideLst>
        <p:guide orient="horz" pos="2160"/>
        <p:guide pos="2880"/>
      </p:guideLst>
    </p:cSldViewPr>
  </p:slideViewPr>
  <p:notesTextViewPr>
    <p:cViewPr>
      <p:scale>
        <a:sx n="1" d="1"/>
        <a:sy n="1" d="1"/>
      </p:scale>
      <p:origin x="0" y="0"/>
    </p:cViewPr>
  </p:notesTextViewPr>
  <p:notesViewPr>
    <p:cSldViewPr>
      <p:cViewPr varScale="1">
        <p:scale>
          <a:sx n="132" d="100"/>
          <a:sy n="132" d="100"/>
        </p:scale>
        <p:origin x="4368" y="16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4BC0A4A-AF08-4D4B-865B-6D32E3C92DB0}"/>
              </a:ext>
            </a:extLst>
          </p:cNvPr>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GB"/>
              <a:t>doc.: IEEE 802.11-yy/xxxxr0</a:t>
            </a:r>
          </a:p>
        </p:txBody>
      </p:sp>
      <p:sp>
        <p:nvSpPr>
          <p:cNvPr id="3075" name="Rectangle 3">
            <a:extLst>
              <a:ext uri="{FF2B5EF4-FFF2-40B4-BE49-F238E27FC236}">
                <a16:creationId xmlns:a16="http://schemas.microsoft.com/office/drawing/2014/main" xmlns="" id="{93E6C35E-D9BD-874D-9EB1-6F6FB815AB93}"/>
              </a:ext>
            </a:extLst>
          </p:cNvPr>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GB"/>
              <a:t>Month Year</a:t>
            </a:r>
          </a:p>
        </p:txBody>
      </p:sp>
      <p:sp>
        <p:nvSpPr>
          <p:cNvPr id="3076" name="Rectangle 4">
            <a:extLst>
              <a:ext uri="{FF2B5EF4-FFF2-40B4-BE49-F238E27FC236}">
                <a16:creationId xmlns:a16="http://schemas.microsoft.com/office/drawing/2014/main" xmlns="" id="{51E3F274-534A-9744-A89B-B20FE9BEA5F5}"/>
              </a:ext>
            </a:extLst>
          </p:cNvPr>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GB"/>
              <a:t>John Doe, Some Company</a:t>
            </a:r>
          </a:p>
        </p:txBody>
      </p:sp>
      <p:sp>
        <p:nvSpPr>
          <p:cNvPr id="3077" name="Rectangle 5">
            <a:extLst>
              <a:ext uri="{FF2B5EF4-FFF2-40B4-BE49-F238E27FC236}">
                <a16:creationId xmlns:a16="http://schemas.microsoft.com/office/drawing/2014/main" xmlns="" id="{4779A3B5-BFB8-7C41-AF05-354A2A6CCD53}"/>
              </a:ext>
            </a:extLst>
          </p:cNvPr>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defTabSz="933450">
              <a:defRPr>
                <a:latin typeface="Times New Roman" charset="0"/>
                <a:ea typeface="ＭＳ Ｐゴシック" charset="-128"/>
              </a:defRPr>
            </a:lvl1pPr>
          </a:lstStyle>
          <a:p>
            <a:pPr>
              <a:defRPr/>
            </a:pPr>
            <a:r>
              <a:rPr lang="en-GB" altLang="en-US"/>
              <a:t>Page </a:t>
            </a:r>
            <a:fld id="{A87ECD3B-4B50-F940-894E-BEF7BB133F50}" type="slidenum">
              <a:rPr lang="en-GB" altLang="en-US"/>
              <a:pPr>
                <a:defRPr/>
              </a:pPr>
              <a:t>‹#›</a:t>
            </a:fld>
            <a:endParaRPr lang="en-GB" altLang="en-US"/>
          </a:p>
        </p:txBody>
      </p:sp>
      <p:sp>
        <p:nvSpPr>
          <p:cNvPr id="14342" name="Line 6">
            <a:extLst>
              <a:ext uri="{FF2B5EF4-FFF2-40B4-BE49-F238E27FC236}">
                <a16:creationId xmlns:a16="http://schemas.microsoft.com/office/drawing/2014/main" xmlns="" id="{3D4C7300-B7CD-174C-909C-BE0E9C61E52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7" name="Rectangle 7">
            <a:extLst>
              <a:ext uri="{FF2B5EF4-FFF2-40B4-BE49-F238E27FC236}">
                <a16:creationId xmlns:a16="http://schemas.microsoft.com/office/drawing/2014/main" xmlns="" id="{C6F4E14A-7726-C04A-ABE6-5C17CA9BA1B7}"/>
              </a:ext>
            </a:extLst>
          </p:cNvPr>
          <p:cNvSpPr>
            <a:spLocks noChangeArrowheads="1"/>
          </p:cNvSpPr>
          <p:nvPr/>
        </p:nvSpPr>
        <p:spPr bwMode="auto">
          <a:xfrm>
            <a:off x="693738" y="8982075"/>
            <a:ext cx="711200" cy="182563"/>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lvl1pPr defTabSz="933450">
              <a:defRPr sz="1200">
                <a:solidFill>
                  <a:schemeClr val="tx1"/>
                </a:solidFill>
                <a:latin typeface="Times New Roman" charset="0"/>
              </a:defRPr>
            </a:lvl1pPr>
            <a:lvl2pPr marL="742950" indent="-285750" defTabSz="933450">
              <a:defRPr sz="1200">
                <a:solidFill>
                  <a:schemeClr val="tx1"/>
                </a:solidFill>
                <a:latin typeface="Times New Roman" charset="0"/>
              </a:defRPr>
            </a:lvl2pPr>
            <a:lvl3pPr marL="1143000" indent="-228600" defTabSz="933450">
              <a:defRPr sz="1200">
                <a:solidFill>
                  <a:schemeClr val="tx1"/>
                </a:solidFill>
                <a:latin typeface="Times New Roman" charset="0"/>
              </a:defRPr>
            </a:lvl3pPr>
            <a:lvl4pPr marL="1600200" indent="-228600" defTabSz="933450">
              <a:defRPr sz="1200">
                <a:solidFill>
                  <a:schemeClr val="tx1"/>
                </a:solidFill>
                <a:latin typeface="Times New Roman" charset="0"/>
              </a:defRPr>
            </a:lvl4pPr>
            <a:lvl5pPr marL="2057400" indent="-228600" defTabSz="933450">
              <a:defRPr sz="1200">
                <a:solidFill>
                  <a:schemeClr val="tx1"/>
                </a:solidFill>
                <a:latin typeface="Times New Roman" charset="0"/>
              </a:defRPr>
            </a:lvl5pPr>
            <a:lvl6pPr marL="2514600" indent="-228600" defTabSz="933450" eaLnBrk="0" fontAlgn="base" hangingPunct="0">
              <a:spcBef>
                <a:spcPct val="0"/>
              </a:spcBef>
              <a:spcAft>
                <a:spcPct val="0"/>
              </a:spcAft>
              <a:defRPr sz="1200">
                <a:solidFill>
                  <a:schemeClr val="tx1"/>
                </a:solidFill>
                <a:latin typeface="Times New Roman" charset="0"/>
              </a:defRPr>
            </a:lvl6pPr>
            <a:lvl7pPr marL="2971800" indent="-228600" defTabSz="933450" eaLnBrk="0" fontAlgn="base" hangingPunct="0">
              <a:spcBef>
                <a:spcPct val="0"/>
              </a:spcBef>
              <a:spcAft>
                <a:spcPct val="0"/>
              </a:spcAft>
              <a:defRPr sz="1200">
                <a:solidFill>
                  <a:schemeClr val="tx1"/>
                </a:solidFill>
                <a:latin typeface="Times New Roman" charset="0"/>
              </a:defRPr>
            </a:lvl7pPr>
            <a:lvl8pPr marL="3429000" indent="-228600" defTabSz="933450" eaLnBrk="0" fontAlgn="base" hangingPunct="0">
              <a:spcBef>
                <a:spcPct val="0"/>
              </a:spcBef>
              <a:spcAft>
                <a:spcPct val="0"/>
              </a:spcAft>
              <a:defRPr sz="1200">
                <a:solidFill>
                  <a:schemeClr val="tx1"/>
                </a:solidFill>
                <a:latin typeface="Times New Roman" charset="0"/>
              </a:defRPr>
            </a:lvl8pPr>
            <a:lvl9pPr marL="3886200" indent="-228600" defTabSz="933450" eaLnBrk="0" fontAlgn="base" hangingPunct="0">
              <a:spcBef>
                <a:spcPct val="0"/>
              </a:spcBef>
              <a:spcAft>
                <a:spcPct val="0"/>
              </a:spcAft>
              <a:defRPr sz="1200">
                <a:solidFill>
                  <a:schemeClr val="tx1"/>
                </a:solidFill>
                <a:latin typeface="Times New Roman" charset="0"/>
              </a:defRPr>
            </a:lvl9pPr>
          </a:lstStyle>
          <a:p>
            <a:pPr>
              <a:defRPr/>
            </a:pPr>
            <a:r>
              <a:rPr lang="en-GB" altLang="en-US">
                <a:ea typeface="+mn-ea"/>
              </a:rPr>
              <a:t>Submission</a:t>
            </a:r>
          </a:p>
        </p:txBody>
      </p:sp>
      <p:sp>
        <p:nvSpPr>
          <p:cNvPr id="14344" name="Line 8">
            <a:extLst>
              <a:ext uri="{FF2B5EF4-FFF2-40B4-BE49-F238E27FC236}">
                <a16:creationId xmlns:a16="http://schemas.microsoft.com/office/drawing/2014/main" xmlns="" id="{EB806E71-9FA3-6049-B036-679242E0BB4C}"/>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555839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6D90E4F7-BCFB-0D42-84FB-915585632525}"/>
              </a:ext>
            </a:extLst>
          </p:cNvPr>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GB"/>
              <a:t>doc.: IEEE 802.11-yy/xxxxr0</a:t>
            </a:r>
          </a:p>
        </p:txBody>
      </p:sp>
      <p:sp>
        <p:nvSpPr>
          <p:cNvPr id="2051" name="Rectangle 3">
            <a:extLst>
              <a:ext uri="{FF2B5EF4-FFF2-40B4-BE49-F238E27FC236}">
                <a16:creationId xmlns:a16="http://schemas.microsoft.com/office/drawing/2014/main" xmlns="" id="{A884E71E-0590-2041-B4E4-0FF03824E6B2}"/>
              </a:ext>
            </a:extLst>
          </p:cNvPr>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GB"/>
              <a:t>Month Year</a:t>
            </a:r>
          </a:p>
        </p:txBody>
      </p:sp>
      <p:sp>
        <p:nvSpPr>
          <p:cNvPr id="13316" name="Rectangle 4">
            <a:extLst>
              <a:ext uri="{FF2B5EF4-FFF2-40B4-BE49-F238E27FC236}">
                <a16:creationId xmlns:a16="http://schemas.microsoft.com/office/drawing/2014/main" xmlns="" id="{20BBF96E-FB1F-344A-BDC6-EFD858DBC8E6}"/>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BEFD595A-BA19-DE47-B5A3-9A5CA1FEBFF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ext uri="{91240B29-F687-4f45-9708-019B960494DF}"/>
            <a:ext uri="{AF507438-7753-43e0-B8FC-AC1667EBCBE1}"/>
          </a:extLst>
        </p:spPr>
        <p:txBody>
          <a:bodyPr vert="horz" wrap="square" lIns="93662" tIns="46038" rIns="93662" bIns="46038"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3963228-E466-6A4C-86E6-B30639D4DFF8}"/>
              </a:ext>
            </a:extLst>
          </p:cNvPr>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GB"/>
              <a:t>John Doe, Some Company</a:t>
            </a:r>
          </a:p>
        </p:txBody>
      </p:sp>
      <p:sp>
        <p:nvSpPr>
          <p:cNvPr id="2055" name="Rectangle 7">
            <a:extLst>
              <a:ext uri="{FF2B5EF4-FFF2-40B4-BE49-F238E27FC236}">
                <a16:creationId xmlns:a16="http://schemas.microsoft.com/office/drawing/2014/main" xmlns="" id="{080B6092-BF32-D046-8715-A6F291A5C215}"/>
              </a:ext>
            </a:extLst>
          </p:cNvPr>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a:defRPr>
                <a:latin typeface="Times New Roman" charset="0"/>
                <a:ea typeface="ＭＳ Ｐゴシック" charset="-128"/>
              </a:defRPr>
            </a:lvl1pPr>
          </a:lstStyle>
          <a:p>
            <a:pPr>
              <a:defRPr/>
            </a:pPr>
            <a:r>
              <a:rPr lang="en-GB" altLang="en-US"/>
              <a:t>Page </a:t>
            </a:r>
            <a:fld id="{71F34E91-9C1B-CC4F-85AD-8F3BD766FB8F}" type="slidenum">
              <a:rPr lang="en-GB" altLang="en-US"/>
              <a:pPr>
                <a:defRPr/>
              </a:pPr>
              <a:t>‹#›</a:t>
            </a:fld>
            <a:endParaRPr lang="en-GB" altLang="en-US"/>
          </a:p>
        </p:txBody>
      </p:sp>
      <p:sp>
        <p:nvSpPr>
          <p:cNvPr id="3080" name="Rectangle 8">
            <a:extLst>
              <a:ext uri="{FF2B5EF4-FFF2-40B4-BE49-F238E27FC236}">
                <a16:creationId xmlns:a16="http://schemas.microsoft.com/office/drawing/2014/main" xmlns="" id="{A1FABBB8-75A5-A142-8FCC-9B283C027100}"/>
              </a:ext>
            </a:extLst>
          </p:cNvPr>
          <p:cNvSpPr>
            <a:spLocks noChangeArrowheads="1"/>
          </p:cNvSpPr>
          <p:nvPr/>
        </p:nvSpPr>
        <p:spPr bwMode="auto">
          <a:xfrm>
            <a:off x="723900" y="8985250"/>
            <a:ext cx="711200" cy="182563"/>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a:ea typeface="+mn-ea"/>
              </a:rPr>
              <a:t>Submission</a:t>
            </a:r>
          </a:p>
        </p:txBody>
      </p:sp>
      <p:sp>
        <p:nvSpPr>
          <p:cNvPr id="13321" name="Line 9">
            <a:extLst>
              <a:ext uri="{FF2B5EF4-FFF2-40B4-BE49-F238E27FC236}">
                <a16:creationId xmlns:a16="http://schemas.microsoft.com/office/drawing/2014/main" xmlns="" id="{459422FC-FFD3-CC47-AC0B-C2FF3DD06902}"/>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913CC566-F73F-1A40-A147-F3295B283825}"/>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51467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A0A38FEE-2BC1-E843-B2AD-5A26B69BE4BE}"/>
              </a:ext>
            </a:extLst>
          </p:cNvPr>
          <p:cNvSpPr>
            <a:spLocks noGrp="1" noChangeArrowheads="1"/>
          </p:cNvSpPr>
          <p:nvPr>
            <p:ph type="hdr" sz="quarter"/>
          </p:nvPr>
        </p:nvSpPr>
        <p:spPr/>
        <p:txBody>
          <a:bodyPr/>
          <a:lstStyle>
            <a:lvl1pPr defTabSz="933450">
              <a:defRPr sz="1200">
                <a:solidFill>
                  <a:schemeClr val="tx1"/>
                </a:solidFill>
                <a:latin typeface="Times New Roman" charset="0"/>
              </a:defRPr>
            </a:lvl1pPr>
            <a:lvl2pPr marL="742950" indent="-285750" defTabSz="933450">
              <a:defRPr sz="1200">
                <a:solidFill>
                  <a:schemeClr val="tx1"/>
                </a:solidFill>
                <a:latin typeface="Times New Roman" charset="0"/>
              </a:defRPr>
            </a:lvl2pPr>
            <a:lvl3pPr marL="1143000" indent="-228600" defTabSz="933450">
              <a:defRPr sz="1200">
                <a:solidFill>
                  <a:schemeClr val="tx1"/>
                </a:solidFill>
                <a:latin typeface="Times New Roman" charset="0"/>
              </a:defRPr>
            </a:lvl3pPr>
            <a:lvl4pPr marL="1600200" indent="-228600" defTabSz="933450">
              <a:defRPr sz="1200">
                <a:solidFill>
                  <a:schemeClr val="tx1"/>
                </a:solidFill>
                <a:latin typeface="Times New Roman" charset="0"/>
              </a:defRPr>
            </a:lvl4pPr>
            <a:lvl5pPr marL="2057400" indent="-228600" defTabSz="933450">
              <a:defRPr sz="1200">
                <a:solidFill>
                  <a:schemeClr val="tx1"/>
                </a:solidFill>
                <a:latin typeface="Times New Roman" charset="0"/>
              </a:defRPr>
            </a:lvl5pPr>
            <a:lvl6pPr marL="2514600" indent="-228600" defTabSz="933450" eaLnBrk="0" fontAlgn="base" hangingPunct="0">
              <a:spcBef>
                <a:spcPct val="0"/>
              </a:spcBef>
              <a:spcAft>
                <a:spcPct val="0"/>
              </a:spcAft>
              <a:defRPr sz="1200">
                <a:solidFill>
                  <a:schemeClr val="tx1"/>
                </a:solidFill>
                <a:latin typeface="Times New Roman" charset="0"/>
              </a:defRPr>
            </a:lvl6pPr>
            <a:lvl7pPr marL="2971800" indent="-228600" defTabSz="933450" eaLnBrk="0" fontAlgn="base" hangingPunct="0">
              <a:spcBef>
                <a:spcPct val="0"/>
              </a:spcBef>
              <a:spcAft>
                <a:spcPct val="0"/>
              </a:spcAft>
              <a:defRPr sz="1200">
                <a:solidFill>
                  <a:schemeClr val="tx1"/>
                </a:solidFill>
                <a:latin typeface="Times New Roman" charset="0"/>
              </a:defRPr>
            </a:lvl7pPr>
            <a:lvl8pPr marL="3429000" indent="-228600" defTabSz="933450" eaLnBrk="0" fontAlgn="base" hangingPunct="0">
              <a:spcBef>
                <a:spcPct val="0"/>
              </a:spcBef>
              <a:spcAft>
                <a:spcPct val="0"/>
              </a:spcAft>
              <a:defRPr sz="1200">
                <a:solidFill>
                  <a:schemeClr val="tx1"/>
                </a:solidFill>
                <a:latin typeface="Times New Roman" charset="0"/>
              </a:defRPr>
            </a:lvl8pPr>
            <a:lvl9pPr marL="3886200" indent="-228600" defTabSz="933450" eaLnBrk="0" fontAlgn="base" hangingPunct="0">
              <a:spcBef>
                <a:spcPct val="0"/>
              </a:spcBef>
              <a:spcAft>
                <a:spcPct val="0"/>
              </a:spcAft>
              <a:defRPr sz="1200">
                <a:solidFill>
                  <a:schemeClr val="tx1"/>
                </a:solidFill>
                <a:latin typeface="Times New Roman" charset="0"/>
              </a:defRPr>
            </a:lvl9pPr>
          </a:lstStyle>
          <a:p>
            <a:pPr>
              <a:defRPr/>
            </a:pPr>
            <a:r>
              <a:rPr lang="en-GB" altLang="en-US" sz="1400"/>
              <a:t>doc.: IEEE 802.11-yy/xxxxr0</a:t>
            </a:r>
          </a:p>
        </p:txBody>
      </p:sp>
      <p:sp>
        <p:nvSpPr>
          <p:cNvPr id="4099" name="Rectangle 3">
            <a:extLst>
              <a:ext uri="{FF2B5EF4-FFF2-40B4-BE49-F238E27FC236}">
                <a16:creationId xmlns:a16="http://schemas.microsoft.com/office/drawing/2014/main" xmlns="" id="{627C9D62-0499-D14F-8AB2-8E55D31A9BE3}"/>
              </a:ext>
            </a:extLst>
          </p:cNvPr>
          <p:cNvSpPr>
            <a:spLocks noGrp="1" noChangeArrowheads="1"/>
          </p:cNvSpPr>
          <p:nvPr>
            <p:ph type="dt" sz="quarter" idx="1"/>
          </p:nvPr>
        </p:nvSpPr>
        <p:spPr/>
        <p:txBody>
          <a:bodyPr/>
          <a:lstStyle>
            <a:lvl1pPr defTabSz="933450">
              <a:defRPr sz="1200">
                <a:solidFill>
                  <a:schemeClr val="tx1"/>
                </a:solidFill>
                <a:latin typeface="Times New Roman" charset="0"/>
              </a:defRPr>
            </a:lvl1pPr>
            <a:lvl2pPr marL="742950" indent="-285750" defTabSz="933450">
              <a:defRPr sz="1200">
                <a:solidFill>
                  <a:schemeClr val="tx1"/>
                </a:solidFill>
                <a:latin typeface="Times New Roman" charset="0"/>
              </a:defRPr>
            </a:lvl2pPr>
            <a:lvl3pPr marL="1143000" indent="-228600" defTabSz="933450">
              <a:defRPr sz="1200">
                <a:solidFill>
                  <a:schemeClr val="tx1"/>
                </a:solidFill>
                <a:latin typeface="Times New Roman" charset="0"/>
              </a:defRPr>
            </a:lvl3pPr>
            <a:lvl4pPr marL="1600200" indent="-228600" defTabSz="933450">
              <a:defRPr sz="1200">
                <a:solidFill>
                  <a:schemeClr val="tx1"/>
                </a:solidFill>
                <a:latin typeface="Times New Roman" charset="0"/>
              </a:defRPr>
            </a:lvl4pPr>
            <a:lvl5pPr marL="2057400" indent="-228600" defTabSz="933450">
              <a:defRPr sz="1200">
                <a:solidFill>
                  <a:schemeClr val="tx1"/>
                </a:solidFill>
                <a:latin typeface="Times New Roman" charset="0"/>
              </a:defRPr>
            </a:lvl5pPr>
            <a:lvl6pPr marL="2514600" indent="-228600" defTabSz="933450" eaLnBrk="0" fontAlgn="base" hangingPunct="0">
              <a:spcBef>
                <a:spcPct val="0"/>
              </a:spcBef>
              <a:spcAft>
                <a:spcPct val="0"/>
              </a:spcAft>
              <a:defRPr sz="1200">
                <a:solidFill>
                  <a:schemeClr val="tx1"/>
                </a:solidFill>
                <a:latin typeface="Times New Roman" charset="0"/>
              </a:defRPr>
            </a:lvl6pPr>
            <a:lvl7pPr marL="2971800" indent="-228600" defTabSz="933450" eaLnBrk="0" fontAlgn="base" hangingPunct="0">
              <a:spcBef>
                <a:spcPct val="0"/>
              </a:spcBef>
              <a:spcAft>
                <a:spcPct val="0"/>
              </a:spcAft>
              <a:defRPr sz="1200">
                <a:solidFill>
                  <a:schemeClr val="tx1"/>
                </a:solidFill>
                <a:latin typeface="Times New Roman" charset="0"/>
              </a:defRPr>
            </a:lvl7pPr>
            <a:lvl8pPr marL="3429000" indent="-228600" defTabSz="933450" eaLnBrk="0" fontAlgn="base" hangingPunct="0">
              <a:spcBef>
                <a:spcPct val="0"/>
              </a:spcBef>
              <a:spcAft>
                <a:spcPct val="0"/>
              </a:spcAft>
              <a:defRPr sz="1200">
                <a:solidFill>
                  <a:schemeClr val="tx1"/>
                </a:solidFill>
                <a:latin typeface="Times New Roman" charset="0"/>
              </a:defRPr>
            </a:lvl8pPr>
            <a:lvl9pPr marL="3886200" indent="-228600" defTabSz="933450" eaLnBrk="0" fontAlgn="base" hangingPunct="0">
              <a:spcBef>
                <a:spcPct val="0"/>
              </a:spcBef>
              <a:spcAft>
                <a:spcPct val="0"/>
              </a:spcAft>
              <a:defRPr sz="1200">
                <a:solidFill>
                  <a:schemeClr val="tx1"/>
                </a:solidFill>
                <a:latin typeface="Times New Roman" charset="0"/>
              </a:defRPr>
            </a:lvl9pPr>
          </a:lstStyle>
          <a:p>
            <a:pPr>
              <a:defRPr/>
            </a:pPr>
            <a:r>
              <a:rPr lang="en-GB" altLang="en-US" sz="1400"/>
              <a:t>Month Year</a:t>
            </a:r>
          </a:p>
        </p:txBody>
      </p:sp>
      <p:sp>
        <p:nvSpPr>
          <p:cNvPr id="4100" name="Rectangle 6">
            <a:extLst>
              <a:ext uri="{FF2B5EF4-FFF2-40B4-BE49-F238E27FC236}">
                <a16:creationId xmlns:a16="http://schemas.microsoft.com/office/drawing/2014/main" xmlns="" id="{9922B09A-EF57-4A4F-9BD9-074386483CF4}"/>
              </a:ext>
            </a:extLst>
          </p:cNvPr>
          <p:cNvSpPr>
            <a:spLocks noGrp="1" noChangeArrowheads="1"/>
          </p:cNvSpPr>
          <p:nvPr>
            <p:ph type="ftr" sz="quarter" idx="4"/>
          </p:nvPr>
        </p:nvSpPr>
        <p:spPr/>
        <p:txBody>
          <a:bodyPr/>
          <a:lstStyle>
            <a:lvl1pPr marL="342900" indent="-342900" defTabSz="933450">
              <a:defRPr sz="1200">
                <a:solidFill>
                  <a:schemeClr val="tx1"/>
                </a:solidFill>
                <a:latin typeface="Times New Roman" charset="0"/>
              </a:defRPr>
            </a:lvl1pPr>
            <a:lvl2pPr marL="742950" indent="-285750" defTabSz="933450">
              <a:defRPr sz="1200">
                <a:solidFill>
                  <a:schemeClr val="tx1"/>
                </a:solidFill>
                <a:latin typeface="Times New Roman" charset="0"/>
              </a:defRPr>
            </a:lvl2pPr>
            <a:lvl3pPr marL="1143000" indent="-228600" defTabSz="933450">
              <a:defRPr sz="1200">
                <a:solidFill>
                  <a:schemeClr val="tx1"/>
                </a:solidFill>
                <a:latin typeface="Times New Roman" charset="0"/>
              </a:defRPr>
            </a:lvl3pPr>
            <a:lvl4pPr marL="1600200" indent="-228600" defTabSz="933450">
              <a:defRPr sz="1200">
                <a:solidFill>
                  <a:schemeClr val="tx1"/>
                </a:solidFill>
                <a:latin typeface="Times New Roman" charset="0"/>
              </a:defRPr>
            </a:lvl4pPr>
            <a:lvl5pPr marL="457200" defTabSz="933450">
              <a:defRPr sz="1200">
                <a:solidFill>
                  <a:schemeClr val="tx1"/>
                </a:solidFill>
                <a:latin typeface="Times New Roman" charset="0"/>
              </a:defRPr>
            </a:lvl5pPr>
            <a:lvl6pPr marL="914400" defTabSz="933450" eaLnBrk="0" fontAlgn="base" hangingPunct="0">
              <a:spcBef>
                <a:spcPct val="0"/>
              </a:spcBef>
              <a:spcAft>
                <a:spcPct val="0"/>
              </a:spcAft>
              <a:defRPr sz="1200">
                <a:solidFill>
                  <a:schemeClr val="tx1"/>
                </a:solidFill>
                <a:latin typeface="Times New Roman" charset="0"/>
              </a:defRPr>
            </a:lvl6pPr>
            <a:lvl7pPr marL="1371600" defTabSz="933450" eaLnBrk="0" fontAlgn="base" hangingPunct="0">
              <a:spcBef>
                <a:spcPct val="0"/>
              </a:spcBef>
              <a:spcAft>
                <a:spcPct val="0"/>
              </a:spcAft>
              <a:defRPr sz="1200">
                <a:solidFill>
                  <a:schemeClr val="tx1"/>
                </a:solidFill>
                <a:latin typeface="Times New Roman" charset="0"/>
              </a:defRPr>
            </a:lvl7pPr>
            <a:lvl8pPr marL="1828800" defTabSz="933450" eaLnBrk="0" fontAlgn="base" hangingPunct="0">
              <a:spcBef>
                <a:spcPct val="0"/>
              </a:spcBef>
              <a:spcAft>
                <a:spcPct val="0"/>
              </a:spcAft>
              <a:defRPr sz="1200">
                <a:solidFill>
                  <a:schemeClr val="tx1"/>
                </a:solidFill>
                <a:latin typeface="Times New Roman" charset="0"/>
              </a:defRPr>
            </a:lvl8pPr>
            <a:lvl9pPr marL="2286000" defTabSz="933450" eaLnBrk="0" fontAlgn="base" hangingPunct="0">
              <a:spcBef>
                <a:spcPct val="0"/>
              </a:spcBef>
              <a:spcAft>
                <a:spcPct val="0"/>
              </a:spcAft>
              <a:defRPr sz="1200">
                <a:solidFill>
                  <a:schemeClr val="tx1"/>
                </a:solidFill>
                <a:latin typeface="Times New Roman" charset="0"/>
              </a:defRPr>
            </a:lvl9pPr>
          </a:lstStyle>
          <a:p>
            <a:pPr lvl="4">
              <a:defRPr/>
            </a:pPr>
            <a:r>
              <a:rPr lang="en-GB" altLang="en-US"/>
              <a:t>John Doe, Some Company</a:t>
            </a:r>
          </a:p>
        </p:txBody>
      </p:sp>
      <p:sp>
        <p:nvSpPr>
          <p:cNvPr id="16388" name="Rectangle 7">
            <a:extLst>
              <a:ext uri="{FF2B5EF4-FFF2-40B4-BE49-F238E27FC236}">
                <a16:creationId xmlns:a16="http://schemas.microsoft.com/office/drawing/2014/main" xmlns="" id="{85DC398A-BF35-2C41-AEDD-941A6A86067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GB" altLang="en-US"/>
              <a:t>Page </a:t>
            </a:r>
            <a:fld id="{CC8DC1A5-D69A-2A40-990A-272209C8C8E6}" type="slidenum">
              <a:rPr lang="en-GB" altLang="en-US" smtClean="0"/>
              <a:pPr>
                <a:spcBef>
                  <a:spcPct val="0"/>
                </a:spcBef>
              </a:pPr>
              <a:t>1</a:t>
            </a:fld>
            <a:endParaRPr lang="en-GB" altLang="en-US"/>
          </a:p>
        </p:txBody>
      </p:sp>
      <p:sp>
        <p:nvSpPr>
          <p:cNvPr id="16389" name="Rectangle 2">
            <a:extLst>
              <a:ext uri="{FF2B5EF4-FFF2-40B4-BE49-F238E27FC236}">
                <a16:creationId xmlns:a16="http://schemas.microsoft.com/office/drawing/2014/main" xmlns="" id="{F280AA26-9C1A-514B-940A-FCD9D2C1FE85}"/>
              </a:ext>
            </a:extLst>
          </p:cNvPr>
          <p:cNvSpPr>
            <a:spLocks noGrp="1" noRot="1" noChangeAspect="1" noChangeArrowheads="1" noTextEdit="1"/>
          </p:cNvSpPr>
          <p:nvPr>
            <p:ph type="sldImg"/>
          </p:nvPr>
        </p:nvSpPr>
        <p:spPr>
          <a:xfrm>
            <a:off x="1154113" y="701675"/>
            <a:ext cx="4625975" cy="3468688"/>
          </a:xfrm>
          <a:ln/>
        </p:spPr>
      </p:sp>
      <p:sp>
        <p:nvSpPr>
          <p:cNvPr id="4103" name="Rectangle 3">
            <a:extLst>
              <a:ext uri="{FF2B5EF4-FFF2-40B4-BE49-F238E27FC236}">
                <a16:creationId xmlns:a16="http://schemas.microsoft.com/office/drawing/2014/main" xmlns="" id="{9DF1568D-A499-0B4F-A495-9638D1920EEC}"/>
              </a:ext>
            </a:extLst>
          </p:cNvPr>
          <p:cNvSpPr>
            <a:spLocks noGrp="1" noChangeArrowheads="1"/>
          </p:cNvSpPr>
          <p:nvPr>
            <p:ph type="body" idx="1"/>
          </p:nvPr>
        </p:nvSpPr>
        <p:spPr>
          <a:extLst>
            <a:ext uri="{AF507438-7753-43e0-B8FC-AC1667EBCBE1}"/>
          </a:extLst>
        </p:spPr>
        <p:txBody>
          <a:bodyPr/>
          <a:lstStyle/>
          <a:p>
            <a:pPr>
              <a:defRPr/>
            </a:pPr>
            <a:endParaRPr lang="en-US">
              <a:latin typeface="Times New Roman" charset="0"/>
              <a:cs typeface="+mn-cs"/>
            </a:endParaRPr>
          </a:p>
        </p:txBody>
      </p:sp>
    </p:spTree>
    <p:extLst>
      <p:ext uri="{BB962C8B-B14F-4D97-AF65-F5344CB8AC3E}">
        <p14:creationId xmlns:p14="http://schemas.microsoft.com/office/powerpoint/2010/main" val="921708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John Doe, Some Company</a:t>
            </a:r>
          </a:p>
        </p:txBody>
      </p:sp>
      <p:sp>
        <p:nvSpPr>
          <p:cNvPr id="7" name="Slide Number Placeholder 6"/>
          <p:cNvSpPr>
            <a:spLocks noGrp="1"/>
          </p:cNvSpPr>
          <p:nvPr>
            <p:ph type="sldNum" sz="quarter" idx="5"/>
          </p:nvPr>
        </p:nvSpPr>
        <p:spPr/>
        <p:txBody>
          <a:bodyPr/>
          <a:lstStyle/>
          <a:p>
            <a:pPr>
              <a:defRPr/>
            </a:pPr>
            <a:r>
              <a:rPr lang="en-GB" altLang="en-US"/>
              <a:t>Page </a:t>
            </a:r>
            <a:fld id="{71F34E91-9C1B-CC4F-85AD-8F3BD766FB8F}" type="slidenum">
              <a:rPr lang="en-GB" altLang="en-US" smtClean="0"/>
              <a:pPr>
                <a:defRPr/>
              </a:pPr>
              <a:t>2</a:t>
            </a:fld>
            <a:endParaRPr lang="en-GB" altLang="en-US"/>
          </a:p>
        </p:txBody>
      </p:sp>
    </p:spTree>
    <p:extLst>
      <p:ext uri="{BB962C8B-B14F-4D97-AF65-F5344CB8AC3E}">
        <p14:creationId xmlns:p14="http://schemas.microsoft.com/office/powerpoint/2010/main" val="2117725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John Doe, Some Company</a:t>
            </a:r>
          </a:p>
        </p:txBody>
      </p:sp>
      <p:sp>
        <p:nvSpPr>
          <p:cNvPr id="7" name="Slide Number Placeholder 6"/>
          <p:cNvSpPr>
            <a:spLocks noGrp="1"/>
          </p:cNvSpPr>
          <p:nvPr>
            <p:ph type="sldNum" sz="quarter" idx="5"/>
          </p:nvPr>
        </p:nvSpPr>
        <p:spPr/>
        <p:txBody>
          <a:bodyPr/>
          <a:lstStyle/>
          <a:p>
            <a:pPr>
              <a:defRPr/>
            </a:pPr>
            <a:r>
              <a:rPr lang="en-GB" altLang="en-US"/>
              <a:t>Page </a:t>
            </a:r>
            <a:fld id="{71F34E91-9C1B-CC4F-85AD-8F3BD766FB8F}" type="slidenum">
              <a:rPr lang="en-GB" altLang="en-US" smtClean="0"/>
              <a:pPr>
                <a:defRPr/>
              </a:pPr>
              <a:t>5</a:t>
            </a:fld>
            <a:endParaRPr lang="en-GB" altLang="en-US"/>
          </a:p>
        </p:txBody>
      </p:sp>
    </p:spTree>
    <p:extLst>
      <p:ext uri="{BB962C8B-B14F-4D97-AF65-F5344CB8AC3E}">
        <p14:creationId xmlns:p14="http://schemas.microsoft.com/office/powerpoint/2010/main" val="1207997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John Doe, Some Company</a:t>
            </a:r>
          </a:p>
        </p:txBody>
      </p:sp>
      <p:sp>
        <p:nvSpPr>
          <p:cNvPr id="7" name="Slide Number Placeholder 6"/>
          <p:cNvSpPr>
            <a:spLocks noGrp="1"/>
          </p:cNvSpPr>
          <p:nvPr>
            <p:ph type="sldNum" sz="quarter" idx="5"/>
          </p:nvPr>
        </p:nvSpPr>
        <p:spPr/>
        <p:txBody>
          <a:bodyPr/>
          <a:lstStyle/>
          <a:p>
            <a:pPr>
              <a:defRPr/>
            </a:pPr>
            <a:r>
              <a:rPr lang="en-GB" altLang="en-US"/>
              <a:t>Page </a:t>
            </a:r>
            <a:fld id="{71F34E91-9C1B-CC4F-85AD-8F3BD766FB8F}" type="slidenum">
              <a:rPr lang="en-GB" altLang="en-US" smtClean="0"/>
              <a:pPr>
                <a:defRPr/>
              </a:pPr>
              <a:t>6</a:t>
            </a:fld>
            <a:endParaRPr lang="en-GB" altLang="en-US"/>
          </a:p>
        </p:txBody>
      </p:sp>
    </p:spTree>
    <p:extLst>
      <p:ext uri="{BB962C8B-B14F-4D97-AF65-F5344CB8AC3E}">
        <p14:creationId xmlns:p14="http://schemas.microsoft.com/office/powerpoint/2010/main" val="3633308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John Doe, Some Company</a:t>
            </a:r>
          </a:p>
        </p:txBody>
      </p:sp>
      <p:sp>
        <p:nvSpPr>
          <p:cNvPr id="7" name="Slide Number Placeholder 6"/>
          <p:cNvSpPr>
            <a:spLocks noGrp="1"/>
          </p:cNvSpPr>
          <p:nvPr>
            <p:ph type="sldNum" sz="quarter" idx="5"/>
          </p:nvPr>
        </p:nvSpPr>
        <p:spPr/>
        <p:txBody>
          <a:bodyPr/>
          <a:lstStyle/>
          <a:p>
            <a:pPr>
              <a:defRPr/>
            </a:pPr>
            <a:r>
              <a:rPr lang="en-GB" altLang="en-US"/>
              <a:t>Page </a:t>
            </a:r>
            <a:fld id="{71F34E91-9C1B-CC4F-85AD-8F3BD766FB8F}" type="slidenum">
              <a:rPr lang="en-GB" altLang="en-US" smtClean="0"/>
              <a:pPr>
                <a:defRPr/>
              </a:pPr>
              <a:t>7</a:t>
            </a:fld>
            <a:endParaRPr lang="en-GB" altLang="en-US"/>
          </a:p>
        </p:txBody>
      </p:sp>
    </p:spTree>
    <p:extLst>
      <p:ext uri="{BB962C8B-B14F-4D97-AF65-F5344CB8AC3E}">
        <p14:creationId xmlns:p14="http://schemas.microsoft.com/office/powerpoint/2010/main" val="2466862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John Doe, Some Company</a:t>
            </a:r>
          </a:p>
        </p:txBody>
      </p:sp>
      <p:sp>
        <p:nvSpPr>
          <p:cNvPr id="7" name="Slide Number Placeholder 6"/>
          <p:cNvSpPr>
            <a:spLocks noGrp="1"/>
          </p:cNvSpPr>
          <p:nvPr>
            <p:ph type="sldNum" sz="quarter" idx="5"/>
          </p:nvPr>
        </p:nvSpPr>
        <p:spPr/>
        <p:txBody>
          <a:bodyPr/>
          <a:lstStyle/>
          <a:p>
            <a:pPr>
              <a:defRPr/>
            </a:pPr>
            <a:r>
              <a:rPr lang="en-GB" altLang="en-US"/>
              <a:t>Page </a:t>
            </a:r>
            <a:fld id="{71F34E91-9C1B-CC4F-85AD-8F3BD766FB8F}" type="slidenum">
              <a:rPr lang="en-GB" altLang="en-US" smtClean="0"/>
              <a:pPr>
                <a:defRPr/>
              </a:pPr>
              <a:t>8</a:t>
            </a:fld>
            <a:endParaRPr lang="en-GB" altLang="en-US"/>
          </a:p>
        </p:txBody>
      </p:sp>
    </p:spTree>
    <p:extLst>
      <p:ext uri="{BB962C8B-B14F-4D97-AF65-F5344CB8AC3E}">
        <p14:creationId xmlns:p14="http://schemas.microsoft.com/office/powerpoint/2010/main" val="1356915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John Doe, Some Company</a:t>
            </a:r>
          </a:p>
        </p:txBody>
      </p:sp>
      <p:sp>
        <p:nvSpPr>
          <p:cNvPr id="7" name="Slide Number Placeholder 6"/>
          <p:cNvSpPr>
            <a:spLocks noGrp="1"/>
          </p:cNvSpPr>
          <p:nvPr>
            <p:ph type="sldNum" sz="quarter" idx="5"/>
          </p:nvPr>
        </p:nvSpPr>
        <p:spPr/>
        <p:txBody>
          <a:bodyPr/>
          <a:lstStyle/>
          <a:p>
            <a:pPr>
              <a:defRPr/>
            </a:pPr>
            <a:r>
              <a:rPr lang="en-GB" altLang="en-US"/>
              <a:t>Page </a:t>
            </a:r>
            <a:fld id="{71F34E91-9C1B-CC4F-85AD-8F3BD766FB8F}" type="slidenum">
              <a:rPr lang="en-GB" altLang="en-US" smtClean="0"/>
              <a:pPr>
                <a:defRPr/>
              </a:pPr>
              <a:t>9</a:t>
            </a:fld>
            <a:endParaRPr lang="en-GB" altLang="en-US"/>
          </a:p>
        </p:txBody>
      </p:sp>
    </p:spTree>
    <p:extLst>
      <p:ext uri="{BB962C8B-B14F-4D97-AF65-F5344CB8AC3E}">
        <p14:creationId xmlns:p14="http://schemas.microsoft.com/office/powerpoint/2010/main" val="3234657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John Doe, Some Company</a:t>
            </a:r>
          </a:p>
        </p:txBody>
      </p:sp>
      <p:sp>
        <p:nvSpPr>
          <p:cNvPr id="7" name="Slide Number Placeholder 6"/>
          <p:cNvSpPr>
            <a:spLocks noGrp="1"/>
          </p:cNvSpPr>
          <p:nvPr>
            <p:ph type="sldNum" sz="quarter" idx="5"/>
          </p:nvPr>
        </p:nvSpPr>
        <p:spPr/>
        <p:txBody>
          <a:bodyPr/>
          <a:lstStyle/>
          <a:p>
            <a:pPr>
              <a:defRPr/>
            </a:pPr>
            <a:r>
              <a:rPr lang="en-GB" altLang="en-US"/>
              <a:t>Page </a:t>
            </a:r>
            <a:fld id="{71F34E91-9C1B-CC4F-85AD-8F3BD766FB8F}" type="slidenum">
              <a:rPr lang="en-GB" altLang="en-US" smtClean="0"/>
              <a:pPr>
                <a:defRPr/>
              </a:pPr>
              <a:t>10</a:t>
            </a:fld>
            <a:endParaRPr lang="en-GB" altLang="en-US"/>
          </a:p>
        </p:txBody>
      </p:sp>
    </p:spTree>
    <p:extLst>
      <p:ext uri="{BB962C8B-B14F-4D97-AF65-F5344CB8AC3E}">
        <p14:creationId xmlns:p14="http://schemas.microsoft.com/office/powerpoint/2010/main" val="2931544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a:extLst>
              <a:ext uri="{FF2B5EF4-FFF2-40B4-BE49-F238E27FC236}">
                <a16:creationId xmlns:a16="http://schemas.microsoft.com/office/drawing/2014/main" xmlns="" id="{818ADD69-D879-6749-9344-46C314222B1B}"/>
              </a:ext>
            </a:extLst>
          </p:cNvPr>
          <p:cNvSpPr>
            <a:spLocks noGrp="1" noChangeArrowheads="1"/>
          </p:cNvSpPr>
          <p:nvPr>
            <p:ph type="ftr" sz="quarter" idx="10"/>
          </p:nvPr>
        </p:nvSpPr>
        <p:spPr/>
        <p:txBody>
          <a:bodyPr/>
          <a:lstStyle>
            <a:lvl1pPr>
              <a:defRPr/>
            </a:lvl1pPr>
          </a:lstStyle>
          <a:p>
            <a:pPr>
              <a:defRPr/>
            </a:pPr>
            <a:r>
              <a:rPr lang="en-GB" smtClean="0"/>
              <a:t>Qi Wang, Tianyu Wu, Apple, Inc. </a:t>
            </a:r>
            <a:endParaRPr lang="en-GB"/>
          </a:p>
        </p:txBody>
      </p:sp>
      <p:sp>
        <p:nvSpPr>
          <p:cNvPr id="5" name="Rectangle 6">
            <a:extLst>
              <a:ext uri="{FF2B5EF4-FFF2-40B4-BE49-F238E27FC236}">
                <a16:creationId xmlns:a16="http://schemas.microsoft.com/office/drawing/2014/main" xmlns="" id="{2B2B1914-BD52-BD4F-BFA5-14A80325EEDC}"/>
              </a:ext>
            </a:extLst>
          </p:cNvPr>
          <p:cNvSpPr>
            <a:spLocks noGrp="1" noChangeArrowheads="1"/>
          </p:cNvSpPr>
          <p:nvPr>
            <p:ph type="sldNum" sz="quarter" idx="11"/>
          </p:nvPr>
        </p:nvSpPr>
        <p:spPr/>
        <p:txBody>
          <a:bodyPr/>
          <a:lstStyle>
            <a:lvl1pPr>
              <a:defRPr/>
            </a:lvl1pPr>
          </a:lstStyle>
          <a:p>
            <a:pPr>
              <a:defRPr/>
            </a:pPr>
            <a:r>
              <a:rPr lang="en-GB" altLang="en-US"/>
              <a:t>Slide </a:t>
            </a:r>
            <a:fld id="{174C5FFC-BAFF-724F-BFB7-D912583CCE3A}" type="slidenum">
              <a:rPr lang="en-GB" altLang="en-US"/>
              <a:pPr>
                <a:defRPr/>
              </a:pPr>
              <a:t>‹#›</a:t>
            </a:fld>
            <a:endParaRPr lang="en-GB" altLang="en-US"/>
          </a:p>
        </p:txBody>
      </p:sp>
    </p:spTree>
    <p:extLst>
      <p:ext uri="{BB962C8B-B14F-4D97-AF65-F5344CB8AC3E}">
        <p14:creationId xmlns:p14="http://schemas.microsoft.com/office/powerpoint/2010/main" val="534296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xmlns="" id="{1F6FF31B-1A49-C14D-AB33-469F4DA4085C}"/>
              </a:ext>
            </a:extLst>
          </p:cNvPr>
          <p:cNvSpPr>
            <a:spLocks noGrp="1" noChangeArrowheads="1"/>
          </p:cNvSpPr>
          <p:nvPr>
            <p:ph type="ftr" sz="quarter" idx="10"/>
          </p:nvPr>
        </p:nvSpPr>
        <p:spPr/>
        <p:txBody>
          <a:bodyPr/>
          <a:lstStyle>
            <a:lvl1pPr>
              <a:defRPr/>
            </a:lvl1pPr>
          </a:lstStyle>
          <a:p>
            <a:pPr>
              <a:defRPr/>
            </a:pPr>
            <a:r>
              <a:rPr lang="en-GB" smtClean="0"/>
              <a:t>Qi Wang, Tianyu Wu, Apple, Inc. </a:t>
            </a:r>
            <a:endParaRPr lang="en-GB"/>
          </a:p>
        </p:txBody>
      </p:sp>
      <p:sp>
        <p:nvSpPr>
          <p:cNvPr id="5" name="Rectangle 6">
            <a:extLst>
              <a:ext uri="{FF2B5EF4-FFF2-40B4-BE49-F238E27FC236}">
                <a16:creationId xmlns:a16="http://schemas.microsoft.com/office/drawing/2014/main" xmlns="" id="{609DC3AE-4CE9-7E49-8545-9400DA734624}"/>
              </a:ext>
            </a:extLst>
          </p:cNvPr>
          <p:cNvSpPr>
            <a:spLocks noGrp="1" noChangeArrowheads="1"/>
          </p:cNvSpPr>
          <p:nvPr>
            <p:ph type="sldNum" sz="quarter" idx="11"/>
          </p:nvPr>
        </p:nvSpPr>
        <p:spPr/>
        <p:txBody>
          <a:bodyPr/>
          <a:lstStyle>
            <a:lvl1pPr>
              <a:defRPr/>
            </a:lvl1pPr>
          </a:lstStyle>
          <a:p>
            <a:pPr>
              <a:defRPr/>
            </a:pPr>
            <a:r>
              <a:rPr lang="en-GB" altLang="en-US"/>
              <a:t>Slide </a:t>
            </a:r>
            <a:fld id="{EA0D71BC-8CCF-C047-84B1-F070DC27B8A7}" type="slidenum">
              <a:rPr lang="en-GB" altLang="en-US"/>
              <a:pPr>
                <a:defRPr/>
              </a:pPr>
              <a:t>‹#›</a:t>
            </a:fld>
            <a:endParaRPr lang="en-GB" altLang="en-US"/>
          </a:p>
        </p:txBody>
      </p:sp>
    </p:spTree>
    <p:extLst>
      <p:ext uri="{BB962C8B-B14F-4D97-AF65-F5344CB8AC3E}">
        <p14:creationId xmlns:p14="http://schemas.microsoft.com/office/powerpoint/2010/main" val="2827802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xmlns="" id="{DDCEA5B4-9D5A-774F-9618-D69FB92BB4BE}"/>
              </a:ext>
            </a:extLst>
          </p:cNvPr>
          <p:cNvSpPr>
            <a:spLocks noGrp="1" noChangeArrowheads="1"/>
          </p:cNvSpPr>
          <p:nvPr>
            <p:ph type="ftr" sz="quarter" idx="10"/>
          </p:nvPr>
        </p:nvSpPr>
        <p:spPr/>
        <p:txBody>
          <a:bodyPr/>
          <a:lstStyle>
            <a:lvl1pPr>
              <a:defRPr/>
            </a:lvl1pPr>
          </a:lstStyle>
          <a:p>
            <a:pPr>
              <a:defRPr/>
            </a:pPr>
            <a:r>
              <a:rPr lang="en-GB" smtClean="0"/>
              <a:t>Qi Wang, Tianyu Wu, Apple, Inc. </a:t>
            </a:r>
            <a:endParaRPr lang="en-GB"/>
          </a:p>
        </p:txBody>
      </p:sp>
      <p:sp>
        <p:nvSpPr>
          <p:cNvPr id="5" name="Rectangle 6">
            <a:extLst>
              <a:ext uri="{FF2B5EF4-FFF2-40B4-BE49-F238E27FC236}">
                <a16:creationId xmlns:a16="http://schemas.microsoft.com/office/drawing/2014/main" xmlns="" id="{3BEFCD09-94A3-CF4E-BF63-F7C291B4C539}"/>
              </a:ext>
            </a:extLst>
          </p:cNvPr>
          <p:cNvSpPr>
            <a:spLocks noGrp="1" noChangeArrowheads="1"/>
          </p:cNvSpPr>
          <p:nvPr>
            <p:ph type="sldNum" sz="quarter" idx="11"/>
          </p:nvPr>
        </p:nvSpPr>
        <p:spPr/>
        <p:txBody>
          <a:bodyPr/>
          <a:lstStyle>
            <a:lvl1pPr>
              <a:defRPr/>
            </a:lvl1pPr>
          </a:lstStyle>
          <a:p>
            <a:pPr>
              <a:defRPr/>
            </a:pPr>
            <a:r>
              <a:rPr lang="en-GB" altLang="en-US"/>
              <a:t>Slide </a:t>
            </a:r>
            <a:fld id="{3D010F7C-5FEA-3441-8BFA-01D93CDC154D}" type="slidenum">
              <a:rPr lang="en-GB" altLang="en-US"/>
              <a:pPr>
                <a:defRPr/>
              </a:pPr>
              <a:t>‹#›</a:t>
            </a:fld>
            <a:endParaRPr lang="en-GB" altLang="en-US"/>
          </a:p>
        </p:txBody>
      </p:sp>
    </p:spTree>
    <p:extLst>
      <p:ext uri="{BB962C8B-B14F-4D97-AF65-F5344CB8AC3E}">
        <p14:creationId xmlns:p14="http://schemas.microsoft.com/office/powerpoint/2010/main" val="1247187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xmlns="" id="{38882DC5-A929-514C-8989-ADDA0DF8B3F0}"/>
              </a:ext>
            </a:extLst>
          </p:cNvPr>
          <p:cNvSpPr>
            <a:spLocks noGrp="1" noChangeArrowheads="1"/>
          </p:cNvSpPr>
          <p:nvPr>
            <p:ph type="ftr" sz="quarter" idx="10"/>
          </p:nvPr>
        </p:nvSpPr>
        <p:spPr>
          <a:xfrm>
            <a:off x="6519845" y="6475413"/>
            <a:ext cx="2024080" cy="184666"/>
          </a:xfrm>
        </p:spPr>
        <p:txBody>
          <a:bodyPr/>
          <a:lstStyle>
            <a:lvl1pPr>
              <a:defRPr/>
            </a:lvl1pPr>
          </a:lstStyle>
          <a:p>
            <a:pPr>
              <a:defRPr/>
            </a:pPr>
            <a:r>
              <a:rPr lang="en-GB" smtClean="0"/>
              <a:t>Qi Wang, Tianyu Wu, Apple, Inc. </a:t>
            </a:r>
            <a:endParaRPr lang="en-GB" dirty="0"/>
          </a:p>
        </p:txBody>
      </p:sp>
      <p:sp>
        <p:nvSpPr>
          <p:cNvPr id="5" name="Rectangle 6">
            <a:extLst>
              <a:ext uri="{FF2B5EF4-FFF2-40B4-BE49-F238E27FC236}">
                <a16:creationId xmlns:a16="http://schemas.microsoft.com/office/drawing/2014/main" xmlns="" id="{BCB0DFE2-69DF-A64E-A3F4-DD935CB13E64}"/>
              </a:ext>
            </a:extLst>
          </p:cNvPr>
          <p:cNvSpPr>
            <a:spLocks noGrp="1" noChangeArrowheads="1"/>
          </p:cNvSpPr>
          <p:nvPr>
            <p:ph type="sldNum" sz="quarter" idx="11"/>
          </p:nvPr>
        </p:nvSpPr>
        <p:spPr/>
        <p:txBody>
          <a:bodyPr/>
          <a:lstStyle>
            <a:lvl1pPr>
              <a:defRPr/>
            </a:lvl1pPr>
          </a:lstStyle>
          <a:p>
            <a:pPr>
              <a:defRPr/>
            </a:pPr>
            <a:r>
              <a:rPr lang="en-GB" altLang="en-US"/>
              <a:t>Slide </a:t>
            </a:r>
            <a:fld id="{98CE6AED-B9D7-6640-80A9-6BE85BF1631B}" type="slidenum">
              <a:rPr lang="en-GB" altLang="en-US"/>
              <a:pPr>
                <a:defRPr/>
              </a:pPr>
              <a:t>‹#›</a:t>
            </a:fld>
            <a:endParaRPr lang="en-GB" altLang="en-US"/>
          </a:p>
        </p:txBody>
      </p:sp>
    </p:spTree>
    <p:extLst>
      <p:ext uri="{BB962C8B-B14F-4D97-AF65-F5344CB8AC3E}">
        <p14:creationId xmlns:p14="http://schemas.microsoft.com/office/powerpoint/2010/main" val="3329392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xmlns="" id="{C070B17A-53E4-E34B-9B5D-0CC06E8B133F}"/>
              </a:ext>
            </a:extLst>
          </p:cNvPr>
          <p:cNvSpPr>
            <a:spLocks noGrp="1" noChangeArrowheads="1"/>
          </p:cNvSpPr>
          <p:nvPr>
            <p:ph type="ftr" sz="quarter" idx="10"/>
          </p:nvPr>
        </p:nvSpPr>
        <p:spPr/>
        <p:txBody>
          <a:bodyPr/>
          <a:lstStyle>
            <a:lvl1pPr>
              <a:defRPr/>
            </a:lvl1pPr>
          </a:lstStyle>
          <a:p>
            <a:pPr>
              <a:defRPr/>
            </a:pPr>
            <a:r>
              <a:rPr lang="en-GB" smtClean="0"/>
              <a:t>Qi Wang, Tianyu Wu, Apple, Inc. </a:t>
            </a:r>
            <a:endParaRPr lang="en-GB"/>
          </a:p>
        </p:txBody>
      </p:sp>
      <p:sp>
        <p:nvSpPr>
          <p:cNvPr id="5" name="Rectangle 6">
            <a:extLst>
              <a:ext uri="{FF2B5EF4-FFF2-40B4-BE49-F238E27FC236}">
                <a16:creationId xmlns:a16="http://schemas.microsoft.com/office/drawing/2014/main" xmlns="" id="{987D1C8E-DC84-354A-99AB-5B7F6278BDCF}"/>
              </a:ext>
            </a:extLst>
          </p:cNvPr>
          <p:cNvSpPr>
            <a:spLocks noGrp="1" noChangeArrowheads="1"/>
          </p:cNvSpPr>
          <p:nvPr>
            <p:ph type="sldNum" sz="quarter" idx="11"/>
          </p:nvPr>
        </p:nvSpPr>
        <p:spPr/>
        <p:txBody>
          <a:bodyPr/>
          <a:lstStyle>
            <a:lvl1pPr>
              <a:defRPr/>
            </a:lvl1pPr>
          </a:lstStyle>
          <a:p>
            <a:pPr>
              <a:defRPr/>
            </a:pPr>
            <a:r>
              <a:rPr lang="en-GB" altLang="en-US"/>
              <a:t>Slide </a:t>
            </a:r>
            <a:fld id="{B30C53B2-1AEB-6A4A-92BF-A0CC5DD82D79}" type="slidenum">
              <a:rPr lang="en-GB" altLang="en-US"/>
              <a:pPr>
                <a:defRPr/>
              </a:pPr>
              <a:t>‹#›</a:t>
            </a:fld>
            <a:endParaRPr lang="en-GB" altLang="en-US"/>
          </a:p>
        </p:txBody>
      </p:sp>
    </p:spTree>
    <p:extLst>
      <p:ext uri="{BB962C8B-B14F-4D97-AF65-F5344CB8AC3E}">
        <p14:creationId xmlns:p14="http://schemas.microsoft.com/office/powerpoint/2010/main" val="932133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a:extLst>
              <a:ext uri="{FF2B5EF4-FFF2-40B4-BE49-F238E27FC236}">
                <a16:creationId xmlns:a16="http://schemas.microsoft.com/office/drawing/2014/main" xmlns="" id="{C14AF424-CC42-4D4D-9924-5756C30F0B38}"/>
              </a:ext>
            </a:extLst>
          </p:cNvPr>
          <p:cNvSpPr>
            <a:spLocks noGrp="1" noChangeArrowheads="1"/>
          </p:cNvSpPr>
          <p:nvPr>
            <p:ph type="ftr" sz="quarter" idx="10"/>
          </p:nvPr>
        </p:nvSpPr>
        <p:spPr/>
        <p:txBody>
          <a:bodyPr/>
          <a:lstStyle>
            <a:lvl1pPr>
              <a:defRPr/>
            </a:lvl1pPr>
          </a:lstStyle>
          <a:p>
            <a:pPr>
              <a:defRPr/>
            </a:pPr>
            <a:r>
              <a:rPr lang="en-GB" smtClean="0"/>
              <a:t>Qi Wang, Tianyu Wu, Apple, Inc. </a:t>
            </a:r>
            <a:endParaRPr lang="en-GB"/>
          </a:p>
        </p:txBody>
      </p:sp>
      <p:sp>
        <p:nvSpPr>
          <p:cNvPr id="6" name="Rectangle 6">
            <a:extLst>
              <a:ext uri="{FF2B5EF4-FFF2-40B4-BE49-F238E27FC236}">
                <a16:creationId xmlns:a16="http://schemas.microsoft.com/office/drawing/2014/main" xmlns="" id="{7223C9BE-AC30-6942-968F-B00EFCFEDF85}"/>
              </a:ext>
            </a:extLst>
          </p:cNvPr>
          <p:cNvSpPr>
            <a:spLocks noGrp="1" noChangeArrowheads="1"/>
          </p:cNvSpPr>
          <p:nvPr>
            <p:ph type="sldNum" sz="quarter" idx="11"/>
          </p:nvPr>
        </p:nvSpPr>
        <p:spPr/>
        <p:txBody>
          <a:bodyPr/>
          <a:lstStyle>
            <a:lvl1pPr>
              <a:defRPr/>
            </a:lvl1pPr>
          </a:lstStyle>
          <a:p>
            <a:pPr>
              <a:defRPr/>
            </a:pPr>
            <a:r>
              <a:rPr lang="en-GB" altLang="en-US"/>
              <a:t>Slide </a:t>
            </a:r>
            <a:fld id="{09F28BF2-939B-CB4B-B75D-0A4731CF9A4D}" type="slidenum">
              <a:rPr lang="en-GB" altLang="en-US"/>
              <a:pPr>
                <a:defRPr/>
              </a:pPr>
              <a:t>‹#›</a:t>
            </a:fld>
            <a:endParaRPr lang="en-GB" altLang="en-US"/>
          </a:p>
        </p:txBody>
      </p:sp>
    </p:spTree>
    <p:extLst>
      <p:ext uri="{BB962C8B-B14F-4D97-AF65-F5344CB8AC3E}">
        <p14:creationId xmlns:p14="http://schemas.microsoft.com/office/powerpoint/2010/main" val="2851855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a:extLst>
              <a:ext uri="{FF2B5EF4-FFF2-40B4-BE49-F238E27FC236}">
                <a16:creationId xmlns:a16="http://schemas.microsoft.com/office/drawing/2014/main" xmlns="" id="{24E99F9E-7451-D34D-8118-8F2E25C8C3AF}"/>
              </a:ext>
            </a:extLst>
          </p:cNvPr>
          <p:cNvSpPr>
            <a:spLocks noGrp="1" noChangeArrowheads="1"/>
          </p:cNvSpPr>
          <p:nvPr>
            <p:ph type="ftr" sz="quarter" idx="10"/>
          </p:nvPr>
        </p:nvSpPr>
        <p:spPr/>
        <p:txBody>
          <a:bodyPr/>
          <a:lstStyle>
            <a:lvl1pPr>
              <a:defRPr/>
            </a:lvl1pPr>
          </a:lstStyle>
          <a:p>
            <a:pPr>
              <a:defRPr/>
            </a:pPr>
            <a:r>
              <a:rPr lang="en-GB" smtClean="0"/>
              <a:t>Qi Wang, Tianyu Wu, Apple, Inc. </a:t>
            </a:r>
            <a:endParaRPr lang="en-GB"/>
          </a:p>
        </p:txBody>
      </p:sp>
      <p:sp>
        <p:nvSpPr>
          <p:cNvPr id="8" name="Rectangle 6">
            <a:extLst>
              <a:ext uri="{FF2B5EF4-FFF2-40B4-BE49-F238E27FC236}">
                <a16:creationId xmlns:a16="http://schemas.microsoft.com/office/drawing/2014/main" xmlns="" id="{2C266F97-62E0-F54A-A297-88608D297361}"/>
              </a:ext>
            </a:extLst>
          </p:cNvPr>
          <p:cNvSpPr>
            <a:spLocks noGrp="1" noChangeArrowheads="1"/>
          </p:cNvSpPr>
          <p:nvPr>
            <p:ph type="sldNum" sz="quarter" idx="11"/>
          </p:nvPr>
        </p:nvSpPr>
        <p:spPr/>
        <p:txBody>
          <a:bodyPr/>
          <a:lstStyle>
            <a:lvl1pPr>
              <a:defRPr/>
            </a:lvl1pPr>
          </a:lstStyle>
          <a:p>
            <a:pPr>
              <a:defRPr/>
            </a:pPr>
            <a:r>
              <a:rPr lang="en-GB" altLang="en-US"/>
              <a:t>Slide </a:t>
            </a:r>
            <a:fld id="{A8DB6495-6A84-6E41-B1C5-4921A0D1236F}" type="slidenum">
              <a:rPr lang="en-GB" altLang="en-US"/>
              <a:pPr>
                <a:defRPr/>
              </a:pPr>
              <a:t>‹#›</a:t>
            </a:fld>
            <a:endParaRPr lang="en-GB" altLang="en-US"/>
          </a:p>
        </p:txBody>
      </p:sp>
    </p:spTree>
    <p:extLst>
      <p:ext uri="{BB962C8B-B14F-4D97-AF65-F5344CB8AC3E}">
        <p14:creationId xmlns:p14="http://schemas.microsoft.com/office/powerpoint/2010/main" val="3561090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a:extLst>
              <a:ext uri="{FF2B5EF4-FFF2-40B4-BE49-F238E27FC236}">
                <a16:creationId xmlns:a16="http://schemas.microsoft.com/office/drawing/2014/main" xmlns="" id="{8038FEAC-C453-8A4E-8D6E-BDC6D52205E5}"/>
              </a:ext>
            </a:extLst>
          </p:cNvPr>
          <p:cNvSpPr>
            <a:spLocks noGrp="1" noChangeArrowheads="1"/>
          </p:cNvSpPr>
          <p:nvPr>
            <p:ph type="ftr" sz="quarter" idx="10"/>
          </p:nvPr>
        </p:nvSpPr>
        <p:spPr/>
        <p:txBody>
          <a:bodyPr/>
          <a:lstStyle>
            <a:lvl1pPr>
              <a:defRPr/>
            </a:lvl1pPr>
          </a:lstStyle>
          <a:p>
            <a:pPr>
              <a:defRPr/>
            </a:pPr>
            <a:r>
              <a:rPr lang="en-GB" smtClean="0"/>
              <a:t>Qi Wang, Tianyu Wu, Apple, Inc. </a:t>
            </a:r>
            <a:endParaRPr lang="en-GB"/>
          </a:p>
        </p:txBody>
      </p:sp>
      <p:sp>
        <p:nvSpPr>
          <p:cNvPr id="4" name="Rectangle 6">
            <a:extLst>
              <a:ext uri="{FF2B5EF4-FFF2-40B4-BE49-F238E27FC236}">
                <a16:creationId xmlns:a16="http://schemas.microsoft.com/office/drawing/2014/main" xmlns="" id="{5857FBC6-4D76-3445-A508-E5FCF44D917E}"/>
              </a:ext>
            </a:extLst>
          </p:cNvPr>
          <p:cNvSpPr>
            <a:spLocks noGrp="1" noChangeArrowheads="1"/>
          </p:cNvSpPr>
          <p:nvPr>
            <p:ph type="sldNum" sz="quarter" idx="11"/>
          </p:nvPr>
        </p:nvSpPr>
        <p:spPr/>
        <p:txBody>
          <a:bodyPr/>
          <a:lstStyle>
            <a:lvl1pPr>
              <a:defRPr/>
            </a:lvl1pPr>
          </a:lstStyle>
          <a:p>
            <a:pPr>
              <a:defRPr/>
            </a:pPr>
            <a:r>
              <a:rPr lang="en-GB" altLang="en-US"/>
              <a:t>Slide </a:t>
            </a:r>
            <a:fld id="{4D8DB687-3069-AC4D-9AF1-A172E1087498}" type="slidenum">
              <a:rPr lang="en-GB" altLang="en-US"/>
              <a:pPr>
                <a:defRPr/>
              </a:pPr>
              <a:t>‹#›</a:t>
            </a:fld>
            <a:endParaRPr lang="en-GB" altLang="en-US"/>
          </a:p>
        </p:txBody>
      </p:sp>
    </p:spTree>
    <p:extLst>
      <p:ext uri="{BB962C8B-B14F-4D97-AF65-F5344CB8AC3E}">
        <p14:creationId xmlns:p14="http://schemas.microsoft.com/office/powerpoint/2010/main" val="3709690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xmlns="" id="{D2FF5A27-FB49-404A-9E78-FCC7F18204C6}"/>
              </a:ext>
            </a:extLst>
          </p:cNvPr>
          <p:cNvSpPr>
            <a:spLocks noGrp="1" noChangeArrowheads="1"/>
          </p:cNvSpPr>
          <p:nvPr>
            <p:ph type="ftr" sz="quarter" idx="10"/>
          </p:nvPr>
        </p:nvSpPr>
        <p:spPr/>
        <p:txBody>
          <a:bodyPr/>
          <a:lstStyle>
            <a:lvl1pPr>
              <a:defRPr/>
            </a:lvl1pPr>
          </a:lstStyle>
          <a:p>
            <a:pPr>
              <a:defRPr/>
            </a:pPr>
            <a:r>
              <a:rPr lang="en-GB" smtClean="0"/>
              <a:t>Qi Wang, Tianyu Wu, Apple, Inc. </a:t>
            </a:r>
            <a:endParaRPr lang="en-GB"/>
          </a:p>
        </p:txBody>
      </p:sp>
      <p:sp>
        <p:nvSpPr>
          <p:cNvPr id="3" name="Rectangle 6">
            <a:extLst>
              <a:ext uri="{FF2B5EF4-FFF2-40B4-BE49-F238E27FC236}">
                <a16:creationId xmlns:a16="http://schemas.microsoft.com/office/drawing/2014/main" xmlns="" id="{CEFD3FEE-6179-5D43-B7A5-E30E004ED333}"/>
              </a:ext>
            </a:extLst>
          </p:cNvPr>
          <p:cNvSpPr>
            <a:spLocks noGrp="1" noChangeArrowheads="1"/>
          </p:cNvSpPr>
          <p:nvPr>
            <p:ph type="sldNum" sz="quarter" idx="11"/>
          </p:nvPr>
        </p:nvSpPr>
        <p:spPr/>
        <p:txBody>
          <a:bodyPr/>
          <a:lstStyle>
            <a:lvl1pPr>
              <a:defRPr/>
            </a:lvl1pPr>
          </a:lstStyle>
          <a:p>
            <a:pPr>
              <a:defRPr/>
            </a:pPr>
            <a:r>
              <a:rPr lang="en-GB" altLang="en-US"/>
              <a:t>Slide </a:t>
            </a:r>
            <a:fld id="{643C779F-9F6C-B14D-BC7B-E7E5EBA2ABF8}" type="slidenum">
              <a:rPr lang="en-GB" altLang="en-US"/>
              <a:pPr>
                <a:defRPr/>
              </a:pPr>
              <a:t>‹#›</a:t>
            </a:fld>
            <a:endParaRPr lang="en-GB" altLang="en-US"/>
          </a:p>
        </p:txBody>
      </p:sp>
    </p:spTree>
    <p:extLst>
      <p:ext uri="{BB962C8B-B14F-4D97-AF65-F5344CB8AC3E}">
        <p14:creationId xmlns:p14="http://schemas.microsoft.com/office/powerpoint/2010/main" val="218966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xmlns="" id="{DE319CB6-B058-1244-9A8B-A86E23A28FFA}"/>
              </a:ext>
            </a:extLst>
          </p:cNvPr>
          <p:cNvSpPr>
            <a:spLocks noGrp="1" noChangeArrowheads="1"/>
          </p:cNvSpPr>
          <p:nvPr>
            <p:ph type="ftr" sz="quarter" idx="10"/>
          </p:nvPr>
        </p:nvSpPr>
        <p:spPr/>
        <p:txBody>
          <a:bodyPr/>
          <a:lstStyle>
            <a:lvl1pPr>
              <a:defRPr/>
            </a:lvl1pPr>
          </a:lstStyle>
          <a:p>
            <a:pPr>
              <a:defRPr/>
            </a:pPr>
            <a:r>
              <a:rPr lang="en-GB" smtClean="0"/>
              <a:t>Qi Wang, Tianyu Wu, Apple, Inc. </a:t>
            </a:r>
            <a:endParaRPr lang="en-GB"/>
          </a:p>
        </p:txBody>
      </p:sp>
      <p:sp>
        <p:nvSpPr>
          <p:cNvPr id="6" name="Rectangle 6">
            <a:extLst>
              <a:ext uri="{FF2B5EF4-FFF2-40B4-BE49-F238E27FC236}">
                <a16:creationId xmlns:a16="http://schemas.microsoft.com/office/drawing/2014/main" xmlns="" id="{D375F2BB-7D1D-DF44-8A62-D0FBA0847D4D}"/>
              </a:ext>
            </a:extLst>
          </p:cNvPr>
          <p:cNvSpPr>
            <a:spLocks noGrp="1" noChangeArrowheads="1"/>
          </p:cNvSpPr>
          <p:nvPr>
            <p:ph type="sldNum" sz="quarter" idx="11"/>
          </p:nvPr>
        </p:nvSpPr>
        <p:spPr/>
        <p:txBody>
          <a:bodyPr/>
          <a:lstStyle>
            <a:lvl1pPr>
              <a:defRPr/>
            </a:lvl1pPr>
          </a:lstStyle>
          <a:p>
            <a:pPr>
              <a:defRPr/>
            </a:pPr>
            <a:r>
              <a:rPr lang="en-GB" altLang="en-US"/>
              <a:t>Slide </a:t>
            </a:r>
            <a:fld id="{FFBE1464-A2FA-9546-9C9B-3601139A9F3D}" type="slidenum">
              <a:rPr lang="en-GB" altLang="en-US"/>
              <a:pPr>
                <a:defRPr/>
              </a:pPr>
              <a:t>‹#›</a:t>
            </a:fld>
            <a:endParaRPr lang="en-GB" altLang="en-US"/>
          </a:p>
        </p:txBody>
      </p:sp>
    </p:spTree>
    <p:extLst>
      <p:ext uri="{BB962C8B-B14F-4D97-AF65-F5344CB8AC3E}">
        <p14:creationId xmlns:p14="http://schemas.microsoft.com/office/powerpoint/2010/main" val="350630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xmlns="" id="{F8F55A7E-3A71-894C-9FCD-56286FF99786}"/>
              </a:ext>
            </a:extLst>
          </p:cNvPr>
          <p:cNvSpPr>
            <a:spLocks noGrp="1" noChangeArrowheads="1"/>
          </p:cNvSpPr>
          <p:nvPr>
            <p:ph type="ftr" sz="quarter" idx="10"/>
          </p:nvPr>
        </p:nvSpPr>
        <p:spPr/>
        <p:txBody>
          <a:bodyPr/>
          <a:lstStyle>
            <a:lvl1pPr>
              <a:defRPr/>
            </a:lvl1pPr>
          </a:lstStyle>
          <a:p>
            <a:pPr>
              <a:defRPr/>
            </a:pPr>
            <a:r>
              <a:rPr lang="en-GB" smtClean="0"/>
              <a:t>Qi Wang, Tianyu Wu, Apple, Inc. </a:t>
            </a:r>
            <a:endParaRPr lang="en-GB"/>
          </a:p>
        </p:txBody>
      </p:sp>
      <p:sp>
        <p:nvSpPr>
          <p:cNvPr id="6" name="Rectangle 6">
            <a:extLst>
              <a:ext uri="{FF2B5EF4-FFF2-40B4-BE49-F238E27FC236}">
                <a16:creationId xmlns:a16="http://schemas.microsoft.com/office/drawing/2014/main" xmlns="" id="{024CC45B-2DA5-5E4B-A959-2B15A138FF4D}"/>
              </a:ext>
            </a:extLst>
          </p:cNvPr>
          <p:cNvSpPr>
            <a:spLocks noGrp="1" noChangeArrowheads="1"/>
          </p:cNvSpPr>
          <p:nvPr>
            <p:ph type="sldNum" sz="quarter" idx="11"/>
          </p:nvPr>
        </p:nvSpPr>
        <p:spPr/>
        <p:txBody>
          <a:bodyPr/>
          <a:lstStyle>
            <a:lvl1pPr>
              <a:defRPr/>
            </a:lvl1pPr>
          </a:lstStyle>
          <a:p>
            <a:pPr>
              <a:defRPr/>
            </a:pPr>
            <a:r>
              <a:rPr lang="en-GB" altLang="en-US"/>
              <a:t>Slide </a:t>
            </a:r>
            <a:fld id="{36559F1C-36D4-534D-8579-8924807232BE}" type="slidenum">
              <a:rPr lang="en-GB" altLang="en-US"/>
              <a:pPr>
                <a:defRPr/>
              </a:pPr>
              <a:t>‹#›</a:t>
            </a:fld>
            <a:endParaRPr lang="en-GB" altLang="en-US"/>
          </a:p>
        </p:txBody>
      </p:sp>
    </p:spTree>
    <p:extLst>
      <p:ext uri="{BB962C8B-B14F-4D97-AF65-F5344CB8AC3E}">
        <p14:creationId xmlns:p14="http://schemas.microsoft.com/office/powerpoint/2010/main" val="28881989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3F10B61-2B55-F546-B69A-6F7245F0A40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F1DC2B49-FDA2-D54C-9583-06A4A1EB2056}"/>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9" name="Rectangle 5">
            <a:extLst>
              <a:ext uri="{FF2B5EF4-FFF2-40B4-BE49-F238E27FC236}">
                <a16:creationId xmlns:a16="http://schemas.microsoft.com/office/drawing/2014/main" xmlns="" id="{4152B1FA-1079-0448-8322-9304CE099333}"/>
              </a:ext>
            </a:extLst>
          </p:cNvPr>
          <p:cNvSpPr>
            <a:spLocks noGrp="1" noChangeArrowheads="1"/>
          </p:cNvSpPr>
          <p:nvPr>
            <p:ph type="ftr" sz="quarter" idx="3"/>
          </p:nvPr>
        </p:nvSpPr>
        <p:spPr bwMode="auto">
          <a:xfrm>
            <a:off x="6519845" y="6475413"/>
            <a:ext cx="2024080" cy="184666"/>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GB" smtClean="0"/>
              <a:t>Qi Wang, Tianyu Wu, Apple, Inc. </a:t>
            </a:r>
            <a:endParaRPr lang="en-GB" dirty="0"/>
          </a:p>
        </p:txBody>
      </p:sp>
      <p:sp>
        <p:nvSpPr>
          <p:cNvPr id="1030" name="Rectangle 6">
            <a:extLst>
              <a:ext uri="{FF2B5EF4-FFF2-40B4-BE49-F238E27FC236}">
                <a16:creationId xmlns:a16="http://schemas.microsoft.com/office/drawing/2014/main" xmlns="" id="{1617C7C3-C6E3-4B47-8677-10713784F6CC}"/>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a:defRPr>
                <a:latin typeface="Times New Roman" charset="0"/>
                <a:ea typeface="ＭＳ Ｐゴシック" charset="-128"/>
              </a:defRPr>
            </a:lvl1pPr>
          </a:lstStyle>
          <a:p>
            <a:pPr>
              <a:defRPr/>
            </a:pPr>
            <a:r>
              <a:rPr lang="en-GB" altLang="en-US"/>
              <a:t>Slide </a:t>
            </a:r>
            <a:fld id="{4A77DFF8-7A66-6B48-8D00-7F981373139C}" type="slidenum">
              <a:rPr lang="en-GB" altLang="en-US"/>
              <a:pPr>
                <a:defRPr/>
              </a:pPr>
              <a:t>‹#›</a:t>
            </a:fld>
            <a:endParaRPr lang="en-GB" altLang="en-US"/>
          </a:p>
        </p:txBody>
      </p:sp>
      <p:sp>
        <p:nvSpPr>
          <p:cNvPr id="2" name="Rectangle 7">
            <a:extLst>
              <a:ext uri="{FF2B5EF4-FFF2-40B4-BE49-F238E27FC236}">
                <a16:creationId xmlns:a16="http://schemas.microsoft.com/office/drawing/2014/main" xmlns="" id="{C7B9B1F6-DB9D-814A-9E6A-AECE148D11C7}"/>
              </a:ext>
            </a:extLst>
          </p:cNvPr>
          <p:cNvSpPr>
            <a:spLocks noChangeArrowheads="1"/>
          </p:cNvSpPr>
          <p:nvPr/>
        </p:nvSpPr>
        <p:spPr bwMode="auto">
          <a:xfrm>
            <a:off x="2341563" y="378768"/>
            <a:ext cx="6103937" cy="230832"/>
          </a:xfrm>
          <a:prstGeom prst="rect">
            <a:avLst/>
          </a:prstGeom>
          <a:noFill/>
          <a:ln>
            <a:noFill/>
          </a:ln>
          <a:effectLst/>
          <a:extLst>
            <a:ext uri="{909E8E84-426E-40dd-AFC4-6F175D3DCCD1}"/>
            <a:ext uri="{91240B29-F687-4f45-9708-019B960494DF}"/>
            <a:ext uri="{AF507438-7753-43e0-B8FC-AC1667EBCBE1}"/>
          </a:extLst>
        </p:spPr>
        <p:txBody>
          <a:bodyPr lIns="0" tIns="0" rIns="0" bIns="0" anchor="b">
            <a:spAutoFit/>
          </a:bodyPr>
          <a:lstStyle>
            <a:lvl1pPr marL="342900" indent="-342900">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457200">
              <a:defRPr sz="1200">
                <a:solidFill>
                  <a:schemeClr val="tx1"/>
                </a:solidFill>
                <a:latin typeface="Times New Roman" charset="0"/>
              </a:defRPr>
            </a:lvl5pPr>
            <a:lvl6pPr marL="914400" eaLnBrk="0" fontAlgn="base" hangingPunct="0">
              <a:spcBef>
                <a:spcPct val="0"/>
              </a:spcBef>
              <a:spcAft>
                <a:spcPct val="0"/>
              </a:spcAft>
              <a:defRPr sz="1200">
                <a:solidFill>
                  <a:schemeClr val="tx1"/>
                </a:solidFill>
                <a:latin typeface="Times New Roman" charset="0"/>
              </a:defRPr>
            </a:lvl6pPr>
            <a:lvl7pPr marL="1371600" eaLnBrk="0" fontAlgn="base" hangingPunct="0">
              <a:spcBef>
                <a:spcPct val="0"/>
              </a:spcBef>
              <a:spcAft>
                <a:spcPct val="0"/>
              </a:spcAft>
              <a:defRPr sz="1200">
                <a:solidFill>
                  <a:schemeClr val="tx1"/>
                </a:solidFill>
                <a:latin typeface="Times New Roman" charset="0"/>
              </a:defRPr>
            </a:lvl7pPr>
            <a:lvl8pPr marL="1828800" eaLnBrk="0" fontAlgn="base" hangingPunct="0">
              <a:spcBef>
                <a:spcPct val="0"/>
              </a:spcBef>
              <a:spcAft>
                <a:spcPct val="0"/>
              </a:spcAft>
              <a:defRPr sz="1200">
                <a:solidFill>
                  <a:schemeClr val="tx1"/>
                </a:solidFill>
                <a:latin typeface="Times New Roman" charset="0"/>
              </a:defRPr>
            </a:lvl8pPr>
            <a:lvl9pPr marL="2286000" eaLnBrk="0" fontAlgn="base" hangingPunct="0">
              <a:spcBef>
                <a:spcPct val="0"/>
              </a:spcBef>
              <a:spcAft>
                <a:spcPct val="0"/>
              </a:spcAft>
              <a:defRPr sz="1200">
                <a:solidFill>
                  <a:schemeClr val="tx1"/>
                </a:solidFill>
                <a:latin typeface="Times New Roman" charset="0"/>
              </a:defRPr>
            </a:lvl9pPr>
          </a:lstStyle>
          <a:p>
            <a:pPr lvl="4" algn="r">
              <a:defRPr/>
            </a:pPr>
            <a:r>
              <a:rPr lang="en-GB" altLang="en-US" sz="1500" b="1" dirty="0">
                <a:ea typeface="+mn-ea"/>
              </a:rPr>
              <a:t>filename:  </a:t>
            </a:r>
            <a:r>
              <a:rPr lang="en-GB" altLang="en-US" sz="1500" b="1" dirty="0" smtClean="0">
                <a:ea typeface="+mn-ea"/>
              </a:rPr>
              <a:t>11-19-0698-00-AoD</a:t>
            </a:r>
            <a:r>
              <a:rPr lang="en-GB" altLang="en-US" sz="1500" b="1" baseline="0" dirty="0" smtClean="0">
                <a:ea typeface="+mn-ea"/>
              </a:rPr>
              <a:t> </a:t>
            </a:r>
            <a:r>
              <a:rPr lang="en-GB" altLang="en-US" sz="1500" b="1" baseline="0" dirty="0">
                <a:ea typeface="+mn-ea"/>
              </a:rPr>
              <a:t>in Passive </a:t>
            </a:r>
            <a:r>
              <a:rPr lang="en-GB" altLang="en-US" sz="1500" b="1" baseline="0" dirty="0" err="1">
                <a:ea typeface="+mn-ea"/>
              </a:rPr>
              <a:t>Ranging</a:t>
            </a:r>
            <a:r>
              <a:rPr lang="en-GB" altLang="en-US" sz="1500" b="1" dirty="0" err="1">
                <a:ea typeface="+mn-ea"/>
              </a:rPr>
              <a:t>.pptx</a:t>
            </a:r>
            <a:endParaRPr lang="en-GB" altLang="en-US" sz="1500" b="1" dirty="0">
              <a:ea typeface="+mn-ea"/>
            </a:endParaRPr>
          </a:p>
        </p:txBody>
      </p:sp>
      <p:sp>
        <p:nvSpPr>
          <p:cNvPr id="1031" name="Line 8">
            <a:extLst>
              <a:ext uri="{FF2B5EF4-FFF2-40B4-BE49-F238E27FC236}">
                <a16:creationId xmlns:a16="http://schemas.microsoft.com/office/drawing/2014/main" xmlns="" id="{EE8689E5-5CB1-8845-9243-9249644FA97C}"/>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2" name="Rectangle 9">
            <a:extLst>
              <a:ext uri="{FF2B5EF4-FFF2-40B4-BE49-F238E27FC236}">
                <a16:creationId xmlns:a16="http://schemas.microsoft.com/office/drawing/2014/main" xmlns="" id="{9F7AE5C9-D5C9-914C-8E1D-87DA27E99F4C}"/>
              </a:ext>
            </a:extLst>
          </p:cNvPr>
          <p:cNvSpPr>
            <a:spLocks noChangeArrowheads="1"/>
          </p:cNvSpPr>
          <p:nvPr/>
        </p:nvSpPr>
        <p:spPr bwMode="auto">
          <a:xfrm>
            <a:off x="685800" y="6475413"/>
            <a:ext cx="718145" cy="184666"/>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dirty="0">
                <a:ea typeface="+mn-ea"/>
              </a:rPr>
              <a:t>Submission</a:t>
            </a:r>
          </a:p>
        </p:txBody>
      </p:sp>
      <p:sp>
        <p:nvSpPr>
          <p:cNvPr id="1033" name="Line 10">
            <a:extLst>
              <a:ext uri="{FF2B5EF4-FFF2-40B4-BE49-F238E27FC236}">
                <a16:creationId xmlns:a16="http://schemas.microsoft.com/office/drawing/2014/main" xmlns="" id="{83DC51B2-158A-6C42-84C0-FEFD2FA16216}"/>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287" r:id="rId1"/>
    <p:sldLayoutId id="2147484288" r:id="rId2"/>
    <p:sldLayoutId id="2147484289" r:id="rId3"/>
    <p:sldLayoutId id="2147484290" r:id="rId4"/>
    <p:sldLayoutId id="2147484291" r:id="rId5"/>
    <p:sldLayoutId id="2147484292" r:id="rId6"/>
    <p:sldLayoutId id="2147484293" r:id="rId7"/>
    <p:sldLayoutId id="2147484294" r:id="rId8"/>
    <p:sldLayoutId id="2147484295" r:id="rId9"/>
    <p:sldLayoutId id="2147484296" r:id="rId10"/>
    <p:sldLayoutId id="2147484297" r:id="rId11"/>
  </p:sldLayoutIdLst>
  <p:hf hdr="0" dt="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2.emf"/><Relationship Id="rId5" Type="http://schemas.openxmlformats.org/officeDocument/2006/relationships/image" Target="../media/image3.emf"/><Relationship Id="rId6" Type="http://schemas.openxmlformats.org/officeDocument/2006/relationships/image" Target="../media/image4.emf"/><Relationship Id="rId7" Type="http://schemas.openxmlformats.org/officeDocument/2006/relationships/image" Target="../media/image5.emf"/><Relationship Id="rId8" Type="http://schemas.openxmlformats.org/officeDocument/2006/relationships/image" Target="../media/image6.emf"/><Relationship Id="rId9" Type="http://schemas.openxmlformats.org/officeDocument/2006/relationships/image" Target="../media/image7.emf"/><Relationship Id="rId10" Type="http://schemas.openxmlformats.org/officeDocument/2006/relationships/image" Target="../media/image8.emf"/><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9.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3">
            <a:extLst>
              <a:ext uri="{FF2B5EF4-FFF2-40B4-BE49-F238E27FC236}">
                <a16:creationId xmlns:a16="http://schemas.microsoft.com/office/drawing/2014/main" xmlns="" id="{11880B42-07A0-9A4F-A2B5-54604ED4B0E4}"/>
              </a:ext>
            </a:extLst>
          </p:cNvPr>
          <p:cNvSpPr>
            <a:spLocks noGrp="1"/>
          </p:cNvSpPr>
          <p:nvPr>
            <p:ph type="ftr" sz="quarter" idx="10"/>
          </p:nvPr>
        </p:nvSpPr>
        <p:spPr>
          <a:xfrm>
            <a:off x="6293416" y="6475413"/>
            <a:ext cx="2233047" cy="184666"/>
          </a:xfrm>
        </p:spPr>
        <p:txBody>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smtClean="0"/>
              <a:t>Qi Wang, Tianyu Wu, Apple, Inc. </a:t>
            </a:r>
            <a:endParaRPr lang="en-GB" altLang="en-US"/>
          </a:p>
        </p:txBody>
      </p:sp>
      <p:sp>
        <p:nvSpPr>
          <p:cNvPr id="15362" name="Slide Number Placeholder 4">
            <a:extLst>
              <a:ext uri="{FF2B5EF4-FFF2-40B4-BE49-F238E27FC236}">
                <a16:creationId xmlns:a16="http://schemas.microsoft.com/office/drawing/2014/main" xmlns="" id="{A050D204-1F8D-9740-B42F-4B8BC5F2D245}"/>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a:t>Slide </a:t>
            </a:r>
            <a:fld id="{87E32CED-F7F1-1349-BD0B-36EBAE9E6589}" type="slidenum">
              <a:rPr lang="en-GB" altLang="en-US" sz="1200" b="0" smtClean="0"/>
              <a:pPr>
                <a:spcBef>
                  <a:spcPct val="0"/>
                </a:spcBef>
                <a:buFontTx/>
                <a:buNone/>
              </a:pPr>
              <a:t>1</a:t>
            </a:fld>
            <a:endParaRPr lang="en-GB" altLang="en-US" sz="1200" b="0"/>
          </a:p>
        </p:txBody>
      </p:sp>
      <p:sp>
        <p:nvSpPr>
          <p:cNvPr id="2052" name="Rectangle 2">
            <a:extLst>
              <a:ext uri="{FF2B5EF4-FFF2-40B4-BE49-F238E27FC236}">
                <a16:creationId xmlns:a16="http://schemas.microsoft.com/office/drawing/2014/main" xmlns="" id="{A2F6F464-3866-F247-99D3-8656294FFDF1}"/>
              </a:ext>
            </a:extLst>
          </p:cNvPr>
          <p:cNvSpPr>
            <a:spLocks noGrp="1" noChangeArrowheads="1"/>
          </p:cNvSpPr>
          <p:nvPr>
            <p:ph type="title"/>
          </p:nvPr>
        </p:nvSpPr>
        <p:spPr>
          <a:xfrm>
            <a:off x="685800" y="685800"/>
            <a:ext cx="8134672" cy="1087016"/>
          </a:xfrm>
          <a:extLst>
            <a:ext uri="{909E8E84-426E-40dd-AFC4-6F175D3DCCD1}"/>
            <a:ext uri="{91240B29-F687-4f45-9708-019B960494DF}"/>
            <a:ext uri="{AF507438-7753-43e0-B8FC-AC1667EBCBE1}"/>
          </a:extLst>
        </p:spPr>
        <p:txBody>
          <a:bodyPr/>
          <a:lstStyle/>
          <a:p>
            <a:pPr>
              <a:defRPr/>
            </a:pPr>
            <a:r>
              <a:rPr lang="en-GB" altLang="en-US" dirty="0" err="1">
                <a:ea typeface="+mj-ea"/>
                <a:cs typeface="+mj-cs"/>
              </a:rPr>
              <a:t>AoD</a:t>
            </a:r>
            <a:r>
              <a:rPr lang="en-GB" altLang="en-US" dirty="0">
                <a:ea typeface="+mj-ea"/>
                <a:cs typeface="+mj-cs"/>
              </a:rPr>
              <a:t> in Passive Ranging</a:t>
            </a:r>
          </a:p>
        </p:txBody>
      </p:sp>
      <p:sp>
        <p:nvSpPr>
          <p:cNvPr id="2053" name="Rectangle 6">
            <a:extLst>
              <a:ext uri="{FF2B5EF4-FFF2-40B4-BE49-F238E27FC236}">
                <a16:creationId xmlns:a16="http://schemas.microsoft.com/office/drawing/2014/main" xmlns="" id="{A1BD629F-E984-444C-9489-86DB17D948EC}"/>
              </a:ext>
            </a:extLst>
          </p:cNvPr>
          <p:cNvSpPr>
            <a:spLocks noGrp="1" noChangeArrowheads="1"/>
          </p:cNvSpPr>
          <p:nvPr>
            <p:ph type="body" idx="1"/>
          </p:nvPr>
        </p:nvSpPr>
        <p:spPr>
          <a:xfrm>
            <a:off x="754063" y="1865895"/>
            <a:ext cx="7772400" cy="381000"/>
          </a:xfrm>
          <a:extLst>
            <a:ext uri="{909E8E84-426E-40dd-AFC4-6F175D3DCCD1}"/>
            <a:ext uri="{91240B29-F687-4f45-9708-019B960494DF}"/>
            <a:ext uri="{AF507438-7753-43e0-B8FC-AC1667EBCBE1}"/>
          </a:extLst>
        </p:spPr>
        <p:txBody>
          <a:bodyPr/>
          <a:lstStyle/>
          <a:p>
            <a:pPr algn="ctr">
              <a:buFontTx/>
              <a:buNone/>
              <a:defRPr/>
            </a:pPr>
            <a:r>
              <a:rPr lang="en-GB" altLang="en-US" sz="2000" dirty="0">
                <a:ea typeface="+mn-ea"/>
                <a:cs typeface="+mn-cs"/>
              </a:rPr>
              <a:t>Date:</a:t>
            </a:r>
            <a:r>
              <a:rPr lang="en-GB" altLang="en-US" sz="2000" b="0" dirty="0">
                <a:ea typeface="+mn-ea"/>
                <a:cs typeface="+mn-cs"/>
              </a:rPr>
              <a:t> 2019-05-01</a:t>
            </a:r>
          </a:p>
        </p:txBody>
      </p:sp>
      <p:sp>
        <p:nvSpPr>
          <p:cNvPr id="15365" name="Rectangle 12">
            <a:extLst>
              <a:ext uri="{FF2B5EF4-FFF2-40B4-BE49-F238E27FC236}">
                <a16:creationId xmlns:a16="http://schemas.microsoft.com/office/drawing/2014/main" xmlns="" id="{489FB97F-ED7F-0148-861F-F5285C87C29E}"/>
              </a:ext>
            </a:extLst>
          </p:cNvPr>
          <p:cNvSpPr>
            <a:spLocks noChangeArrowheads="1"/>
          </p:cNvSpPr>
          <p:nvPr/>
        </p:nvSpPr>
        <p:spPr bwMode="auto">
          <a:xfrm>
            <a:off x="533400" y="23272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GB" altLang="en-US" sz="2000"/>
              <a:t>Authors:</a:t>
            </a:r>
            <a:endParaRPr lang="en-GB"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116732121"/>
              </p:ext>
            </p:extLst>
          </p:nvPr>
        </p:nvGraphicFramePr>
        <p:xfrm>
          <a:off x="466563" y="2924944"/>
          <a:ext cx="8287073" cy="1371600"/>
        </p:xfrm>
        <a:graphic>
          <a:graphicData uri="http://schemas.openxmlformats.org/drawingml/2006/table">
            <a:tbl>
              <a:tblPr firstRow="1" bandRow="1">
                <a:tableStyleId>{5940675A-B579-460E-94D1-54222C63F5DA}</a:tableStyleId>
              </a:tblPr>
              <a:tblGrid>
                <a:gridCol w="1657415">
                  <a:extLst>
                    <a:ext uri="{9D8B030D-6E8A-4147-A177-3AD203B41FA5}">
                      <a16:colId xmlns:a16="http://schemas.microsoft.com/office/drawing/2014/main" xmlns="" val="20000"/>
                    </a:ext>
                  </a:extLst>
                </a:gridCol>
                <a:gridCol w="1493260">
                  <a:extLst>
                    <a:ext uri="{9D8B030D-6E8A-4147-A177-3AD203B41FA5}">
                      <a16:colId xmlns:a16="http://schemas.microsoft.com/office/drawing/2014/main" xmlns="" val="20001"/>
                    </a:ext>
                  </a:extLst>
                </a:gridCol>
                <a:gridCol w="1085155">
                  <a:extLst>
                    <a:ext uri="{9D8B030D-6E8A-4147-A177-3AD203B41FA5}">
                      <a16:colId xmlns:a16="http://schemas.microsoft.com/office/drawing/2014/main" xmlns="" val="20002"/>
                    </a:ext>
                  </a:extLst>
                </a:gridCol>
                <a:gridCol w="1446873">
                  <a:extLst>
                    <a:ext uri="{9D8B030D-6E8A-4147-A177-3AD203B41FA5}">
                      <a16:colId xmlns:a16="http://schemas.microsoft.com/office/drawing/2014/main" xmlns="" val="20003"/>
                    </a:ext>
                  </a:extLst>
                </a:gridCol>
                <a:gridCol w="2604370">
                  <a:extLst>
                    <a:ext uri="{9D8B030D-6E8A-4147-A177-3AD203B41FA5}">
                      <a16:colId xmlns:a16="http://schemas.microsoft.com/office/drawing/2014/main" xmlns="" val="20004"/>
                    </a:ext>
                  </a:extLst>
                </a:gridCol>
              </a:tblGrid>
              <a:tr h="432048">
                <a:tc>
                  <a:txBody>
                    <a:bodyPr/>
                    <a:lstStyle/>
                    <a:p>
                      <a:r>
                        <a:rPr lang="en-US" b="1" dirty="0"/>
                        <a:t>Name</a:t>
                      </a:r>
                    </a:p>
                  </a:txBody>
                  <a:tcPr/>
                </a:tc>
                <a:tc>
                  <a:txBody>
                    <a:bodyPr/>
                    <a:lstStyle/>
                    <a:p>
                      <a:r>
                        <a:rPr lang="en-US" b="1" dirty="0"/>
                        <a:t>Affiliations</a:t>
                      </a:r>
                    </a:p>
                    <a:p>
                      <a:endParaRPr lang="en-US" b="1" dirty="0"/>
                    </a:p>
                  </a:txBody>
                  <a:tcPr/>
                </a:tc>
                <a:tc>
                  <a:txBody>
                    <a:bodyPr/>
                    <a:lstStyle/>
                    <a:p>
                      <a:r>
                        <a:rPr lang="en-US" b="1" dirty="0"/>
                        <a:t>Address</a:t>
                      </a:r>
                    </a:p>
                  </a:txBody>
                  <a:tcPr/>
                </a:tc>
                <a:tc>
                  <a:txBody>
                    <a:bodyPr/>
                    <a:lstStyle/>
                    <a:p>
                      <a:r>
                        <a:rPr lang="en-US" b="1" dirty="0"/>
                        <a:t>Phone </a:t>
                      </a:r>
                    </a:p>
                  </a:txBody>
                  <a:tcPr/>
                </a:tc>
                <a:tc>
                  <a:txBody>
                    <a:bodyPr/>
                    <a:lstStyle/>
                    <a:p>
                      <a:r>
                        <a:rPr lang="en-US" b="1" dirty="0"/>
                        <a:t>Email</a:t>
                      </a:r>
                    </a:p>
                  </a:txBody>
                  <a:tcPr/>
                </a:tc>
                <a:extLst>
                  <a:ext uri="{0D108BD9-81ED-4DB2-BD59-A6C34878D82A}">
                    <a16:rowId xmlns:a16="http://schemas.microsoft.com/office/drawing/2014/main" xmlns="" val="10000"/>
                  </a:ext>
                </a:extLst>
              </a:tr>
              <a:tr h="307234">
                <a:tc>
                  <a:txBody>
                    <a:bodyPr/>
                    <a:lstStyle/>
                    <a:p>
                      <a:r>
                        <a:rPr lang="en-US" dirty="0"/>
                        <a:t>Qi Wang</a:t>
                      </a:r>
                    </a:p>
                  </a:txBody>
                  <a:tcPr/>
                </a:tc>
                <a:tc>
                  <a:txBody>
                    <a:bodyPr/>
                    <a:lstStyle/>
                    <a:p>
                      <a:r>
                        <a:rPr lang="en-US" dirty="0"/>
                        <a:t>Apple, Inc.</a:t>
                      </a:r>
                    </a:p>
                  </a:txBody>
                  <a:tcPr/>
                </a:tc>
                <a:tc>
                  <a:txBody>
                    <a:bodyPr/>
                    <a:lstStyle/>
                    <a:p>
                      <a:endParaRPr lang="en-US" dirty="0"/>
                    </a:p>
                  </a:txBody>
                  <a:tcPr/>
                </a:tc>
                <a:tc>
                  <a:txBody>
                    <a:bodyPr/>
                    <a:lstStyle/>
                    <a:p>
                      <a:endParaRPr lang="en-US" dirty="0"/>
                    </a:p>
                  </a:txBody>
                  <a:tcPr/>
                </a:tc>
                <a:tc>
                  <a:txBody>
                    <a:bodyPr/>
                    <a:lstStyle/>
                    <a:p>
                      <a:r>
                        <a:rPr lang="en-US" dirty="0"/>
                        <a:t>qi_wang2@apple.com</a:t>
                      </a:r>
                    </a:p>
                  </a:txBody>
                  <a:tcPr/>
                </a:tc>
                <a:extLst>
                  <a:ext uri="{0D108BD9-81ED-4DB2-BD59-A6C34878D82A}">
                    <a16:rowId xmlns:a16="http://schemas.microsoft.com/office/drawing/2014/main" xmlns="" val="10001"/>
                  </a:ext>
                </a:extLst>
              </a:tr>
              <a:tr h="307234">
                <a:tc>
                  <a:txBody>
                    <a:bodyPr/>
                    <a:lstStyle/>
                    <a:p>
                      <a:r>
                        <a:rPr lang="en-US" dirty="0" err="1"/>
                        <a:t>Tianyu</a:t>
                      </a:r>
                      <a:r>
                        <a:rPr lang="en-US" dirty="0"/>
                        <a:t> Wu</a:t>
                      </a:r>
                    </a:p>
                  </a:txBody>
                  <a:tcPr/>
                </a:tc>
                <a:tc>
                  <a:txBody>
                    <a:bodyPr/>
                    <a:lstStyle/>
                    <a:p>
                      <a:r>
                        <a:rPr lang="en-US" dirty="0"/>
                        <a:t>Apple, Inc. </a:t>
                      </a:r>
                    </a:p>
                  </a:txBody>
                  <a:tcPr/>
                </a:tc>
                <a:tc>
                  <a:txBody>
                    <a:bodyPr/>
                    <a:lstStyle/>
                    <a:p>
                      <a:endParaRPr lang="en-US"/>
                    </a:p>
                  </a:txBody>
                  <a:tcPr/>
                </a:tc>
                <a:tc>
                  <a:txBody>
                    <a:bodyPr/>
                    <a:lstStyle/>
                    <a:p>
                      <a:endParaRPr lang="en-US" dirty="0"/>
                    </a:p>
                  </a:txBody>
                  <a:tcPr/>
                </a:tc>
                <a:tc>
                  <a:txBody>
                    <a:bodyPr/>
                    <a:lstStyle/>
                    <a:p>
                      <a:r>
                        <a:rPr lang="en-US" dirty="0"/>
                        <a:t>Tianyu_wu3@apple.com</a:t>
                      </a:r>
                    </a:p>
                  </a:txBody>
                  <a:tcPr/>
                </a:tc>
                <a:extLst>
                  <a:ext uri="{0D108BD9-81ED-4DB2-BD59-A6C34878D82A}">
                    <a16:rowId xmlns:a16="http://schemas.microsoft.com/office/drawing/2014/main" xmlns=""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684" y="489992"/>
            <a:ext cx="7772400" cy="1066800"/>
          </a:xfrm>
        </p:spPr>
        <p:txBody>
          <a:bodyPr/>
          <a:lstStyle/>
          <a:p>
            <a:r>
              <a:rPr lang="en-US" dirty="0"/>
              <a:t>Proposed Client STA Behavior </a:t>
            </a:r>
          </a:p>
        </p:txBody>
      </p:sp>
      <p:sp>
        <p:nvSpPr>
          <p:cNvPr id="3" name="Content Placeholder 2"/>
          <p:cNvSpPr>
            <a:spLocks noGrp="1"/>
          </p:cNvSpPr>
          <p:nvPr>
            <p:ph idx="1"/>
          </p:nvPr>
        </p:nvSpPr>
        <p:spPr>
          <a:xfrm>
            <a:off x="467544" y="1556792"/>
            <a:ext cx="8206680" cy="4348336"/>
          </a:xfrm>
        </p:spPr>
        <p:txBody>
          <a:bodyPr/>
          <a:lstStyle/>
          <a:p>
            <a:r>
              <a:rPr lang="en-US" dirty="0">
                <a:solidFill>
                  <a:srgbClr val="FF0000"/>
                </a:solidFill>
              </a:rPr>
              <a:t>Implementation and use of </a:t>
            </a:r>
            <a:r>
              <a:rPr lang="en-US" dirty="0" err="1">
                <a:solidFill>
                  <a:srgbClr val="FF0000"/>
                </a:solidFill>
              </a:rPr>
              <a:t>AoD</a:t>
            </a:r>
            <a:r>
              <a:rPr lang="en-US" dirty="0">
                <a:solidFill>
                  <a:srgbClr val="FF0000"/>
                </a:solidFill>
              </a:rPr>
              <a:t> at PSTA is optional. </a:t>
            </a:r>
          </a:p>
          <a:p>
            <a:pPr lvl="1"/>
            <a:r>
              <a:rPr lang="en-US" dirty="0">
                <a:solidFill>
                  <a:srgbClr val="FF0000"/>
                </a:solidFill>
              </a:rPr>
              <a:t>A PSTA can use an implementation specific method to determine </a:t>
            </a:r>
            <a:r>
              <a:rPr lang="en-US" dirty="0" smtClean="0">
                <a:solidFill>
                  <a:srgbClr val="FF0000"/>
                </a:solidFill>
              </a:rPr>
              <a:t>when/whether </a:t>
            </a:r>
            <a:r>
              <a:rPr lang="en-US" dirty="0">
                <a:solidFill>
                  <a:srgbClr val="FF0000"/>
                </a:solidFill>
              </a:rPr>
              <a:t>to use </a:t>
            </a:r>
            <a:r>
              <a:rPr lang="en-US" dirty="0" err="1">
                <a:solidFill>
                  <a:srgbClr val="FF0000"/>
                </a:solidFill>
              </a:rPr>
              <a:t>AoD</a:t>
            </a:r>
            <a:r>
              <a:rPr lang="en-US" dirty="0">
                <a:solidFill>
                  <a:srgbClr val="FF0000"/>
                </a:solidFill>
              </a:rPr>
              <a:t>. </a:t>
            </a:r>
          </a:p>
          <a:p>
            <a:r>
              <a:rPr lang="en-US" dirty="0"/>
              <a:t>Using the information announced by each anchor station, the client can process the measurement frames (i.e., NDPs) and estimates the differential phase over the line-of-sight reflection between the different Tx antennas</a:t>
            </a:r>
          </a:p>
          <a:p>
            <a:r>
              <a:rPr lang="en-US" dirty="0"/>
              <a:t>Client can leverage this information using following methods:</a:t>
            </a:r>
          </a:p>
          <a:p>
            <a:pPr lvl="1"/>
            <a:r>
              <a:rPr lang="en-US" dirty="0"/>
              <a:t>The client can use a precursory area survey to implement finger printing location techniques</a:t>
            </a:r>
          </a:p>
          <a:p>
            <a:pPr lvl="1"/>
            <a:r>
              <a:rPr lang="en-US" dirty="0"/>
              <a:t>The client can use a precursory area survey to estimate the antenna locations and conduct </a:t>
            </a:r>
            <a:r>
              <a:rPr lang="en-US" dirty="0" err="1"/>
              <a:t>AoD</a:t>
            </a:r>
            <a:r>
              <a:rPr lang="en-US" dirty="0"/>
              <a:t> estimation</a:t>
            </a:r>
          </a:p>
        </p:txBody>
      </p:sp>
      <p:sp>
        <p:nvSpPr>
          <p:cNvPr id="4" name="Footer Placeholder 3"/>
          <p:cNvSpPr>
            <a:spLocks noGrp="1"/>
          </p:cNvSpPr>
          <p:nvPr>
            <p:ph type="ftr" sz="quarter" idx="10"/>
          </p:nvPr>
        </p:nvSpPr>
        <p:spPr/>
        <p:txBody>
          <a:bodyPr/>
          <a:lstStyle/>
          <a:p>
            <a:pPr>
              <a:defRPr/>
            </a:pPr>
            <a:r>
              <a:rPr lang="en-GB" smtClean="0"/>
              <a:t>Qi Wang, Tianyu Wu, Apple, Inc. </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10</a:t>
            </a:fld>
            <a:endParaRPr lang="en-GB" altLang="en-US"/>
          </a:p>
        </p:txBody>
      </p:sp>
    </p:spTree>
    <p:extLst>
      <p:ext uri="{BB962C8B-B14F-4D97-AF65-F5344CB8AC3E}">
        <p14:creationId xmlns:p14="http://schemas.microsoft.com/office/powerpoint/2010/main" val="220192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Client STA Behavior </a:t>
            </a:r>
          </a:p>
        </p:txBody>
      </p:sp>
      <p:sp>
        <p:nvSpPr>
          <p:cNvPr id="3" name="Content Placeholder 2"/>
          <p:cNvSpPr>
            <a:spLocks noGrp="1"/>
          </p:cNvSpPr>
          <p:nvPr>
            <p:ph idx="1"/>
          </p:nvPr>
        </p:nvSpPr>
        <p:spPr>
          <a:xfrm>
            <a:off x="395536" y="1916832"/>
            <a:ext cx="8278688" cy="4184104"/>
          </a:xfrm>
        </p:spPr>
        <p:txBody>
          <a:bodyPr/>
          <a:lstStyle/>
          <a:p>
            <a:r>
              <a:rPr lang="en-US" sz="2000" dirty="0"/>
              <a:t>When processing the differential phase data to location estimation the client can:</a:t>
            </a:r>
          </a:p>
          <a:p>
            <a:pPr lvl="1"/>
            <a:r>
              <a:rPr lang="en-US" dirty="0"/>
              <a:t>Either combines the differential phase measurement results with the timestamps (t1, t2, t3, t4, t5, and t6) to compute its location, </a:t>
            </a:r>
          </a:p>
          <a:p>
            <a:pPr lvl="1"/>
            <a:r>
              <a:rPr lang="en-US" dirty="0"/>
              <a:t>Or, conduct the differential phase measurement with multiple ASTAs and use the </a:t>
            </a:r>
            <a:r>
              <a:rPr lang="en-US" dirty="0" err="1"/>
              <a:t>AoD</a:t>
            </a:r>
            <a:r>
              <a:rPr lang="en-US" dirty="0"/>
              <a:t> measurement results alone (without using the timestamps) to compute its location.  </a:t>
            </a:r>
          </a:p>
          <a:p>
            <a:pPr lvl="1"/>
            <a:endParaRPr lang="en-US" dirty="0"/>
          </a:p>
          <a:p>
            <a:endParaRPr lang="en-US" dirty="0"/>
          </a:p>
        </p:txBody>
      </p:sp>
      <p:sp>
        <p:nvSpPr>
          <p:cNvPr id="4" name="Footer Placeholder 3"/>
          <p:cNvSpPr>
            <a:spLocks noGrp="1"/>
          </p:cNvSpPr>
          <p:nvPr>
            <p:ph type="ftr" sz="quarter" idx="10"/>
          </p:nvPr>
        </p:nvSpPr>
        <p:spPr/>
        <p:txBody>
          <a:bodyPr/>
          <a:lstStyle/>
          <a:p>
            <a:pPr>
              <a:defRPr/>
            </a:pPr>
            <a:r>
              <a:rPr lang="en-GB" smtClean="0"/>
              <a:t>Qi Wang, Tianyu Wu, Apple, Inc. </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11</a:t>
            </a:fld>
            <a:endParaRPr lang="en-GB" altLang="en-US"/>
          </a:p>
        </p:txBody>
      </p:sp>
    </p:spTree>
    <p:extLst>
      <p:ext uri="{BB962C8B-B14F-4D97-AF65-F5344CB8AC3E}">
        <p14:creationId xmlns:p14="http://schemas.microsoft.com/office/powerpoint/2010/main" val="2004787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Discussions: Multipath Impact</a:t>
            </a:r>
          </a:p>
        </p:txBody>
      </p:sp>
      <p:sp>
        <p:nvSpPr>
          <p:cNvPr id="3" name="Content Placeholder 2"/>
          <p:cNvSpPr>
            <a:spLocks noGrp="1"/>
          </p:cNvSpPr>
          <p:nvPr>
            <p:ph idx="1"/>
          </p:nvPr>
        </p:nvSpPr>
        <p:spPr>
          <a:xfrm>
            <a:off x="687129" y="1916832"/>
            <a:ext cx="7772400" cy="4114800"/>
          </a:xfrm>
        </p:spPr>
        <p:txBody>
          <a:bodyPr/>
          <a:lstStyle/>
          <a:p>
            <a:r>
              <a:rPr lang="en-US" dirty="0"/>
              <a:t>Multipath reduces the accuracy of directional measurement.  However, this is also true for </a:t>
            </a:r>
            <a:r>
              <a:rPr lang="en-US" dirty="0" err="1"/>
              <a:t>ToF</a:t>
            </a:r>
            <a:r>
              <a:rPr lang="en-US" dirty="0"/>
              <a:t> .</a:t>
            </a:r>
          </a:p>
          <a:p>
            <a:r>
              <a:rPr lang="en-US" dirty="0"/>
              <a:t>Apple’s experiences indicate that, in most scenarios, </a:t>
            </a:r>
            <a:r>
              <a:rPr lang="en-US" dirty="0" smtClean="0"/>
              <a:t>joint estimation of timestamps and directional results improve the robustness against the multi-path impact. </a:t>
            </a:r>
          </a:p>
          <a:p>
            <a:endParaRPr lang="en-US" dirty="0"/>
          </a:p>
        </p:txBody>
      </p:sp>
      <p:sp>
        <p:nvSpPr>
          <p:cNvPr id="4" name="Footer Placeholder 3"/>
          <p:cNvSpPr>
            <a:spLocks noGrp="1"/>
          </p:cNvSpPr>
          <p:nvPr>
            <p:ph type="ftr" sz="quarter" idx="10"/>
          </p:nvPr>
        </p:nvSpPr>
        <p:spPr/>
        <p:txBody>
          <a:bodyPr/>
          <a:lstStyle/>
          <a:p>
            <a:pPr>
              <a:defRPr/>
            </a:pPr>
            <a:r>
              <a:rPr lang="en-GB" smtClean="0"/>
              <a:t>Qi Wang, Tianyu Wu, Apple, Inc. </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12</a:t>
            </a:fld>
            <a:endParaRPr lang="en-GB" altLang="en-US"/>
          </a:p>
        </p:txBody>
      </p:sp>
    </p:spTree>
    <p:extLst>
      <p:ext uri="{BB962C8B-B14F-4D97-AF65-F5344CB8AC3E}">
        <p14:creationId xmlns:p14="http://schemas.microsoft.com/office/powerpoint/2010/main" val="840322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For passive ranging, methods to enable </a:t>
            </a:r>
            <a:r>
              <a:rPr lang="en-US" dirty="0" err="1"/>
              <a:t>AoD</a:t>
            </a:r>
            <a:r>
              <a:rPr lang="en-US" dirty="0"/>
              <a:t> measurement by client STAs are proposed. </a:t>
            </a:r>
          </a:p>
          <a:p>
            <a:r>
              <a:rPr lang="en-US" dirty="0"/>
              <a:t>The proposed methods enhance ranging accuracy and allow client STAs to achieve passive ranging with a reduced number of anchor STAs. </a:t>
            </a:r>
          </a:p>
          <a:p>
            <a:endParaRPr lang="en-US" dirty="0"/>
          </a:p>
        </p:txBody>
      </p:sp>
      <p:sp>
        <p:nvSpPr>
          <p:cNvPr id="4" name="Footer Placeholder 3"/>
          <p:cNvSpPr>
            <a:spLocks noGrp="1"/>
          </p:cNvSpPr>
          <p:nvPr>
            <p:ph type="ftr" sz="quarter" idx="10"/>
          </p:nvPr>
        </p:nvSpPr>
        <p:spPr/>
        <p:txBody>
          <a:bodyPr/>
          <a:lstStyle/>
          <a:p>
            <a:pPr>
              <a:defRPr/>
            </a:pPr>
            <a:r>
              <a:rPr lang="en-GB" smtClean="0"/>
              <a:t>Qi Wang, Tianyu Wu, Apple, Inc. </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13</a:t>
            </a:fld>
            <a:endParaRPr lang="en-GB" altLang="en-US"/>
          </a:p>
        </p:txBody>
      </p:sp>
    </p:spTree>
    <p:extLst>
      <p:ext uri="{BB962C8B-B14F-4D97-AF65-F5344CB8AC3E}">
        <p14:creationId xmlns:p14="http://schemas.microsoft.com/office/powerpoint/2010/main" val="1660169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AA6F1-C1B6-9940-B3B9-6AB79A03602B}"/>
              </a:ext>
            </a:extLst>
          </p:cNvPr>
          <p:cNvSpPr>
            <a:spLocks noGrp="1"/>
          </p:cNvSpPr>
          <p:nvPr>
            <p:ph type="title"/>
          </p:nvPr>
        </p:nvSpPr>
        <p:spPr>
          <a:xfrm>
            <a:off x="683568" y="880430"/>
            <a:ext cx="7772400" cy="536575"/>
          </a:xfrm>
          <a:extLst>
            <a:ext uri="{909E8E84-426E-40dd-AFC4-6F175D3DCCD1}"/>
            <a:ext uri="{91240B29-F687-4f45-9708-019B960494DF}"/>
            <a:ext uri="{AF507438-7753-43e0-B8FC-AC1667EBCBE1}"/>
          </a:extLst>
        </p:spPr>
        <p:txBody>
          <a:bodyPr/>
          <a:lstStyle/>
          <a:p>
            <a:pPr>
              <a:defRPr/>
            </a:pPr>
            <a:r>
              <a:rPr lang="en-US">
                <a:ea typeface="+mj-ea"/>
                <a:cs typeface="+mj-cs"/>
              </a:rPr>
              <a:t>Straw Poll 1</a:t>
            </a:r>
          </a:p>
        </p:txBody>
      </p:sp>
      <p:sp>
        <p:nvSpPr>
          <p:cNvPr id="17410" name="Content Placeholder 2">
            <a:extLst>
              <a:ext uri="{FF2B5EF4-FFF2-40B4-BE49-F238E27FC236}">
                <a16:creationId xmlns:a16="http://schemas.microsoft.com/office/drawing/2014/main" xmlns="" id="{BA706441-BBF4-554C-BC0B-8F493E76E2B7}"/>
              </a:ext>
            </a:extLst>
          </p:cNvPr>
          <p:cNvSpPr>
            <a:spLocks noGrp="1" noChangeArrowheads="1"/>
          </p:cNvSpPr>
          <p:nvPr>
            <p:ph idx="1"/>
          </p:nvPr>
        </p:nvSpPr>
        <p:spPr>
          <a:xfrm>
            <a:off x="539552" y="1947863"/>
            <a:ext cx="8280400" cy="4527550"/>
          </a:xfrm>
        </p:spPr>
        <p:txBody>
          <a:bodyPr/>
          <a:lstStyle/>
          <a:p>
            <a:pPr marL="0" indent="0">
              <a:buNone/>
            </a:pPr>
            <a:r>
              <a:rPr lang="en-US" altLang="en-US" dirty="0">
                <a:ea typeface="ＭＳ Ｐゴシック" panose="020B0600070205080204" pitchFamily="34" charset="-128"/>
              </a:rPr>
              <a:t>Do you support to enable </a:t>
            </a:r>
            <a:r>
              <a:rPr lang="en-US" altLang="en-US" dirty="0" err="1">
                <a:ea typeface="ＭＳ Ｐゴシック" panose="020B0600070205080204" pitchFamily="34" charset="-128"/>
              </a:rPr>
              <a:t>AoD</a:t>
            </a:r>
            <a:r>
              <a:rPr lang="en-US" altLang="en-US" dirty="0">
                <a:ea typeface="ＭＳ Ｐゴシック" panose="020B0600070205080204" pitchFamily="34" charset="-128"/>
              </a:rPr>
              <a:t> measurement at client STAs for passive ranging? </a:t>
            </a:r>
          </a:p>
          <a:p>
            <a:pPr marL="0" indent="0">
              <a:buNone/>
            </a:pPr>
            <a:endParaRPr lang="en-US" altLang="en-US" dirty="0">
              <a:ea typeface="ＭＳ Ｐゴシック" panose="020B0600070205080204" pitchFamily="34" charset="-128"/>
            </a:endParaRPr>
          </a:p>
          <a:p>
            <a:pPr marL="0" indent="0">
              <a:buNone/>
            </a:pPr>
            <a:r>
              <a:rPr lang="en-US" altLang="en-US" dirty="0">
                <a:ea typeface="ＭＳ Ｐゴシック" panose="020B0600070205080204" pitchFamily="34" charset="-128"/>
              </a:rPr>
              <a:t>Results: </a:t>
            </a:r>
          </a:p>
          <a:p>
            <a:pPr marL="0" indent="0">
              <a:buNone/>
            </a:pPr>
            <a:r>
              <a:rPr lang="en-US" altLang="en-US" dirty="0">
                <a:ea typeface="ＭＳ Ｐゴシック" panose="020B0600070205080204" pitchFamily="34" charset="-128"/>
              </a:rPr>
              <a:t>Yes:       No:        Abstain:  </a:t>
            </a:r>
          </a:p>
        </p:txBody>
      </p:sp>
      <p:sp>
        <p:nvSpPr>
          <p:cNvPr id="17411" name="Slide Number Placeholder 4">
            <a:extLst>
              <a:ext uri="{FF2B5EF4-FFF2-40B4-BE49-F238E27FC236}">
                <a16:creationId xmlns:a16="http://schemas.microsoft.com/office/drawing/2014/main" xmlns="" id="{6A1302FD-B83D-D84C-B2B6-550EC31385DA}"/>
              </a:ext>
            </a:extLst>
          </p:cNvPr>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a:t>Slide </a:t>
            </a:r>
            <a:fld id="{46D61B28-6155-CE42-821F-824631F17FFA}" type="slidenum">
              <a:rPr lang="en-GB" altLang="en-US" sz="1200" b="0" smtClean="0"/>
              <a:pPr>
                <a:spcBef>
                  <a:spcPct val="0"/>
                </a:spcBef>
                <a:buFontTx/>
                <a:buNone/>
              </a:pPr>
              <a:t>14</a:t>
            </a:fld>
            <a:endParaRPr lang="en-GB" altLang="en-US" sz="1200" b="0"/>
          </a:p>
        </p:txBody>
      </p:sp>
      <p:sp>
        <p:nvSpPr>
          <p:cNvPr id="6" name="Footer Placeholder 3">
            <a:extLst>
              <a:ext uri="{FF2B5EF4-FFF2-40B4-BE49-F238E27FC236}">
                <a16:creationId xmlns:a16="http://schemas.microsoft.com/office/drawing/2014/main" xmlns="" id="{F0ABE647-9192-4545-9664-E1D52B2F9E40}"/>
              </a:ext>
            </a:extLst>
          </p:cNvPr>
          <p:cNvSpPr>
            <a:spLocks noGrp="1"/>
          </p:cNvSpPr>
          <p:nvPr>
            <p:ph type="ftr" sz="quarter" idx="10"/>
          </p:nvPr>
        </p:nvSpPr>
        <p:spPr>
          <a:xfrm>
            <a:off x="5594350" y="6475413"/>
            <a:ext cx="2932113" cy="184150"/>
          </a:xfrm>
        </p:spPr>
        <p:txBody>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smtClean="0"/>
              <a:t>Qi Wang, Tianyu Wu, Apple, Inc. </a:t>
            </a:r>
            <a:endParaRPr lang="en-GB" altLang="en-US"/>
          </a:p>
        </p:txBody>
      </p:sp>
    </p:spTree>
    <p:extLst>
      <p:ext uri="{BB962C8B-B14F-4D97-AF65-F5344CB8AC3E}">
        <p14:creationId xmlns:p14="http://schemas.microsoft.com/office/powerpoint/2010/main" val="166367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AA6F1-C1B6-9940-B3B9-6AB79A03602B}"/>
              </a:ext>
            </a:extLst>
          </p:cNvPr>
          <p:cNvSpPr>
            <a:spLocks noGrp="1"/>
          </p:cNvSpPr>
          <p:nvPr>
            <p:ph type="title"/>
          </p:nvPr>
        </p:nvSpPr>
        <p:spPr>
          <a:xfrm>
            <a:off x="683568" y="880430"/>
            <a:ext cx="7772400" cy="536575"/>
          </a:xfrm>
          <a:extLst>
            <a:ext uri="{909E8E84-426E-40dd-AFC4-6F175D3DCCD1}"/>
            <a:ext uri="{91240B29-F687-4f45-9708-019B960494DF}"/>
            <a:ext uri="{AF507438-7753-43e0-B8FC-AC1667EBCBE1}"/>
          </a:extLst>
        </p:spPr>
        <p:txBody>
          <a:bodyPr/>
          <a:lstStyle/>
          <a:p>
            <a:pPr>
              <a:defRPr/>
            </a:pPr>
            <a:r>
              <a:rPr lang="en-US">
                <a:ea typeface="+mj-ea"/>
                <a:cs typeface="+mj-cs"/>
              </a:rPr>
              <a:t>Straw Poll 2</a:t>
            </a:r>
          </a:p>
        </p:txBody>
      </p:sp>
      <p:sp>
        <p:nvSpPr>
          <p:cNvPr id="17410" name="Content Placeholder 2">
            <a:extLst>
              <a:ext uri="{FF2B5EF4-FFF2-40B4-BE49-F238E27FC236}">
                <a16:creationId xmlns:a16="http://schemas.microsoft.com/office/drawing/2014/main" xmlns="" id="{BA706441-BBF4-554C-BC0B-8F493E76E2B7}"/>
              </a:ext>
            </a:extLst>
          </p:cNvPr>
          <p:cNvSpPr>
            <a:spLocks noGrp="1" noChangeArrowheads="1"/>
          </p:cNvSpPr>
          <p:nvPr>
            <p:ph idx="1"/>
          </p:nvPr>
        </p:nvSpPr>
        <p:spPr>
          <a:xfrm>
            <a:off x="539552" y="1947863"/>
            <a:ext cx="8280400" cy="4527550"/>
          </a:xfrm>
        </p:spPr>
        <p:txBody>
          <a:bodyPr/>
          <a:lstStyle/>
          <a:p>
            <a:pPr marL="0" indent="0">
              <a:buNone/>
            </a:pPr>
            <a:r>
              <a:rPr lang="en-US" altLang="en-US" dirty="0">
                <a:ea typeface="ＭＳ Ｐゴシック" panose="020B0600070205080204" pitchFamily="34" charset="-128"/>
              </a:rPr>
              <a:t>Do you support to enable </a:t>
            </a:r>
            <a:r>
              <a:rPr lang="en-US" altLang="en-US" dirty="0" err="1">
                <a:ea typeface="ＭＳ Ｐゴシック" panose="020B0600070205080204" pitchFamily="34" charset="-128"/>
              </a:rPr>
              <a:t>AoD</a:t>
            </a:r>
            <a:r>
              <a:rPr lang="en-US" altLang="en-US" dirty="0">
                <a:ea typeface="ＭＳ Ｐゴシック" panose="020B0600070205080204" pitchFamily="34" charset="-128"/>
              </a:rPr>
              <a:t> measurement at client STAs for passive ranging using the methods described in this document? </a:t>
            </a:r>
          </a:p>
          <a:p>
            <a:pPr marL="0" indent="0">
              <a:buNone/>
            </a:pPr>
            <a:endParaRPr lang="en-US" altLang="en-US" dirty="0">
              <a:ea typeface="ＭＳ Ｐゴシック" panose="020B0600070205080204" pitchFamily="34" charset="-128"/>
            </a:endParaRPr>
          </a:p>
          <a:p>
            <a:pPr marL="0" indent="0">
              <a:buNone/>
            </a:pPr>
            <a:r>
              <a:rPr lang="en-US" altLang="en-US" dirty="0">
                <a:ea typeface="ＭＳ Ｐゴシック" panose="020B0600070205080204" pitchFamily="34" charset="-128"/>
              </a:rPr>
              <a:t>Result: </a:t>
            </a:r>
          </a:p>
          <a:p>
            <a:pPr marL="0" indent="0">
              <a:buNone/>
            </a:pPr>
            <a:r>
              <a:rPr lang="en-US" altLang="en-US" dirty="0">
                <a:ea typeface="ＭＳ Ｐゴシック" panose="020B0600070205080204" pitchFamily="34" charset="-128"/>
              </a:rPr>
              <a:t>Yes:       No:        Abstain:  </a:t>
            </a:r>
          </a:p>
        </p:txBody>
      </p:sp>
      <p:sp>
        <p:nvSpPr>
          <p:cNvPr id="17411" name="Slide Number Placeholder 4">
            <a:extLst>
              <a:ext uri="{FF2B5EF4-FFF2-40B4-BE49-F238E27FC236}">
                <a16:creationId xmlns:a16="http://schemas.microsoft.com/office/drawing/2014/main" xmlns="" id="{6A1302FD-B83D-D84C-B2B6-550EC31385DA}"/>
              </a:ext>
            </a:extLst>
          </p:cNvPr>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a:t>Slide </a:t>
            </a:r>
            <a:fld id="{46D61B28-6155-CE42-821F-824631F17FFA}" type="slidenum">
              <a:rPr lang="en-GB" altLang="en-US" sz="1200" b="0" smtClean="0"/>
              <a:pPr>
                <a:spcBef>
                  <a:spcPct val="0"/>
                </a:spcBef>
                <a:buFontTx/>
                <a:buNone/>
              </a:pPr>
              <a:t>15</a:t>
            </a:fld>
            <a:endParaRPr lang="en-GB" altLang="en-US" sz="1200" b="0"/>
          </a:p>
        </p:txBody>
      </p:sp>
      <p:sp>
        <p:nvSpPr>
          <p:cNvPr id="6" name="Footer Placeholder 3">
            <a:extLst>
              <a:ext uri="{FF2B5EF4-FFF2-40B4-BE49-F238E27FC236}">
                <a16:creationId xmlns:a16="http://schemas.microsoft.com/office/drawing/2014/main" xmlns="" id="{F0ABE647-9192-4545-9664-E1D52B2F9E40}"/>
              </a:ext>
            </a:extLst>
          </p:cNvPr>
          <p:cNvSpPr>
            <a:spLocks noGrp="1"/>
          </p:cNvSpPr>
          <p:nvPr>
            <p:ph type="ftr" sz="quarter" idx="10"/>
          </p:nvPr>
        </p:nvSpPr>
        <p:spPr>
          <a:xfrm>
            <a:off x="5594350" y="6475413"/>
            <a:ext cx="2932113" cy="184150"/>
          </a:xfrm>
        </p:spPr>
        <p:txBody>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smtClean="0"/>
              <a:t>Qi Wang, Tianyu Wu, Apple, Inc. </a:t>
            </a:r>
            <a:endParaRPr lang="en-GB" altLang="en-US"/>
          </a:p>
        </p:txBody>
      </p:sp>
    </p:spTree>
    <p:extLst>
      <p:ext uri="{BB962C8B-B14F-4D97-AF65-F5344CB8AC3E}">
        <p14:creationId xmlns:p14="http://schemas.microsoft.com/office/powerpoint/2010/main" val="274124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smtClean="0"/>
              <a:t>Qi Wang, Tianyu Wu, Apple, Inc. </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16</a:t>
            </a:fld>
            <a:endParaRPr lang="en-GB" altLang="en-US"/>
          </a:p>
        </p:txBody>
      </p:sp>
      <p:sp>
        <p:nvSpPr>
          <p:cNvPr id="6" name="Title 1">
            <a:extLst>
              <a:ext uri="{FF2B5EF4-FFF2-40B4-BE49-F238E27FC236}">
                <a16:creationId xmlns:a16="http://schemas.microsoft.com/office/drawing/2014/main" xmlns="" id="{B05B7578-AF48-8A46-BD49-6C612F05E11A}"/>
              </a:ext>
            </a:extLst>
          </p:cNvPr>
          <p:cNvSpPr>
            <a:spLocks noGrp="1"/>
          </p:cNvSpPr>
          <p:nvPr>
            <p:ph type="title"/>
          </p:nvPr>
        </p:nvSpPr>
        <p:spPr>
          <a:xfrm>
            <a:off x="685800" y="685800"/>
            <a:ext cx="7772400" cy="1066800"/>
          </a:xfrm>
          <a:extLst>
            <a:ext uri="{909E8E84-426E-40dd-AFC4-6F175D3DCCD1}"/>
            <a:ext uri="{91240B29-F687-4f45-9708-019B960494DF}"/>
            <a:ext uri="{AF507438-7753-43e0-B8FC-AC1667EBCBE1}"/>
          </a:extLst>
        </p:spPr>
        <p:txBody>
          <a:bodyPr/>
          <a:lstStyle/>
          <a:p>
            <a:pPr>
              <a:defRPr/>
            </a:pPr>
            <a:r>
              <a:rPr lang="en-US">
                <a:ea typeface="+mj-ea"/>
                <a:cs typeface="+mj-cs"/>
              </a:rPr>
              <a:t>References</a:t>
            </a:r>
          </a:p>
        </p:txBody>
      </p:sp>
      <p:sp>
        <p:nvSpPr>
          <p:cNvPr id="7" name="Content Placeholder 2">
            <a:extLst>
              <a:ext uri="{FF2B5EF4-FFF2-40B4-BE49-F238E27FC236}">
                <a16:creationId xmlns:a16="http://schemas.microsoft.com/office/drawing/2014/main" xmlns="" id="{CF48C5EE-D9DB-734F-AF76-C04B8C1608E7}"/>
              </a:ext>
            </a:extLst>
          </p:cNvPr>
          <p:cNvSpPr>
            <a:spLocks noGrp="1" noChangeArrowheads="1"/>
          </p:cNvSpPr>
          <p:nvPr>
            <p:ph idx="1"/>
          </p:nvPr>
        </p:nvSpPr>
        <p:spPr>
          <a:xfrm>
            <a:off x="723899" y="1844674"/>
            <a:ext cx="7820025" cy="4392637"/>
          </a:xfrm>
        </p:spPr>
        <p:txBody>
          <a:bodyPr/>
          <a:lstStyle/>
          <a:p>
            <a:pPr marL="0" indent="0">
              <a:buNone/>
            </a:pPr>
            <a:r>
              <a:rPr lang="en-US" altLang="en-US" sz="1600" dirty="0">
                <a:ea typeface="ＭＳ Ｐゴシック" panose="020B0600070205080204" pitchFamily="34" charset="-128"/>
              </a:rPr>
              <a:t>[1]</a:t>
            </a:r>
            <a:r>
              <a:rPr lang="en-US" altLang="en-US" sz="1600" dirty="0"/>
              <a:t> </a:t>
            </a:r>
            <a:r>
              <a:rPr lang="en-US" sz="1600" dirty="0"/>
              <a:t>IEEE Draft P802.11az_D1.0 - Draft Standard for Information Technology - Telecommunications and Information Exchange Between Systems Local and Metropolitan Area Networks - Specific Requirements Part 11: Wireless LAN Medium Access Control (MAC) and Physical Layer (PHY) Specifications - Amendment 8: Enhancements for Positioning</a:t>
            </a:r>
            <a:endParaRPr lang="en-US" altLang="en-US" sz="1600" dirty="0"/>
          </a:p>
          <a:p>
            <a:pPr marL="0" indent="0">
              <a:buNone/>
            </a:pPr>
            <a:endParaRPr lang="en-US" sz="1600" dirty="0"/>
          </a:p>
          <a:p>
            <a:pPr marL="0" indent="0">
              <a:buNone/>
            </a:pPr>
            <a:r>
              <a:rPr lang="en-US" sz="1600" dirty="0"/>
              <a:t>[2] IEEE </a:t>
            </a:r>
            <a:r>
              <a:rPr lang="en-US" sz="1600" dirty="0" err="1"/>
              <a:t>Std</a:t>
            </a:r>
            <a:r>
              <a:rPr lang="en-US" sz="1600" dirty="0"/>
              <a:t> 802.11-2016 (Revision of IEEE </a:t>
            </a:r>
            <a:r>
              <a:rPr lang="en-US" sz="1600" dirty="0" err="1"/>
              <a:t>Std</a:t>
            </a:r>
            <a:r>
              <a:rPr lang="en-US" sz="1600" dirty="0"/>
              <a:t> 802.11-2012) - IEEE Standard for Information technology—Telecommunications and information exchange between systems Local and metropolitan area networks—Specific requirements - Part 11: Wireless LAN Medium Access Control (MAC) and Physical Layer (PHY) Specifications</a:t>
            </a:r>
          </a:p>
          <a:p>
            <a:pPr marL="0" indent="0">
              <a:buNone/>
            </a:pPr>
            <a:endParaRPr lang="en-US" altLang="en-US" sz="1600" b="0" dirty="0">
              <a:ea typeface="ＭＳ Ｐゴシック" panose="020B0600070205080204" pitchFamily="34" charset="-128"/>
            </a:endParaRPr>
          </a:p>
          <a:p>
            <a:pPr marL="0" indent="0">
              <a:buNone/>
            </a:pPr>
            <a:r>
              <a:rPr lang="en-US" altLang="en-US" sz="1600" dirty="0">
                <a:ea typeface="ＭＳ Ｐゴシック" panose="020B0600070205080204" pitchFamily="34" charset="-128"/>
              </a:rPr>
              <a:t>[3] </a:t>
            </a:r>
            <a:r>
              <a:rPr lang="en-US" sz="1600" dirty="0"/>
              <a:t>IEEE Draft P802.11ax_D3.2 - Draft Standard for Information Technology - Telecommunications and Information Exchange Between Systems Local and Metropolitan Area Networks - Specific Requirements Part 11: Wireless LAN Medium Access Control (MAC) and Physical Layer (PHY) Specifications - Amendment 1: Enhancements for High Efficiency WLAN</a:t>
            </a:r>
            <a:endParaRPr lang="en-US" altLang="en-US" sz="1600" dirty="0"/>
          </a:p>
          <a:p>
            <a:pPr marL="0" indent="0">
              <a:buNone/>
            </a:pPr>
            <a:endParaRPr lang="en-US" altLang="en-US" sz="1600" dirty="0">
              <a:ea typeface="ＭＳ Ｐゴシック" panose="020B0600070205080204" pitchFamily="34" charset="-128"/>
            </a:endParaRPr>
          </a:p>
          <a:p>
            <a:pPr marL="0" indent="0">
              <a:buNone/>
            </a:pPr>
            <a:endParaRPr lang="en-US" altLang="en-US" sz="1600" b="0" dirty="0">
              <a:ea typeface="ＭＳ Ｐゴシック" panose="020B0600070205080204" pitchFamily="34" charset="-128"/>
            </a:endParaRPr>
          </a:p>
        </p:txBody>
      </p:sp>
    </p:spTree>
    <p:extLst>
      <p:ext uri="{BB962C8B-B14F-4D97-AF65-F5344CB8AC3E}">
        <p14:creationId xmlns:p14="http://schemas.microsoft.com/office/powerpoint/2010/main" val="5588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AA6F1-C1B6-9940-B3B9-6AB79A03602B}"/>
              </a:ext>
            </a:extLst>
          </p:cNvPr>
          <p:cNvSpPr>
            <a:spLocks noGrp="1"/>
          </p:cNvSpPr>
          <p:nvPr>
            <p:ph type="title"/>
          </p:nvPr>
        </p:nvSpPr>
        <p:spPr>
          <a:xfrm>
            <a:off x="611560" y="873623"/>
            <a:ext cx="7772400" cy="536575"/>
          </a:xfrm>
          <a:extLst>
            <a:ext uri="{909E8E84-426E-40dd-AFC4-6F175D3DCCD1}"/>
            <a:ext uri="{91240B29-F687-4f45-9708-019B960494DF}"/>
            <a:ext uri="{AF507438-7753-43e0-B8FC-AC1667EBCBE1}"/>
          </a:extLst>
        </p:spPr>
        <p:txBody>
          <a:bodyPr/>
          <a:lstStyle/>
          <a:p>
            <a:pPr>
              <a:defRPr/>
            </a:pPr>
            <a:r>
              <a:rPr lang="en-US" dirty="0">
                <a:ea typeface="+mj-ea"/>
                <a:cs typeface="+mj-cs"/>
              </a:rPr>
              <a:t>Background</a:t>
            </a:r>
          </a:p>
        </p:txBody>
      </p:sp>
      <p:sp>
        <p:nvSpPr>
          <p:cNvPr id="17410" name="Content Placeholder 2">
            <a:extLst>
              <a:ext uri="{FF2B5EF4-FFF2-40B4-BE49-F238E27FC236}">
                <a16:creationId xmlns:a16="http://schemas.microsoft.com/office/drawing/2014/main" xmlns="" id="{BA706441-BBF4-554C-BC0B-8F493E76E2B7}"/>
              </a:ext>
            </a:extLst>
          </p:cNvPr>
          <p:cNvSpPr>
            <a:spLocks noGrp="1" noChangeArrowheads="1"/>
          </p:cNvSpPr>
          <p:nvPr>
            <p:ph idx="1"/>
          </p:nvPr>
        </p:nvSpPr>
        <p:spPr>
          <a:xfrm>
            <a:off x="469900" y="1772816"/>
            <a:ext cx="8280400" cy="4527550"/>
          </a:xfrm>
        </p:spPr>
        <p:txBody>
          <a:bodyPr/>
          <a:lstStyle/>
          <a:p>
            <a:r>
              <a:rPr lang="en-US" altLang="en-US" dirty="0">
                <a:ea typeface="ＭＳ Ｐゴシック" panose="020B0600070205080204" pitchFamily="34" charset="-128"/>
              </a:rPr>
              <a:t>Passive ranging is currently specified in 802.11az_D1.0 [1]. </a:t>
            </a:r>
          </a:p>
          <a:p>
            <a:r>
              <a:rPr lang="en-US" altLang="en-US" dirty="0">
                <a:ea typeface="ＭＳ Ｐゴシック" panose="020B0600070205080204" pitchFamily="34" charset="-128"/>
              </a:rPr>
              <a:t>A pair of STAs perform TB ranging to enable client STAs to passively locate themselves using TDOA.     </a:t>
            </a:r>
          </a:p>
          <a:p>
            <a:r>
              <a:rPr lang="en-US" altLang="en-US" dirty="0">
                <a:ea typeface="ＭＳ Ｐゴシック" panose="020B0600070205080204" pitchFamily="34" charset="-128"/>
              </a:rPr>
              <a:t>In this submission, Anchor STAs (ASTAs) refer to the STAs that execute the TB ranging protocol to enable passive ranging. </a:t>
            </a:r>
          </a:p>
        </p:txBody>
      </p:sp>
      <p:sp>
        <p:nvSpPr>
          <p:cNvPr id="17411" name="Slide Number Placeholder 4">
            <a:extLst>
              <a:ext uri="{FF2B5EF4-FFF2-40B4-BE49-F238E27FC236}">
                <a16:creationId xmlns:a16="http://schemas.microsoft.com/office/drawing/2014/main" xmlns="" id="{6A1302FD-B83D-D84C-B2B6-550EC31385DA}"/>
              </a:ext>
            </a:extLst>
          </p:cNvPr>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a:t>Slide </a:t>
            </a:r>
            <a:fld id="{46D61B28-6155-CE42-821F-824631F17FFA}" type="slidenum">
              <a:rPr lang="en-GB" altLang="en-US" sz="1200" b="0" smtClean="0"/>
              <a:pPr>
                <a:spcBef>
                  <a:spcPct val="0"/>
                </a:spcBef>
                <a:buFontTx/>
                <a:buNone/>
              </a:pPr>
              <a:t>2</a:t>
            </a:fld>
            <a:endParaRPr lang="en-GB" altLang="en-US" sz="1200" b="0"/>
          </a:p>
        </p:txBody>
      </p:sp>
      <p:sp>
        <p:nvSpPr>
          <p:cNvPr id="6" name="Footer Placeholder 3">
            <a:extLst>
              <a:ext uri="{FF2B5EF4-FFF2-40B4-BE49-F238E27FC236}">
                <a16:creationId xmlns:a16="http://schemas.microsoft.com/office/drawing/2014/main" xmlns="" id="{F0ABE647-9192-4545-9664-E1D52B2F9E40}"/>
              </a:ext>
            </a:extLst>
          </p:cNvPr>
          <p:cNvSpPr>
            <a:spLocks noGrp="1"/>
          </p:cNvSpPr>
          <p:nvPr>
            <p:ph type="ftr" sz="quarter" idx="10"/>
          </p:nvPr>
        </p:nvSpPr>
        <p:spPr>
          <a:xfrm>
            <a:off x="6849208" y="6475413"/>
            <a:ext cx="1677255" cy="184666"/>
          </a:xfrm>
        </p:spPr>
        <p:txBody>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smtClean="0"/>
              <a:t>Qi Wang, Tianyu Wu, Apple, Inc. </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AA6F1-C1B6-9940-B3B9-6AB79A03602B}"/>
              </a:ext>
            </a:extLst>
          </p:cNvPr>
          <p:cNvSpPr>
            <a:spLocks noGrp="1"/>
          </p:cNvSpPr>
          <p:nvPr>
            <p:ph type="title"/>
          </p:nvPr>
        </p:nvSpPr>
        <p:spPr>
          <a:xfrm>
            <a:off x="611560" y="873623"/>
            <a:ext cx="7772400" cy="536575"/>
          </a:xfrm>
          <a:extLst>
            <a:ext uri="{909E8E84-426E-40dd-AFC4-6F175D3DCCD1}"/>
            <a:ext uri="{91240B29-F687-4f45-9708-019B960494DF}"/>
            <a:ext uri="{AF507438-7753-43e0-B8FC-AC1667EBCBE1}"/>
          </a:extLst>
        </p:spPr>
        <p:txBody>
          <a:bodyPr/>
          <a:lstStyle/>
          <a:p>
            <a:pPr>
              <a:defRPr/>
            </a:pPr>
            <a:r>
              <a:rPr lang="en-US" dirty="0">
                <a:ea typeface="+mj-ea"/>
                <a:cs typeface="+mj-cs"/>
              </a:rPr>
              <a:t>Benefits of </a:t>
            </a:r>
            <a:r>
              <a:rPr lang="en-US" dirty="0" err="1">
                <a:ea typeface="+mj-ea"/>
                <a:cs typeface="+mj-cs"/>
              </a:rPr>
              <a:t>AoD</a:t>
            </a:r>
            <a:r>
              <a:rPr lang="en-US" dirty="0">
                <a:ea typeface="+mj-ea"/>
                <a:cs typeface="+mj-cs"/>
              </a:rPr>
              <a:t> for Passive Ranging</a:t>
            </a:r>
          </a:p>
        </p:txBody>
      </p:sp>
      <p:sp>
        <p:nvSpPr>
          <p:cNvPr id="17410" name="Content Placeholder 2">
            <a:extLst>
              <a:ext uri="{FF2B5EF4-FFF2-40B4-BE49-F238E27FC236}">
                <a16:creationId xmlns:a16="http://schemas.microsoft.com/office/drawing/2014/main" xmlns="" id="{BA706441-BBF4-554C-BC0B-8F493E76E2B7}"/>
              </a:ext>
            </a:extLst>
          </p:cNvPr>
          <p:cNvSpPr>
            <a:spLocks noGrp="1" noChangeArrowheads="1"/>
          </p:cNvSpPr>
          <p:nvPr>
            <p:ph idx="1"/>
          </p:nvPr>
        </p:nvSpPr>
        <p:spPr>
          <a:xfrm>
            <a:off x="469900" y="1772816"/>
            <a:ext cx="8280400" cy="4527550"/>
          </a:xfrm>
        </p:spPr>
        <p:txBody>
          <a:bodyPr/>
          <a:lstStyle/>
          <a:p>
            <a:r>
              <a:rPr lang="en-US" altLang="en-US" dirty="0" err="1">
                <a:ea typeface="ＭＳ Ｐゴシック" panose="020B0600070205080204" pitchFamily="34" charset="-128"/>
              </a:rPr>
              <a:t>AoD</a:t>
            </a:r>
            <a:r>
              <a:rPr lang="en-US" altLang="en-US" dirty="0">
                <a:ea typeface="ＭＳ Ｐゴシック" panose="020B0600070205080204" pitchFamily="34" charset="-128"/>
              </a:rPr>
              <a:t> can resolve STA’s location combined with other </a:t>
            </a:r>
            <a:r>
              <a:rPr lang="en-US" altLang="en-US" dirty="0" err="1">
                <a:ea typeface="ＭＳ Ｐゴシック" panose="020B0600070205080204" pitchFamily="34" charset="-128"/>
              </a:rPr>
              <a:t>AoD</a:t>
            </a:r>
            <a:r>
              <a:rPr lang="en-US" altLang="en-US" dirty="0">
                <a:ea typeface="ＭＳ Ｐゴシック" panose="020B0600070205080204" pitchFamily="34" charset="-128"/>
              </a:rPr>
              <a:t> measurements or ranging measurements from various anchor stations</a:t>
            </a:r>
          </a:p>
          <a:p>
            <a:r>
              <a:rPr lang="en-US" altLang="en-US" dirty="0">
                <a:ea typeface="ＭＳ Ｐゴシック" panose="020B0600070205080204" pitchFamily="34" charset="-128"/>
              </a:rPr>
              <a:t>Angle of departure can be estimated based on spatial diversity (when spatial diversity is exploited)</a:t>
            </a:r>
          </a:p>
          <a:p>
            <a:r>
              <a:rPr lang="en-US" altLang="en-US" dirty="0">
                <a:ea typeface="ＭＳ Ｐゴシック" panose="020B0600070205080204" pitchFamily="34" charset="-128"/>
              </a:rPr>
              <a:t>Enabling </a:t>
            </a:r>
            <a:r>
              <a:rPr lang="en-US" altLang="en-US" dirty="0" err="1">
                <a:ea typeface="ＭＳ Ｐゴシック" panose="020B0600070205080204" pitchFamily="34" charset="-128"/>
              </a:rPr>
              <a:t>AoD</a:t>
            </a:r>
            <a:r>
              <a:rPr lang="en-US" altLang="en-US" dirty="0">
                <a:ea typeface="ＭＳ Ｐゴシック" panose="020B0600070205080204" pitchFamily="34" charset="-128"/>
              </a:rPr>
              <a:t> in passive scan can:</a:t>
            </a:r>
          </a:p>
          <a:p>
            <a:pPr lvl="1"/>
            <a:r>
              <a:rPr lang="en-US" altLang="en-US" dirty="0">
                <a:ea typeface="ＭＳ Ｐゴシック" panose="020B0600070205080204" pitchFamily="34" charset="-128"/>
              </a:rPr>
              <a:t>Reduce the necessary number of anchor stations to achieve certain location’s accuracy </a:t>
            </a:r>
          </a:p>
          <a:p>
            <a:pPr lvl="1"/>
            <a:r>
              <a:rPr lang="en-US" altLang="en-US" dirty="0" smtClean="0">
                <a:ea typeface="ＭＳ Ｐゴシック" panose="020B0600070205080204" pitchFamily="34" charset="-128"/>
              </a:rPr>
              <a:t>And/or </a:t>
            </a:r>
            <a:r>
              <a:rPr lang="en-US" altLang="en-US" dirty="0">
                <a:ea typeface="ＭＳ Ｐゴシック" panose="020B0600070205080204" pitchFamily="34" charset="-128"/>
              </a:rPr>
              <a:t>improve accuracy for a given number of anchor stations</a:t>
            </a:r>
          </a:p>
          <a:p>
            <a:pPr marL="0" indent="0">
              <a:buNone/>
            </a:pPr>
            <a:endParaRPr lang="en-US" altLang="en-US" dirty="0">
              <a:ea typeface="ＭＳ Ｐゴシック" panose="020B0600070205080204" pitchFamily="34" charset="-128"/>
            </a:endParaRPr>
          </a:p>
        </p:txBody>
      </p:sp>
      <p:sp>
        <p:nvSpPr>
          <p:cNvPr id="17411" name="Slide Number Placeholder 4">
            <a:extLst>
              <a:ext uri="{FF2B5EF4-FFF2-40B4-BE49-F238E27FC236}">
                <a16:creationId xmlns:a16="http://schemas.microsoft.com/office/drawing/2014/main" xmlns="" id="{6A1302FD-B83D-D84C-B2B6-550EC31385DA}"/>
              </a:ext>
            </a:extLst>
          </p:cNvPr>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a:t>Slide </a:t>
            </a:r>
            <a:fld id="{46D61B28-6155-CE42-821F-824631F17FFA}" type="slidenum">
              <a:rPr lang="en-GB" altLang="en-US" sz="1200" b="0" smtClean="0"/>
              <a:pPr>
                <a:spcBef>
                  <a:spcPct val="0"/>
                </a:spcBef>
                <a:buFontTx/>
                <a:buNone/>
              </a:pPr>
              <a:t>3</a:t>
            </a:fld>
            <a:endParaRPr lang="en-GB" altLang="en-US" sz="1200" b="0"/>
          </a:p>
        </p:txBody>
      </p:sp>
      <p:sp>
        <p:nvSpPr>
          <p:cNvPr id="6" name="Footer Placeholder 3">
            <a:extLst>
              <a:ext uri="{FF2B5EF4-FFF2-40B4-BE49-F238E27FC236}">
                <a16:creationId xmlns:a16="http://schemas.microsoft.com/office/drawing/2014/main" xmlns="" id="{F0ABE647-9192-4545-9664-E1D52B2F9E40}"/>
              </a:ext>
            </a:extLst>
          </p:cNvPr>
          <p:cNvSpPr>
            <a:spLocks noGrp="1"/>
          </p:cNvSpPr>
          <p:nvPr>
            <p:ph type="ftr" sz="quarter" idx="10"/>
          </p:nvPr>
        </p:nvSpPr>
        <p:spPr>
          <a:xfrm>
            <a:off x="5594350" y="6475413"/>
            <a:ext cx="2932113" cy="184150"/>
          </a:xfrm>
        </p:spPr>
        <p:txBody>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smtClean="0"/>
              <a:t>Qi Wang, Tianyu Wu, Apple, Inc. </a:t>
            </a:r>
            <a:endParaRPr lang="en-GB" altLang="en-US"/>
          </a:p>
        </p:txBody>
      </p:sp>
    </p:spTree>
    <p:extLst>
      <p:ext uri="{BB962C8B-B14F-4D97-AF65-F5344CB8AC3E}">
        <p14:creationId xmlns:p14="http://schemas.microsoft.com/office/powerpoint/2010/main" val="3108740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3900" y="586594"/>
            <a:ext cx="7772400" cy="1066800"/>
          </a:xfrm>
        </p:spPr>
        <p:txBody>
          <a:bodyPr/>
          <a:lstStyle/>
          <a:p>
            <a:r>
              <a:rPr lang="en-US" dirty="0"/>
              <a:t>Reduction in Number of ASTAs</a:t>
            </a:r>
          </a:p>
        </p:txBody>
      </p:sp>
      <p:sp>
        <p:nvSpPr>
          <p:cNvPr id="4" name="Footer Placeholder 3"/>
          <p:cNvSpPr>
            <a:spLocks noGrp="1"/>
          </p:cNvSpPr>
          <p:nvPr>
            <p:ph type="ftr" sz="quarter" idx="10"/>
          </p:nvPr>
        </p:nvSpPr>
        <p:spPr/>
        <p:txBody>
          <a:bodyPr/>
          <a:lstStyle/>
          <a:p>
            <a:pPr>
              <a:defRPr/>
            </a:pPr>
            <a:r>
              <a:rPr lang="en-GB" smtClean="0"/>
              <a:t>Qi Wang, Tianyu Wu, Apple, Inc. </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4</a:t>
            </a:fld>
            <a:endParaRPr lang="en-GB" altLang="en-US"/>
          </a:p>
        </p:txBody>
      </p:sp>
      <p:sp>
        <p:nvSpPr>
          <p:cNvPr id="6" name="Oval 5"/>
          <p:cNvSpPr/>
          <p:nvPr/>
        </p:nvSpPr>
        <p:spPr bwMode="auto">
          <a:xfrm>
            <a:off x="1332639" y="3468392"/>
            <a:ext cx="144016" cy="144016"/>
          </a:xfrm>
          <a:prstGeom prst="ellipse">
            <a:avLst/>
          </a:prstGeom>
          <a:solidFill>
            <a:srgbClr val="92D050"/>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 name="Oval 6"/>
          <p:cNvSpPr/>
          <p:nvPr/>
        </p:nvSpPr>
        <p:spPr bwMode="auto">
          <a:xfrm>
            <a:off x="2994544" y="3021175"/>
            <a:ext cx="144016" cy="144016"/>
          </a:xfrm>
          <a:prstGeom prst="ellipse">
            <a:avLst/>
          </a:prstGeom>
          <a:solidFill>
            <a:srgbClr val="92D050"/>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Oval 7"/>
          <p:cNvSpPr/>
          <p:nvPr/>
        </p:nvSpPr>
        <p:spPr bwMode="auto">
          <a:xfrm>
            <a:off x="2028658" y="2419603"/>
            <a:ext cx="144016" cy="144016"/>
          </a:xfrm>
          <a:prstGeom prst="ellipse">
            <a:avLst/>
          </a:prstGeom>
          <a:solidFill>
            <a:srgbClr val="92D050"/>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Oval 8"/>
          <p:cNvSpPr/>
          <p:nvPr/>
        </p:nvSpPr>
        <p:spPr bwMode="auto">
          <a:xfrm>
            <a:off x="7792018" y="2821492"/>
            <a:ext cx="144016" cy="144016"/>
          </a:xfrm>
          <a:prstGeom prst="ellipse">
            <a:avLst/>
          </a:prstGeom>
          <a:solidFill>
            <a:srgbClr val="92D050"/>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Oval 9"/>
          <p:cNvSpPr/>
          <p:nvPr/>
        </p:nvSpPr>
        <p:spPr bwMode="auto">
          <a:xfrm>
            <a:off x="6633836" y="2421120"/>
            <a:ext cx="144016" cy="144016"/>
          </a:xfrm>
          <a:prstGeom prst="ellipse">
            <a:avLst/>
          </a:prstGeom>
          <a:solidFill>
            <a:srgbClr val="92D050"/>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Oval 15"/>
          <p:cNvSpPr/>
          <p:nvPr/>
        </p:nvSpPr>
        <p:spPr bwMode="auto">
          <a:xfrm>
            <a:off x="2204854" y="3571830"/>
            <a:ext cx="144016" cy="144016"/>
          </a:xfrm>
          <a:prstGeom prst="ellipse">
            <a:avLst/>
          </a:prstGeom>
          <a:solidFill>
            <a:srgbClr val="FF0000"/>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TextBox 16"/>
          <p:cNvSpPr txBox="1"/>
          <p:nvPr/>
        </p:nvSpPr>
        <p:spPr>
          <a:xfrm>
            <a:off x="1800699" y="2123378"/>
            <a:ext cx="680058" cy="276999"/>
          </a:xfrm>
          <a:prstGeom prst="rect">
            <a:avLst/>
          </a:prstGeom>
          <a:solidFill>
            <a:srgbClr val="92D050"/>
          </a:solidFill>
        </p:spPr>
        <p:txBody>
          <a:bodyPr wrap="none" rtlCol="0">
            <a:spAutoFit/>
          </a:bodyPr>
          <a:lstStyle/>
          <a:p>
            <a:r>
              <a:rPr lang="en-US" dirty="0"/>
              <a:t>ASTA 2</a:t>
            </a:r>
          </a:p>
        </p:txBody>
      </p:sp>
      <p:sp>
        <p:nvSpPr>
          <p:cNvPr id="18" name="Oval 17"/>
          <p:cNvSpPr/>
          <p:nvPr/>
        </p:nvSpPr>
        <p:spPr bwMode="auto">
          <a:xfrm>
            <a:off x="6399503" y="3284085"/>
            <a:ext cx="144016" cy="144016"/>
          </a:xfrm>
          <a:prstGeom prst="ellipse">
            <a:avLst/>
          </a:prstGeom>
          <a:solidFill>
            <a:srgbClr val="FF0000"/>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TextBox 18"/>
          <p:cNvSpPr txBox="1"/>
          <p:nvPr/>
        </p:nvSpPr>
        <p:spPr>
          <a:xfrm>
            <a:off x="992610" y="3643838"/>
            <a:ext cx="680058" cy="276999"/>
          </a:xfrm>
          <a:prstGeom prst="rect">
            <a:avLst/>
          </a:prstGeom>
          <a:solidFill>
            <a:srgbClr val="92D050"/>
          </a:solidFill>
        </p:spPr>
        <p:txBody>
          <a:bodyPr wrap="none" rtlCol="0">
            <a:spAutoFit/>
          </a:bodyPr>
          <a:lstStyle/>
          <a:p>
            <a:r>
              <a:rPr lang="en-US" dirty="0"/>
              <a:t>ASTA 1</a:t>
            </a:r>
          </a:p>
        </p:txBody>
      </p:sp>
      <p:sp>
        <p:nvSpPr>
          <p:cNvPr id="20" name="TextBox 19"/>
          <p:cNvSpPr txBox="1"/>
          <p:nvPr/>
        </p:nvSpPr>
        <p:spPr>
          <a:xfrm>
            <a:off x="2895145" y="2687041"/>
            <a:ext cx="680058" cy="276999"/>
          </a:xfrm>
          <a:prstGeom prst="rect">
            <a:avLst/>
          </a:prstGeom>
          <a:solidFill>
            <a:srgbClr val="92D050"/>
          </a:solidFill>
        </p:spPr>
        <p:txBody>
          <a:bodyPr wrap="none" rtlCol="0">
            <a:spAutoFit/>
          </a:bodyPr>
          <a:lstStyle/>
          <a:p>
            <a:r>
              <a:rPr lang="en-US" dirty="0"/>
              <a:t>ASTA 3</a:t>
            </a:r>
          </a:p>
        </p:txBody>
      </p:sp>
      <p:sp>
        <p:nvSpPr>
          <p:cNvPr id="21" name="TextBox 20"/>
          <p:cNvSpPr txBox="1"/>
          <p:nvPr/>
        </p:nvSpPr>
        <p:spPr>
          <a:xfrm>
            <a:off x="7837605" y="2489962"/>
            <a:ext cx="680058" cy="276999"/>
          </a:xfrm>
          <a:prstGeom prst="rect">
            <a:avLst/>
          </a:prstGeom>
          <a:solidFill>
            <a:srgbClr val="92D050"/>
          </a:solidFill>
        </p:spPr>
        <p:txBody>
          <a:bodyPr wrap="none" rtlCol="0">
            <a:spAutoFit/>
          </a:bodyPr>
          <a:lstStyle/>
          <a:p>
            <a:r>
              <a:rPr lang="en-US" dirty="0"/>
              <a:t>ASTA 2</a:t>
            </a:r>
          </a:p>
        </p:txBody>
      </p:sp>
      <p:sp>
        <p:nvSpPr>
          <p:cNvPr id="22" name="TextBox 21"/>
          <p:cNvSpPr txBox="1"/>
          <p:nvPr/>
        </p:nvSpPr>
        <p:spPr>
          <a:xfrm>
            <a:off x="6254614" y="2113582"/>
            <a:ext cx="680058" cy="276999"/>
          </a:xfrm>
          <a:prstGeom prst="rect">
            <a:avLst/>
          </a:prstGeom>
          <a:solidFill>
            <a:srgbClr val="92D050"/>
          </a:solidFill>
        </p:spPr>
        <p:txBody>
          <a:bodyPr wrap="none" rtlCol="0">
            <a:spAutoFit/>
          </a:bodyPr>
          <a:lstStyle/>
          <a:p>
            <a:r>
              <a:rPr lang="en-US" dirty="0"/>
              <a:t>ASTA 1</a:t>
            </a:r>
          </a:p>
        </p:txBody>
      </p:sp>
      <p:sp>
        <p:nvSpPr>
          <p:cNvPr id="23" name="TextBox 22"/>
          <p:cNvSpPr txBox="1"/>
          <p:nvPr/>
        </p:nvSpPr>
        <p:spPr>
          <a:xfrm>
            <a:off x="2186416" y="3830739"/>
            <a:ext cx="614026" cy="276999"/>
          </a:xfrm>
          <a:prstGeom prst="rect">
            <a:avLst/>
          </a:prstGeom>
          <a:solidFill>
            <a:srgbClr val="FF4340">
              <a:alpha val="67059"/>
            </a:srgbClr>
          </a:solidFill>
        </p:spPr>
        <p:txBody>
          <a:bodyPr wrap="square" rtlCol="0">
            <a:spAutoFit/>
          </a:bodyPr>
          <a:lstStyle/>
          <a:p>
            <a:r>
              <a:rPr lang="en-US" dirty="0"/>
              <a:t>PSTA</a:t>
            </a:r>
          </a:p>
        </p:txBody>
      </p:sp>
      <p:sp>
        <p:nvSpPr>
          <p:cNvPr id="24" name="TextBox 23"/>
          <p:cNvSpPr txBox="1"/>
          <p:nvPr/>
        </p:nvSpPr>
        <p:spPr>
          <a:xfrm>
            <a:off x="5924053" y="3507520"/>
            <a:ext cx="547458" cy="276999"/>
          </a:xfrm>
          <a:prstGeom prst="rect">
            <a:avLst/>
          </a:prstGeom>
          <a:solidFill>
            <a:srgbClr val="FF4340">
              <a:alpha val="67059"/>
            </a:srgbClr>
          </a:solidFill>
        </p:spPr>
        <p:txBody>
          <a:bodyPr wrap="none" rtlCol="0">
            <a:spAutoFit/>
          </a:bodyPr>
          <a:lstStyle/>
          <a:p>
            <a:r>
              <a:rPr lang="en-US" dirty="0"/>
              <a:t>PSTA</a:t>
            </a:r>
          </a:p>
        </p:txBody>
      </p:sp>
      <p:cxnSp>
        <p:nvCxnSpPr>
          <p:cNvPr id="26" name="Straight Connector 25"/>
          <p:cNvCxnSpPr>
            <a:endCxn id="18" idx="6"/>
          </p:cNvCxnSpPr>
          <p:nvPr/>
        </p:nvCxnSpPr>
        <p:spPr bwMode="auto">
          <a:xfrm flipH="1">
            <a:off x="6543519" y="2921014"/>
            <a:ext cx="1281913" cy="435079"/>
          </a:xfrm>
          <a:prstGeom prst="line">
            <a:avLst/>
          </a:prstGeom>
          <a:solidFill>
            <a:schemeClr val="accent1"/>
          </a:solidFill>
          <a:ln w="12700" cap="flat" cmpd="sng" algn="ctr">
            <a:solidFill>
              <a:srgbClr val="C00000">
                <a:alpha val="19000"/>
              </a:srgbClr>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9" name="Straight Connector 28"/>
          <p:cNvCxnSpPr/>
          <p:nvPr/>
        </p:nvCxnSpPr>
        <p:spPr bwMode="auto">
          <a:xfrm flipV="1">
            <a:off x="7924957" y="2893500"/>
            <a:ext cx="793556" cy="505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4" name="TextBox 33"/>
          <p:cNvSpPr txBox="1"/>
          <p:nvPr/>
        </p:nvSpPr>
        <p:spPr>
          <a:xfrm>
            <a:off x="981026" y="4681903"/>
            <a:ext cx="3349756" cy="830997"/>
          </a:xfrm>
          <a:prstGeom prst="rect">
            <a:avLst/>
          </a:prstGeom>
          <a:noFill/>
          <a:ln>
            <a:noFill/>
          </a:ln>
        </p:spPr>
        <p:txBody>
          <a:bodyPr wrap="square" rtlCol="0">
            <a:spAutoFit/>
          </a:bodyPr>
          <a:lstStyle/>
          <a:p>
            <a:r>
              <a:rPr lang="en-US" sz="1600" dirty="0">
                <a:solidFill>
                  <a:srgbClr val="0070C0"/>
                </a:solidFill>
              </a:rPr>
              <a:t>TDOA only: </a:t>
            </a:r>
          </a:p>
          <a:p>
            <a:r>
              <a:rPr lang="en-US" sz="1600" dirty="0">
                <a:solidFill>
                  <a:srgbClr val="0070C0"/>
                </a:solidFill>
              </a:rPr>
              <a:t>Minimum number of ASTAs = </a:t>
            </a:r>
            <a:r>
              <a:rPr lang="en-US" sz="1600" dirty="0" smtClean="0">
                <a:solidFill>
                  <a:srgbClr val="0070C0"/>
                </a:solidFill>
              </a:rPr>
              <a:t>3</a:t>
            </a:r>
          </a:p>
          <a:p>
            <a:r>
              <a:rPr lang="en-US" sz="1600" dirty="0" smtClean="0">
                <a:solidFill>
                  <a:srgbClr val="0070C0"/>
                </a:solidFill>
              </a:rPr>
              <a:t>(i.e., 3 pairs of ASTAs) </a:t>
            </a:r>
            <a:endParaRPr lang="en-US" sz="1600" dirty="0">
              <a:solidFill>
                <a:srgbClr val="0070C0"/>
              </a:solidFill>
            </a:endParaRPr>
          </a:p>
        </p:txBody>
      </p:sp>
      <p:sp>
        <p:nvSpPr>
          <p:cNvPr id="35" name="Rectangle 34"/>
          <p:cNvSpPr/>
          <p:nvPr/>
        </p:nvSpPr>
        <p:spPr>
          <a:xfrm>
            <a:off x="5650034" y="4923316"/>
            <a:ext cx="4572000" cy="830997"/>
          </a:xfrm>
          <a:prstGeom prst="rect">
            <a:avLst/>
          </a:prstGeom>
        </p:spPr>
        <p:txBody>
          <a:bodyPr>
            <a:spAutoFit/>
          </a:bodyPr>
          <a:lstStyle/>
          <a:p>
            <a:r>
              <a:rPr lang="en-US" sz="1600" dirty="0">
                <a:solidFill>
                  <a:srgbClr val="0070C0"/>
                </a:solidFill>
              </a:rPr>
              <a:t>TDOA + </a:t>
            </a:r>
            <a:r>
              <a:rPr lang="en-US" sz="1600" dirty="0" err="1" smtClean="0">
                <a:solidFill>
                  <a:srgbClr val="0070C0"/>
                </a:solidFill>
              </a:rPr>
              <a:t>AoD</a:t>
            </a:r>
            <a:r>
              <a:rPr lang="en-US" sz="1600" dirty="0" smtClean="0">
                <a:solidFill>
                  <a:srgbClr val="0070C0"/>
                </a:solidFill>
              </a:rPr>
              <a:t> or </a:t>
            </a:r>
            <a:r>
              <a:rPr lang="en-US" sz="1600" dirty="0" err="1" smtClean="0">
                <a:solidFill>
                  <a:srgbClr val="0070C0"/>
                </a:solidFill>
              </a:rPr>
              <a:t>AoD</a:t>
            </a:r>
            <a:r>
              <a:rPr lang="en-US" sz="1600" dirty="0" err="1">
                <a:solidFill>
                  <a:srgbClr val="0070C0"/>
                </a:solidFill>
              </a:rPr>
              <a:t>_</a:t>
            </a:r>
            <a:r>
              <a:rPr lang="en-US" sz="1600" dirty="0" err="1" smtClean="0">
                <a:solidFill>
                  <a:srgbClr val="0070C0"/>
                </a:solidFill>
              </a:rPr>
              <a:t>only</a:t>
            </a:r>
            <a:r>
              <a:rPr lang="en-US" sz="1600" dirty="0" smtClean="0">
                <a:solidFill>
                  <a:srgbClr val="0070C0"/>
                </a:solidFill>
              </a:rPr>
              <a:t>: </a:t>
            </a:r>
            <a:endParaRPr lang="en-US" sz="1600" dirty="0">
              <a:solidFill>
                <a:srgbClr val="0070C0"/>
              </a:solidFill>
            </a:endParaRPr>
          </a:p>
          <a:p>
            <a:r>
              <a:rPr lang="en-US" sz="1600" dirty="0">
                <a:solidFill>
                  <a:srgbClr val="0070C0"/>
                </a:solidFill>
              </a:rPr>
              <a:t>Minimum number of ASTAs = 2 </a:t>
            </a:r>
            <a:endParaRPr lang="en-US" sz="1600" dirty="0" smtClean="0">
              <a:solidFill>
                <a:srgbClr val="0070C0"/>
              </a:solidFill>
            </a:endParaRPr>
          </a:p>
          <a:p>
            <a:r>
              <a:rPr lang="en-US" sz="1600" dirty="0" smtClean="0">
                <a:solidFill>
                  <a:srgbClr val="0070C0"/>
                </a:solidFill>
              </a:rPr>
              <a:t>(i.e., 1 pair of ASTAs)</a:t>
            </a:r>
            <a:endParaRPr lang="en-US" sz="1600" dirty="0">
              <a:solidFill>
                <a:srgbClr val="0070C0"/>
              </a:solidFill>
            </a:endParaRPr>
          </a:p>
        </p:txBody>
      </p:sp>
      <p:sp>
        <p:nvSpPr>
          <p:cNvPr id="36" name="TextBox 35"/>
          <p:cNvSpPr txBox="1"/>
          <p:nvPr/>
        </p:nvSpPr>
        <p:spPr>
          <a:xfrm>
            <a:off x="7809348" y="2896928"/>
            <a:ext cx="713132" cy="246221"/>
          </a:xfrm>
          <a:prstGeom prst="rect">
            <a:avLst/>
          </a:prstGeom>
          <a:noFill/>
        </p:spPr>
        <p:txBody>
          <a:bodyPr wrap="square" rtlCol="0">
            <a:spAutoFit/>
          </a:bodyPr>
          <a:lstStyle/>
          <a:p>
            <a:r>
              <a:rPr lang="en-US" sz="1000" dirty="0">
                <a:solidFill>
                  <a:srgbClr val="C00000"/>
                </a:solidFill>
              </a:rPr>
              <a:t>Angle</a:t>
            </a:r>
          </a:p>
        </p:txBody>
      </p:sp>
      <p:cxnSp>
        <p:nvCxnSpPr>
          <p:cNvPr id="46" name="Straight Connector 45"/>
          <p:cNvCxnSpPr>
            <a:endCxn id="18" idx="7"/>
          </p:cNvCxnSpPr>
          <p:nvPr/>
        </p:nvCxnSpPr>
        <p:spPr bwMode="auto">
          <a:xfrm flipH="1">
            <a:off x="6522428" y="2534953"/>
            <a:ext cx="182439" cy="770223"/>
          </a:xfrm>
          <a:prstGeom prst="line">
            <a:avLst/>
          </a:prstGeom>
          <a:solidFill>
            <a:schemeClr val="accent1"/>
          </a:solidFill>
          <a:ln w="12700" cap="rnd" cmpd="sng" algn="ctr">
            <a:solidFill>
              <a:schemeClr val="accent6">
                <a:lumMod val="40000"/>
                <a:lumOff val="60000"/>
                <a:alpha val="44000"/>
              </a:schemeClr>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47" name="TextBox 46"/>
          <p:cNvSpPr txBox="1"/>
          <p:nvPr/>
        </p:nvSpPr>
        <p:spPr>
          <a:xfrm>
            <a:off x="6674140" y="2524175"/>
            <a:ext cx="677685" cy="246221"/>
          </a:xfrm>
          <a:prstGeom prst="rect">
            <a:avLst/>
          </a:prstGeom>
          <a:noFill/>
        </p:spPr>
        <p:txBody>
          <a:bodyPr wrap="square" rtlCol="0">
            <a:spAutoFit/>
          </a:bodyPr>
          <a:lstStyle/>
          <a:p>
            <a:r>
              <a:rPr lang="en-US" sz="1000" dirty="0">
                <a:solidFill>
                  <a:schemeClr val="accent2">
                    <a:lumMod val="60000"/>
                    <a:lumOff val="40000"/>
                  </a:schemeClr>
                </a:solidFill>
              </a:rPr>
              <a:t>Angle</a:t>
            </a:r>
          </a:p>
        </p:txBody>
      </p:sp>
      <p:cxnSp>
        <p:nvCxnSpPr>
          <p:cNvPr id="45" name="Straight Connector 44"/>
          <p:cNvCxnSpPr/>
          <p:nvPr/>
        </p:nvCxnSpPr>
        <p:spPr bwMode="auto">
          <a:xfrm>
            <a:off x="2151583" y="2542528"/>
            <a:ext cx="864052" cy="499738"/>
          </a:xfrm>
          <a:prstGeom prst="line">
            <a:avLst/>
          </a:prstGeom>
          <a:solidFill>
            <a:schemeClr val="accent1"/>
          </a:solidFill>
          <a:ln w="31750" cap="flat" cmpd="sng" algn="ctr">
            <a:solidFill>
              <a:srgbClr val="FFC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H="1">
            <a:off x="1455564" y="2542528"/>
            <a:ext cx="594185" cy="946955"/>
          </a:xfrm>
          <a:prstGeom prst="line">
            <a:avLst/>
          </a:prstGeom>
          <a:solidFill>
            <a:schemeClr val="accent1"/>
          </a:solidFill>
          <a:ln w="31750" cap="flat" cmpd="sng" algn="ctr">
            <a:solidFill>
              <a:schemeClr val="accent1">
                <a:lumMod val="75000"/>
              </a:schemeClr>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9" name="Straight Connector 48"/>
          <p:cNvCxnSpPr/>
          <p:nvPr/>
        </p:nvCxnSpPr>
        <p:spPr bwMode="auto">
          <a:xfrm flipV="1">
            <a:off x="1455564" y="3144100"/>
            <a:ext cx="1560071" cy="345383"/>
          </a:xfrm>
          <a:prstGeom prst="line">
            <a:avLst/>
          </a:prstGeom>
          <a:solidFill>
            <a:schemeClr val="accent1"/>
          </a:solidFill>
          <a:ln w="31750" cap="flat" cmpd="sng" algn="ctr">
            <a:solidFill>
              <a:srgbClr val="00B0F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50" name="Straight Connector 49"/>
          <p:cNvCxnSpPr/>
          <p:nvPr/>
        </p:nvCxnSpPr>
        <p:spPr bwMode="auto">
          <a:xfrm>
            <a:off x="6808693" y="2497280"/>
            <a:ext cx="1004416" cy="345303"/>
          </a:xfrm>
          <a:prstGeom prst="line">
            <a:avLst/>
          </a:prstGeom>
          <a:solidFill>
            <a:schemeClr val="accent1"/>
          </a:solidFill>
          <a:ln w="31750" cap="flat" cmpd="sng" algn="ctr">
            <a:solidFill>
              <a:schemeClr val="accent1">
                <a:lumMod val="75000"/>
              </a:schemeClr>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2" name="Straight Connector 31"/>
          <p:cNvCxnSpPr/>
          <p:nvPr/>
        </p:nvCxnSpPr>
        <p:spPr bwMode="auto">
          <a:xfrm flipV="1">
            <a:off x="6769779" y="2419603"/>
            <a:ext cx="793556" cy="505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53" name="Arc 52"/>
          <p:cNvSpPr/>
          <p:nvPr/>
        </p:nvSpPr>
        <p:spPr bwMode="auto">
          <a:xfrm rot="5971203">
            <a:off x="6335037" y="1983299"/>
            <a:ext cx="765658" cy="745588"/>
          </a:xfrm>
          <a:prstGeom prst="arc">
            <a:avLst/>
          </a:prstGeom>
          <a:noFill/>
          <a:ln w="3175" cap="flat" cmpd="sng" algn="ctr">
            <a:solidFill>
              <a:schemeClr val="accent6">
                <a:lumMod val="40000"/>
                <a:lumOff val="60000"/>
              </a:schemeClr>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6" name="Arc 55"/>
          <p:cNvSpPr/>
          <p:nvPr/>
        </p:nvSpPr>
        <p:spPr bwMode="auto">
          <a:xfrm rot="5971203">
            <a:off x="7506854" y="2489293"/>
            <a:ext cx="735434" cy="593938"/>
          </a:xfrm>
          <a:prstGeom prst="arc">
            <a:avLst>
              <a:gd name="adj1" fmla="val 17063398"/>
              <a:gd name="adj2" fmla="val 2573890"/>
            </a:avLst>
          </a:prstGeom>
          <a:noFill/>
          <a:ln w="3175" cap="flat" cmpd="sng" algn="ctr">
            <a:solidFill>
              <a:srgbClr val="C00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0054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AA6F1-C1B6-9940-B3B9-6AB79A03602B}"/>
              </a:ext>
            </a:extLst>
          </p:cNvPr>
          <p:cNvSpPr>
            <a:spLocks noGrp="1"/>
          </p:cNvSpPr>
          <p:nvPr>
            <p:ph type="title"/>
          </p:nvPr>
        </p:nvSpPr>
        <p:spPr>
          <a:xfrm>
            <a:off x="611560" y="873623"/>
            <a:ext cx="7772400" cy="536575"/>
          </a:xfrm>
          <a:extLst>
            <a:ext uri="{909E8E84-426E-40dd-AFC4-6F175D3DCCD1}"/>
            <a:ext uri="{91240B29-F687-4f45-9708-019B960494DF}"/>
            <a:ext uri="{AF507438-7753-43e0-B8FC-AC1667EBCBE1}"/>
          </a:extLst>
        </p:spPr>
        <p:txBody>
          <a:bodyPr/>
          <a:lstStyle/>
          <a:p>
            <a:pPr>
              <a:defRPr/>
            </a:pPr>
            <a:r>
              <a:rPr lang="en-US" dirty="0">
                <a:ea typeface="+mj-ea"/>
                <a:cs typeface="+mj-cs"/>
              </a:rPr>
              <a:t>Estimating Angle Of Departure</a:t>
            </a:r>
          </a:p>
        </p:txBody>
      </p:sp>
      <p:sp>
        <p:nvSpPr>
          <p:cNvPr id="17410" name="Content Placeholder 2">
            <a:extLst>
              <a:ext uri="{FF2B5EF4-FFF2-40B4-BE49-F238E27FC236}">
                <a16:creationId xmlns:a16="http://schemas.microsoft.com/office/drawing/2014/main" xmlns="" id="{BA706441-BBF4-554C-BC0B-8F493E76E2B7}"/>
              </a:ext>
            </a:extLst>
          </p:cNvPr>
          <p:cNvSpPr>
            <a:spLocks noGrp="1" noChangeArrowheads="1"/>
          </p:cNvSpPr>
          <p:nvPr>
            <p:ph idx="1"/>
          </p:nvPr>
        </p:nvSpPr>
        <p:spPr>
          <a:xfrm>
            <a:off x="469900" y="1772816"/>
            <a:ext cx="8280400" cy="4824536"/>
          </a:xfrm>
        </p:spPr>
        <p:txBody>
          <a:bodyPr/>
          <a:lstStyle/>
          <a:p>
            <a:pPr marL="0" indent="0">
              <a:buNone/>
            </a:pPr>
            <a:r>
              <a:rPr lang="en-US" altLang="en-US" sz="2000" dirty="0">
                <a:ea typeface="ＭＳ Ｐゴシック" panose="020B0600070205080204" pitchFamily="34" charset="-128"/>
              </a:rPr>
              <a:t>To estimate </a:t>
            </a:r>
            <a:r>
              <a:rPr lang="en-US" altLang="en-US" sz="2000" dirty="0" err="1">
                <a:ea typeface="ＭＳ Ｐゴシック" panose="020B0600070205080204" pitchFamily="34" charset="-128"/>
              </a:rPr>
              <a:t>AoD</a:t>
            </a:r>
            <a:r>
              <a:rPr lang="en-US" altLang="en-US" sz="2000" dirty="0">
                <a:ea typeface="ＭＳ Ｐゴシック" panose="020B0600070205080204" pitchFamily="34" charset="-128"/>
              </a:rPr>
              <a:t> out of a transmitted NDP with multiple spatial streams, a few parameters needs to be known:</a:t>
            </a:r>
          </a:p>
          <a:p>
            <a:r>
              <a:rPr lang="en-US" altLang="en-US" sz="2000" dirty="0">
                <a:ea typeface="ＭＳ Ｐゴシック" panose="020B0600070205080204" pitchFamily="34" charset="-128"/>
              </a:rPr>
              <a:t>Transmitter’s antenna placement:</a:t>
            </a:r>
          </a:p>
          <a:p>
            <a:pPr lvl="1"/>
            <a:r>
              <a:rPr lang="en-US" altLang="en-US" sz="1800" dirty="0">
                <a:ea typeface="ＭＳ Ｐゴシック" panose="020B0600070205080204" pitchFamily="34" charset="-128"/>
              </a:rPr>
              <a:t>This can be resolved using survey methods (similar to RSSI fingerprints methods used today)</a:t>
            </a:r>
          </a:p>
          <a:p>
            <a:r>
              <a:rPr lang="en-US" altLang="en-US" sz="2000" dirty="0">
                <a:ea typeface="ＭＳ Ｐゴシック" panose="020B0600070205080204" pitchFamily="34" charset="-128"/>
              </a:rPr>
              <a:t>Per RF chain phase difference of the transmitting signal</a:t>
            </a:r>
          </a:p>
          <a:p>
            <a:pPr lvl="1"/>
            <a:r>
              <a:rPr lang="en-US" altLang="en-US" sz="1800" dirty="0">
                <a:ea typeface="ＭＳ Ｐゴシック" panose="020B0600070205080204" pitchFamily="34" charset="-128"/>
              </a:rPr>
              <a:t>Per chain phase difference is determined by P matrix, CSD matrix, </a:t>
            </a:r>
            <a:r>
              <a:rPr lang="en-US" sz="1800" dirty="0"/>
              <a:t>spatial mapping matrix Q and per chain phase offset matrix D of the transmitter. </a:t>
            </a:r>
          </a:p>
          <a:p>
            <a:pPr lvl="2"/>
            <a:r>
              <a:rPr lang="en-US" sz="1600" dirty="0"/>
              <a:t>P matrix and CSD matrix are defined in the spec and known at Tx and Rx</a:t>
            </a:r>
          </a:p>
          <a:p>
            <a:pPr lvl="2"/>
            <a:r>
              <a:rPr lang="en-US" sz="1600" dirty="0"/>
              <a:t>Since no beamforming in ranging NDP, Q matrix should be predefined and known at both Tx and Rx side. May need some clarification in the spec. </a:t>
            </a:r>
          </a:p>
          <a:p>
            <a:pPr lvl="2"/>
            <a:r>
              <a:rPr lang="en-US" sz="1600" dirty="0"/>
              <a:t>Per chain phase offset: Oscillator for each RF chain may have a different constant phase rotation added to the per chain signal. This constant phase also come from different delay per chain. These phase values are typically very stable but not known at both Tx side and Rx side. </a:t>
            </a:r>
          </a:p>
          <a:p>
            <a:pPr marL="0" indent="0">
              <a:buNone/>
            </a:pPr>
            <a:endParaRPr lang="en-US" altLang="en-US" dirty="0"/>
          </a:p>
        </p:txBody>
      </p:sp>
      <p:sp>
        <p:nvSpPr>
          <p:cNvPr id="17411" name="Slide Number Placeholder 4">
            <a:extLst>
              <a:ext uri="{FF2B5EF4-FFF2-40B4-BE49-F238E27FC236}">
                <a16:creationId xmlns:a16="http://schemas.microsoft.com/office/drawing/2014/main" xmlns="" id="{6A1302FD-B83D-D84C-B2B6-550EC31385DA}"/>
              </a:ext>
            </a:extLst>
          </p:cNvPr>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a:t>Slide </a:t>
            </a:r>
            <a:fld id="{46D61B28-6155-CE42-821F-824631F17FFA}" type="slidenum">
              <a:rPr lang="en-GB" altLang="en-US" sz="1200" b="0" smtClean="0"/>
              <a:pPr>
                <a:spcBef>
                  <a:spcPct val="0"/>
                </a:spcBef>
                <a:buFontTx/>
                <a:buNone/>
              </a:pPr>
              <a:t>5</a:t>
            </a:fld>
            <a:endParaRPr lang="en-GB" altLang="en-US" sz="1200" b="0"/>
          </a:p>
        </p:txBody>
      </p:sp>
      <p:sp>
        <p:nvSpPr>
          <p:cNvPr id="6" name="Footer Placeholder 3">
            <a:extLst>
              <a:ext uri="{FF2B5EF4-FFF2-40B4-BE49-F238E27FC236}">
                <a16:creationId xmlns:a16="http://schemas.microsoft.com/office/drawing/2014/main" xmlns="" id="{F0ABE647-9192-4545-9664-E1D52B2F9E40}"/>
              </a:ext>
            </a:extLst>
          </p:cNvPr>
          <p:cNvSpPr>
            <a:spLocks noGrp="1"/>
          </p:cNvSpPr>
          <p:nvPr>
            <p:ph type="ftr" sz="quarter" idx="10"/>
          </p:nvPr>
        </p:nvSpPr>
        <p:spPr>
          <a:xfrm>
            <a:off x="5594350" y="6475413"/>
            <a:ext cx="2932113" cy="184150"/>
          </a:xfrm>
        </p:spPr>
        <p:txBody>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smtClean="0"/>
              <a:t>Qi Wang, Tianyu Wu, Apple, Inc. </a:t>
            </a:r>
            <a:endParaRPr lang="en-GB" altLang="en-US"/>
          </a:p>
        </p:txBody>
      </p:sp>
    </p:spTree>
    <p:extLst>
      <p:ext uri="{BB962C8B-B14F-4D97-AF65-F5344CB8AC3E}">
        <p14:creationId xmlns:p14="http://schemas.microsoft.com/office/powerpoint/2010/main" val="1045207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HE-LTF </a:t>
            </a:r>
            <a:r>
              <a:rPr lang="en-US" dirty="0" smtClean="0"/>
              <a:t>Symbol </a:t>
            </a:r>
            <a:r>
              <a:rPr lang="en-US" dirty="0"/>
              <a:t>G</a:t>
            </a:r>
            <a:r>
              <a:rPr lang="en-US" dirty="0" smtClean="0"/>
              <a:t>eneration</a:t>
            </a:r>
            <a:endParaRPr lang="en-US" dirty="0"/>
          </a:p>
        </p:txBody>
      </p:sp>
      <p:sp>
        <p:nvSpPr>
          <p:cNvPr id="4" name="Footer Placeholder 3"/>
          <p:cNvSpPr>
            <a:spLocks noGrp="1"/>
          </p:cNvSpPr>
          <p:nvPr>
            <p:ph type="ftr" sz="quarter" idx="10"/>
          </p:nvPr>
        </p:nvSpPr>
        <p:spPr/>
        <p:txBody>
          <a:bodyPr/>
          <a:lstStyle/>
          <a:p>
            <a:pPr>
              <a:defRPr/>
            </a:pPr>
            <a:r>
              <a:rPr lang="en-GB" smtClean="0"/>
              <a:t>Qi Wang, Tianyu Wu, Apple, Inc. </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6</a:t>
            </a:fld>
            <a:endParaRPr lang="en-GB" altLang="en-US"/>
          </a:p>
        </p:txBody>
      </p:sp>
      <p:sp>
        <p:nvSpPr>
          <p:cNvPr id="12" name="TextBox 11">
            <a:extLst>
              <a:ext uri="{FF2B5EF4-FFF2-40B4-BE49-F238E27FC236}">
                <a16:creationId xmlns:a16="http://schemas.microsoft.com/office/drawing/2014/main" xmlns="" id="{9E065EA6-471E-A149-8A56-F4F44D1736A4}"/>
              </a:ext>
            </a:extLst>
          </p:cNvPr>
          <p:cNvSpPr txBox="1"/>
          <p:nvPr/>
        </p:nvSpPr>
        <p:spPr>
          <a:xfrm>
            <a:off x="1046361" y="4645623"/>
            <a:ext cx="4656211" cy="276999"/>
          </a:xfrm>
          <a:prstGeom prst="rect">
            <a:avLst/>
          </a:prstGeom>
          <a:noFill/>
        </p:spPr>
        <p:txBody>
          <a:bodyPr wrap="none" rtlCol="0">
            <a:spAutoFit/>
          </a:bodyPr>
          <a:lstStyle/>
          <a:p>
            <a:r>
              <a:rPr lang="en-US" dirty="0"/>
              <a:t>Frequency domain Tx signal of nth HE-LTF symbol and subcarrier k is:  </a:t>
            </a:r>
          </a:p>
        </p:txBody>
      </p:sp>
      <p:grpSp>
        <p:nvGrpSpPr>
          <p:cNvPr id="16" name="Group 15">
            <a:extLst>
              <a:ext uri="{FF2B5EF4-FFF2-40B4-BE49-F238E27FC236}">
                <a16:creationId xmlns:a16="http://schemas.microsoft.com/office/drawing/2014/main" xmlns="" id="{D4D07BBC-4097-3E4D-B064-53B818D9AF21}"/>
              </a:ext>
            </a:extLst>
          </p:cNvPr>
          <p:cNvGrpSpPr/>
          <p:nvPr/>
        </p:nvGrpSpPr>
        <p:grpSpPr>
          <a:xfrm>
            <a:off x="1763688" y="5021833"/>
            <a:ext cx="5454366" cy="508026"/>
            <a:chOff x="1763688" y="4870283"/>
            <a:chExt cx="5454366" cy="508026"/>
          </a:xfrm>
        </p:grpSpPr>
        <p:pic>
          <p:nvPicPr>
            <p:cNvPr id="9" name="Picture 8">
              <a:extLst>
                <a:ext uri="{FF2B5EF4-FFF2-40B4-BE49-F238E27FC236}">
                  <a16:creationId xmlns:a16="http://schemas.microsoft.com/office/drawing/2014/main" xmlns="" id="{0B21008A-862E-0D46-9557-A07FDD91028D}"/>
                </a:ext>
              </a:extLst>
            </p:cNvPr>
            <p:cNvPicPr>
              <a:picLocks noChangeAspect="1"/>
            </p:cNvPicPr>
            <p:nvPr/>
          </p:nvPicPr>
          <p:blipFill>
            <a:blip r:embed="rId3"/>
            <a:stretch>
              <a:fillRect/>
            </a:stretch>
          </p:blipFill>
          <p:spPr>
            <a:xfrm>
              <a:off x="3203848" y="5249503"/>
              <a:ext cx="745748" cy="117351"/>
            </a:xfrm>
            <a:prstGeom prst="rect">
              <a:avLst/>
            </a:prstGeom>
          </p:spPr>
        </p:pic>
        <p:pic>
          <p:nvPicPr>
            <p:cNvPr id="10" name="Picture 9">
              <a:extLst>
                <a:ext uri="{FF2B5EF4-FFF2-40B4-BE49-F238E27FC236}">
                  <a16:creationId xmlns:a16="http://schemas.microsoft.com/office/drawing/2014/main" xmlns="" id="{F66209E7-3C03-464B-A76D-4C3295EDDA8F}"/>
                </a:ext>
              </a:extLst>
            </p:cNvPr>
            <p:cNvPicPr>
              <a:picLocks noChangeAspect="1"/>
            </p:cNvPicPr>
            <p:nvPr/>
          </p:nvPicPr>
          <p:blipFill>
            <a:blip r:embed="rId4"/>
            <a:stretch>
              <a:fillRect/>
            </a:stretch>
          </p:blipFill>
          <p:spPr>
            <a:xfrm>
              <a:off x="4211960" y="5267559"/>
              <a:ext cx="745748" cy="105562"/>
            </a:xfrm>
            <a:prstGeom prst="rect">
              <a:avLst/>
            </a:prstGeom>
          </p:spPr>
        </p:pic>
        <p:pic>
          <p:nvPicPr>
            <p:cNvPr id="11" name="Picture 10">
              <a:extLst>
                <a:ext uri="{FF2B5EF4-FFF2-40B4-BE49-F238E27FC236}">
                  <a16:creationId xmlns:a16="http://schemas.microsoft.com/office/drawing/2014/main" xmlns="" id="{C7942678-4F3B-DA40-A1C7-E96FB9A8498E}"/>
                </a:ext>
              </a:extLst>
            </p:cNvPr>
            <p:cNvPicPr>
              <a:picLocks noChangeAspect="1"/>
            </p:cNvPicPr>
            <p:nvPr/>
          </p:nvPicPr>
          <p:blipFill>
            <a:blip r:embed="rId5"/>
            <a:stretch>
              <a:fillRect/>
            </a:stretch>
          </p:blipFill>
          <p:spPr>
            <a:xfrm>
              <a:off x="5206282" y="5262370"/>
              <a:ext cx="589854" cy="115939"/>
            </a:xfrm>
            <a:prstGeom prst="rect">
              <a:avLst/>
            </a:prstGeom>
          </p:spPr>
        </p:pic>
        <p:pic>
          <p:nvPicPr>
            <p:cNvPr id="13" name="Picture 12">
              <a:extLst>
                <a:ext uri="{FF2B5EF4-FFF2-40B4-BE49-F238E27FC236}">
                  <a16:creationId xmlns:a16="http://schemas.microsoft.com/office/drawing/2014/main" xmlns="" id="{BAD8342C-1153-3F47-A683-B13098F5F048}"/>
                </a:ext>
              </a:extLst>
            </p:cNvPr>
            <p:cNvPicPr>
              <a:picLocks noChangeAspect="1"/>
            </p:cNvPicPr>
            <p:nvPr/>
          </p:nvPicPr>
          <p:blipFill>
            <a:blip r:embed="rId6"/>
            <a:stretch>
              <a:fillRect/>
            </a:stretch>
          </p:blipFill>
          <p:spPr>
            <a:xfrm>
              <a:off x="1763688" y="5238555"/>
              <a:ext cx="521474" cy="128299"/>
            </a:xfrm>
            <a:prstGeom prst="rect">
              <a:avLst/>
            </a:prstGeom>
          </p:spPr>
        </p:pic>
        <p:pic>
          <p:nvPicPr>
            <p:cNvPr id="19" name="Picture 18">
              <a:extLst>
                <a:ext uri="{FF2B5EF4-FFF2-40B4-BE49-F238E27FC236}">
                  <a16:creationId xmlns:a16="http://schemas.microsoft.com/office/drawing/2014/main" xmlns="" id="{382AD931-93A0-754B-85E1-FAC084CC64F4}"/>
                </a:ext>
              </a:extLst>
            </p:cNvPr>
            <p:cNvPicPr>
              <a:picLocks noChangeAspect="1"/>
            </p:cNvPicPr>
            <p:nvPr/>
          </p:nvPicPr>
          <p:blipFill>
            <a:blip r:embed="rId7"/>
            <a:stretch>
              <a:fillRect/>
            </a:stretch>
          </p:blipFill>
          <p:spPr>
            <a:xfrm>
              <a:off x="2411760" y="5242012"/>
              <a:ext cx="704753" cy="124842"/>
            </a:xfrm>
            <a:prstGeom prst="rect">
              <a:avLst/>
            </a:prstGeom>
          </p:spPr>
        </p:pic>
        <p:pic>
          <p:nvPicPr>
            <p:cNvPr id="6" name="Picture 5">
              <a:extLst>
                <a:ext uri="{FF2B5EF4-FFF2-40B4-BE49-F238E27FC236}">
                  <a16:creationId xmlns:a16="http://schemas.microsoft.com/office/drawing/2014/main" xmlns="" id="{0D5D13C8-0604-F447-A2EB-0C957630DED4}"/>
                </a:ext>
              </a:extLst>
            </p:cNvPr>
            <p:cNvPicPr>
              <a:picLocks noChangeAspect="1"/>
            </p:cNvPicPr>
            <p:nvPr/>
          </p:nvPicPr>
          <p:blipFill>
            <a:blip r:embed="rId8"/>
            <a:stretch>
              <a:fillRect/>
            </a:stretch>
          </p:blipFill>
          <p:spPr>
            <a:xfrm>
              <a:off x="1979711" y="4870283"/>
              <a:ext cx="5238343" cy="298065"/>
            </a:xfrm>
            <a:prstGeom prst="rect">
              <a:avLst/>
            </a:prstGeom>
          </p:spPr>
        </p:pic>
      </p:grpSp>
      <p:grpSp>
        <p:nvGrpSpPr>
          <p:cNvPr id="20" name="Group 19">
            <a:extLst>
              <a:ext uri="{FF2B5EF4-FFF2-40B4-BE49-F238E27FC236}">
                <a16:creationId xmlns:a16="http://schemas.microsoft.com/office/drawing/2014/main" xmlns="" id="{D27DD647-733B-3A43-93A7-7AACB9B8F150}"/>
              </a:ext>
            </a:extLst>
          </p:cNvPr>
          <p:cNvGrpSpPr/>
          <p:nvPr/>
        </p:nvGrpSpPr>
        <p:grpSpPr>
          <a:xfrm>
            <a:off x="1046361" y="5667003"/>
            <a:ext cx="7657704" cy="646331"/>
            <a:chOff x="886221" y="5666321"/>
            <a:chExt cx="7657704" cy="646331"/>
          </a:xfrm>
        </p:grpSpPr>
        <p:sp>
          <p:nvSpPr>
            <p:cNvPr id="14" name="TextBox 13">
              <a:extLst>
                <a:ext uri="{FF2B5EF4-FFF2-40B4-BE49-F238E27FC236}">
                  <a16:creationId xmlns:a16="http://schemas.microsoft.com/office/drawing/2014/main" xmlns="" id="{88017E7D-8E59-0E45-8409-29F4E214F721}"/>
                </a:ext>
              </a:extLst>
            </p:cNvPr>
            <p:cNvSpPr txBox="1"/>
            <p:nvPr/>
          </p:nvSpPr>
          <p:spPr>
            <a:xfrm>
              <a:off x="886221" y="5666321"/>
              <a:ext cx="7657704" cy="646331"/>
            </a:xfrm>
            <a:prstGeom prst="rect">
              <a:avLst/>
            </a:prstGeom>
            <a:noFill/>
          </p:spPr>
          <p:txBody>
            <a:bodyPr wrap="square" rtlCol="0">
              <a:spAutoFit/>
            </a:bodyPr>
            <a:lstStyle/>
            <a:p>
              <a:r>
                <a:rPr lang="en-US" dirty="0"/>
                <a:t>To resolve the </a:t>
              </a:r>
              <a:r>
                <a:rPr lang="en-US" dirty="0" err="1"/>
                <a:t>AoD</a:t>
              </a:r>
              <a:r>
                <a:rPr lang="en-US" dirty="0"/>
                <a:t> from </a:t>
              </a:r>
              <a:r>
                <a:rPr lang="en-US" dirty="0" err="1"/>
                <a:t>Ntx</a:t>
              </a:r>
              <a:r>
                <a:rPr lang="en-US" dirty="0"/>
                <a:t> antenna port, </a:t>
              </a:r>
              <a:r>
                <a:rPr lang="en-US" dirty="0" err="1"/>
                <a:t>Nsts</a:t>
              </a:r>
              <a:r>
                <a:rPr lang="en-US" dirty="0"/>
                <a:t> = </a:t>
              </a:r>
              <a:r>
                <a:rPr lang="en-US" dirty="0" err="1"/>
                <a:t>Ntx</a:t>
              </a:r>
              <a:r>
                <a:rPr lang="en-US" dirty="0"/>
                <a:t>. </a:t>
              </a:r>
            </a:p>
            <a:p>
              <a:r>
                <a:rPr lang="en-US" dirty="0"/>
                <a:t>Rx need to find out the original per chain phase difference of Tx signal       .</a:t>
              </a:r>
            </a:p>
            <a:p>
              <a:r>
                <a:rPr lang="en-US" dirty="0"/>
                <a:t>The key problem is to define Q matrix and handle D matrix. </a:t>
              </a:r>
            </a:p>
          </p:txBody>
        </p:sp>
        <p:pic>
          <p:nvPicPr>
            <p:cNvPr id="18" name="Picture 17">
              <a:extLst>
                <a:ext uri="{FF2B5EF4-FFF2-40B4-BE49-F238E27FC236}">
                  <a16:creationId xmlns:a16="http://schemas.microsoft.com/office/drawing/2014/main" xmlns="" id="{9E02475D-F54E-B746-AF13-E527B3697288}"/>
                </a:ext>
              </a:extLst>
            </p:cNvPr>
            <p:cNvPicPr>
              <a:picLocks noChangeAspect="1"/>
            </p:cNvPicPr>
            <p:nvPr/>
          </p:nvPicPr>
          <p:blipFill>
            <a:blip r:embed="rId9"/>
            <a:stretch>
              <a:fillRect/>
            </a:stretch>
          </p:blipFill>
          <p:spPr>
            <a:xfrm>
              <a:off x="5365878" y="5897153"/>
              <a:ext cx="206652" cy="184666"/>
            </a:xfrm>
            <a:prstGeom prst="rect">
              <a:avLst/>
            </a:prstGeom>
          </p:spPr>
        </p:pic>
      </p:grpSp>
      <p:pic>
        <p:nvPicPr>
          <p:cNvPr id="7" name="Picture 6">
            <a:extLst>
              <a:ext uri="{FF2B5EF4-FFF2-40B4-BE49-F238E27FC236}">
                <a16:creationId xmlns:a16="http://schemas.microsoft.com/office/drawing/2014/main" xmlns="" id="{9E231F8A-704F-744D-9B57-86171A010DAD}"/>
              </a:ext>
            </a:extLst>
          </p:cNvPr>
          <p:cNvPicPr>
            <a:picLocks noChangeAspect="1"/>
          </p:cNvPicPr>
          <p:nvPr/>
        </p:nvPicPr>
        <p:blipFill>
          <a:blip r:embed="rId10"/>
          <a:stretch>
            <a:fillRect/>
          </a:stretch>
        </p:blipFill>
        <p:spPr>
          <a:xfrm>
            <a:off x="1040655" y="1539238"/>
            <a:ext cx="6937504" cy="3071115"/>
          </a:xfrm>
          <a:prstGeom prst="rect">
            <a:avLst/>
          </a:prstGeom>
        </p:spPr>
      </p:pic>
    </p:spTree>
    <p:extLst>
      <p:ext uri="{BB962C8B-B14F-4D97-AF65-F5344CB8AC3E}">
        <p14:creationId xmlns:p14="http://schemas.microsoft.com/office/powerpoint/2010/main" val="1330449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a:t>
            </a:r>
            <a:r>
              <a:rPr lang="en-US" dirty="0" smtClean="0"/>
              <a:t>Spatial </a:t>
            </a:r>
            <a:r>
              <a:rPr lang="en-US" dirty="0"/>
              <a:t>M</a:t>
            </a:r>
            <a:r>
              <a:rPr lang="en-US" dirty="0" smtClean="0"/>
              <a:t>apping </a:t>
            </a:r>
            <a:r>
              <a:rPr lang="en-US" dirty="0"/>
              <a:t>M</a:t>
            </a:r>
            <a:r>
              <a:rPr lang="en-US" dirty="0" smtClean="0"/>
              <a:t>atrix</a:t>
            </a:r>
            <a:endParaRPr lang="en-US" dirty="0"/>
          </a:p>
        </p:txBody>
      </p:sp>
      <p:sp>
        <p:nvSpPr>
          <p:cNvPr id="3" name="Content Placeholder 2"/>
          <p:cNvSpPr>
            <a:spLocks noGrp="1"/>
          </p:cNvSpPr>
          <p:nvPr>
            <p:ph idx="1"/>
          </p:nvPr>
        </p:nvSpPr>
        <p:spPr>
          <a:xfrm>
            <a:off x="685800" y="1981200"/>
            <a:ext cx="7772400" cy="4328120"/>
          </a:xfrm>
        </p:spPr>
        <p:txBody>
          <a:bodyPr/>
          <a:lstStyle/>
          <a:p>
            <a:r>
              <a:rPr lang="en-US" sz="2000" dirty="0"/>
              <a:t>In 11az, it’s specified that “No beamforming steering matrix is applied to the waveform ”</a:t>
            </a:r>
          </a:p>
          <a:p>
            <a:endParaRPr lang="en-US" sz="2000" dirty="0"/>
          </a:p>
          <a:p>
            <a:r>
              <a:rPr lang="en-US" sz="2000" dirty="0"/>
              <a:t>May need to clarify: </a:t>
            </a:r>
          </a:p>
          <a:p>
            <a:pPr lvl="1"/>
            <a:r>
              <a:rPr lang="en-US" sz="1600" dirty="0"/>
              <a:t>If N_STS = </a:t>
            </a:r>
            <a:r>
              <a:rPr lang="en-US" sz="1600" dirty="0" err="1"/>
              <a:t>N_Tx</a:t>
            </a:r>
            <a:r>
              <a:rPr lang="en-US" sz="1600" dirty="0"/>
              <a:t>, there is no Q matrix (Or Q matrix is an Identity matrix)</a:t>
            </a:r>
          </a:p>
          <a:p>
            <a:pPr lvl="1"/>
            <a:r>
              <a:rPr lang="en-US" sz="1600" dirty="0"/>
              <a:t>If N_STS &lt; </a:t>
            </a:r>
            <a:r>
              <a:rPr lang="en-US" sz="1600" dirty="0" err="1"/>
              <a:t>N_Tx</a:t>
            </a:r>
            <a:r>
              <a:rPr lang="en-US" sz="1600" dirty="0"/>
              <a:t>, Q matrix is                      , only using first N_STS antennas. </a:t>
            </a:r>
          </a:p>
          <a:p>
            <a:pPr lvl="1"/>
            <a:r>
              <a:rPr lang="en-US" sz="1600" dirty="0"/>
              <a:t>To support </a:t>
            </a:r>
            <a:r>
              <a:rPr lang="en-US" sz="1600" dirty="0" err="1"/>
              <a:t>AoD</a:t>
            </a:r>
            <a:r>
              <a:rPr lang="en-US" sz="1600" dirty="0"/>
              <a:t>, one of the simple implementation is antenna switching where n-</a:t>
            </a:r>
            <a:r>
              <a:rPr lang="en-US" sz="1600" dirty="0" err="1"/>
              <a:t>th</a:t>
            </a:r>
            <a:r>
              <a:rPr lang="en-US" sz="1600" dirty="0"/>
              <a:t> symbol only send on n-</a:t>
            </a:r>
            <a:r>
              <a:rPr lang="en-US" sz="1600" dirty="0" err="1"/>
              <a:t>th</a:t>
            </a:r>
            <a:r>
              <a:rPr lang="en-US" sz="1600" dirty="0"/>
              <a:t> antenna port. In this case, for n-</a:t>
            </a:r>
            <a:r>
              <a:rPr lang="en-US" sz="1600" dirty="0" err="1"/>
              <a:t>th</a:t>
            </a:r>
            <a:r>
              <a:rPr lang="en-US" sz="1600" dirty="0"/>
              <a:t> symbol, only n-</a:t>
            </a:r>
            <a:r>
              <a:rPr lang="en-US" sz="1600" dirty="0" err="1"/>
              <a:t>th</a:t>
            </a:r>
            <a:r>
              <a:rPr lang="en-US" sz="1600" dirty="0"/>
              <a:t> row of Q matrix have non-zero elements or even only Q</a:t>
            </a:r>
            <a:r>
              <a:rPr lang="en-US" sz="1600" baseline="-25000" dirty="0"/>
              <a:t>nn</a:t>
            </a:r>
            <a:r>
              <a:rPr lang="en-US" sz="1600" dirty="0"/>
              <a:t> is non-zero. There is also no beamforming in this case. Should it be considered as the spatial mapping matrix when </a:t>
            </a:r>
            <a:r>
              <a:rPr lang="en-US" sz="1600" dirty="0" err="1"/>
              <a:t>AoD</a:t>
            </a:r>
            <a:r>
              <a:rPr lang="en-US" sz="1600" dirty="0"/>
              <a:t> is supported to simplify the implementation? </a:t>
            </a:r>
          </a:p>
        </p:txBody>
      </p:sp>
      <p:sp>
        <p:nvSpPr>
          <p:cNvPr id="4" name="Footer Placeholder 3"/>
          <p:cNvSpPr>
            <a:spLocks noGrp="1"/>
          </p:cNvSpPr>
          <p:nvPr>
            <p:ph type="ftr" sz="quarter" idx="10"/>
          </p:nvPr>
        </p:nvSpPr>
        <p:spPr/>
        <p:txBody>
          <a:bodyPr/>
          <a:lstStyle/>
          <a:p>
            <a:pPr>
              <a:defRPr/>
            </a:pPr>
            <a:r>
              <a:rPr lang="en-GB" smtClean="0"/>
              <a:t>Qi Wang, Tianyu Wu, Apple, Inc. </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7</a:t>
            </a:fld>
            <a:endParaRPr lang="en-GB" altLang="en-US"/>
          </a:p>
        </p:txBody>
      </p:sp>
      <p:pic>
        <p:nvPicPr>
          <p:cNvPr id="6" name="Picture 5">
            <a:extLst>
              <a:ext uri="{FF2B5EF4-FFF2-40B4-BE49-F238E27FC236}">
                <a16:creationId xmlns:a16="http://schemas.microsoft.com/office/drawing/2014/main" xmlns="" id="{350DC929-B0FD-144B-8C03-CF62A9315CB8}"/>
              </a:ext>
            </a:extLst>
          </p:cNvPr>
          <p:cNvPicPr>
            <a:picLocks noChangeAspect="1"/>
          </p:cNvPicPr>
          <p:nvPr/>
        </p:nvPicPr>
        <p:blipFill>
          <a:blip r:embed="rId3"/>
          <a:stretch>
            <a:fillRect/>
          </a:stretch>
        </p:blipFill>
        <p:spPr>
          <a:xfrm>
            <a:off x="4067944" y="3717032"/>
            <a:ext cx="1039562" cy="288032"/>
          </a:xfrm>
          <a:prstGeom prst="rect">
            <a:avLst/>
          </a:prstGeom>
        </p:spPr>
      </p:pic>
    </p:spTree>
    <p:extLst>
      <p:ext uri="{BB962C8B-B14F-4D97-AF65-F5344CB8AC3E}">
        <p14:creationId xmlns:p14="http://schemas.microsoft.com/office/powerpoint/2010/main" val="33498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CE90CF-6142-D74E-92E1-14FF874B42BB}"/>
              </a:ext>
            </a:extLst>
          </p:cNvPr>
          <p:cNvSpPr>
            <a:spLocks noGrp="1"/>
          </p:cNvSpPr>
          <p:nvPr>
            <p:ph type="title"/>
          </p:nvPr>
        </p:nvSpPr>
        <p:spPr>
          <a:xfrm>
            <a:off x="685800" y="685800"/>
            <a:ext cx="8134672" cy="1087016"/>
          </a:xfrm>
        </p:spPr>
        <p:txBody>
          <a:bodyPr/>
          <a:lstStyle/>
          <a:p>
            <a:r>
              <a:rPr lang="en-US"/>
              <a:t>Discussion O</a:t>
            </a:r>
            <a:r>
              <a:rPr lang="en-US" smtClean="0"/>
              <a:t>n Per </a:t>
            </a:r>
            <a:r>
              <a:rPr lang="en-US"/>
              <a:t>C</a:t>
            </a:r>
            <a:r>
              <a:rPr lang="en-US" smtClean="0"/>
              <a:t>hain </a:t>
            </a:r>
            <a:r>
              <a:rPr lang="en-US"/>
              <a:t>P</a:t>
            </a:r>
            <a:r>
              <a:rPr lang="en-US" smtClean="0"/>
              <a:t>hase </a:t>
            </a:r>
            <a:r>
              <a:rPr lang="en-US"/>
              <a:t>O</a:t>
            </a:r>
            <a:r>
              <a:rPr lang="en-US" smtClean="0"/>
              <a:t>ffset </a:t>
            </a:r>
            <a:r>
              <a:rPr lang="en-US" dirty="0"/>
              <a:t>M</a:t>
            </a:r>
            <a:r>
              <a:rPr lang="en-US" smtClean="0"/>
              <a:t>atrix</a:t>
            </a:r>
            <a:endParaRPr lang="en-US" dirty="0"/>
          </a:p>
        </p:txBody>
      </p:sp>
      <p:sp>
        <p:nvSpPr>
          <p:cNvPr id="3" name="Content Placeholder 2">
            <a:extLst>
              <a:ext uri="{FF2B5EF4-FFF2-40B4-BE49-F238E27FC236}">
                <a16:creationId xmlns:a16="http://schemas.microsoft.com/office/drawing/2014/main" xmlns="" id="{F8F20467-01B6-1242-A68D-640F9B9A2930}"/>
              </a:ext>
            </a:extLst>
          </p:cNvPr>
          <p:cNvSpPr>
            <a:spLocks noGrp="1"/>
          </p:cNvSpPr>
          <p:nvPr>
            <p:ph idx="1"/>
          </p:nvPr>
        </p:nvSpPr>
        <p:spPr>
          <a:xfrm>
            <a:off x="685800" y="1844824"/>
            <a:ext cx="7772400" cy="4114800"/>
          </a:xfrm>
        </p:spPr>
        <p:txBody>
          <a:bodyPr/>
          <a:lstStyle/>
          <a:p>
            <a:r>
              <a:rPr lang="en-US" sz="2000" dirty="0"/>
              <a:t>Option 1: ASTA send out the D matrix</a:t>
            </a:r>
          </a:p>
          <a:p>
            <a:pPr lvl="1"/>
            <a:r>
              <a:rPr lang="en-US" sz="1600" dirty="0"/>
              <a:t>ASTA estimate the D matrix (could be challenging for ASTA)</a:t>
            </a:r>
          </a:p>
          <a:p>
            <a:pPr lvl="1"/>
            <a:r>
              <a:rPr lang="en-US" sz="1600" dirty="0"/>
              <a:t>ASTA quantize the D matrix and send it out before passive ranging session. </a:t>
            </a:r>
          </a:p>
          <a:p>
            <a:pPr lvl="1"/>
            <a:r>
              <a:rPr lang="en-US" sz="1600" dirty="0"/>
              <a:t>May suffer from overhead and some quantization error. </a:t>
            </a:r>
          </a:p>
          <a:p>
            <a:r>
              <a:rPr lang="en-US" sz="2000" dirty="0"/>
              <a:t>Option 2: ASTA compensate for the D matrix</a:t>
            </a:r>
          </a:p>
          <a:p>
            <a:pPr lvl="1"/>
            <a:r>
              <a:rPr lang="en-US" sz="1600" dirty="0"/>
              <a:t>ASTA estimate the D matrix</a:t>
            </a:r>
          </a:p>
          <a:p>
            <a:pPr lvl="1"/>
            <a:r>
              <a:rPr lang="en-US" sz="1600" dirty="0"/>
              <a:t>ASTA compensate the D matrix. ASTA supporting </a:t>
            </a:r>
            <a:r>
              <a:rPr lang="en-US" sz="1600" dirty="0" err="1"/>
              <a:t>AoD</a:t>
            </a:r>
            <a:r>
              <a:rPr lang="en-US" sz="1600" dirty="0"/>
              <a:t> need to guarantee the D matrix is compensated. </a:t>
            </a:r>
          </a:p>
          <a:p>
            <a:r>
              <a:rPr lang="en-US" sz="2000" dirty="0"/>
              <a:t>Option 3: Obtaining D matrix information using survey method similar to transmitter antenna placement information.  </a:t>
            </a:r>
          </a:p>
          <a:p>
            <a:pPr lvl="1"/>
            <a:r>
              <a:rPr lang="en-US" sz="1600" dirty="0"/>
              <a:t>Save the trouble for ASTAs to support </a:t>
            </a:r>
            <a:r>
              <a:rPr lang="en-US" sz="1600" dirty="0" err="1"/>
              <a:t>AoD</a:t>
            </a:r>
            <a:r>
              <a:rPr lang="en-US" sz="1600" dirty="0"/>
              <a:t>. </a:t>
            </a:r>
          </a:p>
          <a:p>
            <a:pPr lvl="1"/>
            <a:r>
              <a:rPr lang="en-US" sz="1600" dirty="0"/>
              <a:t>D matrix can be obtained together with ASTA antenna placement information. </a:t>
            </a:r>
          </a:p>
          <a:p>
            <a:pPr lvl="1"/>
            <a:r>
              <a:rPr lang="en-US" sz="1600" dirty="0"/>
              <a:t>Assumption is D matrix is a constant matrix. </a:t>
            </a:r>
          </a:p>
          <a:p>
            <a:endParaRPr lang="en-US" sz="2000" dirty="0"/>
          </a:p>
        </p:txBody>
      </p:sp>
      <p:sp>
        <p:nvSpPr>
          <p:cNvPr id="4" name="Footer Placeholder 3">
            <a:extLst>
              <a:ext uri="{FF2B5EF4-FFF2-40B4-BE49-F238E27FC236}">
                <a16:creationId xmlns:a16="http://schemas.microsoft.com/office/drawing/2014/main" xmlns="" id="{00A766EE-8ABB-934A-B311-E0F9BC3C896D}"/>
              </a:ext>
            </a:extLst>
          </p:cNvPr>
          <p:cNvSpPr>
            <a:spLocks noGrp="1"/>
          </p:cNvSpPr>
          <p:nvPr>
            <p:ph type="ftr" sz="quarter" idx="10"/>
          </p:nvPr>
        </p:nvSpPr>
        <p:spPr/>
        <p:txBody>
          <a:bodyPr/>
          <a:lstStyle/>
          <a:p>
            <a:pPr>
              <a:defRPr/>
            </a:pPr>
            <a:r>
              <a:rPr lang="en-GB" smtClean="0"/>
              <a:t>Qi Wang, Tianyu Wu, Apple, Inc. </a:t>
            </a:r>
            <a:endParaRPr lang="en-GB"/>
          </a:p>
        </p:txBody>
      </p:sp>
      <p:sp>
        <p:nvSpPr>
          <p:cNvPr id="5" name="Slide Number Placeholder 4">
            <a:extLst>
              <a:ext uri="{FF2B5EF4-FFF2-40B4-BE49-F238E27FC236}">
                <a16:creationId xmlns:a16="http://schemas.microsoft.com/office/drawing/2014/main" xmlns="" id="{12740DE9-C313-8E45-869A-F9B3FA5EEF10}"/>
              </a:ext>
            </a:extLst>
          </p:cNvPr>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8</a:t>
            </a:fld>
            <a:endParaRPr lang="en-GB" altLang="en-US"/>
          </a:p>
        </p:txBody>
      </p:sp>
    </p:spTree>
    <p:extLst>
      <p:ext uri="{BB962C8B-B14F-4D97-AF65-F5344CB8AC3E}">
        <p14:creationId xmlns:p14="http://schemas.microsoft.com/office/powerpoint/2010/main" val="1695366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AA6F1-C1B6-9940-B3B9-6AB79A03602B}"/>
              </a:ext>
            </a:extLst>
          </p:cNvPr>
          <p:cNvSpPr>
            <a:spLocks noGrp="1"/>
          </p:cNvSpPr>
          <p:nvPr>
            <p:ph type="title"/>
          </p:nvPr>
        </p:nvSpPr>
        <p:spPr>
          <a:xfrm>
            <a:off x="723900" y="844426"/>
            <a:ext cx="7772400" cy="536575"/>
          </a:xfrm>
          <a:extLst>
            <a:ext uri="{909E8E84-426E-40dd-AFC4-6F175D3DCCD1}"/>
            <a:ext uri="{91240B29-F687-4f45-9708-019B960494DF}"/>
            <a:ext uri="{AF507438-7753-43e0-B8FC-AC1667EBCBE1}"/>
          </a:extLst>
        </p:spPr>
        <p:txBody>
          <a:bodyPr/>
          <a:lstStyle/>
          <a:p>
            <a:pPr>
              <a:defRPr/>
            </a:pPr>
            <a:r>
              <a:rPr lang="en-US" dirty="0">
                <a:ea typeface="+mj-ea"/>
                <a:cs typeface="+mj-cs"/>
              </a:rPr>
              <a:t>Proposal </a:t>
            </a:r>
            <a:r>
              <a:rPr lang="mr-IN" dirty="0">
                <a:ea typeface="+mj-ea"/>
                <a:cs typeface="+mj-cs"/>
              </a:rPr>
              <a:t>–</a:t>
            </a:r>
            <a:r>
              <a:rPr lang="en-US" dirty="0">
                <a:ea typeface="+mj-ea"/>
                <a:cs typeface="+mj-cs"/>
              </a:rPr>
              <a:t> Overview</a:t>
            </a:r>
          </a:p>
        </p:txBody>
      </p:sp>
      <p:sp>
        <p:nvSpPr>
          <p:cNvPr id="17410" name="Content Placeholder 2">
            <a:extLst>
              <a:ext uri="{FF2B5EF4-FFF2-40B4-BE49-F238E27FC236}">
                <a16:creationId xmlns:a16="http://schemas.microsoft.com/office/drawing/2014/main" xmlns="" id="{BA706441-BBF4-554C-BC0B-8F493E76E2B7}"/>
              </a:ext>
            </a:extLst>
          </p:cNvPr>
          <p:cNvSpPr>
            <a:spLocks noGrp="1" noChangeArrowheads="1"/>
          </p:cNvSpPr>
          <p:nvPr>
            <p:ph idx="1"/>
          </p:nvPr>
        </p:nvSpPr>
        <p:spPr>
          <a:xfrm>
            <a:off x="539552" y="1787066"/>
            <a:ext cx="8280400" cy="4671566"/>
          </a:xfrm>
        </p:spPr>
        <p:txBody>
          <a:bodyPr/>
          <a:lstStyle/>
          <a:p>
            <a:r>
              <a:rPr lang="en-US" altLang="en-US" dirty="0">
                <a:ea typeface="ＭＳ Ｐゴシック" panose="020B0600070205080204" pitchFamily="34" charset="-128"/>
              </a:rPr>
              <a:t>We propose to </a:t>
            </a:r>
          </a:p>
          <a:p>
            <a:pPr lvl="1"/>
            <a:r>
              <a:rPr lang="en-US" altLang="en-US" dirty="0">
                <a:ea typeface="ＭＳ Ｐゴシック" panose="020B0600070205080204" pitchFamily="34" charset="-128"/>
              </a:rPr>
              <a:t>Clarify the Q matrix for HE-LTF</a:t>
            </a:r>
          </a:p>
          <a:p>
            <a:pPr lvl="1"/>
            <a:r>
              <a:rPr lang="en-US" altLang="en-US" dirty="0">
                <a:ea typeface="ＭＳ Ｐゴシック" panose="020B0600070205080204" pitchFamily="34" charset="-128"/>
              </a:rPr>
              <a:t>Properly handle the D matrix with one of the options provided in last slide for ASTAs supporting </a:t>
            </a:r>
            <a:r>
              <a:rPr lang="en-US" altLang="en-US" dirty="0" err="1">
                <a:ea typeface="ＭＳ Ｐゴシック" panose="020B0600070205080204" pitchFamily="34" charset="-128"/>
              </a:rPr>
              <a:t>AoD</a:t>
            </a:r>
            <a:r>
              <a:rPr lang="en-US" altLang="en-US" dirty="0">
                <a:ea typeface="ＭＳ Ｐゴシック" panose="020B0600070205080204" pitchFamily="34" charset="-128"/>
              </a:rPr>
              <a:t> measurement.</a:t>
            </a:r>
          </a:p>
          <a:p>
            <a:pPr lvl="2"/>
            <a:endParaRPr lang="en-US" altLang="en-US" dirty="0">
              <a:ea typeface="ＭＳ Ｐゴシック" panose="020B0600070205080204" pitchFamily="34" charset="-128"/>
            </a:endParaRPr>
          </a:p>
          <a:p>
            <a:r>
              <a:rPr lang="en-US" altLang="en-US" dirty="0">
                <a:ea typeface="ＭＳ Ｐゴシック" panose="020B0600070205080204" pitchFamily="34" charset="-128"/>
              </a:rPr>
              <a:t>Benefits: </a:t>
            </a:r>
          </a:p>
          <a:p>
            <a:pPr lvl="1"/>
            <a:r>
              <a:rPr lang="en-US" altLang="en-US" dirty="0">
                <a:ea typeface="ＭＳ Ｐゴシック" panose="020B0600070205080204" pitchFamily="34" charset="-128"/>
              </a:rPr>
              <a:t>Enhance location accuracy by obtaining more measurements</a:t>
            </a:r>
          </a:p>
          <a:p>
            <a:pPr lvl="2"/>
            <a:r>
              <a:rPr lang="en-US" altLang="en-US" dirty="0" err="1">
                <a:ea typeface="ＭＳ Ｐゴシック" panose="020B0600070205080204" pitchFamily="34" charset="-128"/>
              </a:rPr>
              <a:t>AoD</a:t>
            </a:r>
            <a:r>
              <a:rPr lang="en-US" altLang="en-US" dirty="0">
                <a:ea typeface="ＭＳ Ｐゴシック" panose="020B0600070205080204" pitchFamily="34" charset="-128"/>
              </a:rPr>
              <a:t> measurements can be used in addition to TDOA measurements by the client STAs. </a:t>
            </a:r>
          </a:p>
          <a:p>
            <a:pPr lvl="1"/>
            <a:r>
              <a:rPr lang="en-US" altLang="en-US" dirty="0">
                <a:ea typeface="ＭＳ Ｐゴシック" panose="020B0600070205080204" pitchFamily="34" charset="-128"/>
              </a:rPr>
              <a:t>Allow a client STA to achieve passive ranging with a reduced number of ASTAs. </a:t>
            </a: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p:txBody>
      </p:sp>
      <p:sp>
        <p:nvSpPr>
          <p:cNvPr id="17411" name="Slide Number Placeholder 4">
            <a:extLst>
              <a:ext uri="{FF2B5EF4-FFF2-40B4-BE49-F238E27FC236}">
                <a16:creationId xmlns:a16="http://schemas.microsoft.com/office/drawing/2014/main" xmlns="" id="{6A1302FD-B83D-D84C-B2B6-550EC31385DA}"/>
              </a:ext>
            </a:extLst>
          </p:cNvPr>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a:t>Slide </a:t>
            </a:r>
            <a:fld id="{46D61B28-6155-CE42-821F-824631F17FFA}" type="slidenum">
              <a:rPr lang="en-GB" altLang="en-US" sz="1200" b="0" smtClean="0"/>
              <a:pPr>
                <a:spcBef>
                  <a:spcPct val="0"/>
                </a:spcBef>
                <a:buFontTx/>
                <a:buNone/>
              </a:pPr>
              <a:t>9</a:t>
            </a:fld>
            <a:endParaRPr lang="en-GB" altLang="en-US" sz="1200" b="0"/>
          </a:p>
        </p:txBody>
      </p:sp>
      <p:sp>
        <p:nvSpPr>
          <p:cNvPr id="6" name="Footer Placeholder 3">
            <a:extLst>
              <a:ext uri="{FF2B5EF4-FFF2-40B4-BE49-F238E27FC236}">
                <a16:creationId xmlns:a16="http://schemas.microsoft.com/office/drawing/2014/main" xmlns="" id="{F0ABE647-9192-4545-9664-E1D52B2F9E40}"/>
              </a:ext>
            </a:extLst>
          </p:cNvPr>
          <p:cNvSpPr>
            <a:spLocks noGrp="1"/>
          </p:cNvSpPr>
          <p:nvPr>
            <p:ph type="ftr" sz="quarter" idx="10"/>
          </p:nvPr>
        </p:nvSpPr>
        <p:spPr>
          <a:xfrm>
            <a:off x="5594350" y="6475413"/>
            <a:ext cx="2932113" cy="184150"/>
          </a:xfrm>
        </p:spPr>
        <p:txBody>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smtClean="0"/>
              <a:t>Qi Wang, Tianyu Wu, Apple, Inc. </a:t>
            </a:r>
            <a:endParaRPr lang="en-GB" altLang="en-US"/>
          </a:p>
        </p:txBody>
      </p:sp>
    </p:spTree>
    <p:extLst>
      <p:ext uri="{BB962C8B-B14F-4D97-AF65-F5344CB8AC3E}">
        <p14:creationId xmlns:p14="http://schemas.microsoft.com/office/powerpoint/2010/main" val="1855047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36347</TotalTime>
  <Words>1548</Words>
  <Application>Microsoft Macintosh PowerPoint</Application>
  <PresentationFormat>On-screen Show (4:3)</PresentationFormat>
  <Paragraphs>179</Paragraphs>
  <Slides>16</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ＭＳ Ｐゴシック</vt:lpstr>
      <vt:lpstr>Times New Roman</vt:lpstr>
      <vt:lpstr>ACcord-Submission</vt:lpstr>
      <vt:lpstr>AoD in Passive Ranging</vt:lpstr>
      <vt:lpstr>Background</vt:lpstr>
      <vt:lpstr>Benefits of AoD for Passive Ranging</vt:lpstr>
      <vt:lpstr>Reduction in Number of ASTAs</vt:lpstr>
      <vt:lpstr>Estimating Angle Of Departure</vt:lpstr>
      <vt:lpstr>HE-LTF Symbol Generation</vt:lpstr>
      <vt:lpstr>Discussion on Spatial Mapping Matrix</vt:lpstr>
      <vt:lpstr>Discussion On Per Chain Phase Offset Matrix</vt:lpstr>
      <vt:lpstr>Proposal – Overview</vt:lpstr>
      <vt:lpstr>Proposed Client STA Behavior </vt:lpstr>
      <vt:lpstr>Proposed Client STA Behavior </vt:lpstr>
      <vt:lpstr>Discussions: Multipath Impact</vt:lpstr>
      <vt:lpstr>Summary</vt:lpstr>
      <vt:lpstr>Straw Poll 1</vt:lpstr>
      <vt:lpstr>Straw Poll 2</vt:lpstr>
      <vt:lpstr>References</vt:lpstr>
    </vt:vector>
  </TitlesOfParts>
  <Company>Intel Corporation</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apstephe, 100</dc:creator>
  <cp:lastModifiedBy>Microsoft Office User</cp:lastModifiedBy>
  <cp:revision>975</cp:revision>
  <cp:lastPrinted>1998-02-10T13:28:06Z</cp:lastPrinted>
  <dcterms:created xsi:type="dcterms:W3CDTF">2009-11-13T19:11:16Z</dcterms:created>
  <dcterms:modified xsi:type="dcterms:W3CDTF">2019-05-01T00:12:16Z</dcterms:modified>
</cp:coreProperties>
</file>